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4"/>
  </p:handoutMasterIdLst>
  <p:sldIdLst>
    <p:sldId id="256" r:id="rId3"/>
    <p:sldId id="257" r:id="rId4"/>
    <p:sldId id="258" r:id="rId5"/>
    <p:sldId id="259" r:id="rId6"/>
    <p:sldId id="260" r:id="rId7"/>
    <p:sldId id="262" r:id="rId8"/>
    <p:sldId id="261" r:id="rId9"/>
    <p:sldId id="264" r:id="rId10"/>
    <p:sldId id="266" r:id="rId11"/>
    <p:sldId id="274" r:id="rId1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æ·±è²æ ·å¼ 1 - å¼ºè°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æ·±è²æ ·å¼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250" y="418087"/>
            <a:ext cx="9144000" cy="1737360"/>
          </a:xfrm>
        </p:spPr>
        <p:txBody>
          <a:bodyPr>
            <a:normAutofit/>
          </a:bodyPr>
          <a:p>
            <a:pPr algn="r"/>
            <a:r>
              <a:rPr lang="en-US" altLang="en-US" sz="40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COMBINING SOURCES</a:t>
            </a:r>
            <a:br>
              <a:rPr lang="en-US" altLang="en-US"/>
            </a:b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(Synthesis)</a:t>
            </a:r>
            <a:br>
              <a:rPr lang="en-US" altLang="en-US" sz="4000">
                <a:latin typeface="Cambria" panose="02040503050406030204" charset="0"/>
                <a:cs typeface="Cambria" panose="02040503050406030204" charset="0"/>
              </a:rPr>
            </a:br>
            <a:r>
              <a:rPr lang="" altLang="en-US" sz="2000">
                <a:effectLst/>
                <a:latin typeface="Cambria" panose="02040503050406030204" charset="0"/>
                <a:cs typeface="Cambria" panose="02040503050406030204" charset="0"/>
              </a:rPr>
              <a:t>Read </a:t>
            </a:r>
            <a:r>
              <a:rPr lang="" altLang="en-US" sz="2000" i="1">
                <a:effectLst/>
                <a:latin typeface="Cambria" panose="02040503050406030204" charset="0"/>
                <a:cs typeface="Cambria" panose="02040503050406030204" charset="0"/>
              </a:rPr>
              <a:t>Meeting 9</a:t>
            </a:r>
            <a:r>
              <a:rPr lang="" altLang="en-US" sz="2000">
                <a:effectLst/>
                <a:latin typeface="Cambria" panose="02040503050406030204" charset="0"/>
                <a:cs typeface="Cambria" panose="02040503050406030204" charset="0"/>
              </a:rPr>
              <a:t> of your </a:t>
            </a:r>
            <a:r>
              <a:rPr lang="" altLang="en-US" sz="2000" b="1">
                <a:effectLst/>
                <a:latin typeface="Cambria" panose="02040503050406030204" charset="0"/>
                <a:cs typeface="Cambria" panose="02040503050406030204" charset="0"/>
              </a:rPr>
              <a:t>Learning Materials</a:t>
            </a:r>
            <a:endParaRPr lang="" altLang="en-US" sz="2000" b="1">
              <a:effectLst/>
              <a:latin typeface="Cambria" panose="02040503050406030204" charset="0"/>
              <a:cs typeface="Cambria" panose="020405030504060302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983" y="4810125"/>
            <a:ext cx="7393517" cy="1222375"/>
          </a:xfrm>
        </p:spPr>
        <p:txBody>
          <a:bodyPr anchor="ctr" anchorCtr="0"/>
          <a:p>
            <a:pPr algn="just"/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English Department</a:t>
            </a:r>
            <a:endParaRPr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Faculty of Humanities</a:t>
            </a:r>
            <a:endParaRPr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AIRLANGGA UNIVERSITY</a:t>
            </a:r>
            <a:endParaRPr lang="en-US" altLang="en-US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" altLang="en-US"/>
              <a:t>THANK YOU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 anchorCtr="0"/>
          <a:p>
            <a:pPr marL="0" indent="0" algn="just">
              <a:lnSpc>
                <a:spcPct val="200000"/>
              </a:lnSpc>
              <a:buNone/>
            </a:pPr>
            <a:r>
              <a:rPr lang="en-ID" dirty="0" smtClean="0">
                <a:sym typeface="+mn-ea"/>
              </a:rPr>
              <a:t>Most of the information in this </a:t>
            </a:r>
            <a:r>
              <a:rPr lang="" altLang="en-ID" dirty="0" smtClean="0">
                <a:sym typeface="+mn-ea"/>
              </a:rPr>
              <a:t>p</a:t>
            </a:r>
            <a:r>
              <a:rPr lang="en-ID" dirty="0" smtClean="0">
                <a:sym typeface="+mn-ea"/>
              </a:rPr>
              <a:t>resentation is taken from </a:t>
            </a:r>
            <a:r>
              <a:rPr lang="en-ID" dirty="0" smtClean="0">
                <a:solidFill>
                  <a:srgbClr val="0070C0"/>
                </a:solidFill>
                <a:sym typeface="+mn-ea"/>
              </a:rPr>
              <a:t>https://writingcenter.ashford.edu/synthesis</a:t>
            </a:r>
            <a:endParaRPr lang="en-ID" dirty="0" smtClean="0">
              <a:solidFill>
                <a:srgbClr val="0070C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is </a:t>
            </a:r>
            <a:r>
              <a:rPr lang="en-US" altLang="en-US" sz="40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Synthesis</a:t>
            </a:r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0000"/>
          </a:bodyPr>
          <a:p>
            <a:pPr marL="0" indent="0" algn="just">
              <a:lnSpc>
                <a:spcPct val="140000"/>
              </a:lnSpc>
              <a:buNone/>
            </a:pPr>
            <a:r>
              <a:rPr lang="en-US" sz="3600">
                <a:latin typeface="Cambria" panose="02040503050406030204" charset="0"/>
                <a:cs typeface="Cambria" panose="02040503050406030204" charset="0"/>
              </a:rPr>
              <a:t>Most 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academic/scientific writing</a:t>
            </a:r>
            <a:r>
              <a:rPr lang="" altLang="en-US" sz="3600">
                <a:latin typeface="Cambria" panose="02040503050406030204" charset="0"/>
                <a:cs typeface="Cambria" panose="02040503050406030204" charset="0"/>
              </a:rPr>
              <a:t>s</a:t>
            </a:r>
            <a:r>
              <a:rPr lang="en-US" sz="3600">
                <a:latin typeface="Cambria" panose="02040503050406030204" charset="0"/>
                <a:cs typeface="Cambria" panose="02040503050406030204" charset="0"/>
              </a:rPr>
              <a:t> require the 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writer</a:t>
            </a:r>
            <a:r>
              <a:rPr lang="en-US" sz="3600">
                <a:latin typeface="Cambria" panose="02040503050406030204" charset="0"/>
                <a:cs typeface="Cambria" panose="02040503050406030204" charset="0"/>
              </a:rPr>
              <a:t> to read more than one book or article. The differences between the ideas of different 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authors</a:t>
            </a:r>
            <a:r>
              <a:rPr lang="en-US" sz="3600">
                <a:latin typeface="Cambria" panose="02040503050406030204" charset="0"/>
                <a:cs typeface="Cambria" panose="02040503050406030204" charset="0"/>
              </a:rPr>
              <a:t> may be the focus of the 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writing</a:t>
            </a:r>
            <a:r>
              <a:rPr lang="en-US" sz="3600">
                <a:latin typeface="Cambria" panose="02040503050406030204" charset="0"/>
                <a:cs typeface="Cambria" panose="02040503050406030204" charset="0"/>
              </a:rPr>
              <a:t>. 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The way a writer combines sources in particular manners in his/her writing is called </a:t>
            </a:r>
            <a:r>
              <a:rPr lang="en-US" altLang="en-US" sz="3600" i="1">
                <a:latin typeface="Cambria" panose="02040503050406030204" charset="0"/>
                <a:cs typeface="Cambria" panose="02040503050406030204" charset="0"/>
              </a:rPr>
              <a:t>synthesis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.</a:t>
            </a:r>
            <a:endParaRPr lang="en-US" altLang="en-US" sz="36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Synthesis </a:t>
            </a:r>
            <a:r>
              <a:rPr lang="en-US" altLang="en-US" sz="4000" i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vs.</a:t>
            </a:r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Summary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algn="just"/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In a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summary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, 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you 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share the key points from an individual source and then move on and summarize another source.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algn="just"/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In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synthesis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, 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you 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need to combine the information from those multiple sources and add 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your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own analysis of the literature.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algn="just"/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This means that each 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of your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paragraph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s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will include multiple sources and citations, as well as </a:t>
            </a:r>
            <a:r>
              <a:rPr lang="" altLang="en-US" sz="3200">
                <a:latin typeface="Cambria" panose="02040503050406030204" charset="0"/>
                <a:cs typeface="Cambria" panose="02040503050406030204" charset="0"/>
              </a:rPr>
              <a:t>your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own ideas and voice.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algn="just"/>
            <a:endParaRPr lang="en-US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r" eaLnBrk="1" latinLnBrk="0" hangingPunct="1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Example of </a:t>
            </a:r>
            <a:r>
              <a:rPr lang="en-US" altLang="en-US" sz="40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Synthesis</a:t>
            </a:r>
            <a:b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" altLang="en-US" sz="2000" b="0">
                <a:effectLst/>
                <a:latin typeface="Cambria" panose="02040503050406030204" charset="0"/>
                <a:cs typeface="Cambria" panose="02040503050406030204" charset="0"/>
              </a:rPr>
              <a:t>(read</a:t>
            </a:r>
            <a:r>
              <a:rPr lang="en-US" altLang="en-US" sz="2000" b="0">
                <a:effectLst/>
                <a:latin typeface="Cambria" panose="02040503050406030204" charset="0"/>
                <a:cs typeface="Cambria" panose="02040503050406030204" charset="0"/>
              </a:rPr>
              <a:t> Meeting 9 of your </a:t>
            </a:r>
            <a:r>
              <a:rPr lang="en-US" altLang="en-US" sz="2000" b="1">
                <a:effectLst/>
                <a:latin typeface="Cambria" panose="02040503050406030204" charset="0"/>
                <a:cs typeface="Cambria" panose="02040503050406030204" charset="0"/>
              </a:rPr>
              <a:t>Learning Materials</a:t>
            </a:r>
            <a:r>
              <a:rPr lang="en-US" altLang="en-US" sz="2000" b="0">
                <a:effectLst/>
                <a:latin typeface="Cambria" panose="02040503050406030204" charset="0"/>
                <a:cs typeface="Cambria" panose="02040503050406030204" charset="0"/>
              </a:rPr>
              <a:t> for more examples)</a:t>
            </a:r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 descr="Synthesis Example_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614170" y="1920875"/>
            <a:ext cx="10582277" cy="48463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 Do </a:t>
            </a:r>
            <a:r>
              <a:rPr lang="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Synthesize?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algn="just">
              <a:lnSpc>
                <a:spcPct val="23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The key to a good synthesis is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to be organized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as you’re researching and reading sources on your topic.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algn="just">
              <a:lnSpc>
                <a:spcPct val="23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One way to organize your research is to use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a synthesis matrix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SYNTHESIS MATRIX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marL="457200" lvl="1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It is 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a table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/chart 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that can be used to organize research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marL="457200" lvl="1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In th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e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chart, you can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record your sources and main ideas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on the topic.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  <a:p>
            <a:pPr marL="494030" indent="-49403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When completed, i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t provide</a:t>
            </a:r>
            <a:r>
              <a:rPr lang="en-US" altLang="en-US" sz="3200">
                <a:latin typeface="Cambria" panose="02040503050406030204" charset="0"/>
                <a:cs typeface="Cambria" panose="02040503050406030204" charset="0"/>
              </a:rPr>
              <a:t>s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a visual representation of your research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 and help you to see how </a:t>
            </a:r>
            <a:r>
              <a:rPr lang="en-US" sz="3200" b="1">
                <a:latin typeface="Cambria" panose="02040503050406030204" charset="0"/>
                <a:cs typeface="Cambria" panose="02040503050406030204" charset="0"/>
              </a:rPr>
              <a:t>sources are connected</a:t>
            </a:r>
            <a:r>
              <a:rPr lang="en-US" sz="3200">
                <a:latin typeface="Cambria" panose="02040503050406030204" charset="0"/>
                <a:cs typeface="Cambria" panose="02040503050406030204" charset="0"/>
              </a:rPr>
              <a:t>.</a:t>
            </a:r>
            <a:endParaRPr lang="en-US" sz="32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to Create a Matrix?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pPr marL="0" indent="0" algn="just">
              <a:lnSpc>
                <a:spcPct val="120000"/>
              </a:lnSpc>
              <a:buNone/>
            </a:pP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A matrix should be able to help </a:t>
            </a:r>
            <a:r>
              <a:rPr lang="" altLang="en-US" sz="3600">
                <a:latin typeface="Cambria" panose="02040503050406030204" charset="0"/>
                <a:cs typeface="Cambria" panose="02040503050406030204" charset="0"/>
              </a:rPr>
              <a:t>you</a:t>
            </a:r>
            <a:r>
              <a:rPr lang="en-US" altLang="en-US" sz="3600">
                <a:latin typeface="Cambria" panose="02040503050406030204" charset="0"/>
                <a:cs typeface="Cambria" panose="02040503050406030204" charset="0"/>
              </a:rPr>
              <a:t> to answer the following questions:</a:t>
            </a:r>
            <a:endParaRPr lang="en-US" sz="3600">
              <a:latin typeface="Cambria" panose="02040503050406030204" charset="0"/>
              <a:cs typeface="Cambria" panose="02040503050406030204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>
                <a:latin typeface="Cambria" panose="02040503050406030204" charset="0"/>
                <a:cs typeface="Cambria" panose="02040503050406030204" charset="0"/>
                <a:sym typeface="+mn-ea"/>
              </a:rPr>
              <a:t>Do any authors disagree with another author?</a:t>
            </a:r>
            <a:endParaRPr lang="en-US" sz="3600">
              <a:latin typeface="Cambria" panose="02040503050406030204" charset="0"/>
              <a:cs typeface="Cambria" panose="02040503050406030204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>
                <a:latin typeface="Cambria" panose="02040503050406030204" charset="0"/>
                <a:cs typeface="Cambria" panose="02040503050406030204" charset="0"/>
                <a:sym typeface="+mn-ea"/>
              </a:rPr>
              <a:t>Does one author extend the research of another author?</a:t>
            </a:r>
            <a:endParaRPr lang="en-US" sz="3600">
              <a:latin typeface="Cambria" panose="02040503050406030204" charset="0"/>
              <a:cs typeface="Cambria" panose="02040503050406030204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>
                <a:latin typeface="Cambria" panose="02040503050406030204" charset="0"/>
                <a:cs typeface="Cambria" panose="02040503050406030204" charset="0"/>
                <a:sym typeface="+mn-ea"/>
              </a:rPr>
              <a:t>Are the authors all in agreement?</a:t>
            </a:r>
            <a:endParaRPr lang="en-US" sz="3600">
              <a:latin typeface="Cambria" panose="02040503050406030204" charset="0"/>
              <a:cs typeface="Cambria" panose="02040503050406030204" charset="0"/>
            </a:endParaRP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3600">
                <a:latin typeface="Cambria" panose="02040503050406030204" charset="0"/>
                <a:cs typeface="Cambria" panose="02040503050406030204" charset="0"/>
                <a:sym typeface="+mn-ea"/>
              </a:rPr>
              <a:t>Does any author raise new questions or ideas about the topic?</a:t>
            </a:r>
            <a:endParaRPr lang="en-US" sz="3600">
              <a:latin typeface="Cambria" panose="02040503050406030204" charset="0"/>
              <a:cs typeface="Cambria" panose="020405030504060302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to Create a Matrix?: </a:t>
            </a:r>
            <a:r>
              <a:rPr lang="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Create a Table</a:t>
            </a:r>
            <a:endParaRPr lang="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/>
          <p:nvPr>
            <p:ph idx="1"/>
          </p:nvPr>
        </p:nvGraphicFramePr>
        <p:xfrm>
          <a:off x="647700" y="1825625"/>
          <a:ext cx="10515600" cy="3761740"/>
        </p:xfrm>
        <a:graphic>
          <a:graphicData uri="http://schemas.openxmlformats.org/drawingml/2006/table">
            <a:tbl>
              <a:tblPr firstRow="1">
                <a:tableStyleId>{5202B0CA-FC54-4496-8BCA-5EF66A818D29}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97510"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Theme #1</a:t>
                      </a:r>
                      <a:endParaRPr lang="en-US" altLang="en-US"/>
                    </a:p>
                  </a:txBody>
                  <a:tcPr anchor="ctr" anchorCtr="0"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Theme #2</a:t>
                      </a:r>
                      <a:endParaRPr lang="en-US" altLang="en-US"/>
                    </a:p>
                  </a:txBody>
                  <a:tcPr anchor="ctr" anchorCtr="0"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/>
                        <a:t>Theme #3</a:t>
                      </a:r>
                      <a:endParaRPr lang="en-US" altLang="en-US"/>
                    </a:p>
                  </a:txBody>
                  <a:tcPr anchor="ctr" anchorCtr="0"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1214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Source #1</a:t>
                      </a:r>
                      <a:endParaRPr lang="en-US" altLang="en-US"/>
                    </a:p>
                  </a:txBody>
                  <a:tcPr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1214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Source #2</a:t>
                      </a:r>
                      <a:endParaRPr lang="en-US" altLang="en-US"/>
                    </a:p>
                  </a:txBody>
                  <a:tcPr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  <a:tr h="11214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en-US"/>
                        <a:t>Source #3</a:t>
                      </a:r>
                      <a:endParaRPr lang="en-US" altLang="en-US"/>
                    </a:p>
                  </a:txBody>
                  <a:tcPr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r"/>
            <a:r>
              <a:rPr lang="en-US" altLang="en-US" sz="40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to Create a Matrix?: SAMPLE</a:t>
            </a:r>
            <a:endParaRPr lang="en-US" altLang="en-US" sz="400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 descr="Matrix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15365" y="1354455"/>
            <a:ext cx="7628255" cy="54108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1845</Words>
  <Application>WPS Presentation</Application>
  <PresentationFormat>宽屏</PresentationFormat>
  <Paragraphs>58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SimSun</vt:lpstr>
      <vt:lpstr>Wingdings</vt:lpstr>
      <vt:lpstr>Cambria</vt:lpstr>
      <vt:lpstr>Arial Black</vt:lpstr>
      <vt:lpstr>微软雅黑</vt:lpstr>
      <vt:lpstr>Arial Unicode MS</vt:lpstr>
      <vt:lpstr>SimSun</vt:lpstr>
      <vt:lpstr>Noto Sans CJK SC</vt:lpstr>
      <vt:lpstr>Times New Roman</vt:lpstr>
      <vt:lpstr>Business Cooperate</vt:lpstr>
      <vt:lpstr>COMBINING SOURCES (Synthesis)</vt:lpstr>
      <vt:lpstr>What is Synthesis?</vt:lpstr>
      <vt:lpstr>Synthesis vs. Summary</vt:lpstr>
      <vt:lpstr>Example of Synthesis (see also Meeting 9 of your Learning Materials for more examples) </vt:lpstr>
      <vt:lpstr>What Can I Do to Synthesize?</vt:lpstr>
      <vt:lpstr>SYNTHESIS MATRIX</vt:lpstr>
      <vt:lpstr>How to Create a Matrix?</vt:lpstr>
      <vt:lpstr>How to Create a Matrix?: TEMPLATE</vt:lpstr>
      <vt:lpstr>How to Create a Matrix?: SAMPLE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rizaloctofianto</dc:creator>
  <cp:lastModifiedBy>rizaloctofianto</cp:lastModifiedBy>
  <cp:revision>9</cp:revision>
  <dcterms:created xsi:type="dcterms:W3CDTF">2020-04-12T09:15:20Z</dcterms:created>
  <dcterms:modified xsi:type="dcterms:W3CDTF">2020-04-12T09:15:20Z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1033-11.1.0.9505</vt:lpwstr>
  </property>
</Properties>
</file>