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8" r:id="rId3"/>
    <p:sldId id="259"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6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3189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49449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507640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62467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23802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7814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64711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755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621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42802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05460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2661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1758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95497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6064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9008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3/31/2020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266366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libguides.murdoch.edu.au/Chicago" TargetMode="External"/><Relationship Id="rId2" Type="http://schemas.openxmlformats.org/officeDocument/2006/relationships/hyperlink" Target="https://www.chicagomanualofstyle.org/tools_citationguide/citation-guide-2.html#cg-thesi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hicagomanualofstyle.org/book/ed17/part3/ch15/toc.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995981"/>
            <a:ext cx="8915399" cy="2262781"/>
          </a:xfrm>
        </p:spPr>
        <p:txBody>
          <a:bodyPr>
            <a:normAutofit/>
          </a:bodyPr>
          <a:lstStyle/>
          <a:p>
            <a:r>
              <a:rPr lang="en-ID" sz="4400" b="1" dirty="0" smtClean="0"/>
              <a:t>Chicago Reference Style</a:t>
            </a:r>
            <a:br>
              <a:rPr lang="en-ID" sz="4400" b="1" dirty="0" smtClean="0"/>
            </a:br>
            <a:endParaRPr lang="en-ID" sz="4000" b="1" i="1" dirty="0"/>
          </a:p>
        </p:txBody>
      </p:sp>
      <p:sp>
        <p:nvSpPr>
          <p:cNvPr id="3" name="Subtitle 2"/>
          <p:cNvSpPr>
            <a:spLocks noGrp="1"/>
          </p:cNvSpPr>
          <p:nvPr>
            <p:ph type="subTitle" idx="1"/>
          </p:nvPr>
        </p:nvSpPr>
        <p:spPr/>
        <p:txBody>
          <a:bodyPr>
            <a:normAutofit lnSpcReduction="10000"/>
          </a:bodyPr>
          <a:lstStyle/>
          <a:p>
            <a:pPr algn="r"/>
            <a:r>
              <a:rPr lang="en-ID" dirty="0" err="1" smtClean="0"/>
              <a:t>Jurianto</a:t>
            </a:r>
            <a:endParaRPr lang="en-ID" dirty="0"/>
          </a:p>
          <a:p>
            <a:pPr algn="r"/>
            <a:r>
              <a:rPr lang="en-ID" dirty="0" err="1" smtClean="0"/>
              <a:t>Engiish</a:t>
            </a:r>
            <a:r>
              <a:rPr lang="en-ID" dirty="0" smtClean="0"/>
              <a:t> Department</a:t>
            </a:r>
          </a:p>
          <a:p>
            <a:pPr algn="r"/>
            <a:r>
              <a:rPr lang="en-ID" dirty="0" smtClean="0"/>
              <a:t>Faculty of Humanities, </a:t>
            </a:r>
            <a:r>
              <a:rPr lang="en-ID" dirty="0" err="1" smtClean="0"/>
              <a:t>Universitas</a:t>
            </a:r>
            <a:r>
              <a:rPr lang="en-ID" dirty="0" smtClean="0"/>
              <a:t> </a:t>
            </a:r>
            <a:r>
              <a:rPr lang="en-ID" dirty="0" err="1" smtClean="0"/>
              <a:t>Airlangga</a:t>
            </a:r>
            <a:endParaRPr lang="en-ID" dirty="0"/>
          </a:p>
        </p:txBody>
      </p:sp>
    </p:spTree>
    <p:extLst>
      <p:ext uri="{BB962C8B-B14F-4D97-AF65-F5344CB8AC3E}">
        <p14:creationId xmlns:p14="http://schemas.microsoft.com/office/powerpoint/2010/main" val="17991530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D" sz="3200" b="1" i="1" dirty="0" smtClean="0"/>
              <a:t>Journal article</a:t>
            </a:r>
            <a:endParaRPr lang="en-ID" sz="3200" b="1" i="1" dirty="0"/>
          </a:p>
        </p:txBody>
      </p:sp>
      <p:sp>
        <p:nvSpPr>
          <p:cNvPr id="3" name="Content Placeholder 2"/>
          <p:cNvSpPr>
            <a:spLocks noGrp="1"/>
          </p:cNvSpPr>
          <p:nvPr>
            <p:ph idx="1"/>
          </p:nvPr>
        </p:nvSpPr>
        <p:spPr>
          <a:xfrm>
            <a:off x="2425436" y="2133600"/>
            <a:ext cx="8533713" cy="3777622"/>
          </a:xfrm>
        </p:spPr>
        <p:txBody>
          <a:bodyPr>
            <a:normAutofit/>
          </a:bodyPr>
          <a:lstStyle/>
          <a:p>
            <a:r>
              <a:rPr lang="en-US" sz="2000" dirty="0"/>
              <a:t>In the reference list, include the page range for the whole article. </a:t>
            </a:r>
            <a:endParaRPr lang="en-US" sz="2000" dirty="0" smtClean="0"/>
          </a:p>
          <a:p>
            <a:r>
              <a:rPr lang="en-US" sz="2000" dirty="0" smtClean="0"/>
              <a:t>In </a:t>
            </a:r>
            <a:r>
              <a:rPr lang="en-US" sz="2000" dirty="0"/>
              <a:t>the text, cite specific page numbers. </a:t>
            </a:r>
            <a:endParaRPr lang="en-US" sz="2000" dirty="0" smtClean="0"/>
          </a:p>
          <a:p>
            <a:r>
              <a:rPr lang="en-US" sz="2000" dirty="0" smtClean="0"/>
              <a:t>For </a:t>
            </a:r>
            <a:r>
              <a:rPr lang="en-US" sz="2000" dirty="0"/>
              <a:t>articles consulted online, include a URL or the name of the database in the reference list entry. </a:t>
            </a:r>
            <a:endParaRPr lang="en-US" sz="2000" dirty="0" smtClean="0"/>
          </a:p>
          <a:p>
            <a:r>
              <a:rPr lang="en-US" sz="2000" dirty="0" smtClean="0"/>
              <a:t>Many </a:t>
            </a:r>
            <a:r>
              <a:rPr lang="en-US" sz="2000" dirty="0"/>
              <a:t>journal articles list a DOI (Digital Object Identifier). A DOI forms a permanent URL that begins https://doi.org/. This URL is preferable to the URL that appears in your browser’s address bar.</a:t>
            </a:r>
            <a:endParaRPr lang="en-ID" sz="2000" dirty="0"/>
          </a:p>
        </p:txBody>
      </p:sp>
    </p:spTree>
    <p:extLst>
      <p:ext uri="{BB962C8B-B14F-4D97-AF65-F5344CB8AC3E}">
        <p14:creationId xmlns:p14="http://schemas.microsoft.com/office/powerpoint/2010/main" val="2720673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61915" y="1214651"/>
            <a:ext cx="8697487" cy="4696571"/>
          </a:xfrm>
        </p:spPr>
        <p:txBody>
          <a:bodyPr>
            <a:normAutofit/>
          </a:bodyPr>
          <a:lstStyle/>
          <a:p>
            <a:pPr marL="0" indent="0">
              <a:buNone/>
            </a:pPr>
            <a:r>
              <a:rPr lang="en-US" sz="2000" b="1" i="1" dirty="0"/>
              <a:t>Reference list entries (in alphabetical order)</a:t>
            </a:r>
          </a:p>
          <a:p>
            <a:pPr marL="355600" indent="-355600">
              <a:buNone/>
            </a:pPr>
            <a:r>
              <a:rPr lang="en-US" dirty="0" err="1"/>
              <a:t>Keng</a:t>
            </a:r>
            <a:r>
              <a:rPr lang="en-US" dirty="0"/>
              <a:t>, Shao-</a:t>
            </a:r>
            <a:r>
              <a:rPr lang="en-US" dirty="0" err="1"/>
              <a:t>Hsun</a:t>
            </a:r>
            <a:r>
              <a:rPr lang="en-US" dirty="0"/>
              <a:t>, Chun-Hung Lin, and Peter F. </a:t>
            </a:r>
            <a:r>
              <a:rPr lang="en-US" dirty="0" err="1"/>
              <a:t>Orazem</a:t>
            </a:r>
            <a:r>
              <a:rPr lang="en-US" dirty="0"/>
              <a:t>. 2017. “Expanding College Access in Taiwan, 1978–2014: Effects on Graduate Quality and Income Inequality.” </a:t>
            </a:r>
            <a:r>
              <a:rPr lang="en-US" i="1" dirty="0"/>
              <a:t>Journal of Human Capital</a:t>
            </a:r>
            <a:r>
              <a:rPr lang="en-US" dirty="0"/>
              <a:t> 11, no. 1 (Spring): 1–34. https://doi.org/10.1086/690235.</a:t>
            </a:r>
          </a:p>
          <a:p>
            <a:pPr marL="355600" indent="-355600">
              <a:buNone/>
            </a:pPr>
            <a:r>
              <a:rPr lang="en-US" dirty="0"/>
              <a:t>LaSalle, Peter. 2017. “Conundrum: A Story about Reading.” </a:t>
            </a:r>
            <a:r>
              <a:rPr lang="en-US" i="1" dirty="0"/>
              <a:t>New England Review</a:t>
            </a:r>
            <a:r>
              <a:rPr lang="en-US" dirty="0"/>
              <a:t> 38 (1): 95–109. Project MUSE.</a:t>
            </a:r>
          </a:p>
          <a:p>
            <a:pPr marL="355600" indent="-355600">
              <a:buNone/>
            </a:pPr>
            <a:r>
              <a:rPr lang="en-US" dirty="0"/>
              <a:t>Satterfield, Susan. 2016. “Livy and the </a:t>
            </a:r>
            <a:r>
              <a:rPr lang="en-US" i="1" dirty="0" err="1"/>
              <a:t>Pax</a:t>
            </a:r>
            <a:r>
              <a:rPr lang="en-US" i="1" dirty="0"/>
              <a:t> Deum</a:t>
            </a:r>
            <a:r>
              <a:rPr lang="en-US" dirty="0"/>
              <a:t>.” </a:t>
            </a:r>
            <a:r>
              <a:rPr lang="en-US" i="1" dirty="0"/>
              <a:t>Classical Philology</a:t>
            </a:r>
            <a:r>
              <a:rPr lang="en-US" dirty="0"/>
              <a:t> 111, no. 2 (April): 165–76.</a:t>
            </a:r>
          </a:p>
          <a:p>
            <a:pPr marL="0" indent="0">
              <a:buNone/>
            </a:pPr>
            <a:r>
              <a:rPr lang="en-US" sz="2000" b="1" i="1" dirty="0"/>
              <a:t>In-text citations</a:t>
            </a:r>
          </a:p>
          <a:p>
            <a:pPr marL="0" indent="0">
              <a:buNone/>
            </a:pPr>
            <a:r>
              <a:rPr lang="en-US" dirty="0"/>
              <a:t>(</a:t>
            </a:r>
            <a:r>
              <a:rPr lang="en-US" dirty="0" err="1"/>
              <a:t>Keng</a:t>
            </a:r>
            <a:r>
              <a:rPr lang="en-US" dirty="0"/>
              <a:t>, Lin, and </a:t>
            </a:r>
            <a:r>
              <a:rPr lang="en-US" dirty="0" err="1"/>
              <a:t>Orazem</a:t>
            </a:r>
            <a:r>
              <a:rPr lang="en-US" dirty="0"/>
              <a:t> 2017, 9–10)</a:t>
            </a:r>
          </a:p>
          <a:p>
            <a:pPr marL="0" indent="0">
              <a:buNone/>
            </a:pPr>
            <a:r>
              <a:rPr lang="en-US" dirty="0"/>
              <a:t>(LaSalle 2017, 95)</a:t>
            </a:r>
          </a:p>
          <a:p>
            <a:pPr marL="0" indent="0">
              <a:buNone/>
            </a:pPr>
            <a:r>
              <a:rPr lang="en-US" dirty="0"/>
              <a:t>(Satterfield 2016, 170)</a:t>
            </a:r>
          </a:p>
          <a:p>
            <a:endParaRPr lang="en-ID" dirty="0"/>
          </a:p>
        </p:txBody>
      </p:sp>
    </p:spTree>
    <p:extLst>
      <p:ext uri="{BB962C8B-B14F-4D97-AF65-F5344CB8AC3E}">
        <p14:creationId xmlns:p14="http://schemas.microsoft.com/office/powerpoint/2010/main" val="3526106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49848"/>
          </a:xfrm>
        </p:spPr>
        <p:txBody>
          <a:bodyPr/>
          <a:lstStyle/>
          <a:p>
            <a:endParaRPr lang="en-ID" dirty="0"/>
          </a:p>
        </p:txBody>
      </p:sp>
      <p:sp>
        <p:nvSpPr>
          <p:cNvPr id="3" name="Content Placeholder 2"/>
          <p:cNvSpPr>
            <a:spLocks noGrp="1"/>
          </p:cNvSpPr>
          <p:nvPr>
            <p:ph idx="1"/>
          </p:nvPr>
        </p:nvSpPr>
        <p:spPr>
          <a:xfrm>
            <a:off x="2429301" y="1733266"/>
            <a:ext cx="9075311" cy="4177956"/>
          </a:xfrm>
        </p:spPr>
        <p:txBody>
          <a:bodyPr>
            <a:normAutofit/>
          </a:bodyPr>
          <a:lstStyle/>
          <a:p>
            <a:r>
              <a:rPr lang="en-US" dirty="0"/>
              <a:t>Journal articles often list many authors, especially in the sciences. If there are four or more authors, list up to ten in the reference list; in the text, list only the first, followed by </a:t>
            </a:r>
            <a:r>
              <a:rPr lang="en-US" i="1" dirty="0"/>
              <a:t>et al</a:t>
            </a:r>
            <a:r>
              <a:rPr lang="en-US" dirty="0"/>
              <a:t>. (“and others”). For more than ten authors (not shown here), list the first seven in the </a:t>
            </a:r>
            <a:r>
              <a:rPr lang="en-US" dirty="0" smtClean="0"/>
              <a:t>reference </a:t>
            </a:r>
            <a:r>
              <a:rPr lang="en-US" dirty="0"/>
              <a:t>list, followed by et al</a:t>
            </a:r>
            <a:r>
              <a:rPr lang="en-US" dirty="0" smtClean="0"/>
              <a:t>.</a:t>
            </a:r>
          </a:p>
          <a:p>
            <a:pPr marL="0" indent="0">
              <a:buNone/>
            </a:pPr>
            <a:r>
              <a:rPr lang="en-ID" b="1" i="1" dirty="0"/>
              <a:t>Reference list entry</a:t>
            </a:r>
          </a:p>
          <a:p>
            <a:pPr marL="355600" indent="-355600">
              <a:buNone/>
            </a:pPr>
            <a:r>
              <a:rPr lang="en-ID" dirty="0"/>
              <a:t>Bay, Rachael A., Noah Rose, Rowan Barrett, Louis </a:t>
            </a:r>
            <a:r>
              <a:rPr lang="en-ID" dirty="0" err="1"/>
              <a:t>Bernatchez</a:t>
            </a:r>
            <a:r>
              <a:rPr lang="en-ID" dirty="0"/>
              <a:t>, Cameron K. </a:t>
            </a:r>
            <a:r>
              <a:rPr lang="en-ID" dirty="0" err="1"/>
              <a:t>Ghalambor</a:t>
            </a:r>
            <a:r>
              <a:rPr lang="en-ID" dirty="0"/>
              <a:t>, Jesse R. </a:t>
            </a:r>
            <a:r>
              <a:rPr lang="en-ID" dirty="0" err="1"/>
              <a:t>Lasky</a:t>
            </a:r>
            <a:r>
              <a:rPr lang="en-ID" dirty="0"/>
              <a:t>, Rachel B. </a:t>
            </a:r>
            <a:r>
              <a:rPr lang="en-ID" dirty="0" err="1"/>
              <a:t>Brem</a:t>
            </a:r>
            <a:r>
              <a:rPr lang="en-ID" dirty="0"/>
              <a:t>, Stephen R. </a:t>
            </a:r>
            <a:r>
              <a:rPr lang="en-ID" dirty="0" err="1"/>
              <a:t>Palumbi</a:t>
            </a:r>
            <a:r>
              <a:rPr lang="en-ID" dirty="0"/>
              <a:t>, and Peter Ralph. 2017. “Predicting Responses to Contemporary Environmental Change Using Evolutionary Response Architectures.” </a:t>
            </a:r>
            <a:r>
              <a:rPr lang="en-ID" i="1" dirty="0"/>
              <a:t>American Naturalist</a:t>
            </a:r>
            <a:r>
              <a:rPr lang="en-ID" dirty="0"/>
              <a:t> 189, no. 5 (May): 463–73. https://doi.org/10.1086/691233.</a:t>
            </a:r>
          </a:p>
          <a:p>
            <a:pPr marL="0" indent="0">
              <a:buNone/>
            </a:pPr>
            <a:r>
              <a:rPr lang="en-ID" b="1" i="1" dirty="0"/>
              <a:t>In-text citation</a:t>
            </a:r>
          </a:p>
          <a:p>
            <a:pPr marL="0" indent="0">
              <a:buNone/>
            </a:pPr>
            <a:r>
              <a:rPr lang="en-ID" dirty="0"/>
              <a:t>(Bay et al. 2017, 465)</a:t>
            </a:r>
          </a:p>
          <a:p>
            <a:endParaRPr lang="en-ID" dirty="0"/>
          </a:p>
        </p:txBody>
      </p:sp>
    </p:spTree>
    <p:extLst>
      <p:ext uri="{BB962C8B-B14F-4D97-AF65-F5344CB8AC3E}">
        <p14:creationId xmlns:p14="http://schemas.microsoft.com/office/powerpoint/2010/main" val="2244653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sz="3200" b="1" i="1" dirty="0" smtClean="0"/>
              <a:t>Thesis or dissertation</a:t>
            </a:r>
            <a:endParaRPr lang="en-ID" sz="3200" b="1" i="1" dirty="0"/>
          </a:p>
        </p:txBody>
      </p:sp>
      <p:sp>
        <p:nvSpPr>
          <p:cNvPr id="3" name="Content Placeholder 2"/>
          <p:cNvSpPr>
            <a:spLocks noGrp="1"/>
          </p:cNvSpPr>
          <p:nvPr>
            <p:ph idx="1"/>
          </p:nvPr>
        </p:nvSpPr>
        <p:spPr>
          <a:xfrm>
            <a:off x="2589212" y="2133600"/>
            <a:ext cx="8192519" cy="3777622"/>
          </a:xfrm>
        </p:spPr>
        <p:txBody>
          <a:bodyPr>
            <a:normAutofit/>
          </a:bodyPr>
          <a:lstStyle/>
          <a:p>
            <a:pPr marL="0" indent="0">
              <a:buNone/>
            </a:pPr>
            <a:r>
              <a:rPr lang="en-US" sz="2200" b="1" i="1" dirty="0"/>
              <a:t>Reference list entry</a:t>
            </a:r>
          </a:p>
          <a:p>
            <a:pPr marL="450850" indent="-450850">
              <a:buNone/>
            </a:pPr>
            <a:r>
              <a:rPr lang="en-US" sz="2000" dirty="0" err="1"/>
              <a:t>Rutz</a:t>
            </a:r>
            <a:r>
              <a:rPr lang="en-US" sz="2000" dirty="0"/>
              <a:t>, Cynthia Lillian. 2013. “</a:t>
            </a:r>
            <a:r>
              <a:rPr lang="en-US" sz="2000" i="1" dirty="0"/>
              <a:t>King Lear</a:t>
            </a:r>
            <a:r>
              <a:rPr lang="en-US" sz="2000" dirty="0"/>
              <a:t> and Its Folktale Analogues.” PhD diss., University of Chicago.</a:t>
            </a:r>
          </a:p>
          <a:p>
            <a:pPr marL="0" indent="0">
              <a:buNone/>
            </a:pPr>
            <a:r>
              <a:rPr lang="en-US" sz="2200" b="1" i="1" dirty="0"/>
              <a:t>In-text citation</a:t>
            </a:r>
          </a:p>
          <a:p>
            <a:pPr marL="0" indent="0">
              <a:buNone/>
            </a:pPr>
            <a:r>
              <a:rPr lang="en-US" sz="2000" dirty="0"/>
              <a:t>(</a:t>
            </a:r>
            <a:r>
              <a:rPr lang="en-US" sz="2000" dirty="0" err="1"/>
              <a:t>Rutz</a:t>
            </a:r>
            <a:r>
              <a:rPr lang="en-US" sz="2000" dirty="0"/>
              <a:t> 2013, 99–100)</a:t>
            </a:r>
          </a:p>
        </p:txBody>
      </p:sp>
    </p:spTree>
    <p:extLst>
      <p:ext uri="{BB962C8B-B14F-4D97-AF65-F5344CB8AC3E}">
        <p14:creationId xmlns:p14="http://schemas.microsoft.com/office/powerpoint/2010/main" val="4008482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sz="3200" b="1" i="1" dirty="0"/>
              <a:t>News or magazine article</a:t>
            </a:r>
          </a:p>
        </p:txBody>
      </p:sp>
      <p:sp>
        <p:nvSpPr>
          <p:cNvPr id="3" name="Content Placeholder 2"/>
          <p:cNvSpPr>
            <a:spLocks noGrp="1"/>
          </p:cNvSpPr>
          <p:nvPr>
            <p:ph idx="1"/>
          </p:nvPr>
        </p:nvSpPr>
        <p:spPr>
          <a:xfrm>
            <a:off x="2333767" y="1891352"/>
            <a:ext cx="9102605" cy="4250141"/>
          </a:xfrm>
        </p:spPr>
        <p:txBody>
          <a:bodyPr>
            <a:noAutofit/>
          </a:bodyPr>
          <a:lstStyle/>
          <a:p>
            <a:pPr>
              <a:spcBef>
                <a:spcPts val="600"/>
              </a:spcBef>
            </a:pPr>
            <a:r>
              <a:rPr lang="en-US" sz="2000" dirty="0"/>
              <a:t>Articles from newspapers or news sites, magazines, blogs, and the like are cited similarly. </a:t>
            </a:r>
            <a:endParaRPr lang="en-US" sz="2000" dirty="0" smtClean="0"/>
          </a:p>
          <a:p>
            <a:pPr>
              <a:spcBef>
                <a:spcPts val="600"/>
              </a:spcBef>
            </a:pPr>
            <a:r>
              <a:rPr lang="en-US" sz="2000" dirty="0" smtClean="0"/>
              <a:t>In </a:t>
            </a:r>
            <a:r>
              <a:rPr lang="en-US" sz="2000" dirty="0"/>
              <a:t>the reference list, it can be helpful to repeat the year with sources that are cited also by month and day. Page numbers, if any, can be cited in the text but are omitted from a reference list entry. </a:t>
            </a:r>
            <a:endParaRPr lang="en-US" sz="2000" dirty="0" smtClean="0"/>
          </a:p>
          <a:p>
            <a:pPr>
              <a:spcBef>
                <a:spcPts val="600"/>
              </a:spcBef>
            </a:pPr>
            <a:r>
              <a:rPr lang="en-US" sz="2000" dirty="0" smtClean="0"/>
              <a:t>If </a:t>
            </a:r>
            <a:r>
              <a:rPr lang="en-US" sz="2000" dirty="0"/>
              <a:t>you consulted the article online, include a URL or the name of the database</a:t>
            </a:r>
            <a:r>
              <a:rPr lang="en-US" sz="2000" dirty="0" smtClean="0"/>
              <a:t>.</a:t>
            </a:r>
            <a:r>
              <a:rPr lang="en-US" sz="2000" b="1" i="1" dirty="0"/>
              <a:t> </a:t>
            </a:r>
            <a:endParaRPr lang="en-US" sz="2000" b="1" i="1" dirty="0" smtClean="0"/>
          </a:p>
          <a:p>
            <a:pPr marL="0" indent="0">
              <a:buNone/>
            </a:pPr>
            <a:r>
              <a:rPr lang="en-US" sz="2000" b="1" i="1" dirty="0" smtClean="0"/>
              <a:t>Reference </a:t>
            </a:r>
            <a:r>
              <a:rPr lang="en-US" sz="2000" b="1" i="1" dirty="0"/>
              <a:t>list entries (in alphabetical order)</a:t>
            </a:r>
          </a:p>
          <a:p>
            <a:pPr marL="355600" indent="-355600">
              <a:buNone/>
            </a:pPr>
            <a:r>
              <a:rPr lang="en-US" sz="2000" dirty="0" err="1"/>
              <a:t>Manjoo</a:t>
            </a:r>
            <a:r>
              <a:rPr lang="en-US" sz="2000" dirty="0"/>
              <a:t>, </a:t>
            </a:r>
            <a:r>
              <a:rPr lang="en-US" sz="2000" dirty="0" err="1"/>
              <a:t>Farhad</a:t>
            </a:r>
            <a:r>
              <a:rPr lang="en-US" sz="2000" dirty="0"/>
              <a:t>. 2017. “Snap Makes a Bet on the Cultural Supremacy of the Camera.” </a:t>
            </a:r>
            <a:r>
              <a:rPr lang="en-US" sz="2000" i="1" dirty="0"/>
              <a:t>New York Times</a:t>
            </a:r>
            <a:r>
              <a:rPr lang="en-US" sz="2000" dirty="0"/>
              <a:t>, March 8, 2017. https://www.nytimes.com/2017/03/08/technology/snap-makes-a-bet-on-the-cultural-supremacy-of-the-camera.html</a:t>
            </a:r>
            <a:r>
              <a:rPr lang="en-US" sz="2000" dirty="0" smtClean="0"/>
              <a:t>.</a:t>
            </a:r>
            <a:r>
              <a:rPr lang="en-US" sz="2000" dirty="0"/>
              <a:t/>
            </a:r>
            <a:br>
              <a:rPr lang="en-US" sz="2000" dirty="0"/>
            </a:br>
            <a:endParaRPr lang="en-ID" sz="2000" dirty="0"/>
          </a:p>
        </p:txBody>
      </p:sp>
    </p:spTree>
    <p:extLst>
      <p:ext uri="{BB962C8B-B14F-4D97-AF65-F5344CB8AC3E}">
        <p14:creationId xmlns:p14="http://schemas.microsoft.com/office/powerpoint/2010/main" val="4042972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D"/>
          </a:p>
        </p:txBody>
      </p:sp>
      <p:sp>
        <p:nvSpPr>
          <p:cNvPr id="3" name="Content Placeholder 2"/>
          <p:cNvSpPr>
            <a:spLocks noGrp="1"/>
          </p:cNvSpPr>
          <p:nvPr>
            <p:ph idx="1"/>
          </p:nvPr>
        </p:nvSpPr>
        <p:spPr>
          <a:xfrm>
            <a:off x="2589212" y="1905000"/>
            <a:ext cx="8424531" cy="4006222"/>
          </a:xfrm>
        </p:spPr>
        <p:txBody>
          <a:bodyPr>
            <a:normAutofit lnSpcReduction="10000"/>
          </a:bodyPr>
          <a:lstStyle/>
          <a:p>
            <a:pPr marL="355600" indent="-355600">
              <a:spcBef>
                <a:spcPts val="600"/>
              </a:spcBef>
              <a:buNone/>
            </a:pPr>
            <a:r>
              <a:rPr lang="en-US" sz="1900" dirty="0"/>
              <a:t>Mead, Rebecca. 2017. “The Prophet of Dystopia.” </a:t>
            </a:r>
            <a:r>
              <a:rPr lang="en-US" sz="1900" i="1" dirty="0"/>
              <a:t>New Yorker</a:t>
            </a:r>
            <a:r>
              <a:rPr lang="en-US" sz="1900" dirty="0"/>
              <a:t>, April 17, 2017</a:t>
            </a:r>
            <a:r>
              <a:rPr lang="en-US" sz="1900" dirty="0" smtClean="0"/>
              <a:t>.</a:t>
            </a:r>
          </a:p>
          <a:p>
            <a:pPr marL="355600" indent="-355600">
              <a:spcBef>
                <a:spcPts val="600"/>
              </a:spcBef>
              <a:buNone/>
            </a:pPr>
            <a:r>
              <a:rPr lang="en-ID" sz="1900" dirty="0" err="1"/>
              <a:t>Pai</a:t>
            </a:r>
            <a:r>
              <a:rPr lang="en-ID" sz="1900" dirty="0"/>
              <a:t>, Tanya. 2017. “The Squishy, Sugary History of Peeps.” </a:t>
            </a:r>
            <a:r>
              <a:rPr lang="en-ID" sz="1900" i="1" dirty="0" err="1"/>
              <a:t>Vox</a:t>
            </a:r>
            <a:r>
              <a:rPr lang="en-ID" sz="1900" dirty="0"/>
              <a:t>, April 11, 2017. http://www.vox.com/culture/2017/4/11/15209084/peeps-easter.</a:t>
            </a:r>
          </a:p>
          <a:p>
            <a:pPr marL="355600" indent="-355600">
              <a:spcBef>
                <a:spcPts val="600"/>
              </a:spcBef>
              <a:buNone/>
            </a:pPr>
            <a:r>
              <a:rPr lang="en-ID" sz="1900" dirty="0" err="1"/>
              <a:t>Pegoraro</a:t>
            </a:r>
            <a:r>
              <a:rPr lang="en-ID" sz="1900" dirty="0"/>
              <a:t>, Rob. 2007. “Apple’s iPhone Is Sleek, Smart and Simple.” </a:t>
            </a:r>
            <a:r>
              <a:rPr lang="en-ID" sz="1900" i="1" dirty="0"/>
              <a:t>Washington Post</a:t>
            </a:r>
            <a:r>
              <a:rPr lang="en-ID" sz="1900" dirty="0"/>
              <a:t>, July 5, 2007. LexisNexis Academic.</a:t>
            </a:r>
          </a:p>
          <a:p>
            <a:pPr marL="0" indent="0">
              <a:buNone/>
            </a:pPr>
            <a:r>
              <a:rPr lang="en-ID" sz="2000" b="1" i="1" dirty="0"/>
              <a:t>In-text citation</a:t>
            </a:r>
          </a:p>
          <a:p>
            <a:pPr marL="0" indent="0">
              <a:buNone/>
            </a:pPr>
            <a:r>
              <a:rPr lang="en-ID" dirty="0"/>
              <a:t>(</a:t>
            </a:r>
            <a:r>
              <a:rPr lang="en-ID" dirty="0" err="1"/>
              <a:t>Manjoo</a:t>
            </a:r>
            <a:r>
              <a:rPr lang="en-ID" dirty="0"/>
              <a:t> 2017)</a:t>
            </a:r>
          </a:p>
          <a:p>
            <a:pPr marL="0" indent="0">
              <a:buNone/>
            </a:pPr>
            <a:r>
              <a:rPr lang="en-ID" dirty="0"/>
              <a:t>(Mead 2017, 43)</a:t>
            </a:r>
          </a:p>
          <a:p>
            <a:pPr marL="0" indent="0">
              <a:buNone/>
            </a:pPr>
            <a:r>
              <a:rPr lang="en-ID" dirty="0"/>
              <a:t>(</a:t>
            </a:r>
            <a:r>
              <a:rPr lang="en-ID" dirty="0" err="1"/>
              <a:t>Pai</a:t>
            </a:r>
            <a:r>
              <a:rPr lang="en-ID" dirty="0"/>
              <a:t> 2017)</a:t>
            </a:r>
          </a:p>
          <a:p>
            <a:pPr marL="0" indent="0">
              <a:buNone/>
            </a:pPr>
            <a:r>
              <a:rPr lang="en-ID" dirty="0"/>
              <a:t>(</a:t>
            </a:r>
            <a:r>
              <a:rPr lang="en-ID" dirty="0" err="1"/>
              <a:t>Pegoraro</a:t>
            </a:r>
            <a:r>
              <a:rPr lang="en-ID" dirty="0"/>
              <a:t> 2007</a:t>
            </a:r>
            <a:r>
              <a:rPr lang="en-ID" dirty="0" smtClean="0"/>
              <a:t>)</a:t>
            </a:r>
            <a:endParaRPr lang="en-ID" dirty="0"/>
          </a:p>
        </p:txBody>
      </p:sp>
    </p:spTree>
    <p:extLst>
      <p:ext uri="{BB962C8B-B14F-4D97-AF65-F5344CB8AC3E}">
        <p14:creationId xmlns:p14="http://schemas.microsoft.com/office/powerpoint/2010/main" val="930391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sz="3200" b="1" i="1" dirty="0" smtClean="0"/>
              <a:t>Book review</a:t>
            </a:r>
            <a:endParaRPr lang="en-ID" sz="3200" b="1" i="1" dirty="0"/>
          </a:p>
        </p:txBody>
      </p:sp>
      <p:sp>
        <p:nvSpPr>
          <p:cNvPr id="3" name="Content Placeholder 2"/>
          <p:cNvSpPr>
            <a:spLocks noGrp="1"/>
          </p:cNvSpPr>
          <p:nvPr>
            <p:ph idx="1"/>
          </p:nvPr>
        </p:nvSpPr>
        <p:spPr>
          <a:xfrm>
            <a:off x="2589212" y="2133600"/>
            <a:ext cx="8547361" cy="3777622"/>
          </a:xfrm>
        </p:spPr>
        <p:txBody>
          <a:bodyPr/>
          <a:lstStyle/>
          <a:p>
            <a:pPr marL="0" indent="0">
              <a:buNone/>
            </a:pPr>
            <a:r>
              <a:rPr lang="en-US" sz="2000" b="1" i="1" dirty="0"/>
              <a:t>Reference list entry</a:t>
            </a:r>
          </a:p>
          <a:p>
            <a:pPr marL="355600" indent="-355600">
              <a:buNone/>
            </a:pPr>
            <a:r>
              <a:rPr lang="en-US" sz="2000" dirty="0" err="1"/>
              <a:t>Kakutani</a:t>
            </a:r>
            <a:r>
              <a:rPr lang="en-US" sz="2000" dirty="0"/>
              <a:t>, Michiko. 2016. “Friendship Takes a Path That Diverges.” Review of </a:t>
            </a:r>
            <a:r>
              <a:rPr lang="en-US" sz="2000" i="1" dirty="0"/>
              <a:t>Swing Time</a:t>
            </a:r>
            <a:r>
              <a:rPr lang="en-US" sz="2000" dirty="0"/>
              <a:t>, by Zadie Smith. </a:t>
            </a:r>
            <a:r>
              <a:rPr lang="en-US" sz="2000" i="1" dirty="0"/>
              <a:t>New York Times</a:t>
            </a:r>
            <a:r>
              <a:rPr lang="en-US" sz="2000" dirty="0"/>
              <a:t>, November 7, 2016.</a:t>
            </a:r>
          </a:p>
          <a:p>
            <a:pPr marL="0" indent="0">
              <a:buNone/>
            </a:pPr>
            <a:r>
              <a:rPr lang="en-US" sz="2000" b="1" i="1" dirty="0"/>
              <a:t>In-text citation</a:t>
            </a:r>
          </a:p>
          <a:p>
            <a:pPr marL="0" indent="0">
              <a:buNone/>
            </a:pPr>
            <a:r>
              <a:rPr lang="en-US" sz="2000" dirty="0"/>
              <a:t>(</a:t>
            </a:r>
            <a:r>
              <a:rPr lang="en-US" sz="2000" dirty="0" err="1"/>
              <a:t>Kakutani</a:t>
            </a:r>
            <a:r>
              <a:rPr lang="en-US" sz="2000" dirty="0"/>
              <a:t> 2016)</a:t>
            </a:r>
          </a:p>
          <a:p>
            <a:endParaRPr lang="en-ID" dirty="0"/>
          </a:p>
        </p:txBody>
      </p:sp>
    </p:spTree>
    <p:extLst>
      <p:ext uri="{BB962C8B-B14F-4D97-AF65-F5344CB8AC3E}">
        <p14:creationId xmlns:p14="http://schemas.microsoft.com/office/powerpoint/2010/main" val="2201539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sz="3200" b="1" i="1" dirty="0" smtClean="0"/>
              <a:t>Interview</a:t>
            </a:r>
            <a:r>
              <a:rPr lang="en-ID" dirty="0" smtClean="0"/>
              <a:t> </a:t>
            </a:r>
            <a:endParaRPr lang="en-ID" dirty="0"/>
          </a:p>
        </p:txBody>
      </p:sp>
      <p:sp>
        <p:nvSpPr>
          <p:cNvPr id="3" name="Content Placeholder 2"/>
          <p:cNvSpPr>
            <a:spLocks noGrp="1"/>
          </p:cNvSpPr>
          <p:nvPr>
            <p:ph idx="1"/>
          </p:nvPr>
        </p:nvSpPr>
        <p:spPr>
          <a:xfrm>
            <a:off x="2589212" y="2133600"/>
            <a:ext cx="8574657" cy="3777622"/>
          </a:xfrm>
        </p:spPr>
        <p:txBody>
          <a:bodyPr>
            <a:normAutofit/>
          </a:bodyPr>
          <a:lstStyle/>
          <a:p>
            <a:pPr marL="0" indent="0">
              <a:buNone/>
            </a:pPr>
            <a:r>
              <a:rPr lang="en-US" sz="2000" b="1" i="1" dirty="0"/>
              <a:t>Reference list entry</a:t>
            </a:r>
          </a:p>
          <a:p>
            <a:pPr marL="355600" indent="-355600">
              <a:buNone/>
            </a:pPr>
            <a:r>
              <a:rPr lang="en-US" sz="2000" dirty="0"/>
              <a:t>Stamper, Kory. 2017. “From ‘F-Bomb’ to ‘Photobomb,’ How the Dictionary Keeps Up with English.” Interview by Terry Gross. </a:t>
            </a:r>
            <a:r>
              <a:rPr lang="en-US" sz="2000" i="1" dirty="0"/>
              <a:t>Fresh Air</a:t>
            </a:r>
            <a:r>
              <a:rPr lang="en-US" sz="2000" dirty="0"/>
              <a:t>, NPR, April 19, 2017. Audio, 35:25. http://www.npr.org/2017/04/19/524618639/from-f-bomb-to-photobomb-how-the-dictionary-keeps-up-with-english.</a:t>
            </a:r>
          </a:p>
          <a:p>
            <a:pPr marL="0" indent="0">
              <a:buNone/>
            </a:pPr>
            <a:r>
              <a:rPr lang="en-US" sz="2000" b="1" i="1" dirty="0"/>
              <a:t>In-text citation</a:t>
            </a:r>
          </a:p>
          <a:p>
            <a:pPr marL="0" indent="0">
              <a:buNone/>
            </a:pPr>
            <a:r>
              <a:rPr lang="en-US" sz="2000" dirty="0"/>
              <a:t>(Stamper 2017)</a:t>
            </a:r>
          </a:p>
          <a:p>
            <a:endParaRPr lang="en-ID" sz="2000" dirty="0"/>
          </a:p>
        </p:txBody>
      </p:sp>
    </p:spTree>
    <p:extLst>
      <p:ext uri="{BB962C8B-B14F-4D97-AF65-F5344CB8AC3E}">
        <p14:creationId xmlns:p14="http://schemas.microsoft.com/office/powerpoint/2010/main" val="13583063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sz="3200" b="1" i="1" dirty="0" smtClean="0"/>
              <a:t>Website content</a:t>
            </a:r>
            <a:endParaRPr lang="en-ID" sz="3200" b="1" i="1" dirty="0"/>
          </a:p>
        </p:txBody>
      </p:sp>
      <p:sp>
        <p:nvSpPr>
          <p:cNvPr id="3" name="Content Placeholder 2"/>
          <p:cNvSpPr>
            <a:spLocks noGrp="1"/>
          </p:cNvSpPr>
          <p:nvPr>
            <p:ph idx="1"/>
          </p:nvPr>
        </p:nvSpPr>
        <p:spPr>
          <a:xfrm>
            <a:off x="2589212" y="1905000"/>
            <a:ext cx="8629248" cy="4006222"/>
          </a:xfrm>
        </p:spPr>
        <p:txBody>
          <a:bodyPr/>
          <a:lstStyle/>
          <a:p>
            <a:r>
              <a:rPr lang="en-US" dirty="0"/>
              <a:t>It is often sufficient simply to describe web pages and other website content in the text (“As of May 1, 2017, Yale’s home page listed . . .”). </a:t>
            </a:r>
            <a:endParaRPr lang="en-US" dirty="0" smtClean="0"/>
          </a:p>
          <a:p>
            <a:r>
              <a:rPr lang="en-US" dirty="0" smtClean="0"/>
              <a:t>If </a:t>
            </a:r>
            <a:r>
              <a:rPr lang="en-US" dirty="0"/>
              <a:t>a more formal citation is needed, it may be styled like the examples below. For a source that does not list a date of publication or revision, use </a:t>
            </a:r>
            <a:r>
              <a:rPr lang="en-US" i="1" dirty="0" err="1"/>
              <a:t>n.d.</a:t>
            </a:r>
            <a:r>
              <a:rPr lang="en-US" dirty="0"/>
              <a:t> (for “no date”) in place of the year and include an access date</a:t>
            </a:r>
            <a:r>
              <a:rPr lang="en-US" dirty="0" smtClean="0"/>
              <a:t>.</a:t>
            </a:r>
          </a:p>
          <a:p>
            <a:pPr marL="0" indent="0">
              <a:buNone/>
            </a:pPr>
            <a:r>
              <a:rPr lang="en-US" sz="2000" b="1" i="1" dirty="0"/>
              <a:t>Reference list entries (in alphabetical order)</a:t>
            </a:r>
          </a:p>
          <a:p>
            <a:pPr marL="355600" indent="-355600">
              <a:buNone/>
            </a:pPr>
            <a:r>
              <a:rPr lang="en-US" dirty="0" err="1"/>
              <a:t>Bouman</a:t>
            </a:r>
            <a:r>
              <a:rPr lang="en-US" dirty="0"/>
              <a:t>, Katie. 2016. “How to Take a Picture of a Black Hole.” Filmed November 2016 at </a:t>
            </a:r>
            <a:r>
              <a:rPr lang="en-US" dirty="0" err="1"/>
              <a:t>TEDxBeaconStreet</a:t>
            </a:r>
            <a:r>
              <a:rPr lang="en-US" dirty="0"/>
              <a:t>, Brookline, MA. Video, 12:51. https://www.ted.com/talks/katie_bouman_what_does_a_black_hole_look_like.</a:t>
            </a:r>
          </a:p>
          <a:p>
            <a:endParaRPr lang="en-ID" dirty="0"/>
          </a:p>
        </p:txBody>
      </p:sp>
    </p:spTree>
    <p:extLst>
      <p:ext uri="{BB962C8B-B14F-4D97-AF65-F5344CB8AC3E}">
        <p14:creationId xmlns:p14="http://schemas.microsoft.com/office/powerpoint/2010/main" val="2983499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D"/>
          </a:p>
        </p:txBody>
      </p:sp>
      <p:sp>
        <p:nvSpPr>
          <p:cNvPr id="3" name="Content Placeholder 2"/>
          <p:cNvSpPr>
            <a:spLocks noGrp="1"/>
          </p:cNvSpPr>
          <p:nvPr>
            <p:ph idx="1"/>
          </p:nvPr>
        </p:nvSpPr>
        <p:spPr>
          <a:xfrm>
            <a:off x="2589212" y="2133600"/>
            <a:ext cx="8574657" cy="3777622"/>
          </a:xfrm>
        </p:spPr>
        <p:txBody>
          <a:bodyPr>
            <a:normAutofit/>
          </a:bodyPr>
          <a:lstStyle/>
          <a:p>
            <a:pPr marL="450850" indent="-450850">
              <a:buNone/>
            </a:pPr>
            <a:r>
              <a:rPr lang="en-US" sz="1900" dirty="0"/>
              <a:t>Google. 2017. “Privacy Policy.” Privacy &amp; Terms. Last modified April 17, 2017. https://www.google.com/policies/privacy/.</a:t>
            </a:r>
          </a:p>
          <a:p>
            <a:pPr marL="450850" indent="-450850">
              <a:spcBef>
                <a:spcPts val="600"/>
              </a:spcBef>
              <a:spcAft>
                <a:spcPts val="1200"/>
              </a:spcAft>
              <a:buNone/>
            </a:pPr>
            <a:r>
              <a:rPr lang="en-US" sz="1900" dirty="0"/>
              <a:t>Yale University. </a:t>
            </a:r>
            <a:r>
              <a:rPr lang="en-US" sz="1900" dirty="0" err="1"/>
              <a:t>n.d.</a:t>
            </a:r>
            <a:r>
              <a:rPr lang="en-US" sz="1900" dirty="0"/>
              <a:t> “About Yale: Yale Facts.” Accessed May 1, 2017. https://www.yale.edu/about-yale/yale-facts.</a:t>
            </a:r>
          </a:p>
          <a:p>
            <a:pPr marL="0" indent="0">
              <a:buNone/>
            </a:pPr>
            <a:r>
              <a:rPr lang="en-US" sz="1900" b="1" i="1" dirty="0"/>
              <a:t>In-text citations</a:t>
            </a:r>
          </a:p>
          <a:p>
            <a:pPr marL="0" indent="0">
              <a:buNone/>
            </a:pPr>
            <a:r>
              <a:rPr lang="en-US" sz="1900" dirty="0"/>
              <a:t>(</a:t>
            </a:r>
            <a:r>
              <a:rPr lang="en-US" sz="1900" dirty="0" err="1"/>
              <a:t>Bouman</a:t>
            </a:r>
            <a:r>
              <a:rPr lang="en-US" sz="1900" dirty="0"/>
              <a:t> 2016)</a:t>
            </a:r>
          </a:p>
          <a:p>
            <a:pPr marL="0" indent="0">
              <a:buNone/>
            </a:pPr>
            <a:r>
              <a:rPr lang="en-US" sz="1900" dirty="0"/>
              <a:t>(Google 2017)</a:t>
            </a:r>
          </a:p>
          <a:p>
            <a:pPr marL="0" indent="0">
              <a:buNone/>
            </a:pPr>
            <a:r>
              <a:rPr lang="en-US" sz="1900" dirty="0"/>
              <a:t>(Yale University, </a:t>
            </a:r>
            <a:r>
              <a:rPr lang="en-US" sz="1900" dirty="0" err="1"/>
              <a:t>n.d</a:t>
            </a:r>
            <a:r>
              <a:rPr lang="en-US" sz="1900" dirty="0" err="1" smtClean="0"/>
              <a:t>.</a:t>
            </a:r>
            <a:r>
              <a:rPr lang="en-US" sz="1900" dirty="0" smtClean="0"/>
              <a:t>)</a:t>
            </a:r>
            <a:endParaRPr lang="en-US" sz="1900" dirty="0"/>
          </a:p>
        </p:txBody>
      </p:sp>
    </p:spTree>
    <p:extLst>
      <p:ext uri="{BB962C8B-B14F-4D97-AF65-F5344CB8AC3E}">
        <p14:creationId xmlns:p14="http://schemas.microsoft.com/office/powerpoint/2010/main" val="2363323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210784" y="624110"/>
            <a:ext cx="8911687" cy="918087"/>
          </a:xfrm>
        </p:spPr>
        <p:txBody>
          <a:bodyPr/>
          <a:lstStyle/>
          <a:p>
            <a:pPr algn="ctr" eaLnBrk="1" hangingPunct="1"/>
            <a:r>
              <a:rPr lang="en-US" altLang="en-US" b="1" dirty="0" smtClean="0"/>
              <a:t>About Chicago Style</a:t>
            </a:r>
            <a:endParaRPr lang="en-US" altLang="en-US" b="1" dirty="0"/>
          </a:p>
        </p:txBody>
      </p:sp>
      <p:sp>
        <p:nvSpPr>
          <p:cNvPr id="4099" name="Content Placeholder 2"/>
          <p:cNvSpPr>
            <a:spLocks noGrp="1"/>
          </p:cNvSpPr>
          <p:nvPr>
            <p:ph idx="1"/>
          </p:nvPr>
        </p:nvSpPr>
        <p:spPr>
          <a:xfrm>
            <a:off x="2320119" y="1827213"/>
            <a:ext cx="8502556" cy="4114800"/>
          </a:xfrm>
        </p:spPr>
        <p:txBody>
          <a:bodyPr>
            <a:normAutofit/>
          </a:bodyPr>
          <a:lstStyle/>
          <a:p>
            <a:r>
              <a:rPr lang="en-US" sz="2000" dirty="0" smtClean="0"/>
              <a:t>Chicago</a:t>
            </a:r>
            <a:r>
              <a:rPr lang="en-US" sz="2000" dirty="0"/>
              <a:t> style  is an "author-date" style, so the citation in the text consists of the author(s) name and year of publication given wholly or partly in round brackets</a:t>
            </a:r>
            <a:r>
              <a:rPr lang="en-US" sz="2000" dirty="0" smtClean="0"/>
              <a:t>.</a:t>
            </a:r>
            <a:endParaRPr lang="en-US" sz="2000" dirty="0"/>
          </a:p>
          <a:p>
            <a:r>
              <a:rPr lang="en-US" sz="2000" dirty="0"/>
              <a:t>Use only the surname of the author(s) and the year of publication. Include page, chapter or section numbers, preceded by a comma, if you need to be specific:</a:t>
            </a:r>
            <a:endParaRPr lang="en-US" altLang="en-US" sz="2000" dirty="0"/>
          </a:p>
        </p:txBody>
      </p:sp>
      <p:pic>
        <p:nvPicPr>
          <p:cNvPr id="2" name="Picture 1"/>
          <p:cNvPicPr>
            <a:picLocks noChangeAspect="1"/>
          </p:cNvPicPr>
          <p:nvPr/>
        </p:nvPicPr>
        <p:blipFill>
          <a:blip r:embed="rId2"/>
          <a:stretch>
            <a:fillRect/>
          </a:stretch>
        </p:blipFill>
        <p:spPr>
          <a:xfrm>
            <a:off x="2579425" y="3968100"/>
            <a:ext cx="7970293" cy="2137370"/>
          </a:xfrm>
          <a:prstGeom prst="rect">
            <a:avLst/>
          </a:prstGeom>
        </p:spPr>
      </p:pic>
    </p:spTree>
    <p:extLst>
      <p:ext uri="{BB962C8B-B14F-4D97-AF65-F5344CB8AC3E}">
        <p14:creationId xmlns:p14="http://schemas.microsoft.com/office/powerpoint/2010/main" val="28866608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sz="3200" b="1" i="1" dirty="0" smtClean="0"/>
              <a:t>Social media content</a:t>
            </a:r>
            <a:endParaRPr lang="en-ID" sz="3200" b="1" i="1" dirty="0"/>
          </a:p>
        </p:txBody>
      </p:sp>
      <p:sp>
        <p:nvSpPr>
          <p:cNvPr id="3" name="Content Placeholder 2"/>
          <p:cNvSpPr>
            <a:spLocks noGrp="1"/>
          </p:cNvSpPr>
          <p:nvPr>
            <p:ph idx="1"/>
          </p:nvPr>
        </p:nvSpPr>
        <p:spPr/>
        <p:txBody>
          <a:bodyPr/>
          <a:lstStyle/>
          <a:p>
            <a:r>
              <a:rPr lang="en-US" dirty="0"/>
              <a:t>Citations of content shared through social media can usually be limited to the text (as in the first example below). </a:t>
            </a:r>
            <a:endParaRPr lang="en-US" dirty="0" smtClean="0"/>
          </a:p>
          <a:p>
            <a:r>
              <a:rPr lang="en-US" dirty="0" smtClean="0"/>
              <a:t>If </a:t>
            </a:r>
            <a:r>
              <a:rPr lang="en-US" dirty="0"/>
              <a:t>a more formal citation is needed, a reference list entry may be appropriate. In place of a title, quote up to the first 160 characters of the post. Comments are cited in reference to the original post.</a:t>
            </a:r>
          </a:p>
          <a:p>
            <a:pPr marL="0" indent="0">
              <a:buNone/>
            </a:pPr>
            <a:r>
              <a:rPr lang="en-US" b="1" i="1" dirty="0"/>
              <a:t>Text</a:t>
            </a:r>
          </a:p>
          <a:p>
            <a:pPr marL="0" indent="0">
              <a:buNone/>
            </a:pPr>
            <a:r>
              <a:rPr lang="en-US" dirty="0"/>
              <a:t>Conan O’Brien’s tweet was characteristically deadpan: “In honor of Earth Day, I’m recycling my tweets” (@</a:t>
            </a:r>
            <a:r>
              <a:rPr lang="en-US" dirty="0" err="1"/>
              <a:t>ConanOBrien</a:t>
            </a:r>
            <a:r>
              <a:rPr lang="en-US" dirty="0"/>
              <a:t>, April 22, 2015).</a:t>
            </a:r>
          </a:p>
        </p:txBody>
      </p:sp>
    </p:spTree>
    <p:extLst>
      <p:ext uri="{BB962C8B-B14F-4D97-AF65-F5344CB8AC3E}">
        <p14:creationId xmlns:p14="http://schemas.microsoft.com/office/powerpoint/2010/main" val="2025139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63245"/>
          </a:xfrm>
        </p:spPr>
        <p:txBody>
          <a:bodyPr>
            <a:normAutofit fontScale="90000"/>
          </a:bodyPr>
          <a:lstStyle/>
          <a:p>
            <a:endParaRPr lang="en-ID" dirty="0"/>
          </a:p>
        </p:txBody>
      </p:sp>
      <p:sp>
        <p:nvSpPr>
          <p:cNvPr id="3" name="Content Placeholder 2"/>
          <p:cNvSpPr>
            <a:spLocks noGrp="1"/>
          </p:cNvSpPr>
          <p:nvPr>
            <p:ph idx="1"/>
          </p:nvPr>
        </p:nvSpPr>
        <p:spPr>
          <a:xfrm>
            <a:off x="2442949" y="1665027"/>
            <a:ext cx="9061663" cy="4246195"/>
          </a:xfrm>
        </p:spPr>
        <p:txBody>
          <a:bodyPr>
            <a:normAutofit/>
          </a:bodyPr>
          <a:lstStyle/>
          <a:p>
            <a:pPr marL="0" indent="0">
              <a:buNone/>
            </a:pPr>
            <a:r>
              <a:rPr lang="en-US" b="1" i="1" dirty="0"/>
              <a:t>Reference list entries (in alphabetical order)</a:t>
            </a:r>
          </a:p>
          <a:p>
            <a:pPr marL="450850" indent="-450850">
              <a:spcBef>
                <a:spcPts val="600"/>
              </a:spcBef>
              <a:buNone/>
            </a:pPr>
            <a:r>
              <a:rPr lang="en-US" dirty="0"/>
              <a:t>Chicago Manual of Style. 2015. “Is the world ready for singular they? We thought so back in 1993.” Facebook, April 17, 2015. https://www.facebook.com/ChicagoManual/posts/10152906193679151.</a:t>
            </a:r>
          </a:p>
          <a:p>
            <a:pPr marL="450850" indent="-450850">
              <a:spcBef>
                <a:spcPts val="600"/>
              </a:spcBef>
              <a:buNone/>
            </a:pPr>
            <a:r>
              <a:rPr lang="en-US" dirty="0"/>
              <a:t>Souza, Pete (@</a:t>
            </a:r>
            <a:r>
              <a:rPr lang="en-US" dirty="0" err="1"/>
              <a:t>petesouza</a:t>
            </a:r>
            <a:r>
              <a:rPr lang="en-US" dirty="0"/>
              <a:t>). 2016. “President Obama bids farewell to President Xi of China at the conclusion of the Nuclear Security Summit.” Instagram photo, April 1, 2016. https://www.instagram.com/p/BDrmfXTtNCt/.</a:t>
            </a:r>
          </a:p>
          <a:p>
            <a:pPr marL="0" indent="0">
              <a:buNone/>
            </a:pPr>
            <a:r>
              <a:rPr lang="en-US" b="1" i="1" dirty="0"/>
              <a:t>In-text citations</a:t>
            </a:r>
          </a:p>
          <a:p>
            <a:pPr marL="0" indent="0">
              <a:buNone/>
            </a:pPr>
            <a:r>
              <a:rPr lang="en-US" dirty="0"/>
              <a:t>(Chicago Manual of Style 2015)</a:t>
            </a:r>
          </a:p>
          <a:p>
            <a:pPr marL="0" indent="0">
              <a:buNone/>
            </a:pPr>
            <a:r>
              <a:rPr lang="en-US" dirty="0"/>
              <a:t>(Souza 2016)</a:t>
            </a:r>
          </a:p>
          <a:p>
            <a:pPr marL="0" indent="0">
              <a:buNone/>
            </a:pPr>
            <a:r>
              <a:rPr lang="en-US" dirty="0"/>
              <a:t>(Michele </a:t>
            </a:r>
            <a:r>
              <a:rPr lang="en-US" dirty="0" err="1"/>
              <a:t>Truty</a:t>
            </a:r>
            <a:r>
              <a:rPr lang="en-US" dirty="0"/>
              <a:t>, April 17, 2015, 1:09 p.m., comment on Chicago Manual of Style 2015)</a:t>
            </a:r>
          </a:p>
          <a:p>
            <a:endParaRPr lang="en-ID" dirty="0"/>
          </a:p>
        </p:txBody>
      </p:sp>
    </p:spTree>
    <p:extLst>
      <p:ext uri="{BB962C8B-B14F-4D97-AF65-F5344CB8AC3E}">
        <p14:creationId xmlns:p14="http://schemas.microsoft.com/office/powerpoint/2010/main" val="3370267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sz="3200" b="1" i="1" dirty="0" smtClean="0"/>
              <a:t>Personal communication</a:t>
            </a:r>
            <a:endParaRPr lang="en-ID" sz="3200" b="1" i="1" dirty="0"/>
          </a:p>
        </p:txBody>
      </p:sp>
      <p:sp>
        <p:nvSpPr>
          <p:cNvPr id="3" name="Content Placeholder 2"/>
          <p:cNvSpPr>
            <a:spLocks noGrp="1"/>
          </p:cNvSpPr>
          <p:nvPr>
            <p:ph idx="1"/>
          </p:nvPr>
        </p:nvSpPr>
        <p:spPr>
          <a:xfrm>
            <a:off x="2589212" y="2133600"/>
            <a:ext cx="8492770" cy="3777622"/>
          </a:xfrm>
        </p:spPr>
        <p:txBody>
          <a:bodyPr>
            <a:normAutofit/>
          </a:bodyPr>
          <a:lstStyle/>
          <a:p>
            <a:r>
              <a:rPr lang="en-US" sz="2000" dirty="0"/>
              <a:t>Personal communications, including email and text messages and direct messages sent through social media, are usually cited in the text only; they are rarely included in a reference list.</a:t>
            </a:r>
          </a:p>
          <a:p>
            <a:pPr marL="0" indent="0">
              <a:buNone/>
            </a:pPr>
            <a:r>
              <a:rPr lang="en-US" sz="2000" b="1" i="1" dirty="0"/>
              <a:t>In-text citation</a:t>
            </a:r>
          </a:p>
          <a:p>
            <a:pPr marL="0" indent="0">
              <a:buNone/>
            </a:pPr>
            <a:r>
              <a:rPr lang="en-US" sz="2000" dirty="0"/>
              <a:t>(Sam Gomez, Facebook message to author, August 1, 2017)</a:t>
            </a:r>
          </a:p>
          <a:p>
            <a:endParaRPr lang="en-ID" sz="2000" dirty="0"/>
          </a:p>
        </p:txBody>
      </p:sp>
    </p:spTree>
    <p:extLst>
      <p:ext uri="{BB962C8B-B14F-4D97-AF65-F5344CB8AC3E}">
        <p14:creationId xmlns:p14="http://schemas.microsoft.com/office/powerpoint/2010/main" val="3368723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b="1" dirty="0" smtClean="0"/>
              <a:t>Sources</a:t>
            </a:r>
            <a:endParaRPr lang="en-ID" b="1" dirty="0"/>
          </a:p>
        </p:txBody>
      </p:sp>
      <p:sp>
        <p:nvSpPr>
          <p:cNvPr id="3" name="Content Placeholder 2"/>
          <p:cNvSpPr>
            <a:spLocks noGrp="1"/>
          </p:cNvSpPr>
          <p:nvPr>
            <p:ph idx="1"/>
          </p:nvPr>
        </p:nvSpPr>
        <p:spPr/>
        <p:txBody>
          <a:bodyPr/>
          <a:lstStyle/>
          <a:p>
            <a:r>
              <a:rPr lang="en-ID" dirty="0" smtClean="0"/>
              <a:t>Most of the information in this PowerPoint Presentation is taken from </a:t>
            </a:r>
            <a:r>
              <a:rPr lang="en-ID" dirty="0">
                <a:hlinkClick r:id="rId2"/>
              </a:rPr>
              <a:t>https://</a:t>
            </a:r>
            <a:r>
              <a:rPr lang="en-ID" dirty="0" smtClean="0">
                <a:hlinkClick r:id="rId2"/>
              </a:rPr>
              <a:t>www.chicagomanualofstyle.org/tools_citationguide/citation-guide-2.html#cg-thesis</a:t>
            </a:r>
            <a:endParaRPr lang="en-ID" dirty="0" smtClean="0"/>
          </a:p>
          <a:p>
            <a:r>
              <a:rPr lang="en-ID" dirty="0" smtClean="0"/>
              <a:t>Some information is taken from </a:t>
            </a:r>
            <a:r>
              <a:rPr lang="en-ID" dirty="0">
                <a:hlinkClick r:id="rId3"/>
              </a:rPr>
              <a:t>https://libguides.murdoch.edu.au/Chicago</a:t>
            </a:r>
            <a:endParaRPr lang="en-ID" dirty="0"/>
          </a:p>
        </p:txBody>
      </p:sp>
    </p:spTree>
    <p:extLst>
      <p:ext uri="{BB962C8B-B14F-4D97-AF65-F5344CB8AC3E}">
        <p14:creationId xmlns:p14="http://schemas.microsoft.com/office/powerpoint/2010/main" val="22256801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endParaRPr lang="id-ID" altLang="en-US" smtClean="0"/>
          </a:p>
        </p:txBody>
      </p:sp>
      <p:sp>
        <p:nvSpPr>
          <p:cNvPr id="12291" name="Content Placeholder 2"/>
          <p:cNvSpPr>
            <a:spLocks noGrp="1"/>
          </p:cNvSpPr>
          <p:nvPr>
            <p:ph idx="1"/>
          </p:nvPr>
        </p:nvSpPr>
        <p:spPr/>
        <p:txBody>
          <a:bodyPr/>
          <a:lstStyle/>
          <a:p>
            <a:endParaRPr lang="id-ID" altLang="en-US" smtClean="0"/>
          </a:p>
        </p:txBody>
      </p:sp>
      <p:sp>
        <p:nvSpPr>
          <p:cNvPr id="4" name="Rectangle 3"/>
          <p:cNvSpPr/>
          <p:nvPr/>
        </p:nvSpPr>
        <p:spPr>
          <a:xfrm>
            <a:off x="4243572" y="2967335"/>
            <a:ext cx="3704860" cy="92333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id-ID"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Thank You</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6976728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D" dirty="0"/>
          </a:p>
        </p:txBody>
      </p:sp>
      <p:sp>
        <p:nvSpPr>
          <p:cNvPr id="3" name="Content Placeholder 2"/>
          <p:cNvSpPr>
            <a:spLocks noGrp="1"/>
          </p:cNvSpPr>
          <p:nvPr>
            <p:ph idx="1"/>
          </p:nvPr>
        </p:nvSpPr>
        <p:spPr>
          <a:xfrm>
            <a:off x="2074460" y="1990988"/>
            <a:ext cx="9075761" cy="2376297"/>
          </a:xfrm>
        </p:spPr>
        <p:txBody>
          <a:bodyPr>
            <a:noAutofit/>
          </a:bodyPr>
          <a:lstStyle/>
          <a:p>
            <a:r>
              <a:rPr lang="en-US" sz="2000" b="1" dirty="0"/>
              <a:t>When citing in the text, no distinction is made between books, journal articles, internet documents or other formats</a:t>
            </a:r>
            <a:r>
              <a:rPr lang="en-US" sz="2000" dirty="0"/>
              <a:t>, except for electronic documents that do not provide page numbers. In this case, use the paragraph number, if available, with the abbreviation para</a:t>
            </a:r>
            <a:r>
              <a:rPr lang="en-US" sz="2000" dirty="0" smtClean="0"/>
              <a:t>.</a:t>
            </a:r>
          </a:p>
          <a:p>
            <a:r>
              <a:rPr lang="en-US" sz="2000" dirty="0"/>
              <a:t>The full details of the source are given in a reference list at the end of the document:</a:t>
            </a:r>
            <a:endParaRPr lang="en-ID" sz="2000" dirty="0">
              <a:latin typeface="+mj-lt"/>
            </a:endParaRPr>
          </a:p>
        </p:txBody>
      </p:sp>
      <p:pic>
        <p:nvPicPr>
          <p:cNvPr id="1026" name="Picture 2" descr="https://libapps-au.s3-ap-southeast-2.amazonaws.com/accounts/41740/images/Referencing_examples_CHI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3640" y="4352939"/>
            <a:ext cx="8679977" cy="1702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25700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2670" y="624110"/>
            <a:ext cx="8911687" cy="1280890"/>
          </a:xfrm>
        </p:spPr>
        <p:txBody>
          <a:bodyPr/>
          <a:lstStyle/>
          <a:p>
            <a:pPr algn="ctr"/>
            <a:r>
              <a:rPr lang="en-ID" b="1" dirty="0"/>
              <a:t>Author-Date: Sample Citations</a:t>
            </a:r>
          </a:p>
        </p:txBody>
      </p:sp>
      <p:sp>
        <p:nvSpPr>
          <p:cNvPr id="3" name="Content Placeholder 2"/>
          <p:cNvSpPr>
            <a:spLocks noGrp="1"/>
          </p:cNvSpPr>
          <p:nvPr>
            <p:ph idx="1"/>
          </p:nvPr>
        </p:nvSpPr>
        <p:spPr>
          <a:xfrm>
            <a:off x="2589212" y="2133600"/>
            <a:ext cx="7905916" cy="3777622"/>
          </a:xfrm>
        </p:spPr>
        <p:txBody>
          <a:bodyPr>
            <a:normAutofit/>
          </a:bodyPr>
          <a:lstStyle/>
          <a:p>
            <a:r>
              <a:rPr lang="en-US" sz="2200" dirty="0" smtClean="0"/>
              <a:t>The next pages contain examples that illustrate </a:t>
            </a:r>
            <a:r>
              <a:rPr lang="en-US" sz="2200" dirty="0"/>
              <a:t>the author-date system</a:t>
            </a:r>
            <a:r>
              <a:rPr lang="en-US" sz="2200" dirty="0" smtClean="0"/>
              <a:t>.</a:t>
            </a:r>
          </a:p>
          <a:p>
            <a:r>
              <a:rPr lang="en-US" sz="2200" dirty="0" smtClean="0"/>
              <a:t> </a:t>
            </a:r>
            <a:r>
              <a:rPr lang="en-US" sz="2200" dirty="0"/>
              <a:t>Each example of a reference list entry is accompanied by an example of a corresponding in-text citation. </a:t>
            </a:r>
            <a:endParaRPr lang="en-US" sz="2200" dirty="0" smtClean="0"/>
          </a:p>
          <a:p>
            <a:r>
              <a:rPr lang="en-US" sz="2200" dirty="0"/>
              <a:t>For more details and many more examples, see </a:t>
            </a:r>
            <a:r>
              <a:rPr lang="en-US" sz="2200" dirty="0">
                <a:hlinkClick r:id="rId2"/>
              </a:rPr>
              <a:t>chapter 15</a:t>
            </a:r>
            <a:r>
              <a:rPr lang="en-US" sz="2200" dirty="0"/>
              <a:t> of </a:t>
            </a:r>
            <a:r>
              <a:rPr lang="en-US" sz="2200" i="1" dirty="0"/>
              <a:t>The Chicago Manual of Style</a:t>
            </a:r>
            <a:r>
              <a:rPr lang="en-US" sz="2200" dirty="0"/>
              <a:t>. </a:t>
            </a:r>
            <a:endParaRPr lang="en-ID" sz="2200" dirty="0"/>
          </a:p>
        </p:txBody>
      </p:sp>
    </p:spTree>
    <p:extLst>
      <p:ext uri="{BB962C8B-B14F-4D97-AF65-F5344CB8AC3E}">
        <p14:creationId xmlns:p14="http://schemas.microsoft.com/office/powerpoint/2010/main" val="38222764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sz="3200" b="1" i="1" dirty="0" smtClean="0"/>
              <a:t>Book</a:t>
            </a:r>
            <a:endParaRPr lang="en-ID" sz="3200" b="1" i="1" dirty="0"/>
          </a:p>
        </p:txBody>
      </p:sp>
      <p:sp>
        <p:nvSpPr>
          <p:cNvPr id="3" name="Content Placeholder 2"/>
          <p:cNvSpPr>
            <a:spLocks noGrp="1"/>
          </p:cNvSpPr>
          <p:nvPr>
            <p:ph idx="1"/>
          </p:nvPr>
        </p:nvSpPr>
        <p:spPr>
          <a:xfrm>
            <a:off x="2589212" y="2133600"/>
            <a:ext cx="7933212" cy="3777622"/>
          </a:xfrm>
        </p:spPr>
        <p:txBody>
          <a:bodyPr>
            <a:normAutofit/>
          </a:bodyPr>
          <a:lstStyle/>
          <a:p>
            <a:pPr marL="0" indent="0">
              <a:buNone/>
            </a:pPr>
            <a:r>
              <a:rPr lang="en-US" sz="2000" b="1" i="1" dirty="0"/>
              <a:t>Reference list entries (in alphabetical order)</a:t>
            </a:r>
          </a:p>
          <a:p>
            <a:pPr marL="355600" indent="-355600">
              <a:buNone/>
            </a:pPr>
            <a:r>
              <a:rPr lang="en-US" sz="2000" dirty="0"/>
              <a:t>Grazer, Brian, and Charles Fishman. 2015. </a:t>
            </a:r>
            <a:r>
              <a:rPr lang="en-US" sz="2000" i="1" dirty="0"/>
              <a:t>A Curious Mind: The Secret to a Bigger Life.</a:t>
            </a:r>
            <a:r>
              <a:rPr lang="en-US" sz="2000" dirty="0"/>
              <a:t> New York: Simon &amp; Schuster.</a:t>
            </a:r>
          </a:p>
          <a:p>
            <a:pPr marL="0" indent="0">
              <a:buNone/>
            </a:pPr>
            <a:r>
              <a:rPr lang="en-US" sz="2000" dirty="0"/>
              <a:t>Smith, Zadie. 2016. </a:t>
            </a:r>
            <a:r>
              <a:rPr lang="en-US" sz="2000" i="1" dirty="0"/>
              <a:t>Swing Time</a:t>
            </a:r>
            <a:r>
              <a:rPr lang="en-US" sz="2000" dirty="0"/>
              <a:t>. New York: Penguin Press.</a:t>
            </a:r>
          </a:p>
          <a:p>
            <a:pPr marL="0" indent="0">
              <a:buNone/>
            </a:pPr>
            <a:r>
              <a:rPr lang="en-US" sz="2000" b="1" i="1" dirty="0"/>
              <a:t>In-text citations</a:t>
            </a:r>
          </a:p>
          <a:p>
            <a:pPr marL="0" indent="0">
              <a:buNone/>
            </a:pPr>
            <a:r>
              <a:rPr lang="en-US" sz="2000" dirty="0"/>
              <a:t>(Grazer and Fishman 2015, 12)</a:t>
            </a:r>
          </a:p>
          <a:p>
            <a:pPr marL="0" indent="0">
              <a:buNone/>
            </a:pPr>
            <a:r>
              <a:rPr lang="en-US" sz="2000" dirty="0"/>
              <a:t>(Smith 2016, 315–16)</a:t>
            </a:r>
          </a:p>
          <a:p>
            <a:endParaRPr lang="en-ID" sz="2000" dirty="0"/>
          </a:p>
        </p:txBody>
      </p:sp>
    </p:spTree>
    <p:extLst>
      <p:ext uri="{BB962C8B-B14F-4D97-AF65-F5344CB8AC3E}">
        <p14:creationId xmlns:p14="http://schemas.microsoft.com/office/powerpoint/2010/main" val="1664447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5527" y="624110"/>
            <a:ext cx="8925185" cy="1280890"/>
          </a:xfrm>
        </p:spPr>
        <p:txBody>
          <a:bodyPr>
            <a:normAutofit/>
          </a:bodyPr>
          <a:lstStyle/>
          <a:p>
            <a:r>
              <a:rPr lang="en-US" sz="3200" b="1" i="1" dirty="0"/>
              <a:t>Chapter or other part of an edited book</a:t>
            </a:r>
            <a:r>
              <a:rPr lang="en-US" sz="3200" dirty="0"/>
              <a:t/>
            </a:r>
            <a:br>
              <a:rPr lang="en-US" sz="3200" dirty="0"/>
            </a:br>
            <a:endParaRPr lang="en-ID" sz="3200" dirty="0"/>
          </a:p>
        </p:txBody>
      </p:sp>
      <p:sp>
        <p:nvSpPr>
          <p:cNvPr id="3" name="Content Placeholder 2"/>
          <p:cNvSpPr>
            <a:spLocks noGrp="1"/>
          </p:cNvSpPr>
          <p:nvPr>
            <p:ph idx="1"/>
          </p:nvPr>
        </p:nvSpPr>
        <p:spPr>
          <a:xfrm>
            <a:off x="2265528" y="2065361"/>
            <a:ext cx="8407022" cy="3777622"/>
          </a:xfrm>
        </p:spPr>
        <p:txBody>
          <a:bodyPr>
            <a:normAutofit/>
          </a:bodyPr>
          <a:lstStyle/>
          <a:p>
            <a:r>
              <a:rPr lang="en-US" sz="2000" dirty="0"/>
              <a:t>In the reference list, include the page range for the chapter or part. In the text, cite specific pages.</a:t>
            </a:r>
          </a:p>
          <a:p>
            <a:pPr marL="0" indent="0">
              <a:buNone/>
            </a:pPr>
            <a:r>
              <a:rPr lang="en-US" sz="2000" b="1" i="1" dirty="0"/>
              <a:t>Reference list entry</a:t>
            </a:r>
          </a:p>
          <a:p>
            <a:pPr marL="450850" indent="-450850">
              <a:buNone/>
            </a:pPr>
            <a:r>
              <a:rPr lang="en-US" sz="2000" dirty="0"/>
              <a:t>Thoreau, Henry David. 2016. “Walking.” In </a:t>
            </a:r>
            <a:r>
              <a:rPr lang="en-US" sz="2000" i="1" dirty="0"/>
              <a:t>The Making of the American Essay</a:t>
            </a:r>
            <a:r>
              <a:rPr lang="en-US" sz="2000" dirty="0"/>
              <a:t>, edited by John </a:t>
            </a:r>
            <a:r>
              <a:rPr lang="en-US" sz="2000" dirty="0" err="1"/>
              <a:t>D’Agata</a:t>
            </a:r>
            <a:r>
              <a:rPr lang="en-US" sz="2000" dirty="0"/>
              <a:t>, 167–95. Minneapolis: </a:t>
            </a:r>
            <a:r>
              <a:rPr lang="en-US" sz="2000" dirty="0" err="1"/>
              <a:t>Graywolf</a:t>
            </a:r>
            <a:r>
              <a:rPr lang="en-US" sz="2000" dirty="0"/>
              <a:t> Press</a:t>
            </a:r>
            <a:r>
              <a:rPr lang="en-US" sz="2000" dirty="0" smtClean="0"/>
              <a:t>.</a:t>
            </a:r>
          </a:p>
          <a:p>
            <a:pPr marL="0" indent="0">
              <a:buNone/>
            </a:pPr>
            <a:r>
              <a:rPr lang="en-US" sz="2000" b="1" i="1" dirty="0"/>
              <a:t>In-text citation</a:t>
            </a:r>
          </a:p>
          <a:p>
            <a:pPr marL="0" indent="0">
              <a:buNone/>
            </a:pPr>
            <a:r>
              <a:rPr lang="en-US" sz="2000" dirty="0"/>
              <a:t>(Thoreau 2016, 177–78)</a:t>
            </a:r>
          </a:p>
          <a:p>
            <a:pPr marL="0" indent="0">
              <a:buNone/>
            </a:pPr>
            <a:endParaRPr lang="en-US" sz="2000" dirty="0"/>
          </a:p>
        </p:txBody>
      </p:sp>
    </p:spTree>
    <p:extLst>
      <p:ext uri="{BB962C8B-B14F-4D97-AF65-F5344CB8AC3E}">
        <p14:creationId xmlns:p14="http://schemas.microsoft.com/office/powerpoint/2010/main" val="4267140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sz="3200" b="1" i="1" dirty="0" smtClean="0"/>
              <a:t>Translated book</a:t>
            </a:r>
            <a:endParaRPr lang="en-ID" sz="3200" b="1" i="1" dirty="0"/>
          </a:p>
        </p:txBody>
      </p:sp>
      <p:sp>
        <p:nvSpPr>
          <p:cNvPr id="3" name="Content Placeholder 2"/>
          <p:cNvSpPr>
            <a:spLocks noGrp="1"/>
          </p:cNvSpPr>
          <p:nvPr>
            <p:ph idx="1"/>
          </p:nvPr>
        </p:nvSpPr>
        <p:spPr>
          <a:xfrm>
            <a:off x="2589212" y="2133600"/>
            <a:ext cx="7864973" cy="3777622"/>
          </a:xfrm>
        </p:spPr>
        <p:txBody>
          <a:bodyPr/>
          <a:lstStyle/>
          <a:p>
            <a:pPr marL="0" indent="0">
              <a:buNone/>
            </a:pPr>
            <a:r>
              <a:rPr lang="en-US" sz="2200" b="1" i="1" dirty="0"/>
              <a:t>Reference list entry</a:t>
            </a:r>
          </a:p>
          <a:p>
            <a:pPr marL="450850" indent="-450850">
              <a:buNone/>
            </a:pPr>
            <a:r>
              <a:rPr lang="en-US" sz="2200" dirty="0" err="1"/>
              <a:t>Lahiri</a:t>
            </a:r>
            <a:r>
              <a:rPr lang="en-US" sz="2200" dirty="0"/>
              <a:t>, </a:t>
            </a:r>
            <a:r>
              <a:rPr lang="en-US" sz="2200" dirty="0" err="1"/>
              <a:t>Jhumpa</a:t>
            </a:r>
            <a:r>
              <a:rPr lang="en-US" sz="2200" dirty="0"/>
              <a:t>. 2016. </a:t>
            </a:r>
            <a:r>
              <a:rPr lang="en-US" sz="2200" i="1" dirty="0"/>
              <a:t>In Other Words</a:t>
            </a:r>
            <a:r>
              <a:rPr lang="en-US" sz="2200" dirty="0"/>
              <a:t>. Translated by Ann Goldstein. New York: Alfred A. Knopf.</a:t>
            </a:r>
          </a:p>
          <a:p>
            <a:pPr marL="0" indent="0">
              <a:buNone/>
            </a:pPr>
            <a:r>
              <a:rPr lang="en-US" sz="2200" b="1" i="1" dirty="0"/>
              <a:t>In-text citation</a:t>
            </a:r>
          </a:p>
          <a:p>
            <a:pPr marL="0" indent="0">
              <a:buNone/>
            </a:pPr>
            <a:r>
              <a:rPr lang="en-US" sz="2200" dirty="0"/>
              <a:t>(</a:t>
            </a:r>
            <a:r>
              <a:rPr lang="en-US" sz="2200" dirty="0" err="1"/>
              <a:t>Lahiri</a:t>
            </a:r>
            <a:r>
              <a:rPr lang="en-US" sz="2200" dirty="0"/>
              <a:t> 2016, 146)</a:t>
            </a:r>
          </a:p>
          <a:p>
            <a:pPr marL="0" indent="0">
              <a:buNone/>
            </a:pPr>
            <a:endParaRPr lang="en-ID" dirty="0"/>
          </a:p>
        </p:txBody>
      </p:sp>
    </p:spTree>
    <p:extLst>
      <p:ext uri="{BB962C8B-B14F-4D97-AF65-F5344CB8AC3E}">
        <p14:creationId xmlns:p14="http://schemas.microsoft.com/office/powerpoint/2010/main" val="3591853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sz="3200" b="1" i="1" dirty="0" smtClean="0"/>
              <a:t>E-book</a:t>
            </a:r>
            <a:endParaRPr lang="en-ID" sz="3200" b="1" i="1" dirty="0"/>
          </a:p>
        </p:txBody>
      </p:sp>
      <p:sp>
        <p:nvSpPr>
          <p:cNvPr id="3" name="Content Placeholder 2"/>
          <p:cNvSpPr>
            <a:spLocks noGrp="1"/>
          </p:cNvSpPr>
          <p:nvPr>
            <p:ph idx="1"/>
          </p:nvPr>
        </p:nvSpPr>
        <p:spPr>
          <a:xfrm>
            <a:off x="2589212" y="1905000"/>
            <a:ext cx="8492770" cy="4006222"/>
          </a:xfrm>
        </p:spPr>
        <p:txBody>
          <a:bodyPr>
            <a:normAutofit lnSpcReduction="10000"/>
          </a:bodyPr>
          <a:lstStyle/>
          <a:p>
            <a:r>
              <a:rPr lang="en-US" dirty="0"/>
              <a:t>For books consulted online, include a URL or the name of the database in the reference list entry. </a:t>
            </a:r>
            <a:endParaRPr lang="en-US" dirty="0" smtClean="0"/>
          </a:p>
          <a:p>
            <a:r>
              <a:rPr lang="en-US" dirty="0" smtClean="0"/>
              <a:t>For </a:t>
            </a:r>
            <a:r>
              <a:rPr lang="en-US" dirty="0"/>
              <a:t>other types of e-books, name the format. If no fixed page numbers are available, cite a section title or a chapter or other number in the text, if any (or simply omit</a:t>
            </a:r>
            <a:r>
              <a:rPr lang="en-US" dirty="0" smtClean="0"/>
              <a:t>).</a:t>
            </a:r>
          </a:p>
          <a:p>
            <a:pPr marL="0" indent="0">
              <a:buNone/>
            </a:pPr>
            <a:r>
              <a:rPr lang="en-US" b="1" i="1" dirty="0"/>
              <a:t>Reference list entries (in alphabetical order)</a:t>
            </a:r>
          </a:p>
          <a:p>
            <a:pPr marL="355600" indent="-355600">
              <a:buNone/>
            </a:pPr>
            <a:r>
              <a:rPr lang="en-US" dirty="0"/>
              <a:t>Austen, Jane. 2007. </a:t>
            </a:r>
            <a:r>
              <a:rPr lang="en-US" i="1" dirty="0"/>
              <a:t>Pride and Prejudice</a:t>
            </a:r>
            <a:r>
              <a:rPr lang="en-US" dirty="0"/>
              <a:t>. New York: Penguin Classics. Kindle.</a:t>
            </a:r>
          </a:p>
          <a:p>
            <a:pPr marL="355600" indent="-355600">
              <a:buNone/>
            </a:pPr>
            <a:r>
              <a:rPr lang="en-US" dirty="0" err="1"/>
              <a:t>Borel</a:t>
            </a:r>
            <a:r>
              <a:rPr lang="en-US" dirty="0"/>
              <a:t>, Brooke. 2016. </a:t>
            </a:r>
            <a:r>
              <a:rPr lang="en-US" i="1" dirty="0"/>
              <a:t>The Chicago Guide to Fact-Checking</a:t>
            </a:r>
            <a:r>
              <a:rPr lang="en-US" dirty="0"/>
              <a:t>. Chicago: University of Chicago Press. ProQuest </a:t>
            </a:r>
            <a:r>
              <a:rPr lang="en-US" dirty="0" err="1"/>
              <a:t>Ebrary</a:t>
            </a:r>
            <a:r>
              <a:rPr lang="en-US" dirty="0"/>
              <a:t>.</a:t>
            </a:r>
          </a:p>
          <a:p>
            <a:pPr marL="355600" indent="-355600">
              <a:buNone/>
            </a:pPr>
            <a:r>
              <a:rPr lang="en-US" dirty="0"/>
              <a:t>Kurland, Philip B., and Ralph Lerner, eds. 1987. </a:t>
            </a:r>
            <a:r>
              <a:rPr lang="en-US" i="1" dirty="0"/>
              <a:t>The Founders’ Constitution</a:t>
            </a:r>
            <a:r>
              <a:rPr lang="en-US" dirty="0"/>
              <a:t>. Chicago: University of Chicago Press. http://press-pubs.uchicago.edu/founders/.</a:t>
            </a:r>
          </a:p>
          <a:p>
            <a:pPr marL="0" indent="0">
              <a:buNone/>
            </a:pPr>
            <a:endParaRPr lang="en-ID" dirty="0"/>
          </a:p>
        </p:txBody>
      </p:sp>
    </p:spTree>
    <p:extLst>
      <p:ext uri="{BB962C8B-B14F-4D97-AF65-F5344CB8AC3E}">
        <p14:creationId xmlns:p14="http://schemas.microsoft.com/office/powerpoint/2010/main" val="267876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D"/>
          </a:p>
        </p:txBody>
      </p:sp>
      <p:sp>
        <p:nvSpPr>
          <p:cNvPr id="3" name="Content Placeholder 2"/>
          <p:cNvSpPr>
            <a:spLocks noGrp="1"/>
          </p:cNvSpPr>
          <p:nvPr>
            <p:ph idx="1"/>
          </p:nvPr>
        </p:nvSpPr>
        <p:spPr>
          <a:xfrm>
            <a:off x="2589212" y="2133600"/>
            <a:ext cx="8451827" cy="3777622"/>
          </a:xfrm>
        </p:spPr>
        <p:txBody>
          <a:bodyPr>
            <a:normAutofit/>
          </a:bodyPr>
          <a:lstStyle/>
          <a:p>
            <a:pPr marL="355600" indent="-355600">
              <a:buNone/>
            </a:pPr>
            <a:r>
              <a:rPr lang="en-US" sz="2200" dirty="0"/>
              <a:t>Melville, Herman. 1851. </a:t>
            </a:r>
            <a:r>
              <a:rPr lang="en-US" sz="2200" i="1" dirty="0"/>
              <a:t>Moby-Dick; or, The Whale</a:t>
            </a:r>
            <a:r>
              <a:rPr lang="en-US" sz="2200" dirty="0"/>
              <a:t>. New York: Harper &amp; Brothers. http://mel.hofstra.edu/moby-dick-the-whale-proofs.html.</a:t>
            </a:r>
          </a:p>
          <a:p>
            <a:pPr marL="0" indent="0">
              <a:buNone/>
            </a:pPr>
            <a:r>
              <a:rPr lang="en-US" sz="2200" b="1" i="1" dirty="0"/>
              <a:t>In-text citations</a:t>
            </a:r>
          </a:p>
          <a:p>
            <a:pPr marL="0" indent="0">
              <a:buNone/>
            </a:pPr>
            <a:r>
              <a:rPr lang="en-US" sz="2200" dirty="0"/>
              <a:t>(Austen 2007, chap. 3)</a:t>
            </a:r>
          </a:p>
          <a:p>
            <a:pPr marL="0" indent="0">
              <a:buNone/>
            </a:pPr>
            <a:r>
              <a:rPr lang="en-US" sz="2200" dirty="0"/>
              <a:t>(</a:t>
            </a:r>
            <a:r>
              <a:rPr lang="en-US" sz="2200" dirty="0" err="1"/>
              <a:t>Borel</a:t>
            </a:r>
            <a:r>
              <a:rPr lang="en-US" sz="2200" dirty="0"/>
              <a:t> 2016, 92)</a:t>
            </a:r>
          </a:p>
          <a:p>
            <a:pPr marL="0" indent="0">
              <a:buNone/>
            </a:pPr>
            <a:r>
              <a:rPr lang="en-US" sz="2200" dirty="0"/>
              <a:t>(Kurland and Lerner 1987, chap. 10, doc. 19)</a:t>
            </a:r>
          </a:p>
          <a:p>
            <a:pPr marL="0" indent="0">
              <a:buNone/>
            </a:pPr>
            <a:r>
              <a:rPr lang="en-US" sz="2200" dirty="0"/>
              <a:t>(Melville 1851, 627)</a:t>
            </a:r>
          </a:p>
          <a:p>
            <a:pPr marL="0" indent="0">
              <a:buNone/>
            </a:pPr>
            <a:endParaRPr lang="en-ID" sz="2200" dirty="0"/>
          </a:p>
        </p:txBody>
      </p:sp>
    </p:spTree>
    <p:extLst>
      <p:ext uri="{BB962C8B-B14F-4D97-AF65-F5344CB8AC3E}">
        <p14:creationId xmlns:p14="http://schemas.microsoft.com/office/powerpoint/2010/main" val="241055716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177</TotalTime>
  <Words>953</Words>
  <Application>Microsoft Office PowerPoint</Application>
  <PresentationFormat>Widescreen</PresentationFormat>
  <Paragraphs>122</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Century Gothic</vt:lpstr>
      <vt:lpstr>Wingdings 3</vt:lpstr>
      <vt:lpstr>Wisp</vt:lpstr>
      <vt:lpstr>Chicago Reference Style </vt:lpstr>
      <vt:lpstr>About Chicago Style</vt:lpstr>
      <vt:lpstr>PowerPoint Presentation</vt:lpstr>
      <vt:lpstr>Author-Date: Sample Citations</vt:lpstr>
      <vt:lpstr>Book</vt:lpstr>
      <vt:lpstr>Chapter or other part of an edited book </vt:lpstr>
      <vt:lpstr>Translated book</vt:lpstr>
      <vt:lpstr>E-book</vt:lpstr>
      <vt:lpstr>PowerPoint Presentation</vt:lpstr>
      <vt:lpstr>Journal article</vt:lpstr>
      <vt:lpstr>PowerPoint Presentation</vt:lpstr>
      <vt:lpstr>PowerPoint Presentation</vt:lpstr>
      <vt:lpstr>Thesis or dissertation</vt:lpstr>
      <vt:lpstr>News or magazine article</vt:lpstr>
      <vt:lpstr>PowerPoint Presentation</vt:lpstr>
      <vt:lpstr>Book review</vt:lpstr>
      <vt:lpstr>Interview </vt:lpstr>
      <vt:lpstr>Website content</vt:lpstr>
      <vt:lpstr>PowerPoint Presentation</vt:lpstr>
      <vt:lpstr>Social media content</vt:lpstr>
      <vt:lpstr>PowerPoint Presentation</vt:lpstr>
      <vt:lpstr>Personal communication</vt:lpstr>
      <vt:lpstr>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Academic Writing: Academic Writing Features</dc:title>
  <dc:creator>JJuri</dc:creator>
  <cp:lastModifiedBy>JJuri</cp:lastModifiedBy>
  <cp:revision>29</cp:revision>
  <dcterms:created xsi:type="dcterms:W3CDTF">2020-01-26T14:36:11Z</dcterms:created>
  <dcterms:modified xsi:type="dcterms:W3CDTF">2020-03-31T04:35:45Z</dcterms:modified>
</cp:coreProperties>
</file>