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63" r:id="rId6"/>
    <p:sldId id="259" r:id="rId7"/>
    <p:sldId id="262" r:id="rId8"/>
    <p:sldId id="261" r:id="rId9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6F661-E81D-4EF1-ADE6-C6E07E00176C}" type="datetimeFigureOut">
              <a:rPr lang="id-ID" smtClean="0"/>
              <a:pPr/>
              <a:t>11/04/2020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A21A0-7927-4F7E-8985-067E9662230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6F661-E81D-4EF1-ADE6-C6E07E00176C}" type="datetimeFigureOut">
              <a:rPr lang="id-ID" smtClean="0"/>
              <a:pPr/>
              <a:t>11/04/2020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A21A0-7927-4F7E-8985-067E9662230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6F661-E81D-4EF1-ADE6-C6E07E00176C}" type="datetimeFigureOut">
              <a:rPr lang="id-ID" smtClean="0"/>
              <a:pPr/>
              <a:t>11/04/2020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A21A0-7927-4F7E-8985-067E9662230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6F661-E81D-4EF1-ADE6-C6E07E00176C}" type="datetimeFigureOut">
              <a:rPr lang="id-ID" smtClean="0"/>
              <a:pPr/>
              <a:t>11/04/2020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A21A0-7927-4F7E-8985-067E9662230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6F661-E81D-4EF1-ADE6-C6E07E00176C}" type="datetimeFigureOut">
              <a:rPr lang="id-ID" smtClean="0"/>
              <a:pPr/>
              <a:t>11/04/2020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A21A0-7927-4F7E-8985-067E9662230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6F661-E81D-4EF1-ADE6-C6E07E00176C}" type="datetimeFigureOut">
              <a:rPr lang="id-ID" smtClean="0"/>
              <a:pPr/>
              <a:t>11/04/2020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A21A0-7927-4F7E-8985-067E9662230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6F661-E81D-4EF1-ADE6-C6E07E00176C}" type="datetimeFigureOut">
              <a:rPr lang="id-ID" smtClean="0"/>
              <a:pPr/>
              <a:t>11/04/2020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A21A0-7927-4F7E-8985-067E9662230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6F661-E81D-4EF1-ADE6-C6E07E00176C}" type="datetimeFigureOut">
              <a:rPr lang="id-ID" smtClean="0"/>
              <a:pPr/>
              <a:t>11/04/2020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A21A0-7927-4F7E-8985-067E9662230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6F661-E81D-4EF1-ADE6-C6E07E00176C}" type="datetimeFigureOut">
              <a:rPr lang="id-ID" smtClean="0"/>
              <a:pPr/>
              <a:t>11/04/2020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A21A0-7927-4F7E-8985-067E9662230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6F661-E81D-4EF1-ADE6-C6E07E00176C}" type="datetimeFigureOut">
              <a:rPr lang="id-ID" smtClean="0"/>
              <a:pPr/>
              <a:t>11/04/2020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A21A0-7927-4F7E-8985-067E9662230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6F661-E81D-4EF1-ADE6-C6E07E00176C}" type="datetimeFigureOut">
              <a:rPr lang="id-ID" smtClean="0"/>
              <a:pPr/>
              <a:t>11/04/2020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A21A0-7927-4F7E-8985-067E9662230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86F661-E81D-4EF1-ADE6-C6E07E00176C}" type="datetimeFigureOut">
              <a:rPr lang="id-ID" smtClean="0"/>
              <a:pPr/>
              <a:t>11/04/2020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BA21A0-7927-4F7E-8985-067E96622301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peech.jpg"/>
          <p:cNvPicPr>
            <a:picLocks noChangeAspect="1"/>
          </p:cNvPicPr>
          <p:nvPr/>
        </p:nvPicPr>
        <p:blipFill>
          <a:blip r:embed="rId2">
            <a:lum bright="-10000"/>
          </a:blip>
          <a:stretch>
            <a:fillRect/>
          </a:stretch>
        </p:blipFill>
        <p:spPr>
          <a:xfrm>
            <a:off x="0" y="0"/>
            <a:ext cx="9144000" cy="5357826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0"/>
            <a:ext cx="9144000" cy="5357826"/>
          </a:xfrm>
          <a:prstGeom prst="rect">
            <a:avLst/>
          </a:prstGeom>
          <a:solidFill>
            <a:schemeClr val="bg1">
              <a:lumMod val="50000"/>
              <a:alpha val="3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5720" y="5387975"/>
            <a:ext cx="5572164" cy="1327173"/>
          </a:xfrm>
        </p:spPr>
        <p:txBody>
          <a:bodyPr>
            <a:normAutofit/>
          </a:bodyPr>
          <a:lstStyle/>
          <a:p>
            <a:pPr algn="l"/>
            <a:r>
              <a:rPr lang="id-ID" dirty="0" smtClean="0">
                <a:solidFill>
                  <a:schemeClr val="bg1"/>
                </a:solidFill>
                <a:latin typeface="Aurora BdCn BT" pitchFamily="34" charset="0"/>
              </a:rPr>
              <a:t>PERSUASIVE SPEECH 2</a:t>
            </a:r>
            <a:endParaRPr lang="id-ID" dirty="0">
              <a:solidFill>
                <a:schemeClr val="bg1"/>
              </a:solidFill>
              <a:latin typeface="Aurora BdCn BT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72066" y="5857892"/>
            <a:ext cx="3643306" cy="428628"/>
          </a:xfrm>
        </p:spPr>
        <p:txBody>
          <a:bodyPr>
            <a:normAutofit/>
          </a:bodyPr>
          <a:lstStyle/>
          <a:p>
            <a:pPr algn="l"/>
            <a:r>
              <a:rPr lang="id-ID" sz="2000" dirty="0" smtClean="0">
                <a:latin typeface="Franklin Gothic Medium Cond" pitchFamily="34" charset="0"/>
              </a:rPr>
              <a:t>Yuni Sari Amalia, Ph.D.</a:t>
            </a:r>
            <a:endParaRPr lang="id-ID" sz="2000" dirty="0">
              <a:latin typeface="Franklin Gothic Medium Cond" pitchFamily="34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 rot="5400000">
            <a:off x="4500562" y="6143644"/>
            <a:ext cx="857256" cy="158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">
              <a:schemeClr val="tx2"/>
            </a:gs>
            <a:gs pos="1000">
              <a:schemeClr val="tx2">
                <a:lumMod val="20000"/>
                <a:lumOff val="80000"/>
              </a:schemeClr>
            </a:gs>
            <a:gs pos="2000">
              <a:schemeClr val="bg1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Triangle 4"/>
          <p:cNvSpPr/>
          <p:nvPr/>
        </p:nvSpPr>
        <p:spPr>
          <a:xfrm rot="5400000">
            <a:off x="71406" y="357166"/>
            <a:ext cx="1143008" cy="857256"/>
          </a:xfrm>
          <a:prstGeom prst="rtTriangl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768865"/>
          </a:xfrm>
        </p:spPr>
        <p:txBody>
          <a:bodyPr/>
          <a:lstStyle/>
          <a:p>
            <a:r>
              <a:rPr lang="id-ID" dirty="0" smtClean="0">
                <a:latin typeface="Tw Cen MT" pitchFamily="34" charset="0"/>
              </a:rPr>
              <a:t>What is persuasive speech?</a:t>
            </a:r>
          </a:p>
          <a:p>
            <a:r>
              <a:rPr lang="id-ID" dirty="0" smtClean="0">
                <a:latin typeface="Tw Cen MT" pitchFamily="34" charset="0"/>
              </a:rPr>
              <a:t>Does persuasive speech bring impact for the audience?</a:t>
            </a:r>
          </a:p>
          <a:p>
            <a:r>
              <a:rPr lang="id-ID" dirty="0" smtClean="0">
                <a:latin typeface="Tw Cen MT" pitchFamily="34" charset="0"/>
              </a:rPr>
              <a:t>Must persuasive speech always be informative?</a:t>
            </a:r>
          </a:p>
          <a:p>
            <a:r>
              <a:rPr lang="id-ID" dirty="0" smtClean="0">
                <a:latin typeface="Tw Cen MT" pitchFamily="34" charset="0"/>
              </a:rPr>
              <a:t>Mention three supportive factors in delivering persuasive speech!</a:t>
            </a:r>
          </a:p>
          <a:p>
            <a:endParaRPr lang="id-ID" dirty="0" smtClean="0">
              <a:latin typeface="Tw Cen MT" pitchFamily="34" charset="0"/>
            </a:endParaRPr>
          </a:p>
        </p:txBody>
      </p:sp>
      <p:sp>
        <p:nvSpPr>
          <p:cNvPr id="4" name="Right Triangle 3"/>
          <p:cNvSpPr/>
          <p:nvPr/>
        </p:nvSpPr>
        <p:spPr>
          <a:xfrm rot="5400000">
            <a:off x="-32" y="285728"/>
            <a:ext cx="1143008" cy="857256"/>
          </a:xfrm>
          <a:prstGeom prst="rtTriangle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714348" y="357166"/>
            <a:ext cx="7901014" cy="8461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3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Adobe Fan Heiti Std B" pitchFamily="34" charset="-128"/>
                <a:ea typeface="Adobe Fan Heiti Std B" pitchFamily="34" charset="-128"/>
                <a:cs typeface="+mj-cs"/>
              </a:rPr>
              <a:t>Class Review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2000240"/>
            <a:ext cx="8229600" cy="412592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>
                <a:latin typeface="Tw Cen MT" pitchFamily="34" charset="0"/>
              </a:rPr>
              <a:t>Persuasive speech is a specific type of speech that is delivered with a purpose. The speaker communicates with an audience to accomplish specific goals, to ensure the audience accepts his or her point of view.</a:t>
            </a:r>
          </a:p>
          <a:p>
            <a:r>
              <a:rPr lang="en-US" dirty="0" smtClean="0">
                <a:latin typeface="Tw Cen MT" pitchFamily="34" charset="0"/>
              </a:rPr>
              <a:t>A type of communication that intends to bring about a change in others.</a:t>
            </a:r>
          </a:p>
          <a:p>
            <a:r>
              <a:rPr lang="en-US" dirty="0" smtClean="0">
                <a:latin typeface="Tw Cen MT" pitchFamily="34" charset="0"/>
              </a:rPr>
              <a:t>The speaker has a goal of convincing the audience to accept his or her point of view.</a:t>
            </a:r>
          </a:p>
          <a:p>
            <a:endParaRPr lang="en-US" dirty="0">
              <a:latin typeface="Tw Cen MT" pitchFamily="34" charset="0"/>
            </a:endParaRPr>
          </a:p>
        </p:txBody>
      </p:sp>
      <p:sp>
        <p:nvSpPr>
          <p:cNvPr id="4" name="Right Triangle 3"/>
          <p:cNvSpPr/>
          <p:nvPr/>
        </p:nvSpPr>
        <p:spPr>
          <a:xfrm rot="5400000">
            <a:off x="71406" y="357166"/>
            <a:ext cx="1143008" cy="857256"/>
          </a:xfrm>
          <a:prstGeom prst="rtTriangl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5" name="Right Triangle 4"/>
          <p:cNvSpPr/>
          <p:nvPr/>
        </p:nvSpPr>
        <p:spPr>
          <a:xfrm rot="5400000">
            <a:off x="-32" y="285728"/>
            <a:ext cx="1143008" cy="857256"/>
          </a:xfrm>
          <a:prstGeom prst="rtTriangle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14348" y="357166"/>
            <a:ext cx="7901014" cy="8461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3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Adobe Fan Heiti Std B" pitchFamily="34" charset="-128"/>
                <a:ea typeface="Adobe Fan Heiti Std B" pitchFamily="34" charset="-128"/>
                <a:cs typeface="+mj-cs"/>
              </a:rPr>
              <a:t>Class Review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214282" y="1428736"/>
            <a:ext cx="8501122" cy="42705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>
              <a:buNone/>
            </a:pPr>
            <a:r>
              <a:rPr lang="id-ID" sz="2000" dirty="0" smtClean="0">
                <a:latin typeface="Tw Cen MT" pitchFamily="34" charset="0"/>
              </a:rPr>
              <a:t>What is Persuasive Speech: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 rot="5400000">
            <a:off x="71406" y="357166"/>
            <a:ext cx="1143008" cy="857256"/>
          </a:xfrm>
          <a:prstGeom prst="rtTriangl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928802"/>
            <a:ext cx="8229600" cy="4340237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en-US" sz="2000" dirty="0" smtClean="0">
                <a:latin typeface="Tw Cen MT" pitchFamily="34" charset="0"/>
              </a:rPr>
              <a:t>1</a:t>
            </a:r>
            <a:r>
              <a:rPr lang="en-US" sz="2000" dirty="0">
                <a:latin typeface="Tw Cen MT" pitchFamily="34" charset="0"/>
              </a:rPr>
              <a:t>. To urge a choice among options.</a:t>
            </a:r>
          </a:p>
          <a:p>
            <a:pPr marL="0" indent="0">
              <a:buNone/>
              <a:defRPr/>
            </a:pPr>
            <a:r>
              <a:rPr lang="en-US" sz="2000" dirty="0">
                <a:latin typeface="Tw Cen MT" pitchFamily="34" charset="0"/>
              </a:rPr>
              <a:t>2. Persuaders act as advocates for a cause or point of view.</a:t>
            </a:r>
          </a:p>
          <a:p>
            <a:pPr marL="0" indent="0">
              <a:buNone/>
              <a:defRPr/>
            </a:pPr>
            <a:r>
              <a:rPr lang="en-US" sz="2000" dirty="0">
                <a:latin typeface="Tw Cen MT" pitchFamily="34" charset="0"/>
              </a:rPr>
              <a:t>3. To use supporting materials as evidence that justified advice.</a:t>
            </a:r>
          </a:p>
          <a:p>
            <a:pPr marL="0" indent="0">
              <a:buNone/>
              <a:defRPr/>
            </a:pPr>
            <a:r>
              <a:rPr lang="en-US" sz="2000" dirty="0">
                <a:latin typeface="Tw Cen MT" pitchFamily="34" charset="0"/>
              </a:rPr>
              <a:t>4. Persuaded listeners become agents of change.</a:t>
            </a:r>
          </a:p>
          <a:p>
            <a:pPr marL="0" indent="0">
              <a:buNone/>
              <a:defRPr/>
            </a:pPr>
            <a:r>
              <a:rPr lang="en-US" sz="2000" dirty="0">
                <a:latin typeface="Tw Cen MT" pitchFamily="34" charset="0"/>
              </a:rPr>
              <a:t>5. Asks for audience commitment to a cause</a:t>
            </a:r>
          </a:p>
          <a:p>
            <a:pPr marL="0" indent="0">
              <a:buNone/>
              <a:defRPr/>
            </a:pPr>
            <a:r>
              <a:rPr lang="en-US" sz="2000" dirty="0">
                <a:latin typeface="Tw Cen MT" pitchFamily="34" charset="0"/>
              </a:rPr>
              <a:t>6. Establishes character and commitment of speaker through leadership</a:t>
            </a:r>
          </a:p>
          <a:p>
            <a:pPr marL="0" indent="0">
              <a:buNone/>
              <a:defRPr/>
            </a:pPr>
            <a:r>
              <a:rPr lang="en-US" sz="2000" dirty="0">
                <a:latin typeface="Tw Cen MT" pitchFamily="34" charset="0"/>
              </a:rPr>
              <a:t>7. Makes appeals to feelings</a:t>
            </a:r>
          </a:p>
          <a:p>
            <a:pPr marL="0" indent="0">
              <a:buNone/>
              <a:defRPr/>
            </a:pPr>
            <a:r>
              <a:rPr lang="en-US" sz="2000" dirty="0">
                <a:latin typeface="Tw Cen MT" pitchFamily="34" charset="0"/>
              </a:rPr>
              <a:t>8. Makes us confront our obligation to believe and act in socially and morally responsive ways. </a:t>
            </a:r>
          </a:p>
          <a:p>
            <a:pPr>
              <a:buNone/>
            </a:pPr>
            <a:endParaRPr lang="id-ID" sz="2000" dirty="0">
              <a:latin typeface="Tw Cen MT" pitchFamily="34" charset="0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14348" y="357166"/>
            <a:ext cx="7901014" cy="846158"/>
          </a:xfrm>
        </p:spPr>
        <p:txBody>
          <a:bodyPr>
            <a:normAutofit/>
          </a:bodyPr>
          <a:lstStyle/>
          <a:p>
            <a:pPr algn="l"/>
            <a:r>
              <a:rPr lang="id-ID" sz="3800" dirty="0" smtClean="0">
                <a:solidFill>
                  <a:schemeClr val="accent2">
                    <a:lumMod val="75000"/>
                  </a:schemeClr>
                </a:solidFill>
                <a:latin typeface="Adobe Fan Heiti Std B" pitchFamily="34" charset="-128"/>
                <a:ea typeface="Adobe Fan Heiti Std B" pitchFamily="34" charset="-128"/>
              </a:rPr>
              <a:t>Class Review</a:t>
            </a:r>
            <a:endParaRPr lang="id-ID" sz="3800" dirty="0">
              <a:solidFill>
                <a:schemeClr val="accent2">
                  <a:lumMod val="75000"/>
                </a:schemeClr>
              </a:solidFill>
              <a:latin typeface="Adobe Fan Heiti Std B" pitchFamily="34" charset="-128"/>
              <a:ea typeface="Adobe Fan Heiti Std B" pitchFamily="34" charset="-128"/>
            </a:endParaRPr>
          </a:p>
        </p:txBody>
      </p:sp>
      <p:sp>
        <p:nvSpPr>
          <p:cNvPr id="5" name="Right Triangle 4"/>
          <p:cNvSpPr/>
          <p:nvPr/>
        </p:nvSpPr>
        <p:spPr>
          <a:xfrm rot="5400000">
            <a:off x="-32" y="285728"/>
            <a:ext cx="1143008" cy="857256"/>
          </a:xfrm>
          <a:prstGeom prst="rtTriangle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214282" y="1428736"/>
            <a:ext cx="8501122" cy="42705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>
              <a:buNone/>
            </a:pPr>
            <a:r>
              <a:rPr lang="id-ID" sz="2000" dirty="0" smtClean="0">
                <a:latin typeface="Tw Cen MT" pitchFamily="34" charset="0"/>
              </a:rPr>
              <a:t>Purpose of Persuasive Speech: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43116"/>
            <a:ext cx="8229600" cy="3983047"/>
          </a:xfrm>
        </p:spPr>
        <p:txBody>
          <a:bodyPr/>
          <a:lstStyle/>
          <a:p>
            <a:pPr fontAlgn="base"/>
            <a:r>
              <a:rPr lang="en-US" dirty="0" smtClean="0">
                <a:latin typeface="Tw Cen MT" pitchFamily="34" charset="0"/>
              </a:rPr>
              <a:t>What is the speaker’s goal?</a:t>
            </a:r>
          </a:p>
          <a:p>
            <a:pPr fontAlgn="base"/>
            <a:r>
              <a:rPr lang="id-ID" dirty="0" smtClean="0">
                <a:latin typeface="Tw Cen MT" pitchFamily="34" charset="0"/>
              </a:rPr>
              <a:t>What are the characteristics of persuasive speech?</a:t>
            </a:r>
            <a:endParaRPr lang="en-US" dirty="0" smtClean="0">
              <a:latin typeface="Tw Cen MT" pitchFamily="34" charset="0"/>
            </a:endParaRPr>
          </a:p>
          <a:p>
            <a:pPr fontAlgn="base"/>
            <a:r>
              <a:rPr lang="en-US" dirty="0" smtClean="0">
                <a:latin typeface="Tw Cen MT" pitchFamily="34" charset="0"/>
              </a:rPr>
              <a:t>How does the speaker try to </a:t>
            </a:r>
            <a:r>
              <a:rPr lang="id-ID" dirty="0" smtClean="0">
                <a:latin typeface="Tw Cen MT" pitchFamily="34" charset="0"/>
              </a:rPr>
              <a:t>make the audiences </a:t>
            </a:r>
            <a:r>
              <a:rPr lang="en-US" dirty="0" smtClean="0">
                <a:latin typeface="Tw Cen MT" pitchFamily="34" charset="0"/>
              </a:rPr>
              <a:t>care</a:t>
            </a:r>
            <a:r>
              <a:rPr lang="id-ID" dirty="0" smtClean="0">
                <a:latin typeface="Tw Cen MT" pitchFamily="34" charset="0"/>
              </a:rPr>
              <a:t> about the topic/issue</a:t>
            </a:r>
            <a:r>
              <a:rPr lang="en-US" dirty="0" smtClean="0">
                <a:latin typeface="Tw Cen MT" pitchFamily="34" charset="0"/>
              </a:rPr>
              <a:t>?</a:t>
            </a:r>
            <a:endParaRPr lang="en-US" dirty="0" smtClean="0">
              <a:latin typeface="Tw Cen MT" pitchFamily="34" charset="0"/>
            </a:endParaRPr>
          </a:p>
          <a:p>
            <a:pPr fontAlgn="base"/>
            <a:r>
              <a:rPr lang="en-US" dirty="0" smtClean="0">
                <a:latin typeface="Tw Cen MT" pitchFamily="34" charset="0"/>
              </a:rPr>
              <a:t>How does the speaker use evidence ?</a:t>
            </a:r>
          </a:p>
          <a:p>
            <a:pPr fontAlgn="base"/>
            <a:r>
              <a:rPr lang="en-US" dirty="0" smtClean="0">
                <a:latin typeface="Tw Cen MT" pitchFamily="34" charset="0"/>
              </a:rPr>
              <a:t>What kinds of sources does the speaker use?</a:t>
            </a:r>
          </a:p>
          <a:p>
            <a:endParaRPr lang="id-ID" dirty="0">
              <a:latin typeface="Tw Cen MT" pitchFamily="34" charset="0"/>
            </a:endParaRPr>
          </a:p>
        </p:txBody>
      </p:sp>
      <p:sp>
        <p:nvSpPr>
          <p:cNvPr id="4" name="Right Triangle 3"/>
          <p:cNvSpPr/>
          <p:nvPr/>
        </p:nvSpPr>
        <p:spPr>
          <a:xfrm rot="5400000">
            <a:off x="71406" y="357166"/>
            <a:ext cx="1143008" cy="857256"/>
          </a:xfrm>
          <a:prstGeom prst="rtTriangl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14348" y="357166"/>
            <a:ext cx="7901014" cy="8461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3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Adobe Fan Heiti Std B" pitchFamily="34" charset="-128"/>
                <a:ea typeface="Adobe Fan Heiti Std B" pitchFamily="34" charset="-128"/>
                <a:cs typeface="+mj-cs"/>
              </a:rPr>
              <a:t>Mini Quiz</a:t>
            </a:r>
            <a:endParaRPr kumimoji="0" lang="id-ID" sz="3800" b="0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Adobe Fan Heiti Std B" pitchFamily="34" charset="-128"/>
              <a:ea typeface="Adobe Fan Heiti Std B" pitchFamily="34" charset="-128"/>
              <a:cs typeface="+mj-cs"/>
            </a:endParaRPr>
          </a:p>
        </p:txBody>
      </p:sp>
      <p:sp>
        <p:nvSpPr>
          <p:cNvPr id="6" name="Right Triangle 5"/>
          <p:cNvSpPr/>
          <p:nvPr/>
        </p:nvSpPr>
        <p:spPr>
          <a:xfrm rot="5400000">
            <a:off x="-32" y="285728"/>
            <a:ext cx="1143008" cy="857256"/>
          </a:xfrm>
          <a:prstGeom prst="rtTriangle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14282" y="1428736"/>
            <a:ext cx="8501122" cy="42705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>
              <a:buNone/>
            </a:pPr>
            <a:r>
              <a:rPr lang="id-ID" sz="2000" dirty="0" smtClean="0">
                <a:latin typeface="Tw Cen MT" pitchFamily="34" charset="0"/>
              </a:rPr>
              <a:t>Persuasive Speech</a:t>
            </a:r>
            <a:endParaRPr lang="id-ID" sz="2000" dirty="0" smtClean="0">
              <a:latin typeface="Tw Cen MT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ight Triangle 5"/>
          <p:cNvSpPr/>
          <p:nvPr/>
        </p:nvSpPr>
        <p:spPr>
          <a:xfrm rot="5400000">
            <a:off x="71406" y="357166"/>
            <a:ext cx="1143008" cy="857256"/>
          </a:xfrm>
          <a:prstGeom prst="rtTriangl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id-ID" dirty="0" smtClean="0"/>
              <a:t>Find one persuasive speech video on youtube.</a:t>
            </a:r>
          </a:p>
          <a:p>
            <a:r>
              <a:rPr lang="id-ID" dirty="0" smtClean="0"/>
              <a:t>Explain some questions below:</a:t>
            </a:r>
          </a:p>
          <a:p>
            <a:r>
              <a:rPr lang="id-ID" dirty="0" smtClean="0"/>
              <a:t>What is it about?</a:t>
            </a:r>
          </a:p>
          <a:p>
            <a:r>
              <a:rPr lang="id-ID" dirty="0" smtClean="0"/>
              <a:t>Why do you consider it as persuasive speech?</a:t>
            </a:r>
          </a:p>
          <a:p>
            <a:r>
              <a:rPr lang="id-ID" dirty="0" smtClean="0"/>
              <a:t>What technique does the speaker use in the speech?</a:t>
            </a:r>
          </a:p>
          <a:p>
            <a:r>
              <a:rPr lang="id-ID" dirty="0" smtClean="0"/>
              <a:t>Mention some persuasive sentences in the speech!</a:t>
            </a:r>
          </a:p>
          <a:p>
            <a:r>
              <a:rPr lang="id-ID" dirty="0" smtClean="0"/>
              <a:t>What impact do you get from the speech?</a:t>
            </a:r>
          </a:p>
          <a:p>
            <a:r>
              <a:rPr lang="id-ID" dirty="0" smtClean="0"/>
              <a:t>Upload the video URL on AULA, so your friend may access it too.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14348" y="357166"/>
            <a:ext cx="7901014" cy="8461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d-ID" sz="4000" dirty="0" smtClean="0">
                <a:solidFill>
                  <a:schemeClr val="accent2">
                    <a:lumMod val="75000"/>
                  </a:schemeClr>
                </a:solidFill>
                <a:latin typeface="Tw Cen MT" pitchFamily="34" charset="0"/>
                <a:ea typeface="Adobe Fan Heiti Std B" pitchFamily="34" charset="-128"/>
                <a:cs typeface="+mj-cs"/>
              </a:rPr>
              <a:t>Activity 1</a:t>
            </a:r>
            <a:endParaRPr kumimoji="0" lang="id-ID" sz="4000" b="0" i="0" u="none" strike="noStrike" kern="1200" cap="none" spc="0" normalizeH="0" baseline="0" noProof="0" dirty="0" smtClean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Tw Cen MT" pitchFamily="34" charset="0"/>
              <a:ea typeface="Adobe Fan Heiti Std B" pitchFamily="34" charset="-128"/>
              <a:cs typeface="+mj-cs"/>
            </a:endParaRPr>
          </a:p>
        </p:txBody>
      </p:sp>
      <p:sp>
        <p:nvSpPr>
          <p:cNvPr id="5" name="Right Triangle 4"/>
          <p:cNvSpPr/>
          <p:nvPr/>
        </p:nvSpPr>
        <p:spPr>
          <a:xfrm rot="5400000">
            <a:off x="-32" y="285728"/>
            <a:ext cx="1143008" cy="857256"/>
          </a:xfrm>
          <a:prstGeom prst="rtTriangle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Tw Cen MT" pitchFamily="34" charset="0"/>
              </a:rPr>
              <a:t>Choose one of topics </a:t>
            </a:r>
            <a:endParaRPr lang="id-ID" dirty="0" smtClean="0">
              <a:latin typeface="Tw Cen MT" pitchFamily="34" charset="0"/>
            </a:endParaRPr>
          </a:p>
          <a:p>
            <a:r>
              <a:rPr lang="id-ID" dirty="0" smtClean="0">
                <a:latin typeface="Tw Cen MT" pitchFamily="34" charset="0"/>
              </a:rPr>
              <a:t>Make a draft of a persuasive speech. Upload it on AULA</a:t>
            </a:r>
          </a:p>
          <a:p>
            <a:pPr lvl="1"/>
            <a:r>
              <a:rPr lang="id-ID" dirty="0" smtClean="0">
                <a:latin typeface="Tw Cen MT" pitchFamily="34" charset="0"/>
              </a:rPr>
              <a:t>Topic</a:t>
            </a:r>
          </a:p>
          <a:p>
            <a:pPr lvl="1"/>
            <a:r>
              <a:rPr lang="id-ID" dirty="0" smtClean="0">
                <a:latin typeface="Tw Cen MT" pitchFamily="34" charset="0"/>
              </a:rPr>
              <a:t>Opening, body, closing</a:t>
            </a:r>
          </a:p>
          <a:p>
            <a:pPr lvl="1"/>
            <a:r>
              <a:rPr lang="id-ID" dirty="0">
                <a:latin typeface="Tw Cen MT" pitchFamily="34" charset="0"/>
              </a:rPr>
              <a:t>G</a:t>
            </a:r>
            <a:r>
              <a:rPr lang="id-ID" dirty="0" smtClean="0">
                <a:latin typeface="Tw Cen MT" pitchFamily="34" charset="0"/>
              </a:rPr>
              <a:t>ive some proves to support your arguments</a:t>
            </a:r>
          </a:p>
          <a:p>
            <a:r>
              <a:rPr lang="id-ID" dirty="0" smtClean="0">
                <a:latin typeface="Tw Cen MT" pitchFamily="34" charset="0"/>
              </a:rPr>
              <a:t>Prepare one-minute persuasive speech.</a:t>
            </a:r>
          </a:p>
          <a:p>
            <a:r>
              <a:rPr lang="id-ID" dirty="0" smtClean="0">
                <a:latin typeface="Tw Cen MT" pitchFamily="34" charset="0"/>
              </a:rPr>
              <a:t>Present it on the online meeting.</a:t>
            </a:r>
            <a:endParaRPr lang="en-US" dirty="0" smtClean="0">
              <a:latin typeface="Tw Cen MT" pitchFamily="34" charset="0"/>
            </a:endParaRPr>
          </a:p>
        </p:txBody>
      </p:sp>
      <p:sp>
        <p:nvSpPr>
          <p:cNvPr id="4" name="Right Triangle 3"/>
          <p:cNvSpPr/>
          <p:nvPr/>
        </p:nvSpPr>
        <p:spPr>
          <a:xfrm rot="5400000">
            <a:off x="71406" y="357166"/>
            <a:ext cx="1143008" cy="857256"/>
          </a:xfrm>
          <a:prstGeom prst="rtTriangl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14348" y="357166"/>
            <a:ext cx="7901014" cy="8461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d-ID" sz="4000" dirty="0" smtClean="0">
                <a:solidFill>
                  <a:schemeClr val="accent2">
                    <a:lumMod val="75000"/>
                  </a:schemeClr>
                </a:solidFill>
                <a:latin typeface="Tw Cen MT" pitchFamily="34" charset="0"/>
                <a:ea typeface="Adobe Fan Heiti Std B" pitchFamily="34" charset="-128"/>
                <a:cs typeface="+mj-cs"/>
              </a:rPr>
              <a:t>Activity 2</a:t>
            </a:r>
            <a:endParaRPr kumimoji="0" lang="id-ID" sz="4000" b="0" i="0" u="none" strike="noStrike" kern="1200" cap="none" spc="0" normalizeH="0" baseline="0" noProof="0" dirty="0" smtClean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Tw Cen MT" pitchFamily="34" charset="0"/>
              <a:ea typeface="Adobe Fan Heiti Std B" pitchFamily="34" charset="-128"/>
              <a:cs typeface="+mj-cs"/>
            </a:endParaRPr>
          </a:p>
        </p:txBody>
      </p:sp>
      <p:sp>
        <p:nvSpPr>
          <p:cNvPr id="6" name="Right Triangle 5"/>
          <p:cNvSpPr/>
          <p:nvPr/>
        </p:nvSpPr>
        <p:spPr>
          <a:xfrm rot="5400000">
            <a:off x="-32" y="285728"/>
            <a:ext cx="1143008" cy="857256"/>
          </a:xfrm>
          <a:prstGeom prst="rtTriangle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571472" y="2857496"/>
            <a:ext cx="8215370" cy="10001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85918" y="2285992"/>
            <a:ext cx="5800708" cy="1143000"/>
          </a:xfrm>
        </p:spPr>
        <p:txBody>
          <a:bodyPr>
            <a:noAutofit/>
          </a:bodyPr>
          <a:lstStyle/>
          <a:p>
            <a:r>
              <a:rPr lang="id-ID" sz="8000" dirty="0" smtClean="0">
                <a:latin typeface="Tw Cen MT" pitchFamily="34" charset="0"/>
              </a:rPr>
              <a:t>THANK YOU</a:t>
            </a:r>
            <a:endParaRPr lang="id-ID" sz="8000" dirty="0">
              <a:latin typeface="Tw Cen MT" pitchFamily="34" charset="0"/>
            </a:endParaRPr>
          </a:p>
        </p:txBody>
      </p:sp>
      <p:sp>
        <p:nvSpPr>
          <p:cNvPr id="4" name="Right Triangle 3"/>
          <p:cNvSpPr/>
          <p:nvPr/>
        </p:nvSpPr>
        <p:spPr>
          <a:xfrm rot="5400000">
            <a:off x="71406" y="357166"/>
            <a:ext cx="1143008" cy="857256"/>
          </a:xfrm>
          <a:prstGeom prst="rtTriangl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5" name="Right Triangle 4"/>
          <p:cNvSpPr/>
          <p:nvPr/>
        </p:nvSpPr>
        <p:spPr>
          <a:xfrm rot="5400000">
            <a:off x="-32" y="285728"/>
            <a:ext cx="1143008" cy="857256"/>
          </a:xfrm>
          <a:prstGeom prst="rtTriangle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376</Words>
  <Application>Microsoft Office PowerPoint</Application>
  <PresentationFormat>On-screen Show (4:3)</PresentationFormat>
  <Paragraphs>47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PERSUASIVE SPEECH 2</vt:lpstr>
      <vt:lpstr>Slide 2</vt:lpstr>
      <vt:lpstr>Slide 3</vt:lpstr>
      <vt:lpstr>Class Review</vt:lpstr>
      <vt:lpstr>Slide 5</vt:lpstr>
      <vt:lpstr>Slide 6</vt:lpstr>
      <vt:lpstr>Slide 7</vt:lpstr>
      <vt:lpstr>THANK YOU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PERSUASIVE SPEECH 2</dc:title>
  <cp:lastModifiedBy>ASNADIAS</cp:lastModifiedBy>
  <cp:revision>7</cp:revision>
  <dcterms:created xsi:type="dcterms:W3CDTF">2020-04-10T08:35:30Z</dcterms:created>
  <dcterms:modified xsi:type="dcterms:W3CDTF">2020-04-11T07:15:14Z</dcterms:modified>
</cp:coreProperties>
</file>