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8"/>
      <p:bold r:id="rId19"/>
      <p:italic r:id="rId20"/>
      <p:boldItalic r:id="rId21"/>
    </p:embeddedFont>
    <p:embeddedFont>
      <p:font typeface="Barlow Light" panose="00000400000000000000" pitchFamily="2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iriam Libre" panose="00000500000000000000" pitchFamily="2" charset="-79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908D26-7AD2-4BE2-8D46-7E80C61A5C3D}">
  <a:tblStyle styleId="{D5908D26-7AD2-4BE2-8D46-7E80C61A5C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EC53F3-C09D-45E3-81C7-79E32D511B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Metode Penelusuran Informasi</a:t>
            </a:r>
            <a:br>
              <a:rPr lang="en" sz="3600" dirty="0"/>
            </a:br>
            <a:r>
              <a:rPr lang="en" sz="3600" dirty="0"/>
              <a:t>OPAC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46E91-E2AF-44EF-893F-C29869563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8850E-1AE7-40F1-9218-43E2C6F8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931"/>
            <a:ext cx="5138700" cy="857400"/>
          </a:xfrm>
        </p:spPr>
        <p:txBody>
          <a:bodyPr/>
          <a:lstStyle/>
          <a:p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pengukur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 OPAC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Temu</a:t>
            </a:r>
            <a:r>
              <a:rPr lang="en-US" sz="2000" dirty="0"/>
              <a:t> Kembali </a:t>
            </a:r>
            <a:r>
              <a:rPr lang="en-US" sz="2000" dirty="0" err="1"/>
              <a:t>Informasi</a:t>
            </a:r>
            <a:endParaRPr lang="en-ID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5439D-239D-4050-BEC8-A08536C1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01777"/>
            <a:ext cx="5493895" cy="3736473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5"/>
            </a:pPr>
            <a:r>
              <a:rPr lang="en-US" sz="1400" i="1" dirty="0"/>
              <a:t>Efficiency</a:t>
            </a:r>
            <a:r>
              <a:rPr lang="en-US" sz="1400" dirty="0"/>
              <a:t>, </a:t>
            </a:r>
            <a:r>
              <a:rPr lang="en-US" sz="1400" dirty="0" err="1"/>
              <a:t>analisis</a:t>
            </a:r>
            <a:r>
              <a:rPr lang="en-US" sz="1400" dirty="0"/>
              <a:t> </a:t>
            </a:r>
            <a:r>
              <a:rPr lang="en-US" sz="1400" dirty="0" err="1"/>
              <a:t>efisiensi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dilihat</a:t>
            </a:r>
            <a:r>
              <a:rPr lang="en-US" sz="1400" dirty="0"/>
              <a:t> agar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diketahui</a:t>
            </a:r>
            <a:r>
              <a:rPr lang="en-US" sz="1400" dirty="0"/>
              <a:t> </a:t>
            </a:r>
            <a:r>
              <a:rPr lang="en-US" sz="1400" dirty="0" err="1"/>
              <a:t>apakah</a:t>
            </a:r>
            <a:r>
              <a:rPr lang="en-US" sz="1400" dirty="0"/>
              <a:t> </a:t>
            </a:r>
            <a:r>
              <a:rPr lang="en-US" sz="1400" dirty="0" err="1"/>
              <a:t>sebuah</a:t>
            </a:r>
            <a:r>
              <a:rPr lang="en-US" sz="1400" dirty="0"/>
              <a:t> Lembaga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cukup</a:t>
            </a:r>
            <a:r>
              <a:rPr lang="en-US" sz="1400" dirty="0"/>
              <a:t> </a:t>
            </a:r>
            <a:r>
              <a:rPr lang="en-US" sz="1400" dirty="0" err="1"/>
              <a:t>efisien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input yang </a:t>
            </a:r>
            <a:r>
              <a:rPr lang="en-US" sz="1400" dirty="0" err="1"/>
              <a:t>sedikit</a:t>
            </a:r>
            <a:r>
              <a:rPr lang="en-US" sz="1400" dirty="0"/>
              <a:t> </a:t>
            </a:r>
            <a:r>
              <a:rPr lang="en-US" sz="1400" dirty="0" err="1"/>
              <a:t>namun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menghasilkan</a:t>
            </a:r>
            <a:r>
              <a:rPr lang="en-US" sz="1400" dirty="0"/>
              <a:t> output yang </a:t>
            </a:r>
            <a:r>
              <a:rPr lang="en-US" sz="1400" dirty="0" err="1"/>
              <a:t>memuaskan</a:t>
            </a:r>
            <a:r>
              <a:rPr lang="en-US" sz="1400" dirty="0"/>
              <a:t> </a:t>
            </a:r>
            <a:r>
              <a:rPr lang="en-US" sz="1400" dirty="0" err="1"/>
              <a:t>pengguna</a:t>
            </a:r>
            <a:endParaRPr lang="en-US" sz="1400" dirty="0"/>
          </a:p>
          <a:p>
            <a:pPr marL="514350" indent="-514350" algn="just">
              <a:buFont typeface="+mj-lt"/>
              <a:buAutoNum type="arabicPeriod" startAt="5"/>
            </a:pPr>
            <a:r>
              <a:rPr lang="en-US" sz="1400" i="1" dirty="0"/>
              <a:t>Service</a:t>
            </a:r>
            <a:r>
              <a:rPr lang="en-US" sz="1400" dirty="0"/>
              <a:t>,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lembaga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pelayanan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hal</a:t>
            </a:r>
            <a:r>
              <a:rPr lang="en-US" sz="1400" dirty="0"/>
              <a:t> yang </a:t>
            </a:r>
            <a:r>
              <a:rPr lang="en-US" sz="1400" dirty="0" err="1"/>
              <a:t>penting</a:t>
            </a:r>
            <a:r>
              <a:rPr lang="en-US" sz="1400" dirty="0"/>
              <a:t> dan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diperhatikan</a:t>
            </a:r>
            <a:r>
              <a:rPr lang="en-US" sz="1400" dirty="0"/>
              <a:t>.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yang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berjalan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diiringi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pelayanan</a:t>
            </a:r>
            <a:r>
              <a:rPr lang="en-US" sz="1400" dirty="0"/>
              <a:t> yang </a:t>
            </a:r>
            <a:r>
              <a:rPr lang="en-US" sz="1400" dirty="0" err="1"/>
              <a:t>memuaskan</a:t>
            </a:r>
            <a:r>
              <a:rPr lang="en-US" sz="1400" dirty="0"/>
              <a:t>. </a:t>
            </a:r>
            <a:r>
              <a:rPr lang="en-US" sz="1400" dirty="0" err="1"/>
              <a:t>Sedangkan</a:t>
            </a:r>
            <a:r>
              <a:rPr lang="en-US" sz="1400" dirty="0"/>
              <a:t> </a:t>
            </a:r>
            <a:r>
              <a:rPr lang="en-US" sz="1400" dirty="0" err="1"/>
              <a:t>adanya</a:t>
            </a:r>
            <a:r>
              <a:rPr lang="en-US" sz="1400" dirty="0"/>
              <a:t> </a:t>
            </a:r>
            <a:r>
              <a:rPr lang="en-US" sz="1400" dirty="0" err="1"/>
              <a:t>penelitian</a:t>
            </a:r>
            <a:r>
              <a:rPr lang="en-US" sz="1400" dirty="0"/>
              <a:t> yang </a:t>
            </a:r>
            <a:r>
              <a:rPr lang="en-US" sz="1400" dirty="0" err="1"/>
              <a:t>menyangkut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pelayanan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,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ingin</a:t>
            </a:r>
            <a:r>
              <a:rPr lang="en-US" sz="1400" dirty="0"/>
              <a:t> </a:t>
            </a:r>
            <a:r>
              <a:rPr lang="en-US" sz="1400" dirty="0" err="1"/>
              <a:t>mengetahui</a:t>
            </a:r>
            <a:r>
              <a:rPr lang="en-US" sz="1400" dirty="0"/>
              <a:t> </a:t>
            </a:r>
            <a:r>
              <a:rPr lang="en-US" sz="1400" dirty="0" err="1"/>
              <a:t>bagaimana</a:t>
            </a:r>
            <a:r>
              <a:rPr lang="en-US" sz="1400" dirty="0"/>
              <a:t> </a:t>
            </a:r>
            <a:r>
              <a:rPr lang="en-US" sz="1400" dirty="0" err="1"/>
              <a:t>pelayanan</a:t>
            </a:r>
            <a:r>
              <a:rPr lang="en-US" sz="1400" dirty="0"/>
              <a:t>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melihat</a:t>
            </a:r>
            <a:r>
              <a:rPr lang="en-US" sz="1400" dirty="0"/>
              <a:t> </a:t>
            </a:r>
            <a:r>
              <a:rPr lang="en-US" sz="1400" dirty="0" err="1"/>
              <a:t>permasalahan</a:t>
            </a:r>
            <a:r>
              <a:rPr lang="en-US" sz="1400" dirty="0"/>
              <a:t> yang </a:t>
            </a:r>
            <a:r>
              <a:rPr lang="en-US" sz="1400" dirty="0" err="1"/>
              <a:t>ada</a:t>
            </a:r>
            <a:r>
              <a:rPr lang="en-US" sz="1400" dirty="0"/>
              <a:t> pada </a:t>
            </a:r>
            <a:r>
              <a:rPr lang="en-US" sz="1400" dirty="0" err="1"/>
              <a:t>perpustakaan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690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46E91-E2AF-44EF-893F-C29869563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8850E-1AE7-40F1-9218-43E2C6F8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931"/>
            <a:ext cx="5138700" cy="857400"/>
          </a:xfrm>
        </p:spPr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OPAC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5439D-239D-4050-BEC8-A08536C1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01777"/>
            <a:ext cx="5493895" cy="3736473"/>
          </a:xfrm>
        </p:spPr>
        <p:txBody>
          <a:bodyPr/>
          <a:lstStyle/>
          <a:p>
            <a:r>
              <a:rPr lang="en-US" sz="1400" dirty="0" err="1"/>
              <a:t>Menurut</a:t>
            </a:r>
            <a:r>
              <a:rPr lang="en-US" sz="1400" dirty="0"/>
              <a:t> </a:t>
            </a:r>
            <a:r>
              <a:rPr lang="en-US" sz="1400" dirty="0" err="1"/>
              <a:t>Sulistyo</a:t>
            </a:r>
            <a:r>
              <a:rPr lang="en-US" sz="1400" dirty="0"/>
              <a:t>- Basuki (1991) </a:t>
            </a:r>
            <a:r>
              <a:rPr lang="en-US" sz="1400" dirty="0" err="1"/>
              <a:t>Tujuan</a:t>
            </a:r>
            <a:r>
              <a:rPr lang="en-US" sz="1400" dirty="0"/>
              <a:t> </a:t>
            </a:r>
            <a:r>
              <a:rPr lang="en-US" sz="1400" dirty="0" err="1"/>
              <a:t>Katalog</a:t>
            </a:r>
            <a:r>
              <a:rPr lang="en-US" sz="1400" dirty="0"/>
              <a:t> </a:t>
            </a:r>
            <a:r>
              <a:rPr lang="en-US" sz="1400" dirty="0" err="1"/>
              <a:t>ialah</a:t>
            </a:r>
            <a:r>
              <a:rPr lang="en-US" sz="1400" dirty="0"/>
              <a:t>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1400" dirty="0" err="1"/>
              <a:t>Memungkinkan</a:t>
            </a:r>
            <a:r>
              <a:rPr lang="en-US" sz="1400" dirty="0"/>
              <a:t> </a:t>
            </a:r>
            <a:r>
              <a:rPr lang="en-US" sz="1400" dirty="0" err="1"/>
              <a:t>seseorang</a:t>
            </a:r>
            <a:r>
              <a:rPr lang="en-US" sz="1400" dirty="0"/>
              <a:t> </a:t>
            </a:r>
            <a:r>
              <a:rPr lang="en-US" sz="1400" dirty="0" err="1"/>
              <a:t>menemukan</a:t>
            </a:r>
            <a:r>
              <a:rPr lang="en-US" sz="1400" dirty="0"/>
              <a:t>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buku</a:t>
            </a:r>
            <a:r>
              <a:rPr lang="en-US" sz="1400" dirty="0"/>
              <a:t> yang </a:t>
            </a:r>
            <a:r>
              <a:rPr lang="en-US" sz="1400" dirty="0" err="1"/>
              <a:t>diketahui</a:t>
            </a:r>
            <a:r>
              <a:rPr lang="en-US" sz="1400" dirty="0"/>
              <a:t> </a:t>
            </a:r>
            <a:r>
              <a:rPr lang="en-US" sz="1400" dirty="0" err="1"/>
              <a:t>berdasarkan</a:t>
            </a:r>
            <a:r>
              <a:rPr lang="en-US" sz="1400" dirty="0"/>
              <a:t>:</a:t>
            </a:r>
            <a:br>
              <a:rPr lang="en-US" sz="1400" dirty="0"/>
            </a:br>
            <a:r>
              <a:rPr lang="en-US" sz="1400" dirty="0"/>
              <a:t>a. </a:t>
            </a:r>
            <a:r>
              <a:rPr lang="en-US" sz="1400" dirty="0" err="1"/>
              <a:t>pengarangnya</a:t>
            </a:r>
            <a:br>
              <a:rPr lang="en-US" sz="1400" dirty="0"/>
            </a:br>
            <a:r>
              <a:rPr lang="en-US" sz="1400" dirty="0"/>
              <a:t>b. </a:t>
            </a:r>
            <a:r>
              <a:rPr lang="en-US" sz="1400" dirty="0" err="1"/>
              <a:t>judulnya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br>
              <a:rPr lang="en-US" sz="1400" dirty="0"/>
            </a:br>
            <a:r>
              <a:rPr lang="en-US" sz="1400" dirty="0"/>
              <a:t>c. </a:t>
            </a:r>
            <a:r>
              <a:rPr lang="en-US" sz="1400" dirty="0" err="1"/>
              <a:t>subjeknya</a:t>
            </a:r>
            <a:r>
              <a:rPr lang="en-US" sz="1400" dirty="0"/>
              <a:t>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buku</a:t>
            </a:r>
            <a:r>
              <a:rPr lang="en-US" sz="1400" dirty="0"/>
              <a:t> yang </a:t>
            </a:r>
            <a:r>
              <a:rPr lang="en-US" sz="1400" dirty="0" err="1"/>
              <a:t>dimiliki</a:t>
            </a:r>
            <a:r>
              <a:rPr lang="en-US" sz="1400" dirty="0"/>
              <a:t> oleh </a:t>
            </a:r>
            <a:r>
              <a:rPr lang="en-US" sz="1400" dirty="0" err="1"/>
              <a:t>perpustakaan</a:t>
            </a:r>
            <a:br>
              <a:rPr lang="en-US" sz="1400" dirty="0"/>
            </a:br>
            <a:r>
              <a:rPr lang="en-US" sz="1400" dirty="0"/>
              <a:t>d. oleh </a:t>
            </a:r>
            <a:r>
              <a:rPr lang="en-US" sz="1400" dirty="0" err="1"/>
              <a:t>pengarang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,</a:t>
            </a:r>
            <a:br>
              <a:rPr lang="en-US" sz="1400" dirty="0"/>
            </a:br>
            <a:r>
              <a:rPr lang="en-US" sz="1400" dirty="0"/>
              <a:t>e. </a:t>
            </a:r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subjek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br>
              <a:rPr lang="en-US" sz="1400" dirty="0"/>
            </a:br>
            <a:r>
              <a:rPr lang="en-US" sz="1400" dirty="0"/>
              <a:t>f.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jenis</a:t>
            </a:r>
            <a:r>
              <a:rPr lang="en-US" sz="1400" dirty="0"/>
              <a:t> </a:t>
            </a:r>
            <a:r>
              <a:rPr lang="en-US" sz="1400" dirty="0" err="1"/>
              <a:t>literatur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endParaRPr lang="en-US" sz="14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1400" dirty="0" err="1"/>
              <a:t>Membantu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pemilihan</a:t>
            </a:r>
            <a:r>
              <a:rPr lang="en-US" sz="1400" dirty="0"/>
              <a:t> </a:t>
            </a:r>
            <a:r>
              <a:rPr lang="en-US" sz="1400" dirty="0" err="1"/>
              <a:t>buku</a:t>
            </a:r>
            <a:br>
              <a:rPr lang="en-US" sz="1400" dirty="0"/>
            </a:br>
            <a:r>
              <a:rPr lang="en-US" sz="1400" dirty="0"/>
              <a:t>g. </a:t>
            </a:r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edisinya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br>
              <a:rPr lang="en-US" sz="1400" dirty="0"/>
            </a:br>
            <a:r>
              <a:rPr lang="en-US" sz="1400" dirty="0"/>
              <a:t>h. </a:t>
            </a:r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karakternya</a:t>
            </a:r>
            <a:r>
              <a:rPr lang="en-US" sz="1400" dirty="0"/>
              <a:t> (sastra </a:t>
            </a:r>
            <a:r>
              <a:rPr lang="en-US" sz="1400" dirty="0" err="1"/>
              <a:t>ataukah</a:t>
            </a:r>
            <a:r>
              <a:rPr lang="en-US" sz="1400" dirty="0"/>
              <a:t> </a:t>
            </a:r>
            <a:r>
              <a:rPr lang="en-US" sz="1400" dirty="0" err="1"/>
              <a:t>topik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9269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46E91-E2AF-44EF-893F-C29869563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8850E-1AE7-40F1-9218-43E2C6F8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931"/>
            <a:ext cx="5138700" cy="857400"/>
          </a:xfrm>
        </p:spPr>
        <p:txBody>
          <a:bodyPr/>
          <a:lstStyle/>
          <a:p>
            <a:r>
              <a:rPr lang="en-US" dirty="0"/>
              <a:t>Fitur OPAC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5439D-239D-4050-BEC8-A08536C1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01777"/>
            <a:ext cx="5493895" cy="3736473"/>
          </a:xfrm>
        </p:spPr>
        <p:txBody>
          <a:bodyPr/>
          <a:lstStyle/>
          <a:p>
            <a:r>
              <a:rPr lang="en-US" sz="1400" dirty="0"/>
              <a:t>Wahyu </a:t>
            </a:r>
            <a:r>
              <a:rPr lang="en-US" sz="1400" dirty="0" err="1"/>
              <a:t>Supriyanto</a:t>
            </a:r>
            <a:r>
              <a:rPr lang="en-US" sz="1400" dirty="0"/>
              <a:t> (2008)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layanan</a:t>
            </a:r>
            <a:r>
              <a:rPr lang="en-US" sz="1400" dirty="0"/>
              <a:t> OPAC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fitur</a:t>
            </a:r>
            <a:r>
              <a:rPr lang="en-US" sz="1400" dirty="0"/>
              <a:t> yang </a:t>
            </a:r>
            <a:r>
              <a:rPr lang="en-US" sz="1400" dirty="0" err="1"/>
              <a:t>bersifat</a:t>
            </a:r>
            <a:r>
              <a:rPr lang="en-US" sz="1400" dirty="0"/>
              <a:t> </a:t>
            </a:r>
            <a:r>
              <a:rPr lang="en-US" sz="1400" dirty="0" err="1"/>
              <a:t>mudah</a:t>
            </a:r>
            <a:r>
              <a:rPr lang="en-US" sz="1400" dirty="0"/>
              <a:t>, </a:t>
            </a:r>
            <a:r>
              <a:rPr lang="en-US" sz="1400" dirty="0" err="1"/>
              <a:t>fleksibel</a:t>
            </a:r>
            <a:r>
              <a:rPr lang="en-US" sz="1400" dirty="0"/>
              <a:t> dan </a:t>
            </a:r>
            <a:r>
              <a:rPr lang="en-US" sz="1400" dirty="0" err="1"/>
              <a:t>akurat</a:t>
            </a:r>
            <a:r>
              <a:rPr lang="en-US" sz="1400" dirty="0"/>
              <a:t>. Adapun </a:t>
            </a:r>
            <a:r>
              <a:rPr lang="en-US" sz="1400" dirty="0" err="1"/>
              <a:t>fitur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meliputi</a:t>
            </a:r>
            <a:r>
              <a:rPr lang="en-US" sz="1400" dirty="0"/>
              <a:t> :</a:t>
            </a:r>
          </a:p>
          <a:p>
            <a:r>
              <a:rPr lang="en-US" sz="1400" dirty="0"/>
              <a:t>Home page OPAC (</a:t>
            </a:r>
            <a:r>
              <a:rPr lang="en-US" sz="1400" i="1" dirty="0"/>
              <a:t>Online Public </a:t>
            </a:r>
            <a:r>
              <a:rPr lang="en-US" sz="1400" i="1" dirty="0" err="1"/>
              <a:t>Acces</a:t>
            </a:r>
            <a:r>
              <a:rPr lang="en-US" sz="1400" i="1" dirty="0"/>
              <a:t> Catalog</a:t>
            </a:r>
            <a:r>
              <a:rPr lang="en-US" sz="1400" dirty="0"/>
              <a:t>)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Pencarian</a:t>
            </a:r>
            <a:r>
              <a:rPr lang="en-US" sz="1400" dirty="0"/>
              <a:t> </a:t>
            </a:r>
            <a:r>
              <a:rPr lang="en-US" sz="1400" i="1" dirty="0"/>
              <a:t>simple search</a:t>
            </a:r>
            <a:br>
              <a:rPr lang="en-US" sz="1400" i="1" dirty="0"/>
            </a:br>
            <a:r>
              <a:rPr lang="en-US" sz="1400" dirty="0"/>
              <a:t>- </a:t>
            </a:r>
            <a:r>
              <a:rPr lang="en-US" sz="1400" dirty="0" err="1"/>
              <a:t>Pencarian</a:t>
            </a:r>
            <a:r>
              <a:rPr lang="en-US" sz="1400" dirty="0"/>
              <a:t> </a:t>
            </a:r>
            <a:r>
              <a:rPr lang="en-US" sz="1400" i="1" dirty="0"/>
              <a:t>advance search</a:t>
            </a:r>
            <a:br>
              <a:rPr lang="en-US" sz="1400" i="1" dirty="0"/>
            </a:br>
            <a:r>
              <a:rPr lang="en-US" sz="1400" dirty="0"/>
              <a:t>- </a:t>
            </a:r>
            <a:r>
              <a:rPr lang="en-US" sz="1400" dirty="0" err="1"/>
              <a:t>Menampilkan</a:t>
            </a:r>
            <a:r>
              <a:rPr lang="en-US" sz="1400" dirty="0"/>
              <a:t> detail </a:t>
            </a:r>
            <a:r>
              <a:rPr lang="en-US" sz="1400" dirty="0" err="1"/>
              <a:t>katalog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Menampilkan</a:t>
            </a:r>
            <a:r>
              <a:rPr lang="en-US" sz="1400" dirty="0"/>
              <a:t> status </a:t>
            </a:r>
            <a:r>
              <a:rPr lang="en-US" sz="1400" dirty="0" err="1"/>
              <a:t>ketersediaan</a:t>
            </a:r>
            <a:r>
              <a:rPr lang="en-US" sz="1400" dirty="0"/>
              <a:t> </a:t>
            </a:r>
            <a:r>
              <a:rPr lang="en-US" sz="1400" dirty="0" err="1"/>
              <a:t>buku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Pencarian</a:t>
            </a:r>
            <a:r>
              <a:rPr lang="en-US" sz="1400" dirty="0"/>
              <a:t> </a:t>
            </a:r>
            <a:r>
              <a:rPr lang="en-US" sz="1400" dirty="0" err="1"/>
              <a:t>buku</a:t>
            </a:r>
            <a:r>
              <a:rPr lang="en-US" sz="1400" dirty="0"/>
              <a:t> </a:t>
            </a:r>
            <a:r>
              <a:rPr lang="en-US" sz="1400" dirty="0" err="1"/>
              <a:t>baru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Pemesanan</a:t>
            </a:r>
            <a:r>
              <a:rPr lang="en-US" sz="1400" dirty="0"/>
              <a:t>/</a:t>
            </a:r>
            <a:r>
              <a:rPr lang="en-US" sz="1400" dirty="0" err="1"/>
              <a:t>usulan</a:t>
            </a:r>
            <a:r>
              <a:rPr lang="en-US" sz="1400" dirty="0"/>
              <a:t> </a:t>
            </a:r>
            <a:r>
              <a:rPr lang="en-US" sz="1400" dirty="0" err="1"/>
              <a:t>buku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i="1" dirty="0"/>
              <a:t>Download </a:t>
            </a:r>
            <a:r>
              <a:rPr lang="en-US" sz="1400" dirty="0"/>
              <a:t>data digital (</a:t>
            </a:r>
            <a:r>
              <a:rPr lang="en-US" sz="1400" dirty="0" err="1"/>
              <a:t>abstraksi</a:t>
            </a:r>
            <a:r>
              <a:rPr lang="en-US" sz="1400" dirty="0"/>
              <a:t>/</a:t>
            </a:r>
            <a:r>
              <a:rPr lang="en-US" sz="1400" i="1" dirty="0"/>
              <a:t>full</a:t>
            </a:r>
            <a:r>
              <a:rPr lang="en-US" sz="1400" dirty="0"/>
              <a:t>-</a:t>
            </a:r>
            <a:r>
              <a:rPr lang="en-US" sz="1400" i="1" dirty="0" err="1"/>
              <a:t>teks</a:t>
            </a:r>
            <a:r>
              <a:rPr lang="en-US" sz="1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8189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46E91-E2AF-44EF-893F-C29869563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8850E-1AE7-40F1-9218-43E2C6F8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931"/>
            <a:ext cx="5138700" cy="857400"/>
          </a:xfrm>
        </p:spPr>
        <p:txBody>
          <a:bodyPr/>
          <a:lstStyle/>
          <a:p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sederhana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A63D2-C156-4957-88DD-94019672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90219"/>
            <a:ext cx="5138700" cy="289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87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46E91-E2AF-44EF-893F-C29869563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8850E-1AE7-40F1-9218-43E2C6F8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931"/>
            <a:ext cx="5138700" cy="857400"/>
          </a:xfrm>
        </p:spPr>
        <p:txBody>
          <a:bodyPr/>
          <a:lstStyle/>
          <a:p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BA88B7-B363-47BC-9A75-8492D4451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95479"/>
            <a:ext cx="51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39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46E91-E2AF-44EF-893F-C29869563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8850E-1AE7-40F1-9218-43E2C6F8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931"/>
            <a:ext cx="5138700" cy="857400"/>
          </a:xfrm>
        </p:spPr>
        <p:txBody>
          <a:bodyPr/>
          <a:lstStyle/>
          <a:p>
            <a:r>
              <a:rPr lang="en-US" dirty="0"/>
              <a:t>Detail </a:t>
            </a:r>
            <a:r>
              <a:rPr lang="en-US" dirty="0" err="1"/>
              <a:t>Katalog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7488A-01B8-4712-B9E5-BD869F3BA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95479"/>
            <a:ext cx="51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6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46E91-E2AF-44EF-893F-C29869563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8850E-1AE7-40F1-9218-43E2C6F8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931"/>
            <a:ext cx="5138700" cy="857400"/>
          </a:xfrm>
        </p:spPr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OPAC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5439D-239D-4050-BEC8-A08536C1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01777"/>
            <a:ext cx="5493895" cy="3736473"/>
          </a:xfrm>
        </p:spPr>
        <p:txBody>
          <a:bodyPr/>
          <a:lstStyle/>
          <a:p>
            <a:pPr algn="just"/>
            <a:r>
              <a:rPr lang="en-US" sz="1800" dirty="0" err="1"/>
              <a:t>Menurut</a:t>
            </a:r>
            <a:r>
              <a:rPr lang="en-US" sz="1800" dirty="0"/>
              <a:t> Wahyu </a:t>
            </a:r>
            <a:r>
              <a:rPr lang="en-US" sz="1800" dirty="0" err="1"/>
              <a:t>Supriyanto</a:t>
            </a:r>
            <a:r>
              <a:rPr lang="en-US" sz="1800" dirty="0"/>
              <a:t> (2008) </a:t>
            </a:r>
            <a:r>
              <a:rPr lang="en-US" sz="1800" dirty="0" err="1"/>
              <a:t>menjelaskan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“OPAC (</a:t>
            </a:r>
            <a:r>
              <a:rPr lang="en-US" sz="1800" i="1" dirty="0"/>
              <a:t>Online Public Access Catalog</a:t>
            </a:r>
            <a:r>
              <a:rPr lang="en-US" sz="1800" dirty="0"/>
              <a:t>)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fitur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memfasilitasi</a:t>
            </a:r>
            <a:r>
              <a:rPr lang="en-US" sz="1800" dirty="0"/>
              <a:t> </a:t>
            </a:r>
            <a:r>
              <a:rPr lang="en-US" sz="1800" dirty="0" err="1"/>
              <a:t>pengunjung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mencari</a:t>
            </a:r>
            <a:r>
              <a:rPr lang="en-US" sz="1800" dirty="0"/>
              <a:t> </a:t>
            </a:r>
            <a:r>
              <a:rPr lang="en-US" sz="1800" dirty="0" err="1"/>
              <a:t>katalog</a:t>
            </a:r>
            <a:r>
              <a:rPr lang="en-US" sz="1800" dirty="0"/>
              <a:t> </a:t>
            </a:r>
            <a:r>
              <a:rPr lang="en-US" sz="1800" dirty="0" err="1"/>
              <a:t>koleksi</a:t>
            </a:r>
            <a:r>
              <a:rPr lang="en-US" sz="1800" dirty="0"/>
              <a:t> </a:t>
            </a:r>
            <a:r>
              <a:rPr lang="en-US" sz="1800" dirty="0" err="1"/>
              <a:t>perpustakaan</a:t>
            </a:r>
            <a:r>
              <a:rPr lang="en-US" sz="1800" dirty="0"/>
              <a:t>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diakses</a:t>
            </a:r>
            <a:r>
              <a:rPr lang="en-US" sz="1800" dirty="0"/>
              <a:t> oleh </a:t>
            </a:r>
            <a:r>
              <a:rPr lang="en-US" sz="1800" dirty="0" err="1"/>
              <a:t>umum</a:t>
            </a:r>
            <a:r>
              <a:rPr lang="en-US" sz="1800" dirty="0"/>
              <a:t>” </a:t>
            </a:r>
          </a:p>
          <a:p>
            <a:pPr algn="just"/>
            <a:r>
              <a:rPr lang="en-US" sz="1800" dirty="0" err="1"/>
              <a:t>Defenisi</a:t>
            </a:r>
            <a:r>
              <a:rPr lang="en-US" sz="1800" dirty="0"/>
              <a:t> lain </a:t>
            </a:r>
            <a:r>
              <a:rPr lang="en-US" sz="1800" dirty="0" err="1"/>
              <a:t>tentang</a:t>
            </a:r>
            <a:r>
              <a:rPr lang="en-US" sz="1800" dirty="0"/>
              <a:t> OPAC, Corbin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Hasugian</a:t>
            </a:r>
            <a:r>
              <a:rPr lang="en-US" sz="1800" dirty="0"/>
              <a:t> (2003) </a:t>
            </a:r>
            <a:r>
              <a:rPr lang="en-US" sz="1800" dirty="0" err="1"/>
              <a:t>menyatakan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OPAC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katalog</a:t>
            </a:r>
            <a:r>
              <a:rPr lang="en-US" sz="1800" dirty="0"/>
              <a:t> yang </a:t>
            </a:r>
            <a:r>
              <a:rPr lang="en-US" sz="1800" dirty="0" err="1"/>
              <a:t>berisikan</a:t>
            </a:r>
            <a:r>
              <a:rPr lang="en-US" sz="1800" dirty="0"/>
              <a:t> </a:t>
            </a:r>
            <a:r>
              <a:rPr lang="en-US" sz="1800" dirty="0" err="1"/>
              <a:t>cantuman</a:t>
            </a:r>
            <a:r>
              <a:rPr lang="en-US" sz="1800" dirty="0"/>
              <a:t> </a:t>
            </a:r>
            <a:r>
              <a:rPr lang="en-US" sz="1800" dirty="0" err="1"/>
              <a:t>bibliografi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koleksi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perpustakaan</a:t>
            </a:r>
            <a:r>
              <a:rPr lang="en-US" sz="1800" dirty="0"/>
              <a:t>, </a:t>
            </a:r>
            <a:r>
              <a:rPr lang="en-US" sz="1800" dirty="0" err="1"/>
              <a:t>disimpan</a:t>
            </a:r>
            <a:r>
              <a:rPr lang="en-US" sz="1800" dirty="0"/>
              <a:t> pada </a:t>
            </a:r>
            <a:r>
              <a:rPr lang="en-US" sz="1800" i="1" dirty="0" err="1"/>
              <a:t>magnetik</a:t>
            </a:r>
            <a:r>
              <a:rPr lang="en-US" sz="1800" i="1" dirty="0"/>
              <a:t> disk </a:t>
            </a:r>
            <a:r>
              <a:rPr lang="en-US" sz="1800" dirty="0" err="1"/>
              <a:t>atau</a:t>
            </a:r>
            <a:r>
              <a:rPr lang="en-US" sz="1800" dirty="0"/>
              <a:t> media </a:t>
            </a:r>
            <a:r>
              <a:rPr lang="en-US" sz="1800" dirty="0" err="1"/>
              <a:t>rekam</a:t>
            </a:r>
            <a:r>
              <a:rPr lang="en-US" sz="1800" dirty="0"/>
              <a:t> </a:t>
            </a:r>
            <a:r>
              <a:rPr lang="en-US" sz="1800" dirty="0" err="1"/>
              <a:t>lainnya</a:t>
            </a:r>
            <a:r>
              <a:rPr lang="en-US" sz="1800" dirty="0"/>
              <a:t> dan </a:t>
            </a:r>
            <a:r>
              <a:rPr lang="en-US" sz="1800" dirty="0" err="1"/>
              <a:t>dibuat</a:t>
            </a:r>
            <a:r>
              <a:rPr lang="en-US" sz="1800" dirty="0"/>
              <a:t> </a:t>
            </a:r>
            <a:r>
              <a:rPr lang="en-US" sz="1800" dirty="0" err="1"/>
              <a:t>tersedia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i="1" dirty="0"/>
              <a:t>online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pengguna</a:t>
            </a:r>
            <a:r>
              <a:rPr lang="en-US" sz="1800" dirty="0"/>
              <a:t>.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98233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46E91-E2AF-44EF-893F-C29869563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8850E-1AE7-40F1-9218-43E2C6F8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931"/>
            <a:ext cx="5138700" cy="857400"/>
          </a:xfrm>
        </p:spPr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OPAC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5439D-239D-4050-BEC8-A08536C1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01777"/>
            <a:ext cx="5493895" cy="3736473"/>
          </a:xfrm>
        </p:spPr>
        <p:txBody>
          <a:bodyPr/>
          <a:lstStyle/>
          <a:p>
            <a:pPr algn="just"/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OPAC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sarana</a:t>
            </a:r>
            <a:r>
              <a:rPr lang="en-US" sz="1600" dirty="0"/>
              <a:t> </a:t>
            </a:r>
            <a:r>
              <a:rPr lang="en-US" sz="1600" dirty="0" err="1"/>
              <a:t>temu</a:t>
            </a:r>
            <a:r>
              <a:rPr lang="en-US" sz="1600" dirty="0"/>
              <a:t> </a:t>
            </a:r>
            <a:r>
              <a:rPr lang="en-US" sz="1600" dirty="0" err="1"/>
              <a:t>balik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. </a:t>
            </a:r>
          </a:p>
          <a:p>
            <a:pPr algn="just"/>
            <a:r>
              <a:rPr lang="en-US" sz="1600" dirty="0" err="1"/>
              <a:t>Selain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alat</a:t>
            </a:r>
            <a:r>
              <a:rPr lang="en-US" sz="1600" dirty="0"/>
              <a:t> </a:t>
            </a:r>
            <a:r>
              <a:rPr lang="en-US" sz="1600" dirty="0" err="1"/>
              <a:t>bantu</a:t>
            </a:r>
            <a:r>
              <a:rPr lang="en-US" sz="1600" dirty="0"/>
              <a:t> </a:t>
            </a:r>
            <a:r>
              <a:rPr lang="en-US" sz="1600" dirty="0" err="1"/>
              <a:t>penelusuran</a:t>
            </a:r>
            <a:r>
              <a:rPr lang="en-US" sz="1600" dirty="0"/>
              <a:t>, OPAC </a:t>
            </a:r>
            <a:r>
              <a:rPr lang="en-US" sz="1600" dirty="0" err="1"/>
              <a:t>dapat</a:t>
            </a:r>
            <a:r>
              <a:rPr lang="en-US" sz="1600" dirty="0"/>
              <a:t> juga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sarana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memeriksa</a:t>
            </a:r>
            <a:r>
              <a:rPr lang="en-US" sz="1600" dirty="0"/>
              <a:t> status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pustaka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fitur</a:t>
            </a:r>
            <a:r>
              <a:rPr lang="en-US" sz="1600" dirty="0"/>
              <a:t> lain di </a:t>
            </a:r>
            <a:r>
              <a:rPr lang="en-US" sz="1600" dirty="0" err="1"/>
              <a:t>dalam</a:t>
            </a:r>
            <a:r>
              <a:rPr lang="en-US" sz="1600" dirty="0"/>
              <a:t> OPAC </a:t>
            </a:r>
            <a:r>
              <a:rPr lang="en-US" sz="1600" dirty="0" err="1"/>
              <a:t>seperti</a:t>
            </a:r>
            <a:r>
              <a:rPr lang="en-US" sz="1600" dirty="0"/>
              <a:t> menu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kritik</a:t>
            </a:r>
            <a:r>
              <a:rPr lang="en-US" sz="1600" dirty="0"/>
              <a:t> dan saran, menu </a:t>
            </a:r>
            <a:r>
              <a:rPr lang="en-US" sz="1600" dirty="0" err="1"/>
              <a:t>absensi</a:t>
            </a:r>
            <a:r>
              <a:rPr lang="en-US" sz="1600" dirty="0"/>
              <a:t> </a:t>
            </a:r>
            <a:r>
              <a:rPr lang="en-US" sz="1600" dirty="0" err="1"/>
              <a:t>pengunjung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statistik</a:t>
            </a:r>
            <a:r>
              <a:rPr lang="en-US" sz="1600" dirty="0"/>
              <a:t> </a:t>
            </a:r>
            <a:r>
              <a:rPr lang="en-US" sz="1600" dirty="0" err="1"/>
              <a:t>pengunjung</a:t>
            </a:r>
            <a:r>
              <a:rPr lang="en-US" sz="1600" dirty="0"/>
              <a:t>, menu </a:t>
            </a:r>
            <a:r>
              <a:rPr lang="en-US" sz="1600" dirty="0" err="1"/>
              <a:t>tanya</a:t>
            </a:r>
            <a:r>
              <a:rPr lang="en-US" sz="1600" dirty="0"/>
              <a:t> </a:t>
            </a:r>
            <a:r>
              <a:rPr lang="en-US" sz="1600" dirty="0" err="1"/>
              <a:t>jawab</a:t>
            </a:r>
            <a:r>
              <a:rPr lang="en-US" sz="1600" dirty="0"/>
              <a:t> (</a:t>
            </a:r>
            <a:r>
              <a:rPr lang="en-US" sz="1600" i="1" dirty="0"/>
              <a:t>user interface</a:t>
            </a:r>
            <a:r>
              <a:rPr lang="en-US" sz="1600" dirty="0"/>
              <a:t>), menu </a:t>
            </a:r>
            <a:r>
              <a:rPr lang="en-US" sz="1600" dirty="0" err="1"/>
              <a:t>pengumuman</a:t>
            </a:r>
            <a:r>
              <a:rPr lang="en-US" sz="1600" dirty="0"/>
              <a:t>, dan juga menu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menampilkan</a:t>
            </a:r>
            <a:r>
              <a:rPr lang="en-US" sz="1600" dirty="0"/>
              <a:t> </a:t>
            </a:r>
            <a:r>
              <a:rPr lang="en-US" sz="1600" dirty="0" err="1"/>
              <a:t>koleksi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pustaka</a:t>
            </a:r>
            <a:r>
              <a:rPr lang="en-US" sz="1600" dirty="0"/>
              <a:t> </a:t>
            </a:r>
            <a:r>
              <a:rPr lang="en-US" sz="1600" dirty="0" err="1"/>
              <a:t>terbaru</a:t>
            </a:r>
            <a:r>
              <a:rPr lang="en-US" sz="1600" dirty="0"/>
              <a:t>. </a:t>
            </a:r>
          </a:p>
          <a:p>
            <a:pPr algn="just"/>
            <a:r>
              <a:rPr lang="en-US" sz="1600" dirty="0" err="1"/>
              <a:t>Melalui</a:t>
            </a:r>
            <a:r>
              <a:rPr lang="en-US" sz="1600" dirty="0"/>
              <a:t> OPAC, </a:t>
            </a:r>
            <a:r>
              <a:rPr lang="en-US" sz="1600" dirty="0" err="1"/>
              <a:t>pengguna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mengetahui</a:t>
            </a:r>
            <a:r>
              <a:rPr lang="en-US" sz="1600" dirty="0"/>
              <a:t> </a:t>
            </a:r>
            <a:r>
              <a:rPr lang="en-US" sz="1600" dirty="0" err="1"/>
              <a:t>lokasi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tempat</a:t>
            </a:r>
            <a:r>
              <a:rPr lang="en-US" sz="1600" dirty="0"/>
              <a:t> </a:t>
            </a:r>
            <a:r>
              <a:rPr lang="en-US" sz="1600" dirty="0" err="1"/>
              <a:t>penyimpanan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pustaka</a:t>
            </a:r>
            <a:r>
              <a:rPr lang="en-US" sz="1600" dirty="0"/>
              <a:t>/</a:t>
            </a:r>
            <a:r>
              <a:rPr lang="en-US" sz="1600" dirty="0" err="1"/>
              <a:t>koleksi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berada</a:t>
            </a:r>
            <a:r>
              <a:rPr lang="en-US" sz="1600" dirty="0"/>
              <a:t>. Oleh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OPAC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temu</a:t>
            </a:r>
            <a:r>
              <a:rPr lang="en-US" sz="1600" dirty="0"/>
              <a:t> </a:t>
            </a:r>
            <a:r>
              <a:rPr lang="en-US" sz="1600" dirty="0" err="1"/>
              <a:t>balik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yang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automasi</a:t>
            </a:r>
            <a:r>
              <a:rPr lang="en-US" sz="1600" dirty="0"/>
              <a:t> </a:t>
            </a:r>
            <a:r>
              <a:rPr lang="en-US" sz="1600" dirty="0" err="1"/>
              <a:t>perpustakaan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485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46E91-E2AF-44EF-893F-C29869563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8850E-1AE7-40F1-9218-43E2C6F8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931"/>
            <a:ext cx="5138700" cy="857400"/>
          </a:xfrm>
        </p:spPr>
        <p:txBody>
          <a:bodyPr/>
          <a:lstStyle/>
          <a:p>
            <a:r>
              <a:rPr lang="en-US" dirty="0" err="1"/>
              <a:t>Keuntungan</a:t>
            </a:r>
            <a:r>
              <a:rPr lang="en-US" dirty="0"/>
              <a:t> OPAC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5439D-239D-4050-BEC8-A08536C1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01777"/>
            <a:ext cx="5493895" cy="3736473"/>
          </a:xfrm>
        </p:spPr>
        <p:txBody>
          <a:bodyPr/>
          <a:lstStyle/>
          <a:p>
            <a:pPr algn="just"/>
            <a:r>
              <a:rPr lang="en-US" sz="1800" dirty="0" err="1"/>
              <a:t>Menurut</a:t>
            </a:r>
            <a:r>
              <a:rPr lang="en-US" sz="1800" dirty="0"/>
              <a:t> </a:t>
            </a:r>
            <a:r>
              <a:rPr lang="en-US" sz="1800" dirty="0" err="1"/>
              <a:t>Hermanto</a:t>
            </a:r>
            <a:r>
              <a:rPr lang="en-US" sz="1800" dirty="0"/>
              <a:t> (2007) OPAC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keuntungan</a:t>
            </a:r>
            <a:r>
              <a:rPr lang="en-US" sz="1800" dirty="0"/>
              <a:t>, </a:t>
            </a:r>
            <a:r>
              <a:rPr lang="en-US" sz="1800" dirty="0" err="1"/>
              <a:t>yaitu</a:t>
            </a:r>
            <a:r>
              <a:rPr lang="en-US" sz="1800" dirty="0"/>
              <a:t> :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1600" dirty="0" err="1"/>
              <a:t>Penelusuran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cepat</a:t>
            </a:r>
            <a:r>
              <a:rPr lang="en-US" sz="1600" dirty="0"/>
              <a:t> dan </a:t>
            </a:r>
            <a:r>
              <a:rPr lang="en-US" sz="1600" dirty="0" err="1"/>
              <a:t>tepat</a:t>
            </a:r>
            <a:r>
              <a:rPr lang="en-US" sz="1600" dirty="0"/>
              <a:t>.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1600" dirty="0" err="1"/>
              <a:t>Penelusuran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di mana </a:t>
            </a:r>
            <a:r>
              <a:rPr lang="en-US" sz="1600" dirty="0" err="1"/>
              <a:t>saja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datang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perpustakaan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catatan</a:t>
            </a:r>
            <a:r>
              <a:rPr lang="en-US" sz="1600" dirty="0"/>
              <a:t> </a:t>
            </a:r>
            <a:r>
              <a:rPr lang="en-US" sz="1600" dirty="0" err="1"/>
              <a:t>sudah</a:t>
            </a:r>
            <a:r>
              <a:rPr lang="en-US" sz="1600" dirty="0"/>
              <a:t> online </a:t>
            </a:r>
            <a:r>
              <a:rPr lang="en-US" sz="1600" dirty="0" err="1"/>
              <a:t>ke</a:t>
            </a:r>
            <a:r>
              <a:rPr lang="en-US" sz="1600" dirty="0"/>
              <a:t> internet.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1600" dirty="0" err="1"/>
              <a:t>Menghemat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dan </a:t>
            </a:r>
            <a:r>
              <a:rPr lang="en-US" sz="1600" dirty="0" err="1"/>
              <a:t>tenaga</a:t>
            </a:r>
            <a:r>
              <a:rPr lang="en-US" sz="1600" dirty="0"/>
              <a:t>. 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1600" dirty="0" err="1"/>
              <a:t>Pengguna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mengetahui</a:t>
            </a:r>
            <a:r>
              <a:rPr lang="en-US" sz="1600" dirty="0"/>
              <a:t> </a:t>
            </a:r>
            <a:r>
              <a:rPr lang="en-US" sz="1600" dirty="0" err="1"/>
              <a:t>keberadaan</a:t>
            </a:r>
            <a:r>
              <a:rPr lang="en-US" sz="1600" dirty="0"/>
              <a:t> </a:t>
            </a:r>
            <a:r>
              <a:rPr lang="en-US" sz="1600" dirty="0" err="1"/>
              <a:t>koleksi</a:t>
            </a:r>
            <a:r>
              <a:rPr lang="en-US" sz="1600" dirty="0"/>
              <a:t> dan status </a:t>
            </a:r>
            <a:r>
              <a:rPr lang="en-US" sz="1600" dirty="0" err="1"/>
              <a:t>koleksi</a:t>
            </a:r>
            <a:r>
              <a:rPr lang="en-US" sz="1600" dirty="0"/>
              <a:t> </a:t>
            </a:r>
            <a:r>
              <a:rPr lang="en-US" sz="1600" dirty="0" err="1"/>
              <a:t>apakah</a:t>
            </a:r>
            <a:r>
              <a:rPr lang="en-US" sz="1600" dirty="0"/>
              <a:t> </a:t>
            </a:r>
            <a:r>
              <a:rPr lang="en-US" sz="1600" dirty="0" err="1"/>
              <a:t>sedang</a:t>
            </a:r>
            <a:r>
              <a:rPr lang="en-US" sz="1600" dirty="0"/>
              <a:t> </a:t>
            </a:r>
            <a:r>
              <a:rPr lang="en-US" sz="1600" dirty="0" err="1"/>
              <a:t>dipinjam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.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1600" dirty="0" err="1"/>
              <a:t>Pengguna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peluang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menelusuri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br>
              <a:rPr lang="en-US" sz="1600" dirty="0"/>
            </a:br>
            <a:r>
              <a:rPr lang="en-US" sz="1600" dirty="0" err="1"/>
              <a:t>pustaka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056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46E91-E2AF-44EF-893F-C29869563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8850E-1AE7-40F1-9218-43E2C6F8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931"/>
            <a:ext cx="5138700" cy="857400"/>
          </a:xfrm>
        </p:spPr>
        <p:txBody>
          <a:bodyPr/>
          <a:lstStyle/>
          <a:p>
            <a:r>
              <a:rPr lang="en-US" dirty="0" err="1"/>
              <a:t>Kekurangan</a:t>
            </a:r>
            <a:r>
              <a:rPr lang="en-US" dirty="0"/>
              <a:t> OPAC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5439D-239D-4050-BEC8-A08536C1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01777"/>
            <a:ext cx="5493895" cy="3736473"/>
          </a:xfrm>
        </p:spPr>
        <p:txBody>
          <a:bodyPr/>
          <a:lstStyle/>
          <a:p>
            <a:pPr algn="just"/>
            <a:r>
              <a:rPr lang="en-US" sz="1800" dirty="0"/>
              <a:t>Dari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keuntungan</a:t>
            </a:r>
            <a:r>
              <a:rPr lang="en-US" sz="1800" dirty="0"/>
              <a:t>, OPAC juga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peluang</a:t>
            </a:r>
            <a:r>
              <a:rPr lang="en-US" sz="1800" dirty="0"/>
              <a:t> </a:t>
            </a:r>
            <a:r>
              <a:rPr lang="en-US" sz="1800" dirty="0" err="1"/>
              <a:t>kekurangan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 err="1"/>
              <a:t>Menurut</a:t>
            </a:r>
            <a:r>
              <a:rPr lang="en-US" sz="1800" dirty="0"/>
              <a:t> </a:t>
            </a:r>
            <a:r>
              <a:rPr lang="en-US" sz="1800" dirty="0" err="1"/>
              <a:t>Hermanto</a:t>
            </a:r>
            <a:r>
              <a:rPr lang="en-US" sz="1800" dirty="0"/>
              <a:t> (2007) </a:t>
            </a:r>
            <a:r>
              <a:rPr lang="en-US" sz="1800" dirty="0" err="1"/>
              <a:t>adalah</a:t>
            </a:r>
            <a:r>
              <a:rPr lang="en-US" sz="1800" dirty="0"/>
              <a:t> :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1800" dirty="0"/>
              <a:t>Belum </a:t>
            </a:r>
            <a:r>
              <a:rPr lang="en-US" sz="1800" dirty="0" err="1"/>
              <a:t>semua</a:t>
            </a:r>
            <a:r>
              <a:rPr lang="en-US" sz="1800" dirty="0"/>
              <a:t> </a:t>
            </a:r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pustaka</a:t>
            </a:r>
            <a:r>
              <a:rPr lang="en-US" sz="1800" dirty="0"/>
              <a:t> </a:t>
            </a:r>
            <a:r>
              <a:rPr lang="en-US" sz="1800" dirty="0" err="1"/>
              <a:t>masuk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data </a:t>
            </a:r>
            <a:r>
              <a:rPr lang="en-US" sz="1800" dirty="0" err="1"/>
              <a:t>komputer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pengguna</a:t>
            </a:r>
            <a:r>
              <a:rPr lang="en-US" sz="1800" dirty="0"/>
              <a:t> </a:t>
            </a:r>
            <a:r>
              <a:rPr lang="en-US" sz="1800" dirty="0" err="1"/>
              <a:t>mengalami</a:t>
            </a:r>
            <a:r>
              <a:rPr lang="en-US" sz="1800" dirty="0"/>
              <a:t> </a:t>
            </a:r>
            <a:r>
              <a:rPr lang="en-US" sz="1800" dirty="0" err="1"/>
              <a:t>kesulitan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penelusuran</a:t>
            </a:r>
            <a:r>
              <a:rPr lang="en-US" sz="1800" dirty="0"/>
              <a:t>.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1800" dirty="0" err="1"/>
              <a:t>Tergantung</a:t>
            </a:r>
            <a:r>
              <a:rPr lang="en-US" sz="1800" dirty="0"/>
              <a:t> </a:t>
            </a:r>
            <a:r>
              <a:rPr lang="en-US" sz="1800" dirty="0" err="1"/>
              <a:t>aliran</a:t>
            </a:r>
            <a:r>
              <a:rPr lang="en-US" sz="1800" dirty="0"/>
              <a:t> </a:t>
            </a:r>
            <a:r>
              <a:rPr lang="en-US" sz="1800" dirty="0" err="1"/>
              <a:t>listrik</a:t>
            </a:r>
            <a:r>
              <a:rPr lang="en-US" sz="1800" dirty="0"/>
              <a:t>,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listrik</a:t>
            </a:r>
            <a:r>
              <a:rPr lang="en-US" sz="1800" dirty="0"/>
              <a:t> </a:t>
            </a:r>
            <a:r>
              <a:rPr lang="en-US" sz="1800" dirty="0" err="1"/>
              <a:t>mati</a:t>
            </a:r>
            <a:r>
              <a:rPr lang="en-US" sz="1800" dirty="0"/>
              <a:t>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kegiaan</a:t>
            </a:r>
            <a:r>
              <a:rPr lang="en-US" sz="1800" dirty="0"/>
              <a:t> </a:t>
            </a:r>
            <a:r>
              <a:rPr lang="en-US" sz="1800" dirty="0" err="1"/>
              <a:t>penelusuran</a:t>
            </a:r>
            <a:r>
              <a:rPr lang="en-US" sz="1800" dirty="0"/>
              <a:t> </a:t>
            </a:r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pustaka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terganggu</a:t>
            </a:r>
            <a:r>
              <a:rPr lang="en-US" sz="1800" dirty="0"/>
              <a:t>.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1800" dirty="0" err="1"/>
              <a:t>Kurangnya</a:t>
            </a:r>
            <a:r>
              <a:rPr lang="en-US" sz="1800" dirty="0"/>
              <a:t> </a:t>
            </a:r>
            <a:r>
              <a:rPr lang="en-US" sz="1800" dirty="0" err="1"/>
              <a:t>ketersediaan</a:t>
            </a:r>
            <a:r>
              <a:rPr lang="en-US" sz="1800" dirty="0"/>
              <a:t> </a:t>
            </a:r>
            <a:r>
              <a:rPr lang="en-US" sz="1800" dirty="0" err="1"/>
              <a:t>komputer</a:t>
            </a:r>
            <a:r>
              <a:rPr lang="en-US" sz="1800" dirty="0"/>
              <a:t> terminal OPAC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menelusuri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yang </a:t>
            </a:r>
            <a:r>
              <a:rPr lang="en-US" sz="1800" dirty="0" err="1"/>
              <a:t>dimiliki</a:t>
            </a:r>
            <a:r>
              <a:rPr lang="en-US" sz="1800" dirty="0"/>
              <a:t> </a:t>
            </a:r>
            <a:r>
              <a:rPr lang="en-US" sz="1800" dirty="0" err="1"/>
              <a:t>perpustakaan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484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46E91-E2AF-44EF-893F-C29869563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8850E-1AE7-40F1-9218-43E2C6F8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931"/>
            <a:ext cx="5138700" cy="857400"/>
          </a:xfrm>
        </p:spPr>
        <p:txBody>
          <a:bodyPr/>
          <a:lstStyle/>
          <a:p>
            <a:r>
              <a:rPr lang="en-US" dirty="0" err="1"/>
              <a:t>Keistimewaan</a:t>
            </a:r>
            <a:r>
              <a:rPr lang="en-US" dirty="0"/>
              <a:t> OPAC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5439D-239D-4050-BEC8-A08536C1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01777"/>
            <a:ext cx="5493895" cy="3736473"/>
          </a:xfrm>
        </p:spPr>
        <p:txBody>
          <a:bodyPr/>
          <a:lstStyle/>
          <a:p>
            <a:pPr algn="just"/>
            <a:r>
              <a:rPr lang="en-US" sz="1400" dirty="0" err="1"/>
              <a:t>Berdasarkan</a:t>
            </a:r>
            <a:r>
              <a:rPr lang="en-US" sz="1400" dirty="0"/>
              <a:t> situs </a:t>
            </a:r>
            <a:r>
              <a:rPr lang="en-US" sz="1400" dirty="0" err="1"/>
              <a:t>dikatakan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OPAC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keistimewaan</a:t>
            </a:r>
            <a:r>
              <a:rPr lang="en-US" sz="1400" dirty="0"/>
              <a:t> </a:t>
            </a:r>
            <a:r>
              <a:rPr lang="en-US" sz="1400" dirty="0" err="1"/>
              <a:t>diantaranya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berikut</a:t>
            </a:r>
            <a:r>
              <a:rPr lang="en-US" sz="1400" dirty="0"/>
              <a:t> :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1400" dirty="0"/>
              <a:t>OPAC </a:t>
            </a:r>
            <a:r>
              <a:rPr lang="en-US" sz="1400" dirty="0" err="1"/>
              <a:t>mempunyai</a:t>
            </a:r>
            <a:r>
              <a:rPr lang="en-US" sz="1400" dirty="0"/>
              <a:t> </a:t>
            </a:r>
            <a:r>
              <a:rPr lang="en-US" sz="1400" dirty="0" err="1"/>
              <a:t>susunan</a:t>
            </a:r>
            <a:r>
              <a:rPr lang="en-US" sz="1400" dirty="0"/>
              <a:t> </a:t>
            </a:r>
            <a:r>
              <a:rPr lang="en-US" sz="1400" dirty="0" err="1"/>
              <a:t>atur</a:t>
            </a:r>
            <a:r>
              <a:rPr lang="en-US" sz="1400" dirty="0"/>
              <a:t> </a:t>
            </a:r>
            <a:r>
              <a:rPr lang="en-US" sz="1400" i="1" dirty="0"/>
              <a:t>(layout) </a:t>
            </a:r>
            <a:r>
              <a:rPr lang="en-US" sz="1400" dirty="0" err="1"/>
              <a:t>layar</a:t>
            </a:r>
            <a:r>
              <a:rPr lang="en-US" sz="1400" dirty="0"/>
              <a:t> yang </a:t>
            </a:r>
            <a:r>
              <a:rPr lang="en-US" sz="1400" dirty="0" err="1"/>
              <a:t>jelas</a:t>
            </a:r>
            <a:r>
              <a:rPr lang="en-US" sz="1400" dirty="0"/>
              <a:t> dan </a:t>
            </a:r>
            <a:r>
              <a:rPr lang="en-US" sz="1400" dirty="0" err="1"/>
              <a:t>menarik</a:t>
            </a:r>
            <a:endParaRPr lang="en-US" sz="1400" dirty="0"/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1400" dirty="0"/>
              <a:t>Gaya </a:t>
            </a:r>
            <a:r>
              <a:rPr lang="en-US" sz="1400" dirty="0" err="1"/>
              <a:t>bahasanya</a:t>
            </a:r>
            <a:r>
              <a:rPr lang="en-US" sz="1400" dirty="0"/>
              <a:t> </a:t>
            </a:r>
            <a:r>
              <a:rPr lang="en-US" sz="1400" dirty="0" err="1"/>
              <a:t>padat</a:t>
            </a:r>
            <a:r>
              <a:rPr lang="en-US" sz="1400" dirty="0"/>
              <a:t> dan </a:t>
            </a:r>
            <a:r>
              <a:rPr lang="en-US" sz="1400" dirty="0" err="1"/>
              <a:t>mudah</a:t>
            </a:r>
            <a:r>
              <a:rPr lang="en-US" sz="1400" dirty="0"/>
              <a:t> </a:t>
            </a:r>
            <a:r>
              <a:rPr lang="en-US" sz="1400" dirty="0" err="1"/>
              <a:t>dipahami</a:t>
            </a:r>
            <a:endParaRPr lang="en-US" sz="1400" dirty="0"/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1400" dirty="0" err="1"/>
              <a:t>Pengguna</a:t>
            </a:r>
            <a:r>
              <a:rPr lang="en-US" sz="1400" dirty="0"/>
              <a:t> yang </a:t>
            </a:r>
            <a:r>
              <a:rPr lang="en-US" sz="1400" dirty="0" err="1"/>
              <a:t>tahu</a:t>
            </a:r>
            <a:r>
              <a:rPr lang="en-US" sz="1400" dirty="0"/>
              <a:t> </a:t>
            </a:r>
            <a:r>
              <a:rPr lang="en-US" sz="1400" dirty="0" err="1"/>
              <a:t>menggunakannya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berinteraksi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OPAC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mendapatkan</a:t>
            </a:r>
            <a:r>
              <a:rPr lang="en-US" sz="1400" dirty="0"/>
              <a:t> </a:t>
            </a:r>
            <a:r>
              <a:rPr lang="en-US" sz="1400" dirty="0" err="1"/>
              <a:t>dokumen</a:t>
            </a:r>
            <a:r>
              <a:rPr lang="en-US" sz="1400" dirty="0"/>
              <a:t> yang </a:t>
            </a:r>
            <a:r>
              <a:rPr lang="en-US" sz="1400" dirty="0" err="1"/>
              <a:t>dikehendaki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mudah</a:t>
            </a:r>
            <a:r>
              <a:rPr lang="en-US" sz="1400" dirty="0"/>
              <a:t> dan </a:t>
            </a:r>
            <a:r>
              <a:rPr lang="en-US" sz="1400" dirty="0" err="1"/>
              <a:t>jelas</a:t>
            </a:r>
            <a:endParaRPr lang="en-US" sz="1400" dirty="0"/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1400" dirty="0"/>
              <a:t>OPAC </a:t>
            </a:r>
            <a:r>
              <a:rPr lang="en-US" sz="1400" dirty="0" err="1"/>
              <a:t>mempunyai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antar</a:t>
            </a:r>
            <a:r>
              <a:rPr lang="en-US" sz="1400" dirty="0"/>
              <a:t> </a:t>
            </a:r>
            <a:r>
              <a:rPr lang="en-US" sz="1400" dirty="0" err="1"/>
              <a:t>muka</a:t>
            </a:r>
            <a:r>
              <a:rPr lang="en-US" sz="1400" dirty="0"/>
              <a:t> “human-information-computer” yang </a:t>
            </a:r>
            <a:r>
              <a:rPr lang="en-US" sz="1400" dirty="0" err="1"/>
              <a:t>mudah</a:t>
            </a:r>
            <a:r>
              <a:rPr lang="en-US" sz="1400" dirty="0"/>
              <a:t> dan </a:t>
            </a:r>
            <a:r>
              <a:rPr lang="en-US" sz="1400" dirty="0" err="1"/>
              <a:t>mudah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endParaRPr lang="en-US" sz="1400" dirty="0"/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1400" dirty="0"/>
              <a:t>Panduan OPAC </a:t>
            </a:r>
            <a:r>
              <a:rPr lang="en-US" sz="1400" dirty="0" err="1"/>
              <a:t>jelas</a:t>
            </a:r>
            <a:r>
              <a:rPr lang="en-US" sz="1400" dirty="0"/>
              <a:t>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menarik</a:t>
            </a:r>
            <a:r>
              <a:rPr lang="en-US" sz="1400" dirty="0"/>
              <a:t> </a:t>
            </a:r>
            <a:r>
              <a:rPr lang="en-US" sz="1400" dirty="0" err="1"/>
              <a:t>pengguna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terus</a:t>
            </a:r>
            <a:br>
              <a:rPr lang="en-US" sz="1400" dirty="0"/>
            </a:br>
            <a:r>
              <a:rPr lang="en-US" sz="1400" dirty="0" err="1"/>
              <a:t>menggunakannya</a:t>
            </a:r>
            <a:endParaRPr lang="en-US" sz="1400" dirty="0"/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1400" dirty="0"/>
              <a:t>http//www.geocities.com/silicon-valey/circuit/7615/opac.html</a:t>
            </a:r>
          </a:p>
        </p:txBody>
      </p:sp>
    </p:spTree>
    <p:extLst>
      <p:ext uri="{BB962C8B-B14F-4D97-AF65-F5344CB8AC3E}">
        <p14:creationId xmlns:p14="http://schemas.microsoft.com/office/powerpoint/2010/main" val="242021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46E91-E2AF-44EF-893F-C29869563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8850E-1AE7-40F1-9218-43E2C6F8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931"/>
            <a:ext cx="5138700" cy="857400"/>
          </a:xfrm>
        </p:spPr>
        <p:txBody>
          <a:bodyPr/>
          <a:lstStyle/>
          <a:p>
            <a:r>
              <a:rPr lang="en-US" dirty="0" err="1"/>
              <a:t>Keistimewaan</a:t>
            </a:r>
            <a:r>
              <a:rPr lang="en-US" dirty="0"/>
              <a:t> OPAC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5439D-239D-4050-BEC8-A08536C1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01777"/>
            <a:ext cx="5493895" cy="3736473"/>
          </a:xfrm>
        </p:spPr>
        <p:txBody>
          <a:bodyPr/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sz="1400" dirty="0" err="1"/>
              <a:t>Layar</a:t>
            </a:r>
            <a:r>
              <a:rPr lang="en-US" sz="1400" dirty="0"/>
              <a:t> </a:t>
            </a:r>
            <a:r>
              <a:rPr lang="en-US" sz="1400" dirty="0" err="1"/>
              <a:t>utama</a:t>
            </a:r>
            <a:r>
              <a:rPr lang="en-US" sz="1400" dirty="0"/>
              <a:t>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identitas</a:t>
            </a:r>
            <a:r>
              <a:rPr lang="en-US" sz="1400" dirty="0"/>
              <a:t> </a:t>
            </a:r>
            <a:r>
              <a:rPr lang="en-US" sz="1400" dirty="0" err="1"/>
              <a:t>perpustakaan</a:t>
            </a:r>
            <a:endParaRPr lang="en-US" sz="1400" dirty="0"/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sz="1400" dirty="0" err="1"/>
              <a:t>Layar</a:t>
            </a:r>
            <a:r>
              <a:rPr lang="en-US" sz="1400" dirty="0"/>
              <a:t> </a:t>
            </a:r>
            <a:r>
              <a:rPr lang="en-US" sz="1400" dirty="0" err="1"/>
              <a:t>berikutnya</a:t>
            </a:r>
            <a:r>
              <a:rPr lang="en-US" sz="1400" dirty="0"/>
              <a:t>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tempat</a:t>
            </a:r>
            <a:r>
              <a:rPr lang="en-US" sz="1400" dirty="0"/>
              <a:t> </a:t>
            </a:r>
            <a:r>
              <a:rPr lang="en-US" sz="1400" dirty="0" err="1"/>
              <a:t>dimana</a:t>
            </a:r>
            <a:r>
              <a:rPr lang="en-US" sz="1400" dirty="0"/>
              <a:t> </a:t>
            </a:r>
            <a:r>
              <a:rPr lang="en-US" sz="1400" dirty="0" err="1"/>
              <a:t>pengguna</a:t>
            </a:r>
            <a:r>
              <a:rPr lang="en-US" sz="1400" dirty="0"/>
              <a:t> </a:t>
            </a:r>
            <a:r>
              <a:rPr lang="en-US" sz="1400" dirty="0" err="1"/>
              <a:t>mengakses</a:t>
            </a:r>
            <a:r>
              <a:rPr lang="en-US" sz="1400" dirty="0"/>
              <a:t>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</a:t>
            </a:r>
            <a:r>
              <a:rPr lang="en-US" sz="1400" dirty="0" err="1"/>
              <a:t>bagaimana</a:t>
            </a:r>
            <a:r>
              <a:rPr lang="en-US" sz="1400" dirty="0"/>
              <a:t> </a:t>
            </a:r>
            <a:r>
              <a:rPr lang="en-US" sz="1400" dirty="0" err="1"/>
              <a:t>balik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layar</a:t>
            </a:r>
            <a:r>
              <a:rPr lang="en-US" sz="1400" dirty="0"/>
              <a:t> </a:t>
            </a:r>
            <a:r>
              <a:rPr lang="en-US" sz="1400" dirty="0" err="1"/>
              <a:t>asal</a:t>
            </a:r>
            <a:r>
              <a:rPr lang="en-US" sz="1400" dirty="0"/>
              <a:t> dan juga </a:t>
            </a:r>
            <a:r>
              <a:rPr lang="en-US" sz="1400" dirty="0" err="1"/>
              <a:t>tampilan</a:t>
            </a:r>
            <a:r>
              <a:rPr lang="en-US" sz="1400" dirty="0"/>
              <a:t> yang lain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jargon dan </a:t>
            </a:r>
            <a:r>
              <a:rPr lang="en-US" sz="1400" dirty="0" err="1"/>
              <a:t>kode</a:t>
            </a:r>
            <a:r>
              <a:rPr lang="en-US" sz="1400" dirty="0"/>
              <a:t> yang </a:t>
            </a:r>
            <a:r>
              <a:rPr lang="en-US" sz="1400" dirty="0" err="1"/>
              <a:t>mengelirukan</a:t>
            </a:r>
            <a:endParaRPr lang="en-US" sz="1400" dirty="0"/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sz="1400" dirty="0" err="1"/>
              <a:t>Arahan</a:t>
            </a:r>
            <a:r>
              <a:rPr lang="en-US" sz="1400" dirty="0"/>
              <a:t> dan </a:t>
            </a:r>
            <a:r>
              <a:rPr lang="en-US" sz="1400" dirty="0" err="1"/>
              <a:t>isi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tampilan</a:t>
            </a:r>
            <a:r>
              <a:rPr lang="en-US" sz="1400" dirty="0"/>
              <a:t> </a:t>
            </a:r>
            <a:r>
              <a:rPr lang="en-US" sz="1400" dirty="0" err="1"/>
              <a:t>disusun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kolom</a:t>
            </a:r>
            <a:r>
              <a:rPr lang="en-US" sz="1400" dirty="0"/>
              <a:t> dan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mudah</a:t>
            </a:r>
            <a:r>
              <a:rPr lang="en-US" sz="1400" dirty="0"/>
              <a:t> </a:t>
            </a:r>
            <a:r>
              <a:rPr lang="en-US" sz="1400" dirty="0" err="1"/>
              <a:t>diikuti</a:t>
            </a:r>
            <a:r>
              <a:rPr lang="en-US" sz="1400" dirty="0"/>
              <a:t> dan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pilihan</a:t>
            </a:r>
            <a:endParaRPr lang="en-US" sz="1400" dirty="0"/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sz="1400" dirty="0"/>
              <a:t>Di </a:t>
            </a:r>
            <a:r>
              <a:rPr lang="en-US" sz="1400" dirty="0" err="1"/>
              <a:t>dalam</a:t>
            </a:r>
            <a:r>
              <a:rPr lang="en-US" sz="1400" dirty="0"/>
              <a:t> OPAC </a:t>
            </a:r>
            <a:r>
              <a:rPr lang="en-US" sz="1400" dirty="0" err="1"/>
              <a:t>disediakan</a:t>
            </a:r>
            <a:r>
              <a:rPr lang="en-US" sz="1400" dirty="0"/>
              <a:t> </a:t>
            </a:r>
            <a:r>
              <a:rPr lang="en-US" sz="1400" dirty="0" err="1"/>
              <a:t>tempat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pengguna</a:t>
            </a:r>
            <a:r>
              <a:rPr lang="en-US" sz="1400" dirty="0"/>
              <a:t> 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rujukan</a:t>
            </a:r>
            <a:r>
              <a:rPr lang="en-US" sz="1400" dirty="0"/>
              <a:t> </a:t>
            </a:r>
            <a:r>
              <a:rPr lang="en-US" sz="1400" dirty="0" err="1"/>
              <a:t>bibliografi</a:t>
            </a:r>
            <a:r>
              <a:rPr lang="en-US" sz="1400" dirty="0"/>
              <a:t>, </a:t>
            </a:r>
            <a:r>
              <a:rPr lang="en-US" sz="1400" dirty="0" err="1"/>
              <a:t>tempahan</a:t>
            </a:r>
            <a:r>
              <a:rPr lang="en-US" sz="1400" dirty="0"/>
              <a:t> dan </a:t>
            </a:r>
            <a:r>
              <a:rPr lang="en-US" sz="1400" dirty="0" err="1"/>
              <a:t>meminta</a:t>
            </a:r>
            <a:r>
              <a:rPr lang="en-US" sz="1400" dirty="0"/>
              <a:t> </a:t>
            </a:r>
            <a:r>
              <a:rPr lang="en-US" sz="1400" dirty="0" err="1"/>
              <a:t>pertolongan</a:t>
            </a:r>
            <a:r>
              <a:rPr lang="en-US" sz="1400" dirty="0"/>
              <a:t> </a:t>
            </a:r>
            <a:r>
              <a:rPr lang="en-US" sz="1400" dirty="0" err="1"/>
              <a:t>segera</a:t>
            </a:r>
            <a:endParaRPr lang="en-US" sz="1400" dirty="0"/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sz="1400" dirty="0" err="1"/>
              <a:t>Rekord</a:t>
            </a:r>
            <a:r>
              <a:rPr lang="en-US" sz="1400" dirty="0"/>
              <a:t> </a:t>
            </a:r>
            <a:r>
              <a:rPr lang="en-US" sz="1400" dirty="0" err="1"/>
              <a:t>bibliografi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disalin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dicetak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tindakan</a:t>
            </a:r>
            <a:r>
              <a:rPr lang="en-US" sz="1400" dirty="0"/>
              <a:t> </a:t>
            </a:r>
            <a:r>
              <a:rPr lang="en-US" sz="1400" dirty="0" err="1"/>
              <a:t>selanjutnya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65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46E91-E2AF-44EF-893F-C29869563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8850E-1AE7-40F1-9218-43E2C6F8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931"/>
            <a:ext cx="5138700" cy="857400"/>
          </a:xfrm>
        </p:spPr>
        <p:txBody>
          <a:bodyPr/>
          <a:lstStyle/>
          <a:p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pengukur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 OPAC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Temu</a:t>
            </a:r>
            <a:r>
              <a:rPr lang="en-US" sz="2000" dirty="0"/>
              <a:t> Kembali </a:t>
            </a:r>
            <a:r>
              <a:rPr lang="en-US" sz="2000" dirty="0" err="1"/>
              <a:t>Informasi</a:t>
            </a:r>
            <a:endParaRPr lang="en-ID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5439D-239D-4050-BEC8-A08536C1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01777"/>
            <a:ext cx="5493895" cy="3736473"/>
          </a:xfrm>
        </p:spPr>
        <p:txBody>
          <a:bodyPr/>
          <a:lstStyle/>
          <a:p>
            <a:pPr marL="0" indent="0">
              <a:buNone/>
            </a:pPr>
            <a:r>
              <a:rPr lang="nl-NL" sz="1400" dirty="0"/>
              <a:t>J.L Whitten, dan L.D Bentley (2007) - </a:t>
            </a:r>
            <a:r>
              <a:rPr lang="en-US" sz="1400" b="1" dirty="0"/>
              <a:t>PIECES</a:t>
            </a:r>
            <a:r>
              <a:rPr lang="en-US" sz="1400" dirty="0"/>
              <a:t> </a:t>
            </a:r>
            <a:endParaRPr lang="nl-NL" sz="1400" dirty="0"/>
          </a:p>
          <a:p>
            <a:pPr marL="514350" indent="-514350">
              <a:buFont typeface="+mj-lt"/>
              <a:buAutoNum type="arabicPeriod"/>
            </a:pPr>
            <a:r>
              <a:rPr lang="en-US" sz="1400" i="1" dirty="0"/>
              <a:t>Performance</a:t>
            </a:r>
            <a:r>
              <a:rPr lang="en-US" sz="1400" dirty="0"/>
              <a:t>,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analisis</a:t>
            </a:r>
            <a:r>
              <a:rPr lang="en-US" sz="1400" dirty="0"/>
              <a:t>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kinerja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temu</a:t>
            </a:r>
            <a:r>
              <a:rPr lang="en-US" sz="1400" dirty="0"/>
              <a:t> </a:t>
            </a:r>
            <a:r>
              <a:rPr lang="en-US" sz="1400" dirty="0" err="1"/>
              <a:t>kembali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apakah</a:t>
            </a:r>
            <a:r>
              <a:rPr lang="en-US" sz="1400" dirty="0"/>
              <a:t>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berjalan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dan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belum</a:t>
            </a:r>
            <a:r>
              <a:rPr lang="en-US" sz="1400" dirty="0"/>
              <a:t>. Cara </a:t>
            </a:r>
            <a:r>
              <a:rPr lang="en-US" sz="1400" dirty="0" err="1"/>
              <a:t>mengukur</a:t>
            </a:r>
            <a:r>
              <a:rPr lang="en-US" sz="1400" dirty="0"/>
              <a:t> </a:t>
            </a:r>
            <a:r>
              <a:rPr lang="en-US" sz="1400" dirty="0" err="1"/>
              <a:t>kesesuaian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</a:t>
            </a:r>
            <a:r>
              <a:rPr lang="en-US" sz="1400" dirty="0" err="1"/>
              <a:t>menghitung</a:t>
            </a:r>
            <a:r>
              <a:rPr lang="en-US" sz="1400" dirty="0"/>
              <a:t> </a:t>
            </a:r>
            <a:r>
              <a:rPr lang="en-US" sz="1400" dirty="0" err="1"/>
              <a:t>kecepatan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pencarian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dan </a:t>
            </a:r>
            <a:r>
              <a:rPr lang="en-US" sz="1400" dirty="0" err="1"/>
              <a:t>berapa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yang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yang </a:t>
            </a:r>
            <a:r>
              <a:rPr lang="en-US" sz="1400" dirty="0" err="1"/>
              <a:t>singkat</a:t>
            </a:r>
            <a:r>
              <a:rPr lang="en-US" sz="14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i="1" dirty="0"/>
              <a:t>Information</a:t>
            </a:r>
            <a:r>
              <a:rPr lang="en-US" sz="1400" dirty="0"/>
              <a:t>, pada </a:t>
            </a:r>
            <a:r>
              <a:rPr lang="en-US" sz="1400" dirty="0" err="1"/>
              <a:t>temu</a:t>
            </a:r>
            <a:r>
              <a:rPr lang="en-US" sz="1400" dirty="0"/>
              <a:t> </a:t>
            </a:r>
            <a:r>
              <a:rPr lang="en-US" sz="1400" dirty="0" err="1"/>
              <a:t>kembali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pengguna</a:t>
            </a:r>
            <a:r>
              <a:rPr lang="en-US" sz="1400" dirty="0"/>
              <a:t> sangat </a:t>
            </a:r>
            <a:r>
              <a:rPr lang="en-US" sz="1400" dirty="0" err="1"/>
              <a:t>mengharapkan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mendapatkan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yang </a:t>
            </a:r>
            <a:r>
              <a:rPr lang="en-US" sz="1400" dirty="0" err="1"/>
              <a:t>tepat</a:t>
            </a:r>
            <a:r>
              <a:rPr lang="en-US" sz="1400" dirty="0"/>
              <a:t>, dan </a:t>
            </a:r>
            <a:r>
              <a:rPr lang="en-US" sz="1400" dirty="0" err="1"/>
              <a:t>akurat</a:t>
            </a:r>
            <a:r>
              <a:rPr lang="en-US" sz="1400" dirty="0"/>
              <a:t>, oleh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hal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lah</a:t>
            </a:r>
            <a:r>
              <a:rPr lang="en-US" sz="1400" dirty="0"/>
              <a:t>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mengukur</a:t>
            </a:r>
            <a:r>
              <a:rPr lang="en-US" sz="1400" dirty="0"/>
              <a:t> </a:t>
            </a:r>
            <a:r>
              <a:rPr lang="en-US" sz="1400" dirty="0" err="1"/>
              <a:t>kualitas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yang </a:t>
            </a:r>
            <a:r>
              <a:rPr lang="en-US" sz="1400" dirty="0" err="1"/>
              <a:t>didapat</a:t>
            </a:r>
            <a:r>
              <a:rPr lang="en-US" sz="1400" dirty="0"/>
              <a:t>, </a:t>
            </a:r>
            <a:r>
              <a:rPr lang="en-US" sz="1400" dirty="0" err="1"/>
              <a:t>apakah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relevan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623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46E91-E2AF-44EF-893F-C29869563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8850E-1AE7-40F1-9218-43E2C6F8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931"/>
            <a:ext cx="5138700" cy="857400"/>
          </a:xfrm>
        </p:spPr>
        <p:txBody>
          <a:bodyPr/>
          <a:lstStyle/>
          <a:p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pengukur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 OPAC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Temu</a:t>
            </a:r>
            <a:r>
              <a:rPr lang="en-US" sz="2000" dirty="0"/>
              <a:t> Kembali </a:t>
            </a:r>
            <a:r>
              <a:rPr lang="en-US" sz="2000" dirty="0" err="1"/>
              <a:t>Informasi</a:t>
            </a:r>
            <a:endParaRPr lang="en-ID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5439D-239D-4050-BEC8-A08536C1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01777"/>
            <a:ext cx="5493895" cy="3736473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3"/>
            </a:pPr>
            <a:r>
              <a:rPr lang="en-US" sz="1400" i="1" dirty="0"/>
              <a:t>Economy</a:t>
            </a:r>
            <a:r>
              <a:rPr lang="en-US" sz="1400" dirty="0"/>
              <a:t>, pada </a:t>
            </a:r>
            <a:r>
              <a:rPr lang="en-US" sz="1400" dirty="0" err="1"/>
              <a:t>aspek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melihat</a:t>
            </a:r>
            <a:r>
              <a:rPr lang="en-US" sz="1400" dirty="0"/>
              <a:t> </a:t>
            </a:r>
            <a:r>
              <a:rPr lang="en-US" sz="1400" dirty="0" err="1"/>
              <a:t>apakah</a:t>
            </a:r>
            <a:r>
              <a:rPr lang="en-US" sz="1400" dirty="0"/>
              <a:t> </a:t>
            </a:r>
            <a:r>
              <a:rPr lang="en-US" sz="1400" dirty="0" err="1"/>
              <a:t>lembaga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segi</a:t>
            </a:r>
            <a:r>
              <a:rPr lang="en-US" sz="1400" dirty="0"/>
              <a:t> </a:t>
            </a:r>
            <a:r>
              <a:rPr lang="en-US" sz="1400" i="1" dirty="0"/>
              <a:t>financial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system </a:t>
            </a:r>
            <a:r>
              <a:rPr lang="en-US" sz="1400" dirty="0" err="1"/>
              <a:t>temu</a:t>
            </a:r>
            <a:r>
              <a:rPr lang="en-US" sz="1400" dirty="0"/>
              <a:t> </a:t>
            </a:r>
            <a:r>
              <a:rPr lang="en-US" sz="1400" dirty="0" err="1"/>
              <a:t>kembali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. </a:t>
            </a:r>
            <a:r>
              <a:rPr lang="en-US" sz="1400" dirty="0" err="1"/>
              <a:t>hal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diukur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temu</a:t>
            </a:r>
            <a:r>
              <a:rPr lang="en-US" sz="1400" dirty="0"/>
              <a:t> </a:t>
            </a:r>
            <a:r>
              <a:rPr lang="en-US" sz="1400" dirty="0" err="1"/>
              <a:t>kembali</a:t>
            </a:r>
            <a:r>
              <a:rPr lang="en-US" sz="1400" dirty="0"/>
              <a:t> juga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mempengaruhi</a:t>
            </a:r>
            <a:r>
              <a:rPr lang="en-US" sz="1400" dirty="0"/>
              <a:t> </a:t>
            </a:r>
            <a:r>
              <a:rPr lang="en-US" sz="1400" i="1" dirty="0"/>
              <a:t>financial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lembaga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sendiri</a:t>
            </a:r>
            <a:r>
              <a:rPr lang="en-US" sz="1400" dirty="0"/>
              <a:t>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en-US" sz="1400" i="1" dirty="0"/>
              <a:t>Control</a:t>
            </a:r>
            <a:r>
              <a:rPr lang="en-US" sz="1400" dirty="0"/>
              <a:t>, sangat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adanya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kontrol</a:t>
            </a:r>
            <a:r>
              <a:rPr lang="en-US" sz="1400" dirty="0"/>
              <a:t>,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pengawasan</a:t>
            </a:r>
            <a:r>
              <a:rPr lang="en-US" sz="1400" dirty="0"/>
              <a:t> pada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menstabilkan</a:t>
            </a:r>
            <a:r>
              <a:rPr lang="en-US" sz="1400" dirty="0"/>
              <a:t> </a:t>
            </a:r>
            <a:r>
              <a:rPr lang="en-US" sz="1400" dirty="0" err="1"/>
              <a:t>bahkan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kinerja</a:t>
            </a:r>
            <a:r>
              <a:rPr lang="en-US" sz="1400" dirty="0"/>
              <a:t>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temu</a:t>
            </a:r>
            <a:r>
              <a:rPr lang="en-US" sz="1400" dirty="0"/>
              <a:t> </a:t>
            </a:r>
            <a:r>
              <a:rPr lang="en-US" sz="1400" dirty="0" err="1"/>
              <a:t>kembali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572600"/>
      </p:ext>
    </p:extLst>
  </p:cSld>
  <p:clrMapOvr>
    <a:masterClrMapping/>
  </p:clrMapOvr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DADBE6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</Words>
  <Application>Microsoft Office PowerPoint</Application>
  <PresentationFormat>On-screen Show (16:9)</PresentationFormat>
  <Paragraphs>71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Barlow</vt:lpstr>
      <vt:lpstr>Miriam Libre</vt:lpstr>
      <vt:lpstr>Calibri</vt:lpstr>
      <vt:lpstr>Barlow Light</vt:lpstr>
      <vt:lpstr>Arial</vt:lpstr>
      <vt:lpstr>Roderigo template</vt:lpstr>
      <vt:lpstr>Metode Penelusuran Informasi OPAC</vt:lpstr>
      <vt:lpstr>Pengertian OPAC</vt:lpstr>
      <vt:lpstr>Fungsi OPAC</vt:lpstr>
      <vt:lpstr>Keuntungan OPAC</vt:lpstr>
      <vt:lpstr>Kekurangan OPAC</vt:lpstr>
      <vt:lpstr>Keistimewaan OPAC</vt:lpstr>
      <vt:lpstr>Keistimewaan OPAC</vt:lpstr>
      <vt:lpstr>Faktor pengukur kinerja OPAC sebagai Sistem Temu Kembali Informasi</vt:lpstr>
      <vt:lpstr>Faktor pengukur kinerja OPAC sebagai Sistem Temu Kembali Informasi</vt:lpstr>
      <vt:lpstr>Faktor pengukur kinerja OPAC sebagai Sistem Temu Kembali Informasi</vt:lpstr>
      <vt:lpstr>Tujuan OPAC</vt:lpstr>
      <vt:lpstr>Fitur OPAC</vt:lpstr>
      <vt:lpstr>Pencarian sederhana</vt:lpstr>
      <vt:lpstr>Pencarian lanjut</vt:lpstr>
      <vt:lpstr>Detail Katalog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Penelusuran Informasi OPAC</dc:title>
  <cp:lastModifiedBy>user</cp:lastModifiedBy>
  <cp:revision>1</cp:revision>
  <dcterms:modified xsi:type="dcterms:W3CDTF">2022-08-10T02:55:41Z</dcterms:modified>
</cp:coreProperties>
</file>