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60" r:id="rId5"/>
    <p:sldId id="269" r:id="rId6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CCBF1346-85BB-4D56-45F4-100BE46AF9E9}"/>
    <p:ext uri="{DF31C494-F7A2-46AB-2F06-5007F00796BF}"/>
    <p:ext uri="{9BB24B2A-2F72-4328-88FA-02E1FDEFC143}"/>
  </p:extLst>
</p:presentationPr>
</file>

<file path=ppt/tableStyles.xml><?xml version="1.0" encoding="utf-8"?>
<a:tblStyleLst xmlns:a="http://schemas.openxmlformats.org/drawingml/2006/main" def="{8078D431-12D4-4297-E542-D6B483B4895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0" d="100"/>
          <a:sy n="50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BBBD-3308-4462-E116-BE54C6C37754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EA4F8-3014-4A9E-3929-111C1DE1AA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01B8AAD3-990C-46D1-1694-3DAF878FB05E}"/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D45E-5E91-4A44-5C21-5ADD6E1D3ECE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992-2A4D-4955-EC9F-BA774A6DA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9B709D1A-64D6-4742-B5E5-299FD5D10B12}"/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B3DB-DB10-473B-DB1B-6BFED21834A8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4534-8640-4DF1-857F-FFF7108ED4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E09FE1C8-6F7F-4A46-AA1B-B667E03A605C}"/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F013-176B-4F18-7C30-0E60A10494A3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E95F-5472-44B5-06BB-DA9E75C3B8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42F6EF87-E569-4B3C-11C1-117CF99299DC}"/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1A5B-D779-4CB8-A253-4DC67357E8B9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9A70-0E6B-4769-4B80-8B8B99BCE7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90965C35-DFFB-490B-5E0D-60C8DFA83857}"/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A7E7-0565-486F-9377-B3AA2B6F8C6E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C10-290B-4FB3-0A03-615258DC90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29379CAF-856D-4ADD-C27D-29EC4BE15F59}"/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80B1-880C-437D-8E9F-4F8540297939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0E9B-97C0-4A56-3D5D-4B1CC468F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830294BE-8267-4E6E-ADBE-9C14D0D383F9}"/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5637-812F-4411-20AF-5FE02393096E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5F39-BD8E-4B1A-FE99-6A2B7D94DF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D0EA816B-EF48-4A36-7A03-07AB3800FFC7}"/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BA1-A396-4BBC-0FC9-E749BAB7C868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D01-B590-4670-FAB6-C8A0F1E4D1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F2278A7-40A0-4DD8-00CC-731D7C37DE85}"/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397F-E30C-4058-7B64-1B7F28FBC60D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72D99-FAEC-4656-298B-2BD114D13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88773B2F-F966-40AC-7B4D-D70DB33DBD4A}"/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C12-5A75-4FBB-FC3E-AF3255F31A01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5BC4-AA14-4AE9-CD9B-171A4DEE23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C5297AD8-BF6C-4FCC-8948-1F35AA1FE4AC}"/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D247-3D49-4DA3-0738-29D0A12F470D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F656-067D-45D1-B2DC-A1969F4AB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1AC5B80A-ECD9-4FBF-41C3-94D96F56D544}"/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29B482B-1633-4F09-61F3-7117E4DE2EDD"/>
          <p:cNvPicPr>
            <a:picLocks noChangeAspect="1"/>
          </p:cNvPicPr>
          <p:nvPr/>
        </p:nvPicPr>
        <p:blipFill>
          <a:blip r:embed="rId2" cstate="print">
            <a:extLst>
              <a:ext uri="{063F1259-9C64-48F5-6E2A-322C877F0388}"/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D425AC73-8F45-44BF-2BF7-6DEE56B7FBAE"/>
          <p:cNvPicPr>
            <a:picLocks noChangeAspect="1"/>
          </p:cNvPicPr>
          <p:nvPr/>
        </p:nvPicPr>
        <p:blipFill>
          <a:blip r:embed="rId3" cstate="print">
            <a:extLst>
              <a:ext uri="{FE92F98C-55A4-47AE-C997-0893AEF5F8D3}"/>
            </a:extLst>
          </a:blip>
          <a:stretch>
            <a:fillRect/>
          </a:stretch>
        </p:blipFill>
        <p:spPr>
          <a:xfrm>
            <a:off x="1031270" y="1638301"/>
            <a:ext cx="6286500" cy="7029450"/>
          </a:xfrm>
          <a:prstGeom prst="rect">
            <a:avLst/>
          </a:prstGeom>
        </p:spPr>
      </p:pic>
      <p:sp>
        <p:nvSpPr>
          <p:cNvPr id="4" name="TextBox4"/>
          <p:cNvSpPr txBox="1"/>
          <p:nvPr/>
        </p:nvSpPr>
        <p:spPr>
          <a:xfrm>
            <a:off x="7600950" y="1717579"/>
            <a:ext cx="9677400" cy="6950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r>
              <a:rPr lang="id-ID" altLang="zh-CN" sz="7950" b="1" kern="0" spc="-375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Tips and Trik Memulai</a:t>
            </a:r>
            <a:r>
              <a:rPr lang="id-ID" altLang="zh-CN" sz="7950" b="1" kern="0" spc="-375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id-ID" altLang="zh-CN" sz="7950" b="1" kern="0" spc="-375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Investasi Syariah</a:t>
            </a: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endParaRPr lang="id-ID" altLang="zh-CN" sz="3600" kern="0" spc="-375" baseline="0" noProof="0" dirty="0" smtClean="0">
              <a:solidFill>
                <a:srgbClr val="414042"/>
              </a:solidFill>
              <a:ea typeface="Arial" pitchFamily="34" charset="0"/>
              <a:cs typeface="Arial" pitchFamily="34" charset="0"/>
            </a:endParaRP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endParaRPr lang="id-ID" altLang="zh-CN" sz="3600" kern="0" spc="-375" dirty="0">
              <a:solidFill>
                <a:srgbClr val="414042"/>
              </a:solidFill>
              <a:ea typeface="Arial" pitchFamily="34" charset="0"/>
              <a:cs typeface="Arial" pitchFamily="34" charset="0"/>
            </a:endParaRPr>
          </a:p>
          <a:p>
            <a:pPr marL="56084" marR="0" indent="0" eaLnBrk="0">
              <a:lnSpc>
                <a:spcPct val="117000"/>
              </a:lnSpc>
              <a:spcBef>
                <a:spcPts val="2226"/>
              </a:spcBef>
            </a:pPr>
            <a:r>
              <a:rPr lang="id-ID" altLang="zh-CN" sz="3600" kern="0" spc="-375" baseline="0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AFANDI  UKIK </a:t>
            </a:r>
            <a:r>
              <a:rPr lang="id-ID" altLang="zh-CN" sz="3600" kern="0" spc="-375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WAHYU  B.M.                                     </a:t>
            </a:r>
            <a:r>
              <a:rPr lang="id-ID" altLang="zh-CN" sz="3600" kern="0" spc="-375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152010783032</a:t>
            </a:r>
            <a:r>
              <a:rPr lang="id-ID" altLang="zh-CN" sz="3600" kern="0" spc="-375" dirty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</a:t>
            </a:r>
            <a:r>
              <a:rPr lang="id-ID" altLang="zh-CN" sz="3600" kern="0" spc="-375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</a:t>
            </a:r>
            <a:r>
              <a:rPr lang="id-ID" altLang="zh-CN" sz="3600" kern="0" spc="-375" baseline="0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D4</a:t>
            </a:r>
            <a:r>
              <a:rPr lang="id-ID" altLang="zh-CN" sz="3600" kern="0" spc="-375" noProof="0" dirty="0" smtClean="0">
                <a:solidFill>
                  <a:srgbClr val="414042"/>
                </a:solidFill>
                <a:latin typeface="Times New Roman" panose="02020603050405020304" pitchFamily="18" charset="0"/>
                <a:ea typeface="Arial" pitchFamily="34" charset="0"/>
                <a:cs typeface="Times New Roman" panose="02020603050405020304" pitchFamily="18" charset="0"/>
              </a:rPr>
              <a:t>  PERBANKAN  DAN  KEUANGAN</a:t>
            </a:r>
            <a:endParaRPr lang="id-ID" altLang="zh-CN" sz="3600" kern="0" spc="-375" baseline="0" noProof="0" dirty="0">
              <a:solidFill>
                <a:srgbClr val="414042"/>
              </a:solidFill>
              <a:latin typeface="Times New Roman" panose="02020603050405020304" pitchFamily="18" charset="0"/>
              <a:ea typeface="Arial" pitchFamily="34" charset="0"/>
              <a:cs typeface="Times New Roman" panose="02020603050405020304" pitchFamily="18" charset="0"/>
            </a:endParaRPr>
          </a:p>
        </p:txBody>
      </p:sp>
    </p:spTree>
    <p:extLst>
      <p:ext uri="{E3C94C40-CA28-47E7-CCB0-D961D4818B79}"/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9EC70145-C1D4-4C10-A6A7-B2C2DA80A864"/>
          <p:cNvPicPr>
            <a:picLocks noChangeAspect="1"/>
          </p:cNvPicPr>
          <p:nvPr/>
        </p:nvPicPr>
        <p:blipFill>
          <a:blip r:embed="rId2" cstate="print">
            <a:extLst>
              <a:ext uri="{CE688C03-A5DB-4316-11F3-F261BFBE2FF1}"/>
            </a:extLst>
          </a:blip>
          <a:stretch>
            <a:fillRect/>
          </a:stretch>
        </p:blipFill>
        <p:spPr>
          <a:xfrm>
            <a:off x="7" y="0"/>
            <a:ext cx="18288000" cy="10287000"/>
          </a:xfrm>
          <a:prstGeom prst="rect">
            <a:avLst/>
          </a:prstGeom>
        </p:spPr>
      </p:pic>
      <p:sp>
        <p:nvSpPr>
          <p:cNvPr id="84" name="TextBox84"/>
          <p:cNvSpPr txBox="1"/>
          <p:nvPr/>
        </p:nvSpPr>
        <p:spPr>
          <a:xfrm>
            <a:off x="1655841" y="4311382"/>
            <a:ext cx="9245600" cy="3473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14400" marR="0" indent="-914400" eaLnBrk="0">
              <a:lnSpc>
                <a:spcPct val="114000"/>
              </a:lnSpc>
              <a:buAutoNum type="arabicPeriod"/>
            </a:pP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Tips dan Trik Memulai</a:t>
            </a: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Investasi Syariah</a:t>
            </a:r>
          </a:p>
          <a:p>
            <a:pPr marL="914400" marR="0" indent="-914400" eaLnBrk="0">
              <a:lnSpc>
                <a:spcPct val="114000"/>
              </a:lnSpc>
              <a:buAutoNum type="arabicPeriod"/>
            </a:pP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Menyelesaikan Permasalahan</a:t>
            </a:r>
            <a:r>
              <a:rPr lang="id-ID" altLang="zh-CN" sz="4950" b="1" kern="0" spc="-210" baseline="0" noProof="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id-ID" altLang="zh-CN" sz="4950" b="1" kern="0" spc="-210" baseline="0" noProof="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Investasi Syariah</a:t>
            </a:r>
            <a:endParaRPr lang="en-US" altLang="zh-CN" sz="4950" b="1" kern="0" spc="-195" baseline="0" noProof="0" dirty="0" smtClean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85" name="AC1A84F4-77DC-45A5-857F-67F955377F61"/>
          <p:cNvPicPr>
            <a:picLocks noChangeAspect="1"/>
          </p:cNvPicPr>
          <p:nvPr/>
        </p:nvPicPr>
        <p:blipFill>
          <a:blip r:embed="rId3" cstate="print">
            <a:extLst>
              <a:ext uri="{AF65495A-E7DE-44FF-48DB-FEC3A0EA356D}"/>
            </a:extLst>
          </a:blip>
          <a:stretch>
            <a:fillRect/>
          </a:stretch>
        </p:blipFill>
        <p:spPr>
          <a:xfrm>
            <a:off x="11820532" y="1"/>
            <a:ext cx="6467475" cy="10287000"/>
          </a:xfrm>
          <a:prstGeom prst="rect">
            <a:avLst/>
          </a:prstGeom>
        </p:spPr>
      </p:pic>
      <p:sp>
        <p:nvSpPr>
          <p:cNvPr id="5" name="TextBox84"/>
          <p:cNvSpPr txBox="1"/>
          <p:nvPr/>
        </p:nvSpPr>
        <p:spPr>
          <a:xfrm>
            <a:off x="1655841" y="2482680"/>
            <a:ext cx="9245600" cy="795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eaLnBrk="0">
              <a:lnSpc>
                <a:spcPct val="114000"/>
              </a:lnSpc>
            </a:pPr>
            <a:r>
              <a:rPr lang="id-ID" altLang="zh-CN" sz="4950" b="1" kern="0" spc="-21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Sub Topik </a:t>
            </a:r>
          </a:p>
        </p:txBody>
      </p:sp>
    </p:spTree>
    <p:extLst>
      <p:ext uri="{6C85E5E2-4BA7-4BAD-34DF-ECB719C94355}"/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831BC920-E4D2-4F81-3385-34CC6A64E9C5"/>
          <p:cNvPicPr>
            <a:picLocks noChangeAspect="1"/>
          </p:cNvPicPr>
          <p:nvPr/>
        </p:nvPicPr>
        <p:blipFill>
          <a:blip r:embed="rId2" cstate="print">
            <a:extLst>
              <a:ext uri="{19A92E43-AC8A-4D15-3C30-1BF698BB2F03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87" name="A803AF9A-DED3-4A7A-5BA3-988EAFF13766"/>
          <p:cNvPicPr>
            <a:picLocks noChangeAspect="1"/>
          </p:cNvPicPr>
          <p:nvPr/>
        </p:nvPicPr>
        <p:blipFill>
          <a:blip r:embed="rId3" cstate="print">
            <a:extLst>
              <a:ext uri="{618ED9A8-438B-411A-202D-BC167A6CC801}"/>
            </a:extLst>
          </a:blip>
          <a:stretch>
            <a:fillRect/>
          </a:stretch>
        </p:blipFill>
        <p:spPr>
          <a:xfrm>
            <a:off x="7658100" y="1028701"/>
            <a:ext cx="9601200" cy="8239126"/>
          </a:xfrm>
          <a:prstGeom prst="rect">
            <a:avLst/>
          </a:prstGeom>
        </p:spPr>
      </p:pic>
      <p:sp>
        <p:nvSpPr>
          <p:cNvPr id="91" name="TextBox91"/>
          <p:cNvSpPr txBox="1"/>
          <p:nvPr/>
        </p:nvSpPr>
        <p:spPr>
          <a:xfrm>
            <a:off x="7810500" y="4407016"/>
            <a:ext cx="9296400" cy="4080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lvl="0" indent="-514350" algn="just" eaLnBrk="0">
              <a:lnSpc>
                <a:spcPct val="121000"/>
              </a:lnSpc>
              <a:buAutoNum type="arabicPeriod"/>
            </a:pPr>
            <a:r>
              <a:rPr lang="en-US" sz="2800" dirty="0" err="1" smtClean="0"/>
              <a:t>Pilihlah</a:t>
            </a:r>
            <a:r>
              <a:rPr lang="en-US" sz="2800" dirty="0" smtClean="0"/>
              <a:t> </a:t>
            </a:r>
            <a:r>
              <a:rPr lang="en-US" sz="2800" dirty="0"/>
              <a:t>Perusahaan </a:t>
            </a:r>
            <a:r>
              <a:rPr lang="en-US" sz="2800" dirty="0" err="1"/>
              <a:t>Efek</a:t>
            </a:r>
            <a:r>
              <a:rPr lang="en-US" sz="2800" dirty="0"/>
              <a:t> yang </a:t>
            </a:r>
            <a:r>
              <a:rPr lang="en-US" sz="2800" dirty="0" err="1"/>
              <a:t>Punya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 Online Trading System (SOTS</a:t>
            </a:r>
            <a:r>
              <a:rPr lang="en-US" sz="2800" dirty="0" smtClean="0"/>
              <a:t>)</a:t>
            </a:r>
            <a:endParaRPr lang="id-ID" sz="2800" dirty="0" smtClean="0"/>
          </a:p>
          <a:p>
            <a:pPr marL="514350" lvl="0" indent="-514350" algn="just" eaLnBrk="0">
              <a:lnSpc>
                <a:spcPct val="121000"/>
              </a:lnSpc>
              <a:buAutoNum type="arabicPeriod"/>
            </a:pPr>
            <a:r>
              <a:rPr lang="en-US" sz="2800" dirty="0" err="1"/>
              <a:t>Jangan</a:t>
            </a:r>
            <a:r>
              <a:rPr lang="en-US" sz="2800" dirty="0"/>
              <a:t> </a:t>
            </a:r>
            <a:r>
              <a:rPr lang="en-US" sz="2800" dirty="0" err="1"/>
              <a:t>Lupa</a:t>
            </a:r>
            <a:r>
              <a:rPr lang="en-US" sz="2800" dirty="0"/>
              <a:t> </a:t>
            </a:r>
            <a:r>
              <a:rPr lang="en-US" sz="2800" dirty="0" err="1"/>
              <a:t>Buka</a:t>
            </a:r>
            <a:r>
              <a:rPr lang="en-US" sz="2800" dirty="0"/>
              <a:t> </a:t>
            </a:r>
            <a:r>
              <a:rPr lang="en-US" sz="2800" dirty="0" err="1"/>
              <a:t>Rekening</a:t>
            </a:r>
            <a:r>
              <a:rPr lang="en-US" sz="2800" dirty="0"/>
              <a:t> </a:t>
            </a:r>
            <a:r>
              <a:rPr lang="en-US" sz="2800" dirty="0" err="1"/>
              <a:t>Efek</a:t>
            </a:r>
            <a:r>
              <a:rPr lang="en-US" sz="2800" dirty="0"/>
              <a:t> </a:t>
            </a:r>
            <a:r>
              <a:rPr lang="en-US" sz="2800" dirty="0" err="1" smtClean="0"/>
              <a:t>Syariah</a:t>
            </a:r>
            <a:endParaRPr lang="id-ID" sz="2800" dirty="0" smtClean="0"/>
          </a:p>
          <a:p>
            <a:pPr marL="514350" indent="-514350" algn="just" eaLnBrk="0">
              <a:lnSpc>
                <a:spcPct val="121000"/>
              </a:lnSpc>
              <a:buFontTx/>
              <a:buAutoNum type="arabicPeriod"/>
            </a:pPr>
            <a:r>
              <a:rPr lang="en-US" sz="2800" dirty="0" err="1"/>
              <a:t>Pastikan</a:t>
            </a:r>
            <a:r>
              <a:rPr lang="en-US" sz="2800" dirty="0"/>
              <a:t> </a:t>
            </a:r>
            <a:r>
              <a:rPr lang="en-US" sz="2800" dirty="0" err="1"/>
              <a:t>Kamu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Terkonfirmasi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Investor</a:t>
            </a:r>
          </a:p>
          <a:p>
            <a:pPr marL="514350" lvl="0" indent="-514350" algn="just" eaLnBrk="0">
              <a:lnSpc>
                <a:spcPct val="121000"/>
              </a:lnSpc>
              <a:buAutoNum type="arabicPeriod"/>
            </a:pPr>
            <a:r>
              <a:rPr lang="en-US" sz="2800" dirty="0"/>
              <a:t>Transfer </a:t>
            </a:r>
            <a:r>
              <a:rPr lang="en-US" sz="2800" dirty="0" err="1"/>
              <a:t>Uang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Modal </a:t>
            </a:r>
            <a:r>
              <a:rPr lang="en-US" sz="2800" dirty="0" err="1"/>
              <a:t>Awal</a:t>
            </a:r>
            <a:r>
              <a:rPr lang="en-US" sz="2800" dirty="0"/>
              <a:t> </a:t>
            </a:r>
            <a:r>
              <a:rPr lang="en-US" sz="2800" dirty="0" err="1"/>
              <a:t>Investasi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 </a:t>
            </a:r>
            <a:r>
              <a:rPr lang="en-US" sz="2800" i="1" dirty="0"/>
              <a:t>Install</a:t>
            </a:r>
            <a:r>
              <a:rPr lang="en-US" sz="2800" dirty="0"/>
              <a:t> </a:t>
            </a:r>
            <a:r>
              <a:rPr lang="en-US" sz="2800" dirty="0" smtClean="0"/>
              <a:t>SOTS</a:t>
            </a:r>
            <a:endParaRPr lang="id-ID" sz="2800" dirty="0" smtClean="0"/>
          </a:p>
          <a:p>
            <a:pPr marL="514350" indent="-514350" algn="just" eaLnBrk="0">
              <a:lnSpc>
                <a:spcPct val="121000"/>
              </a:lnSpc>
              <a:buFontTx/>
              <a:buAutoNum type="arabicPeriod"/>
            </a:pPr>
            <a:r>
              <a:rPr lang="en-US" sz="2800" dirty="0" err="1"/>
              <a:t>Kenali</a:t>
            </a:r>
            <a:r>
              <a:rPr lang="en-US" sz="2800" dirty="0"/>
              <a:t> </a:t>
            </a:r>
            <a:r>
              <a:rPr lang="en-US" sz="2800" dirty="0" err="1"/>
              <a:t>Saham</a:t>
            </a:r>
            <a:r>
              <a:rPr lang="en-US" sz="2800" dirty="0"/>
              <a:t> </a:t>
            </a:r>
            <a:r>
              <a:rPr lang="en-US" sz="2800" dirty="0" err="1"/>
              <a:t>Syariah</a:t>
            </a:r>
            <a:r>
              <a:rPr lang="en-US" sz="2800" dirty="0"/>
              <a:t> yang </a:t>
            </a:r>
            <a:r>
              <a:rPr lang="en-US" sz="2800" dirty="0" err="1"/>
              <a:t>Diinginkan</a:t>
            </a:r>
            <a:endParaRPr lang="en-US" sz="2800" dirty="0"/>
          </a:p>
          <a:p>
            <a:pPr lvl="0" algn="just" eaLnBrk="0">
              <a:lnSpc>
                <a:spcPct val="121000"/>
              </a:lnSpc>
            </a:pPr>
            <a:endParaRPr lang="en-US" sz="2800" dirty="0"/>
          </a:p>
          <a:p>
            <a:pPr marL="0" marR="0" indent="0" eaLnBrk="0">
              <a:lnSpc>
                <a:spcPct val="121000"/>
              </a:lnSpc>
            </a:pPr>
            <a:endParaRPr lang="en-US" altLang="zh-CN" sz="25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94" name="TextBox94"/>
          <p:cNvSpPr txBox="1"/>
          <p:nvPr/>
        </p:nvSpPr>
        <p:spPr>
          <a:xfrm>
            <a:off x="9170144" y="1874278"/>
            <a:ext cx="7041406" cy="175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1271" marR="0" indent="-41271" eaLnBrk="0">
              <a:lnSpc>
                <a:spcPct val="115000"/>
              </a:lnSpc>
            </a:pPr>
            <a:r>
              <a:rPr lang="id-ID" altLang="zh-CN" sz="4950" b="1" kern="0" spc="-21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Tips dan Trik Memulai Investasi Syariah</a:t>
            </a:r>
            <a:endParaRPr lang="en-US" altLang="zh-CN" sz="4950" b="1" kern="0" spc="-18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95" name="E8D541FB-E603-4061-E046-55A8E9D6DB7F"/>
          <p:cNvPicPr>
            <a:picLocks noChangeAspect="1"/>
          </p:cNvPicPr>
          <p:nvPr/>
        </p:nvPicPr>
        <p:blipFill>
          <a:blip r:embed="rId4" cstate="print">
            <a:extLst>
              <a:ext uri="{0DD67379-3C61-4161-9B4B-D78AFBDDD1F5}"/>
            </a:extLst>
          </a:blip>
          <a:stretch>
            <a:fillRect/>
          </a:stretch>
        </p:blipFill>
        <p:spPr>
          <a:xfrm>
            <a:off x="1032418" y="1790701"/>
            <a:ext cx="5143500" cy="74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0317"/>
      </p:ext>
      <p:ext uri="{28D96BE1-F60A-40A1-9EE8-211DDD715386}"/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B5E6AC3-769B-46DF-73CC-465002E210C7"/>
          <p:cNvPicPr>
            <a:picLocks noChangeAspect="1"/>
          </p:cNvPicPr>
          <p:nvPr/>
        </p:nvPicPr>
        <p:blipFill>
          <a:blip r:embed="rId2" cstate="print">
            <a:extLst>
              <a:ext uri="{09C31E06-4919-4ED9-970D-D396FE793C5A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pic>
        <p:nvPicPr>
          <p:cNvPr id="35" name="4917B419-2CCD-4588-E0AA-06C9BDA72B19"/>
          <p:cNvPicPr>
            <a:picLocks noChangeAspect="1"/>
          </p:cNvPicPr>
          <p:nvPr/>
        </p:nvPicPr>
        <p:blipFill>
          <a:blip r:embed="rId3" cstate="print">
            <a:extLst>
              <a:ext uri="{22EFD7F1-F87D-4E14-A1D4-3710E602AE9F}"/>
            </a:extLst>
          </a:blip>
          <a:stretch>
            <a:fillRect/>
          </a:stretch>
        </p:blipFill>
        <p:spPr>
          <a:xfrm>
            <a:off x="6039853" y="1028700"/>
            <a:ext cx="11231171" cy="9029701"/>
          </a:xfrm>
          <a:prstGeom prst="rect">
            <a:avLst/>
          </a:prstGeom>
        </p:spPr>
      </p:pic>
      <p:sp>
        <p:nvSpPr>
          <p:cNvPr id="36" name="TextBox36"/>
          <p:cNvSpPr txBox="1"/>
          <p:nvPr/>
        </p:nvSpPr>
        <p:spPr>
          <a:xfrm>
            <a:off x="1038224" y="1745847"/>
            <a:ext cx="4742668" cy="2605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49525" eaLnBrk="0">
              <a:lnSpc>
                <a:spcPct val="114000"/>
              </a:lnSpc>
            </a:pPr>
            <a:r>
              <a:rPr lang="id-ID" altLang="zh-CN" sz="4950" b="1" kern="0" spc="-23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Menyelesaikan Permasalahan Investasi Syariah</a:t>
            </a:r>
            <a:endParaRPr lang="en-US" altLang="zh-CN" sz="4950" b="1" kern="0" spc="-18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37" name="63575279-B426-4FCD-EE2D-4F32B43C3A4B"/>
          <p:cNvPicPr>
            <a:picLocks noChangeAspect="1"/>
          </p:cNvPicPr>
          <p:nvPr/>
        </p:nvPicPr>
        <p:blipFill>
          <a:blip r:embed="rId4" cstate="print">
            <a:extLst>
              <a:ext uri="{F10F2949-B6D8-47D7-68B0-BE25AA522BCE}"/>
            </a:extLst>
          </a:blip>
          <a:stretch>
            <a:fillRect/>
          </a:stretch>
        </p:blipFill>
        <p:spPr>
          <a:xfrm>
            <a:off x="599292" y="5934076"/>
            <a:ext cx="5181600" cy="4124325"/>
          </a:xfrm>
          <a:prstGeom prst="rect">
            <a:avLst/>
          </a:prstGeom>
        </p:spPr>
      </p:pic>
      <p:sp>
        <p:nvSpPr>
          <p:cNvPr id="38" name="TextBox38"/>
          <p:cNvSpPr txBox="1"/>
          <p:nvPr/>
        </p:nvSpPr>
        <p:spPr>
          <a:xfrm>
            <a:off x="9226162" y="2244445"/>
            <a:ext cx="6451600" cy="2197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0">
              <a:lnSpc>
                <a:spcPct val="119000"/>
              </a:lnSpc>
            </a:pP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diakali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diversifikasi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. </a:t>
            </a:r>
            <a:r>
              <a:rPr lang="en-US" sz="2400" dirty="0" err="1"/>
              <a:t>Diversifikasi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memecah</a:t>
            </a:r>
            <a:r>
              <a:rPr lang="en-US" sz="2400" dirty="0"/>
              <a:t> modal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instrumen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. </a:t>
            </a:r>
            <a:r>
              <a:rPr lang="en-US" sz="2400" dirty="0" err="1"/>
              <a:t>Misal</a:t>
            </a:r>
            <a:r>
              <a:rPr lang="en-US" sz="2400" dirty="0"/>
              <a:t>,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menanamkan</a:t>
            </a:r>
            <a:r>
              <a:rPr lang="en-US" sz="2400" dirty="0"/>
              <a:t> 30% modal di </a:t>
            </a:r>
            <a:r>
              <a:rPr lang="en-US" sz="2400" dirty="0" err="1"/>
              <a:t>saham</a:t>
            </a:r>
            <a:r>
              <a:rPr lang="en-US" sz="2400" dirty="0"/>
              <a:t>, 20% di </a:t>
            </a:r>
            <a:r>
              <a:rPr lang="en-US" sz="2400" dirty="0" err="1"/>
              <a:t>obligasi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50% di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. </a:t>
            </a: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39" name="TextBox39"/>
          <p:cNvSpPr txBox="1"/>
          <p:nvPr/>
        </p:nvSpPr>
        <p:spPr>
          <a:xfrm>
            <a:off x="9183054" y="1742101"/>
            <a:ext cx="7348336" cy="937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280" marR="0" indent="0" eaLnBrk="0">
              <a:lnSpc>
                <a:spcPct val="119000"/>
              </a:lnSpc>
            </a:pPr>
            <a:r>
              <a:rPr lang="id-ID" altLang="zh-CN" sz="2550" kern="0" spc="-10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Potensi Imbal Hasil yang Tidak Stabil</a:t>
            </a:r>
            <a:endParaRPr lang="en-US" altLang="zh-CN" sz="2550" kern="0" spc="-15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9000"/>
              </a:lnSpc>
              <a:spcBef>
                <a:spcPts val="593"/>
              </a:spcBef>
            </a:pPr>
            <a:r>
              <a:rPr lang="en-US" altLang="zh-CN" sz="2150" kern="0" spc="0" baseline="0" noProof="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1" name="TextBox41"/>
          <p:cNvSpPr txBox="1"/>
          <p:nvPr/>
        </p:nvSpPr>
        <p:spPr>
          <a:xfrm>
            <a:off x="7490079" y="1742101"/>
            <a:ext cx="381000" cy="424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9000"/>
              </a:lnSpc>
            </a:pPr>
            <a:r>
              <a:rPr lang="en-US" altLang="zh-CN" sz="2550" b="1" kern="0" spc="0" baseline="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42" name="TextBox42"/>
          <p:cNvSpPr txBox="1"/>
          <p:nvPr/>
        </p:nvSpPr>
        <p:spPr>
          <a:xfrm>
            <a:off x="7479575" y="4718768"/>
            <a:ext cx="381000" cy="424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9000"/>
              </a:lnSpc>
            </a:pPr>
            <a:r>
              <a:rPr lang="en-US" altLang="zh-CN" sz="2550" b="1" kern="0" spc="0" baseline="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r>
              <a:rPr lang="id-ID" altLang="zh-CN" sz="2550" b="1" kern="0" spc="0" baseline="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  <a:endParaRPr lang="en-US" altLang="zh-CN" sz="2550" b="1" kern="0" spc="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2" name="TextBox39"/>
          <p:cNvSpPr txBox="1"/>
          <p:nvPr/>
        </p:nvSpPr>
        <p:spPr>
          <a:xfrm>
            <a:off x="9312215" y="4674686"/>
            <a:ext cx="7348336" cy="937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280" marR="0" indent="0" eaLnBrk="0">
              <a:lnSpc>
                <a:spcPct val="119000"/>
              </a:lnSpc>
            </a:pPr>
            <a:r>
              <a:rPr lang="id-ID" altLang="zh-CN" sz="2550" kern="0" spc="-10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Investasi Syariah Jatuh</a:t>
            </a:r>
            <a:endParaRPr lang="en-US" altLang="zh-CN" sz="2550" kern="0" spc="-15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9000"/>
              </a:lnSpc>
              <a:spcBef>
                <a:spcPts val="593"/>
              </a:spcBef>
            </a:pPr>
            <a:r>
              <a:rPr lang="en-US" altLang="zh-CN" sz="2150" kern="0" spc="0" baseline="0" noProof="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Box38"/>
          <p:cNvSpPr txBox="1"/>
          <p:nvPr/>
        </p:nvSpPr>
        <p:spPr>
          <a:xfrm>
            <a:off x="9226162" y="5143500"/>
            <a:ext cx="6451600" cy="2151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0">
              <a:lnSpc>
                <a:spcPct val="119000"/>
              </a:lnSpc>
            </a:pP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jatuh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ditekan</a:t>
            </a:r>
            <a:r>
              <a:rPr lang="en-US" sz="2400" dirty="0"/>
              <a:t>. </a:t>
            </a:r>
            <a:r>
              <a:rPr lang="en-US" sz="2400" dirty="0" err="1"/>
              <a:t>Kemudian</a:t>
            </a:r>
            <a:r>
              <a:rPr lang="en-US" sz="2400" dirty="0"/>
              <a:t>, </a:t>
            </a:r>
            <a:r>
              <a:rPr lang="en-US" sz="2400" dirty="0" err="1"/>
              <a:t>rutinlah</a:t>
            </a:r>
            <a:r>
              <a:rPr lang="en-US" sz="2400" dirty="0"/>
              <a:t> </a:t>
            </a:r>
            <a:r>
              <a:rPr lang="en-US" sz="2400" dirty="0" err="1"/>
              <a:t>meng</a:t>
            </a:r>
            <a:r>
              <a:rPr lang="en-US" sz="2400" dirty="0"/>
              <a:t>-</a:t>
            </a:r>
            <a:r>
              <a:rPr lang="en-US" sz="2400" i="1" dirty="0"/>
              <a:t>update </a:t>
            </a:r>
            <a:r>
              <a:rPr lang="en-US" sz="2400" dirty="0" err="1"/>
              <a:t>berita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finansial</a:t>
            </a:r>
            <a:r>
              <a:rPr lang="en-US" sz="2400" dirty="0" smtClean="0"/>
              <a:t>.</a:t>
            </a:r>
            <a:r>
              <a:rPr lang="en-US" sz="2400" dirty="0"/>
              <a:t> </a:t>
            </a:r>
          </a:p>
          <a:p>
            <a:pPr marL="0" marR="0" indent="0" algn="just" eaLnBrk="0">
              <a:lnSpc>
                <a:spcPct val="119000"/>
              </a:lnSpc>
            </a:pP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4" name="TextBox42"/>
          <p:cNvSpPr txBox="1"/>
          <p:nvPr/>
        </p:nvSpPr>
        <p:spPr>
          <a:xfrm>
            <a:off x="7473425" y="7055109"/>
            <a:ext cx="381000" cy="466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eaLnBrk="0">
              <a:lnSpc>
                <a:spcPct val="119000"/>
              </a:lnSpc>
            </a:pPr>
            <a:r>
              <a:rPr lang="en-US" altLang="zh-CN" sz="2550" b="1" kern="0" spc="0" baseline="0" noProof="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0</a:t>
            </a:r>
            <a:r>
              <a:rPr lang="id-ID" altLang="zh-CN" sz="2550" b="1" kern="0" dirty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3</a:t>
            </a:r>
            <a:endParaRPr lang="en-US" altLang="zh-CN" sz="2550" b="1" kern="0" spc="0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5" name="TextBox39"/>
          <p:cNvSpPr txBox="1"/>
          <p:nvPr/>
        </p:nvSpPr>
        <p:spPr>
          <a:xfrm>
            <a:off x="9183054" y="7016635"/>
            <a:ext cx="7348336" cy="937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280" marR="0" indent="0" eaLnBrk="0">
              <a:lnSpc>
                <a:spcPct val="119000"/>
              </a:lnSpc>
            </a:pPr>
            <a:r>
              <a:rPr lang="id-ID" altLang="zh-CN" sz="2550" kern="0" spc="-100" dirty="0" smtClean="0">
                <a:solidFill>
                  <a:srgbClr val="222A9B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Tidak Paham Produk Investasi Syariah</a:t>
            </a:r>
            <a:endParaRPr lang="en-US" altLang="zh-CN" sz="2550" kern="0" spc="-15" baseline="0" noProof="0" dirty="0" smtClean="0">
              <a:solidFill>
                <a:srgbClr val="222A9B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indent="0" eaLnBrk="0">
              <a:lnSpc>
                <a:spcPct val="119000"/>
              </a:lnSpc>
              <a:spcBef>
                <a:spcPts val="593"/>
              </a:spcBef>
            </a:pPr>
            <a:r>
              <a:rPr lang="en-US" altLang="zh-CN" sz="2150" kern="0" spc="0" baseline="0" noProof="0" dirty="0" smtClean="0">
                <a:solidFill>
                  <a:srgbClr val="414042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6" name="TextBox38"/>
          <p:cNvSpPr txBox="1"/>
          <p:nvPr/>
        </p:nvSpPr>
        <p:spPr>
          <a:xfrm>
            <a:off x="9183054" y="7522096"/>
            <a:ext cx="6451600" cy="21973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eaLnBrk="0">
              <a:lnSpc>
                <a:spcPct val="119000"/>
              </a:lnSpc>
            </a:pP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dibeli</a:t>
            </a:r>
            <a:r>
              <a:rPr lang="en-US" sz="2400" dirty="0"/>
              <a:t>. </a:t>
            </a:r>
            <a:r>
              <a:rPr lang="en-US" sz="2400" dirty="0" err="1"/>
              <a:t>Jangan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paham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,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ikut-ikutan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rakus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performa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aset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. </a:t>
            </a:r>
            <a:r>
              <a:rPr lang="en-US" sz="2400" dirty="0" err="1" smtClean="0"/>
              <a:t>Ingat</a:t>
            </a:r>
            <a:r>
              <a:rPr lang="en-US" sz="2400" dirty="0" smtClean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naik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turun</a:t>
            </a:r>
            <a:endParaRPr lang="en-US" altLang="zh-CN" sz="2150" kern="0" spc="0" baseline="0" noProof="0" dirty="0" smtClean="0">
              <a:solidFill>
                <a:srgbClr val="414042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E910E921-D00C-454E-E143-EBEB26C89961}"/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5A36E70D-A101-4C8F-34FA-BB5E8E1D50A0"/>
          <p:cNvPicPr>
            <a:picLocks noChangeAspect="1"/>
          </p:cNvPicPr>
          <p:nvPr/>
        </p:nvPicPr>
        <p:blipFill>
          <a:blip r:embed="rId2" cstate="print">
            <a:extLst>
              <a:ext uri="{45933477-CDEB-462D-6D3F-38F4A64D494C}"/>
            </a:extLst>
          </a:blip>
          <a:stretch>
            <a:fillRect/>
          </a:stretch>
        </p:blipFill>
        <p:spPr>
          <a:xfrm>
            <a:off x="0" y="1"/>
            <a:ext cx="18288000" cy="10287000"/>
          </a:xfrm>
          <a:prstGeom prst="rect">
            <a:avLst/>
          </a:prstGeom>
        </p:spPr>
      </p:pic>
      <p:sp>
        <p:nvSpPr>
          <p:cNvPr id="97" name="TextBox97"/>
          <p:cNvSpPr txBox="1"/>
          <p:nvPr/>
        </p:nvSpPr>
        <p:spPr>
          <a:xfrm>
            <a:off x="734187" y="3890263"/>
            <a:ext cx="8724900" cy="21389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56" marR="0" indent="0" algn="ctr" eaLnBrk="0">
              <a:lnSpc>
                <a:spcPct val="113000"/>
              </a:lnSpc>
            </a:pPr>
            <a:r>
              <a:rPr lang="id-ID" altLang="zh-CN" sz="8000" b="1" kern="0" spc="-150" dirty="0" smtClean="0">
                <a:solidFill>
                  <a:srgbClr val="FFFFFF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THANK YOU</a:t>
            </a:r>
          </a:p>
          <a:p>
            <a:pPr marL="756" marR="0" indent="0" eaLnBrk="0">
              <a:lnSpc>
                <a:spcPct val="113000"/>
              </a:lnSpc>
            </a:pPr>
            <a:endParaRPr lang="en-US" altLang="zh-CN" sz="4300" b="1" kern="0" spc="-75" baseline="0" noProof="0" dirty="0" smtClean="0">
              <a:solidFill>
                <a:srgbClr val="FFFF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98" name="1E6352BD-D8AD-49D1-1737-6DA2FF4F9F72"/>
          <p:cNvPicPr>
            <a:picLocks noChangeAspect="1"/>
          </p:cNvPicPr>
          <p:nvPr/>
        </p:nvPicPr>
        <p:blipFill>
          <a:blip r:embed="rId3" cstate="print">
            <a:extLst>
              <a:ext uri="{1D9A3178-F960-427F-5CC6-324F2573481E}"/>
            </a:extLst>
          </a:blip>
          <a:stretch>
            <a:fillRect/>
          </a:stretch>
        </p:blipFill>
        <p:spPr>
          <a:xfrm>
            <a:off x="10925556" y="2190751"/>
            <a:ext cx="5895975" cy="5905500"/>
          </a:xfrm>
          <a:prstGeom prst="rect">
            <a:avLst/>
          </a:prstGeom>
        </p:spPr>
      </p:pic>
    </p:spTree>
    <p:extLst>
      <p:ext uri="{F5FF8CE4-FFDD-4BF6-0D16-79393EB2F032}"/>
    </p:extLst>
  </p:cSld>
  <p:clrMapOvr>
    <a:masterClrMapping/>
  </p:clrMapOvr>
</p:sld>
</file>

<file path=ppt/theme/theme1.xml><?xml version="1.0" encoding="utf-8"?>
<a:theme xmlns:a="http://schemas.openxmlformats.org/drawingml/2006/main" name="4F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81DF4166-0533-4948-628F-C936E5A79A7F}"/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192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Times New Roman</vt:lpstr>
      <vt:lpstr>4Fffice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modified xsi:type="dcterms:W3CDTF">2022-07-05T14:36:55Z</dcterms:modified>
</cp:coreProperties>
</file>