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8" r:id="rId4"/>
    <p:sldId id="274" r:id="rId5"/>
    <p:sldId id="275" r:id="rId6"/>
    <p:sldId id="276" r:id="rId7"/>
    <p:sldId id="277" r:id="rId8"/>
    <p:sldId id="278" r:id="rId9"/>
    <p:sldId id="269" r:id="rId10"/>
  </p:sldIdLst>
  <p:sldSz cx="18288000" cy="10287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CCBF1346-85BB-4D56-45F4-100BE46AF9E9}"/>
    <p:ext uri="{DF31C494-F7A2-46AB-2F06-5007F00796BF}"/>
    <p:ext uri="{9BB24B2A-2F72-4328-88FA-02E1FDEFC143}"/>
  </p:extLst>
</p:presentationPr>
</file>

<file path=ppt/tableStyles.xml><?xml version="1.0" encoding="utf-8"?>
<a:tblStyleLst xmlns:a="http://schemas.openxmlformats.org/drawingml/2006/main" def="{8078D431-12D4-4297-E542-D6B483B4895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57" d="100"/>
          <a:sy n="57" d="100"/>
        </p:scale>
        <p:origin x="1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BBBD-3308-4462-E116-BE54C6C37754}" type="datetimeFigureOut">
              <a:rPr lang="zh-CN" altLang="en-US" smtClean="0"/>
              <a:t>2022/8/11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EA4F8-3014-4A9E-3929-111C1DE1AA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01B8AAD3-990C-46D1-1694-3DAF878FB05E}"/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ED45E-5E91-4A44-5C21-5ADD6E1D3ECE}" type="datetimeFigureOut">
              <a:rPr lang="zh-CN" altLang="en-US" smtClean="0"/>
              <a:t>2022/8/11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E992-2A4D-4955-EC9F-BA774A6DA0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9B709D1A-64D6-4742-B5E5-299FD5D10B12}"/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CB3DB-DB10-473B-DB1B-6BFED21834A8}" type="datetimeFigureOut">
              <a:rPr lang="zh-CN" altLang="en-US" smtClean="0"/>
              <a:t>2022/8/11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4534-8640-4DF1-857F-FFF7108ED4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E09FE1C8-6F7F-4A46-AA1B-B667E03A605C}"/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F013-176B-4F18-7C30-0E60A10494A3}" type="datetimeFigureOut">
              <a:rPr lang="zh-CN" altLang="en-US" smtClean="0"/>
              <a:t>2022/8/11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DE95F-5472-44B5-06BB-DA9E75C3B8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42F6EF87-E569-4B3C-11C1-117CF99299DC}"/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51A5B-D779-4CB8-A253-4DC67357E8B9}" type="datetimeFigureOut">
              <a:rPr lang="zh-CN" altLang="en-US" smtClean="0"/>
              <a:t>2022/8/11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D9A70-0E6B-4769-4B80-8B8B99BCE7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90965C35-DFFB-490B-5E0D-60C8DFA83857}"/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A7E7-0565-486F-9377-B3AA2B6F8C6E}" type="datetimeFigureOut">
              <a:rPr lang="zh-CN" altLang="en-US" smtClean="0"/>
              <a:t>2022/8/11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3C10-290B-4FB3-0A03-615258DC90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29379CAF-856D-4ADD-C27D-29EC4BE15F59}"/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80B1-880C-437D-8E9F-4F8540297939}" type="datetimeFigureOut">
              <a:rPr lang="zh-CN" altLang="en-US" smtClean="0"/>
              <a:t>2022/8/11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30E9B-97C0-4A56-3D5D-4B1CC468FC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830294BE-8267-4E6E-ADBE-9C14D0D383F9}"/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95637-812F-4411-20AF-5FE02393096E}" type="datetimeFigureOut">
              <a:rPr lang="zh-CN" altLang="en-US" smtClean="0"/>
              <a:t>2022/8/11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5F39-BD8E-4B1A-FE99-6A2B7D94DF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D0EA816B-EF48-4A36-7A03-07AB3800FFC7}"/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BA1-A396-4BBC-0FC9-E749BAB7C868}" type="datetimeFigureOut">
              <a:rPr lang="zh-CN" altLang="en-US" smtClean="0"/>
              <a:t>2022/8/11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70D01-B590-4670-FAB6-C8A0F1E4D1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F2278A7-40A0-4DD8-00CC-731D7C37DE85}"/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397F-E30C-4058-7B64-1B7F28FBC60D}" type="datetimeFigureOut">
              <a:rPr lang="zh-CN" altLang="en-US" smtClean="0"/>
              <a:t>2022/8/11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72D99-FAEC-4656-298B-2BD114D137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88773B2F-F966-40AC-7B4D-D70DB33DBD4A}"/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04C12-5A75-4FBB-FC3E-AF3255F31A01}" type="datetimeFigureOut">
              <a:rPr lang="zh-CN" altLang="en-US" smtClean="0"/>
              <a:t>2022/8/11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5BC4-AA14-4AE9-CD9B-171A4DEE23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C5297AD8-BF6C-4FCC-8948-1F35AA1FE4AC}"/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AD247-3D49-4DA3-0738-29D0A12F470D}" type="datetimeFigureOut">
              <a:rPr lang="zh-CN" altLang="en-US" smtClean="0"/>
              <a:t>2022/8/11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8F656-067D-45D1-B2DC-A1969F4ABB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1AC5B80A-ECD9-4FBF-41C3-94D96F56D544}"/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29B482B-1633-4F09-61F3-7117E4DE2EDD"/>
          <p:cNvPicPr>
            <a:picLocks noChangeAspect="1"/>
          </p:cNvPicPr>
          <p:nvPr/>
        </p:nvPicPr>
        <p:blipFill>
          <a:blip r:embed="rId2" cstate="print">
            <a:extLst>
              <a:ext uri="{063F1259-9C64-48F5-6E2A-322C877F0388}"/>
            </a:extLst>
          </a:blip>
          <a:stretch>
            <a:fillRect/>
          </a:stretch>
        </p:blipFill>
        <p:spPr>
          <a:xfrm>
            <a:off x="0" y="1"/>
            <a:ext cx="18288000" cy="10287000"/>
          </a:xfrm>
          <a:prstGeom prst="rect">
            <a:avLst/>
          </a:prstGeom>
        </p:spPr>
      </p:pic>
      <p:sp>
        <p:nvSpPr>
          <p:cNvPr id="4" name="TextBox4"/>
          <p:cNvSpPr txBox="1"/>
          <p:nvPr/>
        </p:nvSpPr>
        <p:spPr>
          <a:xfrm>
            <a:off x="7600950" y="1717579"/>
            <a:ext cx="9053949" cy="69501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6084" marR="0" indent="0" eaLnBrk="0">
              <a:lnSpc>
                <a:spcPct val="117000"/>
              </a:lnSpc>
              <a:spcBef>
                <a:spcPts val="2226"/>
              </a:spcBef>
            </a:pPr>
            <a:r>
              <a:rPr lang="id-ID" altLang="zh-CN" sz="7950" b="1" kern="0" spc="-375" dirty="0" smtClean="0">
                <a:solidFill>
                  <a:srgbClr val="414042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Produk-Produk Investasi Syariah</a:t>
            </a:r>
          </a:p>
          <a:p>
            <a:pPr marL="56084" marR="0" indent="0" eaLnBrk="0">
              <a:lnSpc>
                <a:spcPct val="117000"/>
              </a:lnSpc>
              <a:spcBef>
                <a:spcPts val="2226"/>
              </a:spcBef>
            </a:pPr>
            <a:endParaRPr lang="id-ID" altLang="zh-CN" sz="3600" kern="0" spc="-375" baseline="0" noProof="0" dirty="0" smtClean="0">
              <a:solidFill>
                <a:srgbClr val="414042"/>
              </a:solidFill>
              <a:ea typeface="Arial" pitchFamily="34" charset="0"/>
              <a:cs typeface="Arial" pitchFamily="34" charset="0"/>
            </a:endParaRPr>
          </a:p>
          <a:p>
            <a:pPr marL="56084" marR="0" indent="0" eaLnBrk="0">
              <a:lnSpc>
                <a:spcPct val="117000"/>
              </a:lnSpc>
              <a:spcBef>
                <a:spcPts val="2226"/>
              </a:spcBef>
            </a:pPr>
            <a:endParaRPr lang="id-ID" altLang="zh-CN" sz="3600" kern="0" spc="-375" dirty="0">
              <a:solidFill>
                <a:srgbClr val="414042"/>
              </a:solidFill>
              <a:ea typeface="Arial" pitchFamily="34" charset="0"/>
              <a:cs typeface="Arial" pitchFamily="34" charset="0"/>
            </a:endParaRPr>
          </a:p>
          <a:p>
            <a:pPr marL="56084" marR="0" indent="0" eaLnBrk="0">
              <a:lnSpc>
                <a:spcPct val="117000"/>
              </a:lnSpc>
              <a:spcBef>
                <a:spcPts val="2226"/>
              </a:spcBef>
            </a:pPr>
            <a:r>
              <a:rPr lang="id-ID" altLang="zh-CN" sz="3600" kern="0" spc="-375" baseline="0" noProof="0" dirty="0" smtClean="0">
                <a:solidFill>
                  <a:srgbClr val="414042"/>
                </a:solidFill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AFANDI  UKIK </a:t>
            </a:r>
            <a:r>
              <a:rPr lang="id-ID" altLang="zh-CN" sz="3600" kern="0" spc="-375" noProof="0" dirty="0" smtClean="0">
                <a:solidFill>
                  <a:srgbClr val="414042"/>
                </a:solidFill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 WAHYU  B.M.                                     </a:t>
            </a:r>
            <a:r>
              <a:rPr lang="id-ID" altLang="zh-CN" sz="3600" kern="0" spc="-375" dirty="0" smtClean="0">
                <a:solidFill>
                  <a:srgbClr val="414042"/>
                </a:solidFill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152010783032</a:t>
            </a:r>
            <a:r>
              <a:rPr lang="id-ID" altLang="zh-CN" sz="3600" kern="0" spc="-375" dirty="0">
                <a:solidFill>
                  <a:srgbClr val="414042"/>
                </a:solidFill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 </a:t>
            </a:r>
            <a:r>
              <a:rPr lang="id-ID" altLang="zh-CN" sz="3600" kern="0" spc="-375" dirty="0" smtClean="0">
                <a:solidFill>
                  <a:srgbClr val="414042"/>
                </a:solidFill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</a:t>
            </a:r>
            <a:r>
              <a:rPr lang="id-ID" altLang="zh-CN" sz="3600" kern="0" spc="-375" baseline="0" noProof="0" dirty="0" smtClean="0">
                <a:solidFill>
                  <a:srgbClr val="414042"/>
                </a:solidFill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D4</a:t>
            </a:r>
            <a:r>
              <a:rPr lang="id-ID" altLang="zh-CN" sz="3600" kern="0" spc="-375" noProof="0" dirty="0" smtClean="0">
                <a:solidFill>
                  <a:srgbClr val="414042"/>
                </a:solidFill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  PERBANKAN  DAN  KEUANGAN</a:t>
            </a:r>
            <a:endParaRPr lang="id-ID" altLang="zh-CN" sz="3600" kern="0" spc="-375" baseline="0" noProof="0" dirty="0">
              <a:solidFill>
                <a:srgbClr val="414042"/>
              </a:solidFill>
              <a:latin typeface="Times New Roman" panose="02020603050405020304" pitchFamily="18" charset="0"/>
              <a:ea typeface="Arial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7E41CB37-9E50-4492-E2E5-924724A1F16B"/>
          <p:cNvPicPr>
            <a:picLocks noChangeAspect="1"/>
          </p:cNvPicPr>
          <p:nvPr/>
        </p:nvPicPr>
        <p:blipFill>
          <a:blip r:embed="rId3" cstate="print">
            <a:extLst>
              <a:ext uri="{1813A07B-E5B8-4AA6-727F-A7756CC416B9}"/>
            </a:extLst>
          </a:blip>
          <a:stretch>
            <a:fillRect/>
          </a:stretch>
        </p:blipFill>
        <p:spPr>
          <a:xfrm>
            <a:off x="1104900" y="1717579"/>
            <a:ext cx="5565106" cy="6219824"/>
          </a:xfrm>
          <a:prstGeom prst="rect">
            <a:avLst/>
          </a:prstGeom>
        </p:spPr>
      </p:pic>
    </p:spTree>
    <p:extLst>
      <p:ext uri="{E3C94C40-CA28-47E7-CCB0-D961D4818B79}"/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9EC70145-C1D4-4C10-A6A7-B2C2DA80A864"/>
          <p:cNvPicPr>
            <a:picLocks noChangeAspect="1"/>
          </p:cNvPicPr>
          <p:nvPr/>
        </p:nvPicPr>
        <p:blipFill>
          <a:blip r:embed="rId2" cstate="print">
            <a:extLst>
              <a:ext uri="{CE688C03-A5DB-4316-11F3-F261BFBE2FF1}"/>
            </a:extLst>
          </a:blip>
          <a:stretch>
            <a:fillRect/>
          </a:stretch>
        </p:blipFill>
        <p:spPr>
          <a:xfrm>
            <a:off x="7" y="0"/>
            <a:ext cx="18288000" cy="10287000"/>
          </a:xfrm>
          <a:prstGeom prst="rect">
            <a:avLst/>
          </a:prstGeom>
        </p:spPr>
      </p:pic>
      <p:sp>
        <p:nvSpPr>
          <p:cNvPr id="84" name="TextBox84"/>
          <p:cNvSpPr txBox="1"/>
          <p:nvPr/>
        </p:nvSpPr>
        <p:spPr>
          <a:xfrm>
            <a:off x="1655841" y="4311382"/>
            <a:ext cx="9245600" cy="26051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14400" marR="0" indent="-914400" eaLnBrk="0">
              <a:lnSpc>
                <a:spcPct val="114000"/>
              </a:lnSpc>
              <a:buAutoNum type="arabicPeriod"/>
            </a:pPr>
            <a:r>
              <a:rPr lang="id-ID" altLang="zh-CN" sz="4950" b="1" kern="0" spc="-210" dirty="0" smtClean="0">
                <a:solidFill>
                  <a:srgbClr val="FFFFFF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Produk Investasi Syariah</a:t>
            </a:r>
          </a:p>
          <a:p>
            <a:pPr marL="914400" marR="0" indent="-914400" eaLnBrk="0">
              <a:lnSpc>
                <a:spcPct val="114000"/>
              </a:lnSpc>
              <a:buAutoNum type="arabicPeriod"/>
            </a:pPr>
            <a:r>
              <a:rPr lang="id-ID" altLang="zh-CN" sz="4950" b="1" kern="0" spc="-210" dirty="0" smtClean="0">
                <a:solidFill>
                  <a:srgbClr val="FFFFFF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Kelebihan dan Kekurangan Produk</a:t>
            </a:r>
            <a:r>
              <a:rPr lang="id-ID" altLang="zh-CN" sz="4950" b="1" kern="0" spc="-210" baseline="0" noProof="0" dirty="0" smtClean="0">
                <a:solidFill>
                  <a:srgbClr val="FFFFFF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 Investasi Syariah</a:t>
            </a:r>
            <a:endParaRPr lang="en-US" altLang="zh-CN" sz="4950" b="1" kern="0" spc="-195" baseline="0" noProof="0" dirty="0" smtClean="0">
              <a:solidFill>
                <a:srgbClr val="FFFFFF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pic>
        <p:nvPicPr>
          <p:cNvPr id="85" name="AC1A84F4-77DC-45A5-857F-67F955377F61"/>
          <p:cNvPicPr>
            <a:picLocks noChangeAspect="1"/>
          </p:cNvPicPr>
          <p:nvPr/>
        </p:nvPicPr>
        <p:blipFill>
          <a:blip r:embed="rId3" cstate="print">
            <a:extLst>
              <a:ext uri="{AF65495A-E7DE-44FF-48DB-FEC3A0EA356D}"/>
            </a:extLst>
          </a:blip>
          <a:stretch>
            <a:fillRect/>
          </a:stretch>
        </p:blipFill>
        <p:spPr>
          <a:xfrm>
            <a:off x="11820532" y="1"/>
            <a:ext cx="6467475" cy="10287000"/>
          </a:xfrm>
          <a:prstGeom prst="rect">
            <a:avLst/>
          </a:prstGeom>
        </p:spPr>
      </p:pic>
      <p:sp>
        <p:nvSpPr>
          <p:cNvPr id="5" name="TextBox84"/>
          <p:cNvSpPr txBox="1"/>
          <p:nvPr/>
        </p:nvSpPr>
        <p:spPr>
          <a:xfrm>
            <a:off x="1655841" y="2482680"/>
            <a:ext cx="9245600" cy="7958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eaLnBrk="0">
              <a:lnSpc>
                <a:spcPct val="114000"/>
              </a:lnSpc>
            </a:pPr>
            <a:r>
              <a:rPr lang="id-ID" altLang="zh-CN" sz="4950" b="1" kern="0" spc="-210" dirty="0" smtClean="0">
                <a:solidFill>
                  <a:srgbClr val="FFFFFF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Sub Topik </a:t>
            </a:r>
          </a:p>
        </p:txBody>
      </p:sp>
    </p:spTree>
    <p:extLst>
      <p:ext uri="{6C85E5E2-4BA7-4BAD-34DF-ECB719C94355}"/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7BAF588-866E-4E78-EFCC-DF490960CD4E"/>
          <p:cNvPicPr>
            <a:picLocks noChangeAspect="1"/>
          </p:cNvPicPr>
          <p:nvPr/>
        </p:nvPicPr>
        <p:blipFill>
          <a:blip r:embed="rId2" cstate="print">
            <a:extLst>
              <a:ext uri="{74660D50-75C1-4442-A8B6-707DA155FDCA}"/>
            </a:extLst>
          </a:blip>
          <a:stretch>
            <a:fillRect/>
          </a:stretch>
        </p:blipFill>
        <p:spPr>
          <a:xfrm>
            <a:off x="0" y="-101599"/>
            <a:ext cx="18288000" cy="10287000"/>
          </a:xfrm>
          <a:prstGeom prst="rect">
            <a:avLst/>
          </a:prstGeom>
        </p:spPr>
      </p:pic>
      <p:sp>
        <p:nvSpPr>
          <p:cNvPr id="20" name="TextBox20"/>
          <p:cNvSpPr txBox="1"/>
          <p:nvPr/>
        </p:nvSpPr>
        <p:spPr>
          <a:xfrm>
            <a:off x="971037" y="1697568"/>
            <a:ext cx="10434900" cy="56334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68148" marR="0" indent="0" eaLnBrk="0">
              <a:lnSpc>
                <a:spcPct val="117000"/>
              </a:lnSpc>
            </a:pPr>
            <a:r>
              <a:rPr lang="id-ID" altLang="zh-CN" sz="6950" b="1" kern="0" spc="-430" dirty="0" smtClean="0">
                <a:solidFill>
                  <a:srgbClr val="414042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Produk Investasi Syariah</a:t>
            </a:r>
          </a:p>
          <a:p>
            <a:pPr marL="68148" marR="0" indent="0" algn="just" eaLnBrk="0">
              <a:lnSpc>
                <a:spcPct val="117000"/>
              </a:lnSpc>
            </a:pPr>
            <a:endParaRPr lang="id-ID" sz="2800" dirty="0" smtClean="0"/>
          </a:p>
          <a:p>
            <a:pPr lvl="0" algn="just"/>
            <a:endParaRPr lang="id-ID" sz="2800" b="1" dirty="0" smtClean="0"/>
          </a:p>
          <a:p>
            <a:pPr lvl="0" algn="just"/>
            <a:r>
              <a:rPr lang="id-ID" sz="2800" b="1" dirty="0" smtClean="0"/>
              <a:t>1</a:t>
            </a:r>
            <a:r>
              <a:rPr lang="id-ID" sz="2800" b="1" dirty="0" smtClean="0"/>
              <a:t>. </a:t>
            </a:r>
            <a:r>
              <a:rPr lang="en-US" sz="2800" b="1" dirty="0" err="1" smtClean="0"/>
              <a:t>Efek</a:t>
            </a:r>
            <a:r>
              <a:rPr lang="en-US" sz="2800" b="1" dirty="0" smtClean="0"/>
              <a:t> </a:t>
            </a:r>
            <a:r>
              <a:rPr lang="en-US" sz="2800" b="1" dirty="0" err="1"/>
              <a:t>Syariah</a:t>
            </a:r>
            <a:r>
              <a:rPr lang="en-US" sz="2800" b="1" dirty="0"/>
              <a:t> </a:t>
            </a:r>
            <a:r>
              <a:rPr lang="en-US" sz="2800" b="1" dirty="0" err="1"/>
              <a:t>Berupa</a:t>
            </a:r>
            <a:r>
              <a:rPr lang="en-US" sz="2800" b="1" dirty="0"/>
              <a:t> </a:t>
            </a:r>
            <a:r>
              <a:rPr lang="en-US" sz="2800" b="1" dirty="0" err="1" smtClean="0"/>
              <a:t>Saham</a:t>
            </a:r>
            <a:endParaRPr lang="id-ID" sz="2800" dirty="0" smtClean="0"/>
          </a:p>
          <a:p>
            <a:pPr algn="just"/>
            <a:endParaRPr lang="id-ID" sz="2800" dirty="0" smtClean="0"/>
          </a:p>
          <a:p>
            <a:pPr algn="just"/>
            <a:r>
              <a:rPr lang="en-US" sz="2800" dirty="0" err="1" smtClean="0"/>
              <a:t>Konsep</a:t>
            </a:r>
            <a:r>
              <a:rPr lang="en-US" sz="2800" dirty="0" smtClean="0"/>
              <a:t> </a:t>
            </a:r>
            <a:r>
              <a:rPr lang="en-US" sz="2800" dirty="0" err="1"/>
              <a:t>saham</a:t>
            </a:r>
            <a:r>
              <a:rPr lang="en-US" sz="2800" dirty="0"/>
              <a:t> </a:t>
            </a:r>
            <a:r>
              <a:rPr lang="en-US" sz="2800" dirty="0" err="1"/>
              <a:t>merupakan</a:t>
            </a:r>
            <a:r>
              <a:rPr lang="en-US" sz="2800" dirty="0"/>
              <a:t> </a:t>
            </a:r>
            <a:r>
              <a:rPr lang="en-US" sz="2800" dirty="0" err="1"/>
              <a:t>konsep</a:t>
            </a:r>
            <a:r>
              <a:rPr lang="en-US" sz="2800" dirty="0"/>
              <a:t> </a:t>
            </a:r>
            <a:r>
              <a:rPr lang="en-US" sz="2800" dirty="0" err="1"/>
              <a:t>kegiatan</a:t>
            </a:r>
            <a:r>
              <a:rPr lang="en-US" sz="2800" dirty="0"/>
              <a:t> </a:t>
            </a:r>
            <a:r>
              <a:rPr lang="en-US" sz="2800" dirty="0" err="1"/>
              <a:t>musyarakah</a:t>
            </a:r>
            <a:r>
              <a:rPr lang="en-US" sz="2800" dirty="0"/>
              <a:t>/</a:t>
            </a:r>
            <a:r>
              <a:rPr lang="en-US" sz="2800" dirty="0" err="1"/>
              <a:t>syirkah</a:t>
            </a:r>
            <a:r>
              <a:rPr lang="en-US" sz="2800" dirty="0"/>
              <a:t>, </a:t>
            </a:r>
            <a:r>
              <a:rPr lang="en-US" sz="2800" dirty="0" err="1"/>
              <a:t>yaitu</a:t>
            </a:r>
            <a:r>
              <a:rPr lang="en-US" sz="2800" dirty="0"/>
              <a:t> </a:t>
            </a:r>
            <a:r>
              <a:rPr lang="en-US" sz="2800" dirty="0" err="1"/>
              <a:t>penyertaan</a:t>
            </a:r>
            <a:r>
              <a:rPr lang="en-US" sz="2800" dirty="0"/>
              <a:t> modal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hak</a:t>
            </a:r>
            <a:r>
              <a:rPr lang="en-US" sz="2800" dirty="0"/>
              <a:t> </a:t>
            </a:r>
            <a:r>
              <a:rPr lang="en-US" sz="2800" dirty="0" err="1"/>
              <a:t>bagi</a:t>
            </a:r>
            <a:r>
              <a:rPr lang="en-US" sz="2800" dirty="0"/>
              <a:t> </a:t>
            </a:r>
            <a:r>
              <a:rPr lang="en-US" sz="2800" dirty="0" err="1"/>
              <a:t>hasil</a:t>
            </a:r>
            <a:r>
              <a:rPr lang="en-US" sz="2800" dirty="0"/>
              <a:t> </a:t>
            </a:r>
            <a:r>
              <a:rPr lang="en-US" sz="2800" dirty="0" err="1"/>
              <a:t>usaha</a:t>
            </a:r>
            <a:r>
              <a:rPr lang="en-US" sz="2800" dirty="0"/>
              <a:t>.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konsep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, </a:t>
            </a:r>
            <a:r>
              <a:rPr lang="en-US" sz="2800" dirty="0" err="1"/>
              <a:t>saham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bertentangan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prinsip</a:t>
            </a:r>
            <a:r>
              <a:rPr lang="en-US" sz="2800" dirty="0"/>
              <a:t> </a:t>
            </a:r>
            <a:r>
              <a:rPr lang="en-US" sz="2800" dirty="0" err="1"/>
              <a:t>syariah</a:t>
            </a:r>
            <a:r>
              <a:rPr lang="en-US" sz="2800" dirty="0"/>
              <a:t> </a:t>
            </a:r>
            <a:r>
              <a:rPr lang="en-US" sz="2800" dirty="0" err="1"/>
              <a:t>karena</a:t>
            </a:r>
            <a:r>
              <a:rPr lang="en-US" sz="2800" dirty="0"/>
              <a:t> </a:t>
            </a:r>
            <a:r>
              <a:rPr lang="en-US" sz="2800" dirty="0" err="1"/>
              <a:t>saham</a:t>
            </a:r>
            <a:r>
              <a:rPr lang="en-US" sz="2800" dirty="0"/>
              <a:t> </a:t>
            </a:r>
            <a:r>
              <a:rPr lang="en-US" sz="2800" dirty="0" err="1"/>
              <a:t>merupakan</a:t>
            </a:r>
            <a:r>
              <a:rPr lang="en-US" sz="2800" dirty="0"/>
              <a:t> </a:t>
            </a:r>
            <a:r>
              <a:rPr lang="en-US" sz="2800" dirty="0" err="1"/>
              <a:t>bukti</a:t>
            </a:r>
            <a:r>
              <a:rPr lang="en-US" sz="2800" dirty="0"/>
              <a:t> </a:t>
            </a:r>
            <a:r>
              <a:rPr lang="en-US" sz="2800" dirty="0" err="1"/>
              <a:t>penyertaan</a:t>
            </a:r>
            <a:r>
              <a:rPr lang="en-US" sz="2800" dirty="0"/>
              <a:t> modal </a:t>
            </a:r>
            <a:r>
              <a:rPr lang="en-US" sz="2800" dirty="0" err="1"/>
              <a:t>dari</a:t>
            </a:r>
            <a:r>
              <a:rPr lang="en-US" sz="2800" dirty="0"/>
              <a:t> investor </a:t>
            </a:r>
            <a:r>
              <a:rPr lang="en-US" sz="2800" dirty="0" err="1"/>
              <a:t>kepada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. </a:t>
            </a:r>
            <a:r>
              <a:rPr lang="en-US" sz="2800" dirty="0" err="1"/>
              <a:t>Kemudian</a:t>
            </a:r>
            <a:r>
              <a:rPr lang="en-US" sz="2800" dirty="0"/>
              <a:t> investor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mendapatkan</a:t>
            </a:r>
            <a:r>
              <a:rPr lang="en-US" sz="2800" dirty="0"/>
              <a:t> </a:t>
            </a:r>
            <a:r>
              <a:rPr lang="en-US" sz="2800" dirty="0" err="1"/>
              <a:t>bagi</a:t>
            </a:r>
            <a:r>
              <a:rPr lang="en-US" sz="2800" dirty="0"/>
              <a:t> </a:t>
            </a:r>
            <a:r>
              <a:rPr lang="en-US" sz="2800" dirty="0" err="1"/>
              <a:t>hasil</a:t>
            </a:r>
            <a:r>
              <a:rPr lang="en-US" sz="2800" dirty="0"/>
              <a:t> </a:t>
            </a:r>
            <a:r>
              <a:rPr lang="en-US" sz="2800" dirty="0" err="1"/>
              <a:t>berupa</a:t>
            </a:r>
            <a:r>
              <a:rPr lang="en-US" sz="2800" dirty="0"/>
              <a:t> </a:t>
            </a:r>
            <a:r>
              <a:rPr lang="en-US" sz="2800" dirty="0" err="1"/>
              <a:t>deviden</a:t>
            </a:r>
            <a:r>
              <a:rPr lang="en-US" sz="2800" dirty="0"/>
              <a:t>. </a:t>
            </a:r>
            <a:endParaRPr lang="id-ID" sz="2800" dirty="0" smtClean="0"/>
          </a:p>
          <a:p>
            <a:pPr algn="just"/>
            <a:endParaRPr lang="id-ID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8837" y="3562350"/>
            <a:ext cx="6196263" cy="5492232"/>
          </a:xfrm>
          <a:prstGeom prst="rect">
            <a:avLst/>
          </a:prstGeom>
        </p:spPr>
      </p:pic>
    </p:spTree>
    <p:extLst>
      <p:ext uri="{AA18FDC5-BDFB-4F01-10E3-E7E2AF333FFD}"/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7BAF588-866E-4E78-EFCC-DF490960CD4E"/>
          <p:cNvPicPr>
            <a:picLocks noChangeAspect="1"/>
          </p:cNvPicPr>
          <p:nvPr/>
        </p:nvPicPr>
        <p:blipFill>
          <a:blip r:embed="rId2" cstate="print">
            <a:extLst>
              <a:ext uri="{74660D50-75C1-4442-A8B6-707DA155FDCA}"/>
            </a:extLst>
          </a:blip>
          <a:stretch>
            <a:fillRect/>
          </a:stretch>
        </p:blipFill>
        <p:spPr>
          <a:xfrm>
            <a:off x="0" y="1"/>
            <a:ext cx="18288000" cy="10287000"/>
          </a:xfrm>
          <a:prstGeom prst="rect">
            <a:avLst/>
          </a:prstGeom>
        </p:spPr>
      </p:pic>
      <p:sp>
        <p:nvSpPr>
          <p:cNvPr id="20" name="TextBox20"/>
          <p:cNvSpPr txBox="1"/>
          <p:nvPr/>
        </p:nvSpPr>
        <p:spPr>
          <a:xfrm>
            <a:off x="971037" y="1697568"/>
            <a:ext cx="10434900" cy="56334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68148" marR="0" indent="0" eaLnBrk="0">
              <a:lnSpc>
                <a:spcPct val="117000"/>
              </a:lnSpc>
            </a:pPr>
            <a:r>
              <a:rPr lang="id-ID" altLang="zh-CN" sz="6950" b="1" kern="0" spc="-430" dirty="0" smtClean="0">
                <a:solidFill>
                  <a:srgbClr val="414042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Produk Investasi Syariah</a:t>
            </a:r>
          </a:p>
          <a:p>
            <a:pPr marL="68148" marR="0" indent="0" algn="just" eaLnBrk="0">
              <a:lnSpc>
                <a:spcPct val="117000"/>
              </a:lnSpc>
            </a:pPr>
            <a:endParaRPr lang="id-ID" sz="2800" dirty="0" smtClean="0"/>
          </a:p>
          <a:p>
            <a:pPr lvl="0" algn="just"/>
            <a:endParaRPr lang="id-ID" sz="2800" b="1" dirty="0" smtClean="0"/>
          </a:p>
          <a:p>
            <a:pPr lvl="0" algn="just"/>
            <a:r>
              <a:rPr lang="id-ID" sz="2800" b="1" dirty="0" smtClean="0"/>
              <a:t>2</a:t>
            </a:r>
            <a:r>
              <a:rPr lang="id-ID" sz="2800" b="1" dirty="0" smtClean="0"/>
              <a:t>. Sukuk</a:t>
            </a:r>
            <a:endParaRPr lang="id-ID" sz="2800" dirty="0" smtClean="0"/>
          </a:p>
          <a:p>
            <a:pPr algn="just"/>
            <a:endParaRPr lang="id-ID" sz="2800" dirty="0"/>
          </a:p>
          <a:p>
            <a:pPr algn="just"/>
            <a:r>
              <a:rPr lang="en-US" sz="2800" dirty="0" err="1" smtClean="0"/>
              <a:t>Sukuk</a:t>
            </a:r>
            <a:r>
              <a:rPr lang="en-US" sz="2800" dirty="0" smtClean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efek</a:t>
            </a:r>
            <a:r>
              <a:rPr lang="en-US" sz="2800" dirty="0"/>
              <a:t> </a:t>
            </a:r>
            <a:r>
              <a:rPr lang="en-US" sz="2800" dirty="0" err="1"/>
              <a:t>syariah</a:t>
            </a:r>
            <a:r>
              <a:rPr lang="en-US" sz="2800" dirty="0"/>
              <a:t> </a:t>
            </a:r>
            <a:r>
              <a:rPr lang="en-US" sz="2800" dirty="0" err="1"/>
              <a:t>berupa</a:t>
            </a:r>
            <a:r>
              <a:rPr lang="en-US" sz="2800" dirty="0"/>
              <a:t> </a:t>
            </a:r>
            <a:r>
              <a:rPr lang="en-US" sz="2800" dirty="0" err="1"/>
              <a:t>sertifikat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bukti</a:t>
            </a:r>
            <a:r>
              <a:rPr lang="en-US" sz="2800" dirty="0"/>
              <a:t> </a:t>
            </a:r>
            <a:r>
              <a:rPr lang="en-US" sz="2800" dirty="0" err="1"/>
              <a:t>kepemilikan</a:t>
            </a:r>
            <a:r>
              <a:rPr lang="en-US" sz="2800" dirty="0"/>
              <a:t> yang </a:t>
            </a:r>
            <a:r>
              <a:rPr lang="en-US" sz="2800" dirty="0" err="1"/>
              <a:t>bernilai</a:t>
            </a:r>
            <a:r>
              <a:rPr lang="en-US" sz="2800" dirty="0"/>
              <a:t> </a:t>
            </a:r>
            <a:r>
              <a:rPr lang="en-US" sz="2800" dirty="0" err="1"/>
              <a:t>sama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mewakili</a:t>
            </a:r>
            <a:r>
              <a:rPr lang="en-US" sz="2800" dirty="0"/>
              <a:t> </a:t>
            </a:r>
            <a:r>
              <a:rPr lang="en-US" sz="2800" dirty="0" err="1"/>
              <a:t>bagian</a:t>
            </a:r>
            <a:r>
              <a:rPr lang="en-US" sz="2800" dirty="0"/>
              <a:t> yang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terpisahkan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terbagi</a:t>
            </a:r>
            <a:r>
              <a:rPr lang="en-US" sz="2800" dirty="0"/>
              <a:t> </a:t>
            </a:r>
            <a:r>
              <a:rPr lang="en-US" sz="2800" dirty="0" err="1"/>
              <a:t>atas</a:t>
            </a:r>
            <a:r>
              <a:rPr lang="en-US" sz="2800" dirty="0"/>
              <a:t> </a:t>
            </a:r>
            <a:r>
              <a:rPr lang="en-US" sz="2800" dirty="0" err="1"/>
              <a:t>aset</a:t>
            </a:r>
            <a:r>
              <a:rPr lang="en-US" sz="2800" dirty="0"/>
              <a:t> yang </a:t>
            </a:r>
            <a:r>
              <a:rPr lang="en-US" sz="2800" dirty="0" err="1"/>
              <a:t>mendasarinya</a:t>
            </a:r>
            <a:r>
              <a:rPr lang="en-US" sz="2800" dirty="0"/>
              <a:t> (underlying asset).​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hal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, yang </a:t>
            </a:r>
            <a:r>
              <a:rPr lang="en-US" sz="2800" dirty="0" err="1"/>
              <a:t>dimaksud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underlying asset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aset</a:t>
            </a:r>
            <a:r>
              <a:rPr lang="en-US" sz="2800" dirty="0"/>
              <a:t> yang </a:t>
            </a:r>
            <a:r>
              <a:rPr lang="en-US" sz="2800" dirty="0" err="1"/>
              <a:t>dijadikan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obyek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dasar</a:t>
            </a:r>
            <a:r>
              <a:rPr lang="en-US" sz="2800" dirty="0"/>
              <a:t> </a:t>
            </a:r>
            <a:r>
              <a:rPr lang="en-US" sz="2800" dirty="0" err="1"/>
              <a:t>penerbitan</a:t>
            </a:r>
            <a:r>
              <a:rPr lang="en-US" sz="2800" dirty="0"/>
              <a:t> </a:t>
            </a:r>
            <a:r>
              <a:rPr lang="en-US" sz="2800" dirty="0" err="1"/>
              <a:t>sukuk</a:t>
            </a:r>
            <a:r>
              <a:rPr lang="en-US" sz="2800" dirty="0" smtClean="0"/>
              <a:t>.</a:t>
            </a:r>
            <a:r>
              <a:rPr lang="en-US" sz="2800" dirty="0"/>
              <a:t>​ </a:t>
            </a:r>
            <a:endParaRPr lang="id-ID" sz="2800" dirty="0" smtClean="0"/>
          </a:p>
          <a:p>
            <a:pPr algn="just"/>
            <a:endParaRPr lang="id-ID" sz="2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5168" y="4029456"/>
            <a:ext cx="5943600" cy="420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387681"/>
      </p:ext>
      <p:ext uri="{AA18FDC5-BDFB-4F01-10E3-E7E2AF333FFD}"/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7BAF588-866E-4E78-EFCC-DF490960CD4E"/>
          <p:cNvPicPr>
            <a:picLocks noChangeAspect="1"/>
          </p:cNvPicPr>
          <p:nvPr/>
        </p:nvPicPr>
        <p:blipFill>
          <a:blip r:embed="rId2" cstate="print">
            <a:extLst>
              <a:ext uri="{74660D50-75C1-4442-A8B6-707DA155FDCA}"/>
            </a:extLst>
          </a:blip>
          <a:stretch>
            <a:fillRect/>
          </a:stretch>
        </p:blipFill>
        <p:spPr>
          <a:xfrm>
            <a:off x="0" y="-118534"/>
            <a:ext cx="18288000" cy="10287000"/>
          </a:xfrm>
          <a:prstGeom prst="rect">
            <a:avLst/>
          </a:prstGeom>
        </p:spPr>
      </p:pic>
      <p:sp>
        <p:nvSpPr>
          <p:cNvPr id="20" name="TextBox20"/>
          <p:cNvSpPr txBox="1"/>
          <p:nvPr/>
        </p:nvSpPr>
        <p:spPr>
          <a:xfrm>
            <a:off x="971037" y="1697568"/>
            <a:ext cx="10434900" cy="56334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68148" marR="0" indent="0" eaLnBrk="0">
              <a:lnSpc>
                <a:spcPct val="117000"/>
              </a:lnSpc>
            </a:pPr>
            <a:r>
              <a:rPr lang="id-ID" altLang="zh-CN" sz="6950" b="1" kern="0" spc="-430" dirty="0" smtClean="0">
                <a:solidFill>
                  <a:srgbClr val="414042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Produk Investasi Syariah</a:t>
            </a:r>
          </a:p>
          <a:p>
            <a:pPr marL="68148" marR="0" indent="0" algn="just" eaLnBrk="0">
              <a:lnSpc>
                <a:spcPct val="117000"/>
              </a:lnSpc>
            </a:pPr>
            <a:endParaRPr lang="id-ID" sz="2800" dirty="0" smtClean="0"/>
          </a:p>
          <a:p>
            <a:pPr lvl="0" algn="just"/>
            <a:endParaRPr lang="id-ID" sz="2800" b="1" dirty="0" smtClean="0"/>
          </a:p>
          <a:p>
            <a:pPr lvl="0" algn="just"/>
            <a:endParaRPr lang="id-ID" sz="2800" b="1" dirty="0"/>
          </a:p>
          <a:p>
            <a:pPr lvl="0" algn="just"/>
            <a:r>
              <a:rPr lang="id-ID" sz="2800" b="1" dirty="0" smtClean="0"/>
              <a:t>2</a:t>
            </a:r>
            <a:r>
              <a:rPr lang="id-ID" sz="2800" b="1" dirty="0" smtClean="0"/>
              <a:t>. Reksadana Syariah</a:t>
            </a:r>
            <a:endParaRPr lang="id-ID" sz="2800" dirty="0" smtClean="0"/>
          </a:p>
          <a:p>
            <a:pPr algn="just"/>
            <a:endParaRPr lang="id-ID" sz="2800" dirty="0" smtClean="0"/>
          </a:p>
          <a:p>
            <a:pPr algn="just"/>
            <a:r>
              <a:rPr lang="en-US" sz="2800" dirty="0" err="1" smtClean="0"/>
              <a:t>Reksa</a:t>
            </a:r>
            <a:r>
              <a:rPr lang="en-US" sz="2800" dirty="0" smtClean="0"/>
              <a:t> </a:t>
            </a:r>
            <a:r>
              <a:rPr lang="en-US" sz="2800" dirty="0" err="1"/>
              <a:t>dana</a:t>
            </a:r>
            <a:r>
              <a:rPr lang="en-US" sz="2800" dirty="0"/>
              <a:t> </a:t>
            </a:r>
            <a:r>
              <a:rPr lang="en-US" sz="2800" dirty="0" err="1"/>
              <a:t>syariah</a:t>
            </a:r>
            <a:r>
              <a:rPr lang="en-US" sz="2800" dirty="0"/>
              <a:t> </a:t>
            </a:r>
            <a:r>
              <a:rPr lang="en-US" sz="2800" dirty="0" err="1"/>
              <a:t>merupakan</a:t>
            </a:r>
            <a:r>
              <a:rPr lang="en-US" sz="2800" dirty="0"/>
              <a:t> </a:t>
            </a:r>
            <a:r>
              <a:rPr lang="en-US" sz="2800" dirty="0" err="1"/>
              <a:t>salah</a:t>
            </a:r>
            <a:r>
              <a:rPr lang="en-US" sz="2800" dirty="0"/>
              <a:t> </a:t>
            </a:r>
            <a:r>
              <a:rPr lang="en-US" sz="2800" dirty="0" err="1"/>
              <a:t>satu</a:t>
            </a:r>
            <a:r>
              <a:rPr lang="en-US" sz="2800" dirty="0"/>
              <a:t> </a:t>
            </a:r>
            <a:r>
              <a:rPr lang="en-US" sz="2800" dirty="0" err="1"/>
              <a:t>wadah</a:t>
            </a:r>
            <a:r>
              <a:rPr lang="en-US" sz="2800" dirty="0"/>
              <a:t> </a:t>
            </a:r>
            <a:r>
              <a:rPr lang="en-US" sz="2800" b="1" dirty="0" err="1"/>
              <a:t>investasi</a:t>
            </a:r>
            <a:r>
              <a:rPr lang="en-US" sz="2800" b="1" dirty="0"/>
              <a:t> </a:t>
            </a:r>
            <a:r>
              <a:rPr lang="en-US" sz="2800" b="1" dirty="0" err="1"/>
              <a:t>kolektif</a:t>
            </a:r>
            <a:r>
              <a:rPr lang="en-US" sz="2800" b="1" dirty="0"/>
              <a:t> </a:t>
            </a:r>
            <a:r>
              <a:rPr lang="en-US" sz="2800" dirty="0"/>
              <a:t>yang </a:t>
            </a:r>
            <a:r>
              <a:rPr lang="en-US" sz="2800" dirty="0" err="1"/>
              <a:t>dikelola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</a:t>
            </a:r>
            <a:r>
              <a:rPr lang="en-US" sz="2800" b="1" dirty="0" err="1"/>
              <a:t>manajer</a:t>
            </a:r>
            <a:r>
              <a:rPr lang="en-US" sz="2800" b="1" dirty="0"/>
              <a:t> </a:t>
            </a:r>
            <a:r>
              <a:rPr lang="en-US" sz="2800" b="1" dirty="0" err="1"/>
              <a:t>investasi</a:t>
            </a:r>
            <a:r>
              <a:rPr lang="en-US" sz="2800" b="1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cara</a:t>
            </a:r>
            <a:r>
              <a:rPr lang="en-US" sz="2800" dirty="0"/>
              <a:t> </a:t>
            </a:r>
            <a:r>
              <a:rPr lang="en-US" sz="2800" dirty="0" err="1"/>
              <a:t>menginvestasikan</a:t>
            </a:r>
            <a:r>
              <a:rPr lang="en-US" sz="2800" dirty="0"/>
              <a:t> </a:t>
            </a:r>
            <a:r>
              <a:rPr lang="en-US" sz="2800" dirty="0" err="1"/>
              <a:t>dana</a:t>
            </a:r>
            <a:r>
              <a:rPr lang="en-US" sz="2800" dirty="0"/>
              <a:t> </a:t>
            </a:r>
            <a:r>
              <a:rPr lang="en-US" sz="2800" dirty="0" err="1"/>
              <a:t>kelolaan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efek</a:t>
            </a:r>
            <a:r>
              <a:rPr lang="en-US" sz="2800" dirty="0"/>
              <a:t> </a:t>
            </a:r>
            <a:r>
              <a:rPr lang="en-US" sz="2800" dirty="0" err="1"/>
              <a:t>syariah</a:t>
            </a:r>
            <a:r>
              <a:rPr lang="en-US" sz="2800" dirty="0"/>
              <a:t> </a:t>
            </a:r>
            <a:r>
              <a:rPr lang="en-US" sz="2800" dirty="0" err="1"/>
              <a:t>berupa</a:t>
            </a:r>
            <a:r>
              <a:rPr lang="en-US" sz="2800" dirty="0"/>
              <a:t> </a:t>
            </a:r>
            <a:r>
              <a:rPr lang="en-US" sz="2800" dirty="0" err="1"/>
              <a:t>saham</a:t>
            </a:r>
            <a:r>
              <a:rPr lang="en-US" sz="2800" dirty="0"/>
              <a:t> </a:t>
            </a:r>
            <a:r>
              <a:rPr lang="en-US" sz="2800" dirty="0" err="1"/>
              <a:t>syariah</a:t>
            </a:r>
            <a:r>
              <a:rPr lang="en-US" sz="2800" dirty="0"/>
              <a:t>, </a:t>
            </a:r>
            <a:r>
              <a:rPr lang="en-US" sz="2800" dirty="0" err="1"/>
              <a:t>sukuk</a:t>
            </a:r>
            <a:r>
              <a:rPr lang="en-US" sz="2800" dirty="0"/>
              <a:t>,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instrumen</a:t>
            </a:r>
            <a:r>
              <a:rPr lang="en-US" sz="2800" dirty="0"/>
              <a:t> </a:t>
            </a:r>
            <a:r>
              <a:rPr lang="en-US" sz="2800" dirty="0" err="1"/>
              <a:t>syariah</a:t>
            </a:r>
            <a:r>
              <a:rPr lang="en-US" sz="2800" dirty="0"/>
              <a:t> </a:t>
            </a:r>
            <a:r>
              <a:rPr lang="en-US" sz="2800" dirty="0" err="1" smtClean="0"/>
              <a:t>lainnya</a:t>
            </a:r>
            <a:r>
              <a:rPr lang="id-ID" sz="2800" dirty="0" smtClean="0"/>
              <a:t>.</a:t>
            </a:r>
          </a:p>
          <a:p>
            <a:pPr algn="just"/>
            <a:endParaRPr lang="id-ID" sz="2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2281" y="4391025"/>
            <a:ext cx="642937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943192"/>
      </p:ext>
      <p:ext uri="{AA18FDC5-BDFB-4F01-10E3-E7E2AF333FFD}"/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FC09EA97-B30F-4D3D-7C36-68FFA8AD0260"/>
          <p:cNvPicPr>
            <a:picLocks noChangeAspect="1"/>
          </p:cNvPicPr>
          <p:nvPr/>
        </p:nvPicPr>
        <p:blipFill>
          <a:blip r:embed="rId2" cstate="print">
            <a:extLst>
              <a:ext uri="{4968897B-1C7B-4ADD-1266-429B636DD287}"/>
            </a:extLst>
          </a:blip>
          <a:stretch>
            <a:fillRect/>
          </a:stretch>
        </p:blipFill>
        <p:spPr>
          <a:xfrm>
            <a:off x="0" y="1"/>
            <a:ext cx="18288000" cy="10287000"/>
          </a:xfrm>
          <a:prstGeom prst="rect">
            <a:avLst/>
          </a:prstGeom>
        </p:spPr>
      </p:pic>
      <p:pic>
        <p:nvPicPr>
          <p:cNvPr id="23" name="AA4CEAF9-2CF0-4E1A-938E-F4119266D5BB"/>
          <p:cNvPicPr>
            <a:picLocks noChangeAspect="1"/>
          </p:cNvPicPr>
          <p:nvPr/>
        </p:nvPicPr>
        <p:blipFill>
          <a:blip r:embed="rId3" cstate="print">
            <a:extLst>
              <a:ext uri="{FEF67CD2-0677-4200-7183-B2CC8AA11A54}"/>
            </a:extLst>
          </a:blip>
          <a:stretch>
            <a:fillRect/>
          </a:stretch>
        </p:blipFill>
        <p:spPr>
          <a:xfrm>
            <a:off x="0" y="1"/>
            <a:ext cx="9153526" cy="10287000"/>
          </a:xfrm>
          <a:prstGeom prst="rect">
            <a:avLst/>
          </a:prstGeom>
        </p:spPr>
      </p:pic>
      <p:sp>
        <p:nvSpPr>
          <p:cNvPr id="26" name="TextBox26"/>
          <p:cNvSpPr txBox="1"/>
          <p:nvPr/>
        </p:nvSpPr>
        <p:spPr>
          <a:xfrm>
            <a:off x="11278690" y="4189846"/>
            <a:ext cx="5308600" cy="52049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d-ID" sz="2400" dirty="0" smtClean="0"/>
              <a:t>1. </a:t>
            </a:r>
            <a:r>
              <a:rPr lang="en-US" sz="2400" dirty="0" smtClean="0"/>
              <a:t>Capital </a:t>
            </a:r>
            <a:r>
              <a:rPr lang="en-US" sz="2400" dirty="0"/>
              <a:t>Loss</a:t>
            </a:r>
            <a:r>
              <a:rPr lang="id-ID" sz="2400" dirty="0"/>
              <a:t> yaitu </a:t>
            </a:r>
            <a:r>
              <a:rPr lang="en-US" sz="2400" dirty="0"/>
              <a:t>Investor </a:t>
            </a:r>
            <a:r>
              <a:rPr lang="en-US" sz="2400" dirty="0" err="1"/>
              <a:t>menjual</a:t>
            </a:r>
            <a:r>
              <a:rPr lang="en-US" sz="2400" dirty="0"/>
              <a:t> </a:t>
            </a:r>
            <a:r>
              <a:rPr lang="en-US" sz="2400" dirty="0" err="1"/>
              <a:t>saham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rendah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harga</a:t>
            </a:r>
            <a:r>
              <a:rPr lang="en-US" sz="2400" dirty="0"/>
              <a:t> </a:t>
            </a:r>
            <a:r>
              <a:rPr lang="en-US" sz="2400" dirty="0" err="1" smtClean="0"/>
              <a:t>beli</a:t>
            </a:r>
            <a:endParaRPr lang="id-ID" sz="2400" dirty="0" smtClean="0"/>
          </a:p>
          <a:p>
            <a:endParaRPr lang="en-US" sz="2400" dirty="0"/>
          </a:p>
          <a:p>
            <a:r>
              <a:rPr lang="en-US" sz="2400" dirty="0"/>
              <a:t>2. </a:t>
            </a:r>
            <a:r>
              <a:rPr lang="en-US" sz="2400" dirty="0" err="1"/>
              <a:t>Risiko</a:t>
            </a:r>
            <a:r>
              <a:rPr lang="en-US" sz="2400" dirty="0"/>
              <a:t> </a:t>
            </a:r>
            <a:r>
              <a:rPr lang="en-US" sz="2400" dirty="0" err="1"/>
              <a:t>Likuidasi</a:t>
            </a:r>
            <a:r>
              <a:rPr lang="id-ID" sz="2400" dirty="0"/>
              <a:t> yaitu </a:t>
            </a:r>
            <a:r>
              <a:rPr lang="en-US" sz="2400" dirty="0"/>
              <a:t>Perusahaan </a:t>
            </a:r>
            <a:r>
              <a:rPr lang="en-US" sz="2400" dirty="0" err="1"/>
              <a:t>dinyatakan</a:t>
            </a:r>
            <a:r>
              <a:rPr lang="en-US" sz="2400" dirty="0"/>
              <a:t> </a:t>
            </a:r>
            <a:r>
              <a:rPr lang="en-US" sz="2400" dirty="0" err="1"/>
              <a:t>bangkrut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Pengadilan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 smtClean="0"/>
              <a:t>dibubarkan</a:t>
            </a:r>
            <a:endParaRPr lang="id-ID" sz="2400" dirty="0" smtClean="0"/>
          </a:p>
          <a:p>
            <a:endParaRPr lang="en-US" sz="2400" dirty="0"/>
          </a:p>
          <a:p>
            <a:r>
              <a:rPr lang="en-US" sz="2400" dirty="0"/>
              <a:t>3. Delisting </a:t>
            </a:r>
            <a:r>
              <a:rPr lang="en-US" sz="2400" dirty="0" err="1"/>
              <a:t>dari</a:t>
            </a:r>
            <a:r>
              <a:rPr lang="en-US" sz="2400" dirty="0"/>
              <a:t> Bursa</a:t>
            </a:r>
            <a:r>
              <a:rPr lang="id-ID" sz="2400" dirty="0"/>
              <a:t> yaitu </a:t>
            </a:r>
            <a:r>
              <a:rPr lang="en-US" sz="2400" dirty="0" err="1"/>
              <a:t>Penghapusan</a:t>
            </a:r>
            <a:r>
              <a:rPr lang="en-US" sz="2400" dirty="0"/>
              <a:t> </a:t>
            </a:r>
            <a:r>
              <a:rPr lang="en-US" sz="2400" dirty="0" err="1"/>
              <a:t>pencatatan</a:t>
            </a:r>
            <a:r>
              <a:rPr lang="en-US" sz="2400" dirty="0"/>
              <a:t> </a:t>
            </a:r>
            <a:r>
              <a:rPr lang="en-US" sz="2400" dirty="0" err="1"/>
              <a:t>Saham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Bursa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smtClean="0"/>
              <a:t>BEI</a:t>
            </a:r>
            <a:endParaRPr lang="id-ID" sz="2400" dirty="0" smtClean="0"/>
          </a:p>
          <a:p>
            <a:endParaRPr lang="en-US" sz="2400" dirty="0"/>
          </a:p>
          <a:p>
            <a:r>
              <a:rPr lang="en-US" sz="2400" dirty="0"/>
              <a:t>4. Delisting </a:t>
            </a:r>
            <a:r>
              <a:rPr lang="en-US" sz="2400" dirty="0" err="1"/>
              <a:t>dari</a:t>
            </a:r>
            <a:r>
              <a:rPr lang="en-US" sz="2400" dirty="0"/>
              <a:t> DES</a:t>
            </a:r>
            <a:r>
              <a:rPr lang="id-ID" sz="2400" dirty="0"/>
              <a:t> yaitu </a:t>
            </a:r>
            <a:r>
              <a:rPr lang="en-US" sz="2400" dirty="0" err="1"/>
              <a:t>Saham</a:t>
            </a:r>
            <a:r>
              <a:rPr lang="en-US" sz="2400" dirty="0"/>
              <a:t> </a:t>
            </a:r>
            <a:r>
              <a:rPr lang="en-US" sz="2400" dirty="0" err="1"/>
              <a:t>keluar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Daftar</a:t>
            </a:r>
            <a:r>
              <a:rPr lang="en-US" sz="2400" dirty="0"/>
              <a:t> </a:t>
            </a:r>
            <a:r>
              <a:rPr lang="en-US" sz="2400" dirty="0" err="1"/>
              <a:t>Efek</a:t>
            </a:r>
            <a:r>
              <a:rPr lang="en-US" sz="2400" dirty="0"/>
              <a:t> </a:t>
            </a:r>
            <a:r>
              <a:rPr lang="en-US" sz="2400" dirty="0" err="1"/>
              <a:t>Syariah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dijual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dibeli</a:t>
            </a:r>
            <a:r>
              <a:rPr lang="en-US" sz="2400" dirty="0"/>
              <a:t> di </a:t>
            </a:r>
            <a:r>
              <a:rPr lang="en-US" sz="2400" dirty="0" err="1"/>
              <a:t>efek</a:t>
            </a:r>
            <a:r>
              <a:rPr lang="en-US" sz="2400" dirty="0"/>
              <a:t> </a:t>
            </a:r>
            <a:r>
              <a:rPr lang="en-US" sz="2400" dirty="0" err="1"/>
              <a:t>konvensional</a:t>
            </a:r>
            <a:r>
              <a:rPr lang="id-ID" sz="2400" dirty="0"/>
              <a:t>.</a:t>
            </a:r>
            <a:endParaRPr lang="en-US" sz="2400" dirty="0"/>
          </a:p>
          <a:p>
            <a:pPr marL="18438" marR="614101" indent="0" eaLnBrk="0">
              <a:lnSpc>
                <a:spcPct val="122000"/>
              </a:lnSpc>
            </a:pPr>
            <a:endParaRPr lang="en-US" altLang="zh-CN" sz="2150" kern="0" spc="0" baseline="0" noProof="0" dirty="0" smtClean="0">
              <a:solidFill>
                <a:srgbClr val="414042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sp>
        <p:nvSpPr>
          <p:cNvPr id="30" name="TextBox30"/>
          <p:cNvSpPr txBox="1"/>
          <p:nvPr/>
        </p:nvSpPr>
        <p:spPr>
          <a:xfrm>
            <a:off x="1548918" y="4760384"/>
            <a:ext cx="5283200" cy="27072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6253" marR="0" indent="-342900" eaLnBrk="0">
              <a:lnSpc>
                <a:spcPct val="122000"/>
              </a:lnSpc>
              <a:buFont typeface="Arial" panose="020B0604020202020204" pitchFamily="34" charset="0"/>
              <a:buChar char="•"/>
            </a:pPr>
            <a:r>
              <a:rPr lang="id-ID" altLang="zh-CN" sz="2150" kern="0" spc="-40" dirty="0" smtClean="0">
                <a:solidFill>
                  <a:srgbClr val="414042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Adanya Dividen yaitu </a:t>
            </a:r>
            <a:r>
              <a:rPr lang="en-US" sz="2400" dirty="0" err="1"/>
              <a:t>Pembagian</a:t>
            </a:r>
            <a:r>
              <a:rPr lang="en-US" sz="2400" dirty="0"/>
              <a:t> </a:t>
            </a:r>
            <a:r>
              <a:rPr lang="en-US" sz="2400" dirty="0" err="1"/>
              <a:t>keuntungan</a:t>
            </a:r>
            <a:r>
              <a:rPr lang="en-US" sz="2400" dirty="0"/>
              <a:t> yang </a:t>
            </a:r>
            <a:r>
              <a:rPr lang="en-US" sz="2400" dirty="0" err="1"/>
              <a:t>berasal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keuntungan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endParaRPr lang="en-US" altLang="zh-CN" sz="2150" kern="0" spc="0" baseline="0" noProof="0" dirty="0" smtClean="0">
              <a:solidFill>
                <a:srgbClr val="414042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356310" marR="0" indent="-342900" eaLnBrk="0">
              <a:lnSpc>
                <a:spcPct val="121000"/>
              </a:lnSpc>
              <a:spcBef>
                <a:spcPts val="3619"/>
              </a:spcBef>
              <a:buFont typeface="Arial" panose="020B0604020202020204" pitchFamily="34" charset="0"/>
              <a:buChar char="•"/>
            </a:pPr>
            <a:r>
              <a:rPr lang="id-ID" altLang="zh-CN" sz="2150" kern="0" spc="-45" dirty="0" smtClean="0">
                <a:solidFill>
                  <a:srgbClr val="414042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Adanya Capital Gain yaitu </a:t>
            </a:r>
            <a:r>
              <a:rPr lang="en-US" sz="2400" dirty="0" err="1"/>
              <a:t>Selisih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harga</a:t>
            </a:r>
            <a:r>
              <a:rPr lang="en-US" sz="2400" dirty="0"/>
              <a:t> </a:t>
            </a:r>
            <a:r>
              <a:rPr lang="en-US" sz="2400" dirty="0" err="1"/>
              <a:t>beli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harga</a:t>
            </a:r>
            <a:r>
              <a:rPr lang="en-US" sz="2400" dirty="0"/>
              <a:t> </a:t>
            </a:r>
            <a:r>
              <a:rPr lang="en-US" sz="2400" dirty="0" err="1"/>
              <a:t>jual</a:t>
            </a:r>
            <a:endParaRPr lang="en-US" altLang="zh-CN" sz="2150" kern="0" spc="-30" baseline="0" noProof="0" dirty="0" smtClean="0">
              <a:solidFill>
                <a:srgbClr val="414042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sp>
        <p:nvSpPr>
          <p:cNvPr id="32" name="TextBox32"/>
          <p:cNvSpPr txBox="1"/>
          <p:nvPr/>
        </p:nvSpPr>
        <p:spPr>
          <a:xfrm>
            <a:off x="1548918" y="1031939"/>
            <a:ext cx="4597400" cy="26965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eaLnBrk="0">
              <a:lnSpc>
                <a:spcPct val="118000"/>
              </a:lnSpc>
            </a:pPr>
            <a:r>
              <a:rPr lang="id-ID" altLang="zh-CN" sz="4950" b="1" kern="0" spc="-285" dirty="0" smtClean="0">
                <a:solidFill>
                  <a:srgbClr val="222A9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Kelebihan Efek Syariah Berupa Saham</a:t>
            </a:r>
            <a:endParaRPr lang="en-US" altLang="zh-CN" sz="4950" b="1" kern="0" spc="-240" baseline="0" noProof="0" dirty="0" smtClean="0">
              <a:solidFill>
                <a:srgbClr val="222A9B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sp>
        <p:nvSpPr>
          <p:cNvPr id="33" name="TextBox33"/>
          <p:cNvSpPr txBox="1"/>
          <p:nvPr/>
        </p:nvSpPr>
        <p:spPr>
          <a:xfrm>
            <a:off x="11278690" y="631155"/>
            <a:ext cx="4216400" cy="349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>
              <a:lnSpc>
                <a:spcPct val="115000"/>
              </a:lnSpc>
            </a:pPr>
            <a:r>
              <a:rPr lang="id-ID" altLang="zh-CN" sz="4950" b="1" kern="0" spc="-285" dirty="0" smtClean="0">
                <a:solidFill>
                  <a:srgbClr val="222A9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Kekurangan </a:t>
            </a:r>
            <a:r>
              <a:rPr lang="id-ID" altLang="zh-CN" sz="4950" b="1" kern="0" spc="-285" dirty="0">
                <a:solidFill>
                  <a:srgbClr val="222A9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Efek Syariah Berupa Saham</a:t>
            </a:r>
            <a:endParaRPr lang="en-US" altLang="zh-CN" sz="4950" b="1" kern="0" spc="-240" dirty="0">
              <a:solidFill>
                <a:srgbClr val="222A9B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indent="0" eaLnBrk="0">
              <a:lnSpc>
                <a:spcPct val="115000"/>
              </a:lnSpc>
            </a:pPr>
            <a:endParaRPr lang="en-US" altLang="zh-CN" sz="4950" b="1" kern="0" spc="-180" baseline="0" noProof="0" dirty="0" smtClean="0">
              <a:solidFill>
                <a:srgbClr val="222A9B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30224"/>
      </p:ext>
      <p:ext uri="{AAB1A70E-D392-4295-6265-5F4EDE08EC7A}"/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FC09EA97-B30F-4D3D-7C36-68FFA8AD0260"/>
          <p:cNvPicPr>
            <a:picLocks noChangeAspect="1"/>
          </p:cNvPicPr>
          <p:nvPr/>
        </p:nvPicPr>
        <p:blipFill>
          <a:blip r:embed="rId2" cstate="print">
            <a:extLst>
              <a:ext uri="{4968897B-1C7B-4ADD-1266-429B636DD287}"/>
            </a:extLst>
          </a:blip>
          <a:stretch>
            <a:fillRect/>
          </a:stretch>
        </p:blipFill>
        <p:spPr>
          <a:xfrm>
            <a:off x="0" y="1"/>
            <a:ext cx="18288000" cy="10287000"/>
          </a:xfrm>
          <a:prstGeom prst="rect">
            <a:avLst/>
          </a:prstGeom>
        </p:spPr>
      </p:pic>
      <p:pic>
        <p:nvPicPr>
          <p:cNvPr id="23" name="AA4CEAF9-2CF0-4E1A-938E-F4119266D5BB"/>
          <p:cNvPicPr>
            <a:picLocks noChangeAspect="1"/>
          </p:cNvPicPr>
          <p:nvPr/>
        </p:nvPicPr>
        <p:blipFill>
          <a:blip r:embed="rId3" cstate="print">
            <a:extLst>
              <a:ext uri="{FEF67CD2-0677-4200-7183-B2CC8AA11A54}"/>
            </a:extLst>
          </a:blip>
          <a:stretch>
            <a:fillRect/>
          </a:stretch>
        </p:blipFill>
        <p:spPr>
          <a:xfrm>
            <a:off x="0" y="1"/>
            <a:ext cx="9153526" cy="10287000"/>
          </a:xfrm>
          <a:prstGeom prst="rect">
            <a:avLst/>
          </a:prstGeom>
        </p:spPr>
      </p:pic>
      <p:sp>
        <p:nvSpPr>
          <p:cNvPr id="26" name="TextBox26"/>
          <p:cNvSpPr txBox="1"/>
          <p:nvPr/>
        </p:nvSpPr>
        <p:spPr>
          <a:xfrm>
            <a:off x="11278690" y="3789893"/>
            <a:ext cx="5308600" cy="52049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id-ID" sz="2400" dirty="0" smtClean="0"/>
              <a:t>1. Risiko </a:t>
            </a:r>
            <a:r>
              <a:rPr lang="id-ID" sz="2400" dirty="0"/>
              <a:t>gagal bayar (</a:t>
            </a:r>
            <a:r>
              <a:rPr lang="id-ID" sz="2400" i="1" dirty="0"/>
              <a:t>default</a:t>
            </a:r>
            <a:r>
              <a:rPr lang="id-ID" sz="2400" dirty="0" smtClean="0"/>
              <a:t>)</a:t>
            </a:r>
          </a:p>
          <a:p>
            <a:pPr algn="just"/>
            <a:endParaRPr lang="en-US" sz="2400" dirty="0"/>
          </a:p>
          <a:p>
            <a:pPr algn="just"/>
            <a:r>
              <a:rPr lang="id-ID" sz="2400" dirty="0"/>
              <a:t>2. Risiko Likuiditas yaitu </a:t>
            </a:r>
            <a:r>
              <a:rPr lang="en-US" sz="2400" dirty="0" err="1"/>
              <a:t>potensi</a:t>
            </a:r>
            <a:r>
              <a:rPr lang="en-US" sz="2400" dirty="0"/>
              <a:t> </a:t>
            </a:r>
            <a:r>
              <a:rPr lang="en-US" sz="2400" dirty="0" err="1"/>
              <a:t>kerugian</a:t>
            </a:r>
            <a:r>
              <a:rPr lang="en-US" sz="2400" dirty="0"/>
              <a:t>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sebelum</a:t>
            </a:r>
            <a:r>
              <a:rPr lang="en-US" sz="2400" dirty="0"/>
              <a:t> </a:t>
            </a:r>
            <a:r>
              <a:rPr lang="en-US" sz="2400" dirty="0" err="1"/>
              <a:t>jatuh</a:t>
            </a:r>
            <a:r>
              <a:rPr lang="en-US" sz="2400" dirty="0"/>
              <a:t> tempo </a:t>
            </a:r>
            <a:r>
              <a:rPr lang="en-US" sz="2400" dirty="0" err="1"/>
              <a:t>Pemilik</a:t>
            </a:r>
            <a:r>
              <a:rPr lang="en-US" sz="2400" dirty="0"/>
              <a:t> </a:t>
            </a:r>
            <a:r>
              <a:rPr lang="en-US" sz="2400" dirty="0" err="1"/>
              <a:t>Sukuk</a:t>
            </a:r>
            <a:r>
              <a:rPr lang="en-US" sz="2400" dirty="0"/>
              <a:t> yang </a:t>
            </a:r>
            <a:r>
              <a:rPr lang="en-US" sz="2400" dirty="0" err="1"/>
              <a:t>memerlukan</a:t>
            </a:r>
            <a:r>
              <a:rPr lang="en-US" sz="2400" dirty="0"/>
              <a:t> </a:t>
            </a:r>
            <a:r>
              <a:rPr lang="en-US" sz="2400" dirty="0" err="1"/>
              <a:t>dana</a:t>
            </a:r>
            <a:r>
              <a:rPr lang="en-US" sz="2400" dirty="0"/>
              <a:t> </a:t>
            </a:r>
            <a:r>
              <a:rPr lang="en-US" sz="2400" dirty="0" err="1"/>
              <a:t>mengalami</a:t>
            </a:r>
            <a:r>
              <a:rPr lang="en-US" sz="2400" dirty="0"/>
              <a:t> </a:t>
            </a:r>
            <a:r>
              <a:rPr lang="en-US" sz="2400" dirty="0" err="1"/>
              <a:t>kesulitan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menjual</a:t>
            </a:r>
            <a:r>
              <a:rPr lang="en-US" sz="2400" dirty="0"/>
              <a:t> </a:t>
            </a:r>
            <a:r>
              <a:rPr lang="en-US" sz="2400" dirty="0" err="1"/>
              <a:t>Sukuk</a:t>
            </a:r>
            <a:r>
              <a:rPr lang="en-US" sz="2400" dirty="0"/>
              <a:t> </a:t>
            </a:r>
            <a:r>
              <a:rPr lang="en-US" sz="2400" dirty="0" err="1"/>
              <a:t>Ritel</a:t>
            </a:r>
            <a:r>
              <a:rPr lang="en-US" sz="2400" dirty="0"/>
              <a:t> di </a:t>
            </a: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sekunder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tingkat</a:t>
            </a:r>
            <a:r>
              <a:rPr lang="en-US" sz="2400" dirty="0"/>
              <a:t> </a:t>
            </a:r>
            <a:r>
              <a:rPr lang="en-US" sz="2400" dirty="0" err="1"/>
              <a:t>harga</a:t>
            </a:r>
            <a:r>
              <a:rPr lang="en-US" sz="2400" dirty="0"/>
              <a:t> (</a:t>
            </a:r>
            <a:r>
              <a:rPr lang="en-US" sz="2400" dirty="0" err="1"/>
              <a:t>pasar</a:t>
            </a:r>
            <a:r>
              <a:rPr lang="en-US" sz="2400" dirty="0"/>
              <a:t>) yang </a:t>
            </a:r>
            <a:r>
              <a:rPr lang="en-US" sz="2400" dirty="0" err="1"/>
              <a:t>wajar</a:t>
            </a:r>
            <a:r>
              <a:rPr lang="en-US" sz="2400" dirty="0"/>
              <a:t>. </a:t>
            </a:r>
            <a:endParaRPr lang="id-ID" sz="2400" dirty="0" smtClean="0"/>
          </a:p>
          <a:p>
            <a:pPr algn="just"/>
            <a:endParaRPr lang="en-US" sz="2400" dirty="0"/>
          </a:p>
          <a:p>
            <a:pPr algn="just"/>
            <a:r>
              <a:rPr lang="id-ID" sz="2400" dirty="0"/>
              <a:t>3. Risiko Pasar yaitu </a:t>
            </a:r>
            <a:r>
              <a:rPr lang="en-US" sz="2400" dirty="0"/>
              <a:t> </a:t>
            </a:r>
            <a:r>
              <a:rPr lang="en-US" sz="2400" dirty="0" err="1"/>
              <a:t>potensi</a:t>
            </a:r>
            <a:r>
              <a:rPr lang="en-US" sz="2400" dirty="0"/>
              <a:t> </a:t>
            </a:r>
            <a:r>
              <a:rPr lang="en-US" sz="2400" dirty="0" err="1"/>
              <a:t>kerugian</a:t>
            </a:r>
            <a:r>
              <a:rPr lang="en-US" sz="2400" dirty="0"/>
              <a:t> investor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err="1"/>
              <a:t>kenaikan</a:t>
            </a:r>
            <a:r>
              <a:rPr lang="en-US" sz="2400" dirty="0"/>
              <a:t> </a:t>
            </a:r>
            <a:r>
              <a:rPr lang="en-US" sz="2400" dirty="0" err="1"/>
              <a:t>tingkat</a:t>
            </a:r>
            <a:r>
              <a:rPr lang="en-US" sz="2400" dirty="0"/>
              <a:t> </a:t>
            </a:r>
            <a:r>
              <a:rPr lang="en-US" sz="2400" dirty="0" err="1"/>
              <a:t>suku</a:t>
            </a:r>
            <a:r>
              <a:rPr lang="en-US" sz="2400" dirty="0"/>
              <a:t> </a:t>
            </a:r>
            <a:r>
              <a:rPr lang="en-US" sz="2400" dirty="0" err="1"/>
              <a:t>bunga</a:t>
            </a:r>
            <a:r>
              <a:rPr lang="en-US" sz="2400" dirty="0"/>
              <a:t> yang </a:t>
            </a:r>
            <a:r>
              <a:rPr lang="en-US" sz="2400" dirty="0" err="1"/>
              <a:t>menyebabkan</a:t>
            </a:r>
            <a:r>
              <a:rPr lang="en-US" sz="2400" dirty="0"/>
              <a:t> </a:t>
            </a:r>
            <a:r>
              <a:rPr lang="en-US" sz="2400" dirty="0" err="1"/>
              <a:t>penurunan</a:t>
            </a:r>
            <a:r>
              <a:rPr lang="en-US" sz="2400" dirty="0"/>
              <a:t> </a:t>
            </a:r>
            <a:r>
              <a:rPr lang="en-US" sz="2400" dirty="0" err="1"/>
              <a:t>harga</a:t>
            </a:r>
            <a:r>
              <a:rPr lang="en-US" sz="2400" dirty="0"/>
              <a:t> </a:t>
            </a:r>
            <a:r>
              <a:rPr lang="en-US" sz="2400" dirty="0" err="1"/>
              <a:t>Sukuk</a:t>
            </a:r>
            <a:r>
              <a:rPr lang="en-US" sz="2400" dirty="0"/>
              <a:t> </a:t>
            </a:r>
            <a:r>
              <a:rPr lang="en-US" sz="2400" dirty="0" err="1"/>
              <a:t>Ritel</a:t>
            </a:r>
            <a:r>
              <a:rPr lang="en-US" sz="2400" dirty="0"/>
              <a:t> di </a:t>
            </a: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sekunder</a:t>
            </a:r>
            <a:r>
              <a:rPr lang="en-US" sz="2400" dirty="0"/>
              <a:t>. </a:t>
            </a:r>
          </a:p>
          <a:p>
            <a:pPr marL="18438" marR="614101" indent="0" algn="just" eaLnBrk="0">
              <a:lnSpc>
                <a:spcPct val="122000"/>
              </a:lnSpc>
            </a:pPr>
            <a:endParaRPr lang="en-US" altLang="zh-CN" sz="2150" kern="0" spc="0" baseline="0" noProof="0" dirty="0" smtClean="0">
              <a:solidFill>
                <a:srgbClr val="414042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sp>
        <p:nvSpPr>
          <p:cNvPr id="30" name="TextBox30"/>
          <p:cNvSpPr txBox="1"/>
          <p:nvPr/>
        </p:nvSpPr>
        <p:spPr>
          <a:xfrm>
            <a:off x="1548918" y="3789893"/>
            <a:ext cx="5880582" cy="44662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id-ID" sz="2400" dirty="0" smtClean="0"/>
              <a:t>1. D</a:t>
            </a:r>
            <a:r>
              <a:rPr lang="en-US" sz="2400" dirty="0" err="1"/>
              <a:t>inaungi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pemerintah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MUI </a:t>
            </a:r>
            <a:r>
              <a:rPr lang="en-US" sz="2400" dirty="0" err="1"/>
              <a:t>sekaligus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Sukuk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investasi</a:t>
            </a:r>
            <a:r>
              <a:rPr lang="en-US" sz="2400" dirty="0"/>
              <a:t> yang minim </a:t>
            </a:r>
            <a:r>
              <a:rPr lang="en-US" sz="2400" dirty="0" err="1"/>
              <a:t>risiko</a:t>
            </a:r>
            <a:r>
              <a:rPr lang="en-US" sz="2400" dirty="0"/>
              <a:t>.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salah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investasi</a:t>
            </a:r>
            <a:r>
              <a:rPr lang="en-US" sz="2400" dirty="0"/>
              <a:t> </a:t>
            </a:r>
            <a:r>
              <a:rPr lang="en-US" sz="2400" dirty="0" err="1"/>
              <a:t>menguntungkan</a:t>
            </a:r>
            <a:r>
              <a:rPr lang="en-US" sz="2400" dirty="0"/>
              <a:t> yang </a:t>
            </a:r>
            <a:r>
              <a:rPr lang="en-US" sz="2400" dirty="0" err="1"/>
              <a:t>layak</a:t>
            </a:r>
            <a:r>
              <a:rPr lang="en-US" sz="2400" dirty="0"/>
              <a:t> </a:t>
            </a:r>
            <a:r>
              <a:rPr lang="en-US" sz="2400" dirty="0" err="1"/>
              <a:t>kamu</a:t>
            </a:r>
            <a:r>
              <a:rPr lang="en-US" sz="2400" dirty="0"/>
              <a:t> </a:t>
            </a:r>
            <a:r>
              <a:rPr lang="en-US" sz="2400" dirty="0" err="1"/>
              <a:t>pertimbangkan</a:t>
            </a:r>
            <a:r>
              <a:rPr lang="en-US" sz="2400" dirty="0" smtClean="0"/>
              <a:t>.</a:t>
            </a:r>
            <a:endParaRPr lang="id-ID" sz="2400" dirty="0" smtClean="0"/>
          </a:p>
          <a:p>
            <a:pPr marL="457200" indent="-457200" algn="just">
              <a:buAutoNum type="arabicPeriod"/>
            </a:pPr>
            <a:endParaRPr lang="en-US" sz="2400" dirty="0"/>
          </a:p>
          <a:p>
            <a:pPr algn="just"/>
            <a:r>
              <a:rPr lang="id-ID" sz="2400" dirty="0"/>
              <a:t>2. </a:t>
            </a:r>
            <a:r>
              <a:rPr lang="en-US" sz="2400" dirty="0" err="1"/>
              <a:t>Bunga</a:t>
            </a:r>
            <a:r>
              <a:rPr lang="en-US" sz="2400" dirty="0"/>
              <a:t> </a:t>
            </a:r>
            <a:r>
              <a:rPr lang="en-US" sz="2400" dirty="0" err="1"/>
              <a:t>deposito</a:t>
            </a:r>
            <a:r>
              <a:rPr lang="en-US" sz="2400" dirty="0"/>
              <a:t>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fluktuatif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</a:t>
            </a:r>
            <a:r>
              <a:rPr lang="en-US" sz="2400" dirty="0" err="1"/>
              <a:t>keuntungan</a:t>
            </a:r>
            <a:r>
              <a:rPr lang="en-US" sz="2400" dirty="0"/>
              <a:t> yang </a:t>
            </a:r>
            <a:r>
              <a:rPr lang="en-US" sz="2400" dirty="0" err="1"/>
              <a:t>kamu</a:t>
            </a:r>
            <a:r>
              <a:rPr lang="en-US" sz="2400" dirty="0"/>
              <a:t> </a:t>
            </a:r>
            <a:r>
              <a:rPr lang="en-US" sz="2400" dirty="0" err="1"/>
              <a:t>dapatkan</a:t>
            </a:r>
            <a:r>
              <a:rPr lang="en-US" sz="2400" dirty="0"/>
              <a:t>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tinggi</a:t>
            </a:r>
            <a:r>
              <a:rPr lang="en-US" sz="2400" dirty="0"/>
              <a:t>. </a:t>
            </a:r>
            <a:r>
              <a:rPr lang="en-US" sz="2400" dirty="0" err="1"/>
              <a:t>Sekadar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, </a:t>
            </a:r>
            <a:r>
              <a:rPr lang="en-US" sz="2400" dirty="0" err="1"/>
              <a:t>pajak</a:t>
            </a:r>
            <a:r>
              <a:rPr lang="en-US" sz="2400" dirty="0"/>
              <a:t> </a:t>
            </a:r>
            <a:r>
              <a:rPr lang="en-US" sz="2400" dirty="0" err="1"/>
              <a:t>Sukuk</a:t>
            </a:r>
            <a:r>
              <a:rPr lang="en-US" sz="2400" dirty="0"/>
              <a:t> </a:t>
            </a:r>
            <a:r>
              <a:rPr lang="en-US" sz="2400" dirty="0" err="1"/>
              <a:t>berada</a:t>
            </a:r>
            <a:r>
              <a:rPr lang="en-US" sz="2400" dirty="0"/>
              <a:t> di </a:t>
            </a:r>
            <a:r>
              <a:rPr lang="en-US" sz="2400" dirty="0" err="1"/>
              <a:t>angka</a:t>
            </a:r>
            <a:r>
              <a:rPr lang="en-US" sz="2400" dirty="0"/>
              <a:t> 15% </a:t>
            </a:r>
            <a:r>
              <a:rPr lang="en-US" sz="2400" dirty="0" err="1"/>
              <a:t>sedangkan</a:t>
            </a:r>
            <a:r>
              <a:rPr lang="en-US" sz="2400" dirty="0"/>
              <a:t> </a:t>
            </a:r>
            <a:r>
              <a:rPr lang="en-US" sz="2400" dirty="0" err="1"/>
              <a:t>obligasi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ORI </a:t>
            </a:r>
            <a:r>
              <a:rPr lang="en-US" sz="2400" dirty="0" err="1"/>
              <a:t>ada</a:t>
            </a:r>
            <a:r>
              <a:rPr lang="en-US" sz="2400" dirty="0"/>
              <a:t> di </a:t>
            </a:r>
            <a:r>
              <a:rPr lang="en-US" sz="2400" dirty="0" err="1"/>
              <a:t>angka</a:t>
            </a:r>
            <a:r>
              <a:rPr lang="en-US" sz="2400" dirty="0"/>
              <a:t> 20%</a:t>
            </a:r>
          </a:p>
          <a:p>
            <a:pPr marL="3353" marR="0" algn="just" eaLnBrk="0">
              <a:lnSpc>
                <a:spcPct val="122000"/>
              </a:lnSpc>
            </a:pPr>
            <a:endParaRPr lang="en-US" altLang="zh-CN" sz="2150" kern="0" spc="-30" baseline="0" noProof="0" dirty="0" smtClean="0">
              <a:solidFill>
                <a:srgbClr val="414042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sp>
        <p:nvSpPr>
          <p:cNvPr id="32" name="TextBox32"/>
          <p:cNvSpPr txBox="1"/>
          <p:nvPr/>
        </p:nvSpPr>
        <p:spPr>
          <a:xfrm>
            <a:off x="1548918" y="1031939"/>
            <a:ext cx="4597400" cy="8186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eaLnBrk="0">
              <a:lnSpc>
                <a:spcPct val="118000"/>
              </a:lnSpc>
            </a:pPr>
            <a:r>
              <a:rPr lang="id-ID" altLang="zh-CN" sz="4950" b="1" kern="0" spc="-285" dirty="0" smtClean="0">
                <a:solidFill>
                  <a:srgbClr val="222A9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Kelebihan Sukuk</a:t>
            </a:r>
            <a:endParaRPr lang="en-US" altLang="zh-CN" sz="4950" b="1" kern="0" spc="-240" baseline="0" noProof="0" dirty="0" smtClean="0">
              <a:solidFill>
                <a:srgbClr val="222A9B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sp>
        <p:nvSpPr>
          <p:cNvPr id="33" name="TextBox33"/>
          <p:cNvSpPr txBox="1"/>
          <p:nvPr/>
        </p:nvSpPr>
        <p:spPr>
          <a:xfrm>
            <a:off x="11278690" y="1031939"/>
            <a:ext cx="5308600" cy="17520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>
              <a:lnSpc>
                <a:spcPct val="115000"/>
              </a:lnSpc>
            </a:pPr>
            <a:r>
              <a:rPr lang="id-ID" altLang="zh-CN" sz="4950" b="1" kern="0" spc="-285" dirty="0" smtClean="0">
                <a:solidFill>
                  <a:srgbClr val="222A9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Kekurangan Sukuk</a:t>
            </a:r>
            <a:endParaRPr lang="en-US" altLang="zh-CN" sz="4950" b="1" kern="0" spc="-240" dirty="0">
              <a:solidFill>
                <a:srgbClr val="222A9B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indent="0" eaLnBrk="0">
              <a:lnSpc>
                <a:spcPct val="115000"/>
              </a:lnSpc>
            </a:pPr>
            <a:endParaRPr lang="en-US" altLang="zh-CN" sz="4950" b="1" kern="0" spc="-180" baseline="0" noProof="0" dirty="0" smtClean="0">
              <a:solidFill>
                <a:srgbClr val="222A9B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548090"/>
      </p:ext>
      <p:ext uri="{AAB1A70E-D392-4295-6265-5F4EDE08EC7A}"/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FC09EA97-B30F-4D3D-7C36-68FFA8AD0260"/>
          <p:cNvPicPr>
            <a:picLocks noChangeAspect="1"/>
          </p:cNvPicPr>
          <p:nvPr/>
        </p:nvPicPr>
        <p:blipFill>
          <a:blip r:embed="rId2" cstate="print">
            <a:extLst>
              <a:ext uri="{4968897B-1C7B-4ADD-1266-429B636DD287}"/>
            </a:extLst>
          </a:blip>
          <a:stretch>
            <a:fillRect/>
          </a:stretch>
        </p:blipFill>
        <p:spPr>
          <a:xfrm>
            <a:off x="0" y="1"/>
            <a:ext cx="18288000" cy="10287000"/>
          </a:xfrm>
          <a:prstGeom prst="rect">
            <a:avLst/>
          </a:prstGeom>
        </p:spPr>
      </p:pic>
      <p:pic>
        <p:nvPicPr>
          <p:cNvPr id="23" name="AA4CEAF9-2CF0-4E1A-938E-F4119266D5BB"/>
          <p:cNvPicPr>
            <a:picLocks noChangeAspect="1"/>
          </p:cNvPicPr>
          <p:nvPr/>
        </p:nvPicPr>
        <p:blipFill>
          <a:blip r:embed="rId3" cstate="print">
            <a:extLst>
              <a:ext uri="{FEF67CD2-0677-4200-7183-B2CC8AA11A54}"/>
            </a:extLst>
          </a:blip>
          <a:stretch>
            <a:fillRect/>
          </a:stretch>
        </p:blipFill>
        <p:spPr>
          <a:xfrm>
            <a:off x="0" y="1"/>
            <a:ext cx="9153526" cy="10287000"/>
          </a:xfrm>
          <a:prstGeom prst="rect">
            <a:avLst/>
          </a:prstGeom>
        </p:spPr>
      </p:pic>
      <p:sp>
        <p:nvSpPr>
          <p:cNvPr id="26" name="TextBox26"/>
          <p:cNvSpPr txBox="1"/>
          <p:nvPr/>
        </p:nvSpPr>
        <p:spPr>
          <a:xfrm>
            <a:off x="11278690" y="3789893"/>
            <a:ext cx="5308600" cy="26196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d-ID" sz="2400" dirty="0" smtClean="0"/>
              <a:t>1. Nilai </a:t>
            </a:r>
            <a:r>
              <a:rPr lang="id-ID" sz="2400" dirty="0"/>
              <a:t>Aktiva Bersih (NAB) dan Nilai Pasar </a:t>
            </a:r>
            <a:r>
              <a:rPr lang="id-ID" sz="2400" dirty="0" smtClean="0"/>
              <a:t>fluktuatif</a:t>
            </a:r>
          </a:p>
          <a:p>
            <a:endParaRPr lang="en-US" sz="2400" dirty="0"/>
          </a:p>
          <a:p>
            <a:r>
              <a:rPr lang="id-ID" sz="2400" dirty="0"/>
              <a:t>2. Pencairan yang lebih </a:t>
            </a:r>
            <a:r>
              <a:rPr lang="id-ID" sz="2400" dirty="0" smtClean="0"/>
              <a:t>lama</a:t>
            </a:r>
          </a:p>
          <a:p>
            <a:endParaRPr lang="en-US" sz="2400" dirty="0"/>
          </a:p>
          <a:p>
            <a:r>
              <a:rPr lang="id-ID" sz="2400" dirty="0"/>
              <a:t>3. Risiko wanprestasi</a:t>
            </a:r>
            <a:endParaRPr lang="en-US" sz="2400" dirty="0"/>
          </a:p>
          <a:p>
            <a:pPr marL="18438" marR="614101" indent="0" algn="just" eaLnBrk="0">
              <a:lnSpc>
                <a:spcPct val="122000"/>
              </a:lnSpc>
            </a:pPr>
            <a:endParaRPr lang="en-US" altLang="zh-CN" sz="2150" kern="0" spc="0" baseline="0" noProof="0" dirty="0" smtClean="0">
              <a:solidFill>
                <a:srgbClr val="414042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sp>
        <p:nvSpPr>
          <p:cNvPr id="30" name="TextBox30"/>
          <p:cNvSpPr txBox="1"/>
          <p:nvPr/>
        </p:nvSpPr>
        <p:spPr>
          <a:xfrm>
            <a:off x="1548918" y="3789893"/>
            <a:ext cx="5880582" cy="22502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d-ID" sz="2400" dirty="0" smtClean="0"/>
              <a:t>1. Bisa </a:t>
            </a:r>
            <a:r>
              <a:rPr lang="id-ID" sz="2400" dirty="0"/>
              <a:t>dimulai dengan modal yang </a:t>
            </a:r>
            <a:r>
              <a:rPr lang="id-ID" sz="2400" dirty="0" smtClean="0"/>
              <a:t>kecil</a:t>
            </a:r>
          </a:p>
          <a:p>
            <a:endParaRPr lang="en-US" sz="2400" dirty="0"/>
          </a:p>
          <a:p>
            <a:r>
              <a:rPr lang="id-ID" sz="2400" dirty="0"/>
              <a:t>2. Langsung dikelola oleh manajer </a:t>
            </a:r>
            <a:r>
              <a:rPr lang="id-ID" sz="2400" dirty="0" smtClean="0"/>
              <a:t>investasi</a:t>
            </a:r>
          </a:p>
          <a:p>
            <a:endParaRPr lang="en-US" sz="2400" dirty="0"/>
          </a:p>
          <a:p>
            <a:r>
              <a:rPr lang="id-ID" sz="2400" dirty="0"/>
              <a:t>3. Risiko minim karena risiko terdiversifikasi</a:t>
            </a:r>
            <a:endParaRPr lang="en-US" sz="2400" dirty="0"/>
          </a:p>
          <a:p>
            <a:pPr marL="3353" marR="0" algn="just" eaLnBrk="0">
              <a:lnSpc>
                <a:spcPct val="122000"/>
              </a:lnSpc>
            </a:pPr>
            <a:endParaRPr lang="en-US" altLang="zh-CN" sz="2150" kern="0" spc="-30" baseline="0" noProof="0" dirty="0" smtClean="0">
              <a:solidFill>
                <a:srgbClr val="414042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sp>
        <p:nvSpPr>
          <p:cNvPr id="32" name="TextBox32"/>
          <p:cNvSpPr txBox="1"/>
          <p:nvPr/>
        </p:nvSpPr>
        <p:spPr>
          <a:xfrm>
            <a:off x="1548918" y="1031939"/>
            <a:ext cx="5480532" cy="17976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eaLnBrk="0">
              <a:lnSpc>
                <a:spcPct val="118000"/>
              </a:lnSpc>
            </a:pPr>
            <a:r>
              <a:rPr lang="id-ID" altLang="zh-CN" sz="4950" b="1" kern="0" spc="-285" dirty="0" smtClean="0">
                <a:solidFill>
                  <a:srgbClr val="222A9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Kelebihan Reksadana Syariah</a:t>
            </a:r>
            <a:endParaRPr lang="en-US" altLang="zh-CN" sz="4950" b="1" kern="0" spc="-240" baseline="0" noProof="0" dirty="0" smtClean="0">
              <a:solidFill>
                <a:srgbClr val="222A9B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sp>
        <p:nvSpPr>
          <p:cNvPr id="33" name="TextBox33"/>
          <p:cNvSpPr txBox="1"/>
          <p:nvPr/>
        </p:nvSpPr>
        <p:spPr>
          <a:xfrm>
            <a:off x="11278690" y="1031939"/>
            <a:ext cx="5308600" cy="2628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>
              <a:lnSpc>
                <a:spcPct val="115000"/>
              </a:lnSpc>
            </a:pPr>
            <a:r>
              <a:rPr lang="id-ID" altLang="zh-CN" sz="4950" b="1" kern="0" spc="-285" dirty="0" smtClean="0">
                <a:solidFill>
                  <a:srgbClr val="222A9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Kekurangan Reksadana Syariah</a:t>
            </a:r>
            <a:endParaRPr lang="en-US" altLang="zh-CN" sz="4950" b="1" kern="0" spc="-240" dirty="0">
              <a:solidFill>
                <a:srgbClr val="222A9B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indent="0" eaLnBrk="0">
              <a:lnSpc>
                <a:spcPct val="115000"/>
              </a:lnSpc>
            </a:pPr>
            <a:endParaRPr lang="en-US" altLang="zh-CN" sz="4950" b="1" kern="0" spc="-180" baseline="0" noProof="0" dirty="0" smtClean="0">
              <a:solidFill>
                <a:srgbClr val="222A9B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428986"/>
      </p:ext>
      <p:ext uri="{AAB1A70E-D392-4295-6265-5F4EDE08EC7A}"/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5A36E70D-A101-4C8F-34FA-BB5E8E1D50A0"/>
          <p:cNvPicPr>
            <a:picLocks noChangeAspect="1"/>
          </p:cNvPicPr>
          <p:nvPr/>
        </p:nvPicPr>
        <p:blipFill>
          <a:blip r:embed="rId2" cstate="print">
            <a:extLst>
              <a:ext uri="{45933477-CDEB-462D-6D3F-38F4A64D494C}"/>
            </a:extLst>
          </a:blip>
          <a:stretch>
            <a:fillRect/>
          </a:stretch>
        </p:blipFill>
        <p:spPr>
          <a:xfrm>
            <a:off x="0" y="1"/>
            <a:ext cx="18288000" cy="10287000"/>
          </a:xfrm>
          <a:prstGeom prst="rect">
            <a:avLst/>
          </a:prstGeom>
        </p:spPr>
      </p:pic>
      <p:sp>
        <p:nvSpPr>
          <p:cNvPr id="97" name="TextBox97"/>
          <p:cNvSpPr txBox="1"/>
          <p:nvPr/>
        </p:nvSpPr>
        <p:spPr>
          <a:xfrm>
            <a:off x="734187" y="3890263"/>
            <a:ext cx="8724900" cy="21389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56" marR="0" indent="0" algn="ctr" eaLnBrk="0">
              <a:lnSpc>
                <a:spcPct val="113000"/>
              </a:lnSpc>
            </a:pPr>
            <a:r>
              <a:rPr lang="id-ID" altLang="zh-CN" sz="8000" b="1" kern="0" spc="-150" dirty="0" smtClean="0">
                <a:solidFill>
                  <a:srgbClr val="FFFFFF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THANK YOU</a:t>
            </a:r>
          </a:p>
          <a:p>
            <a:pPr marL="756" marR="0" indent="0" eaLnBrk="0">
              <a:lnSpc>
                <a:spcPct val="113000"/>
              </a:lnSpc>
            </a:pPr>
            <a:endParaRPr lang="en-US" altLang="zh-CN" sz="4300" b="1" kern="0" spc="-75" baseline="0" noProof="0" dirty="0" smtClean="0">
              <a:solidFill>
                <a:srgbClr val="FFFFFF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pic>
        <p:nvPicPr>
          <p:cNvPr id="98" name="1E6352BD-D8AD-49D1-1737-6DA2FF4F9F72"/>
          <p:cNvPicPr>
            <a:picLocks noChangeAspect="1"/>
          </p:cNvPicPr>
          <p:nvPr/>
        </p:nvPicPr>
        <p:blipFill>
          <a:blip r:embed="rId3" cstate="print">
            <a:extLst>
              <a:ext uri="{1D9A3178-F960-427F-5CC6-324F2573481E}"/>
            </a:extLst>
          </a:blip>
          <a:stretch>
            <a:fillRect/>
          </a:stretch>
        </p:blipFill>
        <p:spPr>
          <a:xfrm>
            <a:off x="10925556" y="2190751"/>
            <a:ext cx="5895975" cy="5905500"/>
          </a:xfrm>
          <a:prstGeom prst="rect">
            <a:avLst/>
          </a:prstGeom>
        </p:spPr>
      </p:pic>
    </p:spTree>
    <p:extLst>
      <p:ext uri="{F5FF8CE4-FFDD-4BF6-0D16-79393EB2F032}"/>
    </p:extLst>
  </p:cSld>
  <p:clrMapOvr>
    <a:masterClrMapping/>
  </p:clrMapOvr>
</p:sld>
</file>

<file path=ppt/theme/theme1.xml><?xml version="1.0" encoding="utf-8"?>
<a:theme xmlns:a="http://schemas.openxmlformats.org/drawingml/2006/main" name="4F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81DF4166-0533-4948-628F-C936E5A79A7F}"/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428</Words>
  <Application>Microsoft Office PowerPoint</Application>
  <PresentationFormat>Custom</PresentationFormat>
  <Paragraphs>60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宋体</vt:lpstr>
      <vt:lpstr>Arial</vt:lpstr>
      <vt:lpstr>Calibri</vt:lpstr>
      <vt:lpstr>Calibri Light</vt:lpstr>
      <vt:lpstr>Times New Roman</vt:lpstr>
      <vt:lpstr>4Fffice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11</cp:revision>
  <dcterms:modified xsi:type="dcterms:W3CDTF">2022-08-11T11:52:23Z</dcterms:modified>
</cp:coreProperties>
</file>