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Cutive" pitchFamily="2" charset="0"/>
      <p:regular r:id="rId17"/>
    </p:embeddedFont>
    <p:embeddedFont>
      <p:font typeface="Open Sans" panose="020B0606030504020204" pitchFamily="34" charset="0"/>
      <p:regular r:id="rId18"/>
      <p:bold r:id="rId19"/>
      <p:italic r:id="rId20"/>
      <p:boldItalic r:id="rId21"/>
    </p:embeddedFont>
    <p:embeddedFont>
      <p:font typeface="Poppins" pitchFamily="2" charset="77"/>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GSuHuvQL5/yItZ7+zY+ZGQkptA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6"/>
    <p:restoredTop sz="94710"/>
  </p:normalViewPr>
  <p:slideViewPr>
    <p:cSldViewPr snapToGrid="0">
      <p:cViewPr varScale="1">
        <p:scale>
          <a:sx n="96" d="100"/>
          <a:sy n="96" d="100"/>
        </p:scale>
        <p:origin x="184" y="2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 name="Google Shape;27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9" name="Google Shape;299;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6c499d7888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4" name="Google Shape;334;g26c499d788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a:spLocks noGrp="1"/>
          </p:cNvSpPr>
          <p:nvPr>
            <p:ph type="pic" idx="2"/>
          </p:nvPr>
        </p:nvSpPr>
        <p:spPr>
          <a:xfrm>
            <a:off x="1792288" y="612775"/>
            <a:ext cx="5486400" cy="4114800"/>
          </a:xfrm>
          <a:prstGeom prst="rect">
            <a:avLst/>
          </a:prstGeom>
          <a:noFill/>
          <a:ln>
            <a:noFill/>
          </a:ln>
        </p:spPr>
      </p:sp>
      <p:sp>
        <p:nvSpPr>
          <p:cNvPr id="64" name="Google Shape;64;p1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3"/>
        <p:cNvGrpSpPr/>
        <p:nvPr/>
      </p:nvGrpSpPr>
      <p:grpSpPr>
        <a:xfrm>
          <a:off x="0" y="0"/>
          <a:ext cx="0" cy="0"/>
          <a:chOff x="0" y="0"/>
          <a:chExt cx="0" cy="0"/>
        </a:xfrm>
      </p:grpSpPr>
      <p:sp>
        <p:nvSpPr>
          <p:cNvPr id="84" name="Google Shape;84;p1"/>
          <p:cNvSpPr/>
          <p:nvPr/>
        </p:nvSpPr>
        <p:spPr>
          <a:xfrm>
            <a:off x="5130567" y="-2488892"/>
            <a:ext cx="13352133" cy="13352133"/>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7687" r="-61976" b="-13044"/>
            </a:stretch>
          </a:blipFill>
          <a:ln>
            <a:noFill/>
          </a:ln>
        </p:spPr>
      </p:sp>
      <p:grpSp>
        <p:nvGrpSpPr>
          <p:cNvPr id="85" name="Google Shape;85;p1"/>
          <p:cNvGrpSpPr/>
          <p:nvPr/>
        </p:nvGrpSpPr>
        <p:grpSpPr>
          <a:xfrm rot="-2700000">
            <a:off x="1943780" y="8435905"/>
            <a:ext cx="4802710" cy="5027837"/>
            <a:chOff x="0" y="-38100"/>
            <a:chExt cx="812800" cy="850900"/>
          </a:xfrm>
        </p:grpSpPr>
        <p:sp>
          <p:nvSpPr>
            <p:cNvPr id="86" name="Google Shape;86;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87" name="Google Shape;87;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8" name="Google Shape;88;p1"/>
          <p:cNvGrpSpPr/>
          <p:nvPr/>
        </p:nvGrpSpPr>
        <p:grpSpPr>
          <a:xfrm rot="-2700000">
            <a:off x="11764570" y="-3640026"/>
            <a:ext cx="4802710" cy="5027837"/>
            <a:chOff x="0" y="-38100"/>
            <a:chExt cx="812800" cy="850900"/>
          </a:xfrm>
        </p:grpSpPr>
        <p:sp>
          <p:nvSpPr>
            <p:cNvPr id="89" name="Google Shape;89;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90" name="Google Shape;90;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1" name="Google Shape;91;p1"/>
          <p:cNvGrpSpPr/>
          <p:nvPr/>
        </p:nvGrpSpPr>
        <p:grpSpPr>
          <a:xfrm rot="-2700000">
            <a:off x="-551710" y="8071451"/>
            <a:ext cx="4802710" cy="5027837"/>
            <a:chOff x="0" y="-38100"/>
            <a:chExt cx="812800" cy="850900"/>
          </a:xfrm>
        </p:grpSpPr>
        <p:sp>
          <p:nvSpPr>
            <p:cNvPr id="92" name="Google Shape;92;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93" name="Google Shape;93;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4" name="Google Shape;94;p1"/>
          <p:cNvGrpSpPr/>
          <p:nvPr/>
        </p:nvGrpSpPr>
        <p:grpSpPr>
          <a:xfrm rot="-2700000">
            <a:off x="14796768" y="-2396526"/>
            <a:ext cx="4802710" cy="5027837"/>
            <a:chOff x="0" y="-38100"/>
            <a:chExt cx="812800" cy="850900"/>
          </a:xfrm>
        </p:grpSpPr>
        <p:sp>
          <p:nvSpPr>
            <p:cNvPr id="95" name="Google Shape;95;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96" name="Google Shape;96;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7" name="Google Shape;97;p1"/>
          <p:cNvGrpSpPr/>
          <p:nvPr/>
        </p:nvGrpSpPr>
        <p:grpSpPr>
          <a:xfrm rot="-2700000">
            <a:off x="1965503" y="9314952"/>
            <a:ext cx="4802710" cy="5027837"/>
            <a:chOff x="0" y="-38100"/>
            <a:chExt cx="812800" cy="850900"/>
          </a:xfrm>
        </p:grpSpPr>
        <p:sp>
          <p:nvSpPr>
            <p:cNvPr id="98" name="Google Shape;98;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99" name="Google Shape;99;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0" name="Google Shape;100;p1"/>
          <p:cNvGrpSpPr/>
          <p:nvPr/>
        </p:nvGrpSpPr>
        <p:grpSpPr>
          <a:xfrm rot="-2700000">
            <a:off x="11764570" y="-4249624"/>
            <a:ext cx="4802710" cy="5027837"/>
            <a:chOff x="0" y="-38100"/>
            <a:chExt cx="812800" cy="850900"/>
          </a:xfrm>
        </p:grpSpPr>
        <p:sp>
          <p:nvSpPr>
            <p:cNvPr id="101" name="Google Shape;101;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2" name="Google Shape;102;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3" name="Google Shape;103;p1"/>
          <p:cNvGrpSpPr/>
          <p:nvPr/>
        </p:nvGrpSpPr>
        <p:grpSpPr>
          <a:xfrm rot="-2700000">
            <a:off x="1965503" y="9883613"/>
            <a:ext cx="4802710" cy="5027837"/>
            <a:chOff x="0" y="-38100"/>
            <a:chExt cx="812800" cy="850900"/>
          </a:xfrm>
        </p:grpSpPr>
        <p:sp>
          <p:nvSpPr>
            <p:cNvPr id="104" name="Google Shape;104;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5" name="Google Shape;105;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6" name="Google Shape;106;p1"/>
          <p:cNvGrpSpPr/>
          <p:nvPr/>
        </p:nvGrpSpPr>
        <p:grpSpPr>
          <a:xfrm rot="-2700000">
            <a:off x="14796768" y="-3425226"/>
            <a:ext cx="4802710" cy="5027837"/>
            <a:chOff x="0" y="-38100"/>
            <a:chExt cx="812800" cy="850900"/>
          </a:xfrm>
        </p:grpSpPr>
        <p:sp>
          <p:nvSpPr>
            <p:cNvPr id="107" name="Google Shape;107;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8" name="Google Shape;108;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9" name="Google Shape;109;p1"/>
          <p:cNvGrpSpPr/>
          <p:nvPr/>
        </p:nvGrpSpPr>
        <p:grpSpPr>
          <a:xfrm rot="-2700000">
            <a:off x="-551710" y="8720047"/>
            <a:ext cx="4802710" cy="5027837"/>
            <a:chOff x="0" y="-38100"/>
            <a:chExt cx="812800" cy="850900"/>
          </a:xfrm>
        </p:grpSpPr>
        <p:sp>
          <p:nvSpPr>
            <p:cNvPr id="110" name="Google Shape;110;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11" name="Google Shape;111;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2" name="Google Shape;112;p1"/>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113" name="Google Shape;113;p1"/>
          <p:cNvSpPr txBox="1"/>
          <p:nvPr/>
        </p:nvSpPr>
        <p:spPr>
          <a:xfrm>
            <a:off x="1190207" y="3020614"/>
            <a:ext cx="8753697" cy="2185214"/>
          </a:xfrm>
          <a:prstGeom prst="rect">
            <a:avLst/>
          </a:prstGeom>
          <a:noFill/>
          <a:ln w="9525" cap="flat" cmpd="sng">
            <a:solidFill>
              <a:schemeClr val="accen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0"/>
              <a:buFont typeface="Arial"/>
              <a:buNone/>
            </a:pPr>
            <a:r>
              <a:rPr lang="en-US" sz="8000" b="1" i="0" u="none" strike="noStrike" cap="none">
                <a:solidFill>
                  <a:srgbClr val="17365D"/>
                </a:solidFill>
                <a:latin typeface="Poppins"/>
                <a:ea typeface="Poppins"/>
                <a:cs typeface="Poppins"/>
                <a:sym typeface="Poppins"/>
              </a:rPr>
              <a:t>Manajemen</a:t>
            </a:r>
            <a:r>
              <a:rPr lang="en-US" sz="8800" b="1" i="0" u="none" strike="noStrike" cap="none">
                <a:solidFill>
                  <a:srgbClr val="17365D"/>
                </a:solidFill>
                <a:latin typeface="Poppins"/>
                <a:ea typeface="Poppins"/>
                <a:cs typeface="Poppins"/>
                <a:sym typeface="Poppins"/>
              </a:rPr>
              <a:t> </a:t>
            </a:r>
            <a:endParaRPr sz="7200" b="1"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chemeClr val="dk1"/>
                </a:solidFill>
                <a:latin typeface="Poppins"/>
                <a:ea typeface="Poppins"/>
                <a:cs typeface="Poppins"/>
                <a:sym typeface="Poppins"/>
              </a:rPr>
              <a:t>Sumber Daya Manusia</a:t>
            </a:r>
            <a:endParaRPr sz="5400" b="1" i="0" u="none" strike="noStrike" cap="none">
              <a:solidFill>
                <a:schemeClr val="dk1"/>
              </a:solidFill>
              <a:latin typeface="Poppins"/>
              <a:ea typeface="Poppins"/>
              <a:cs typeface="Poppins"/>
              <a:sym typeface="Poppins"/>
            </a:endParaRPr>
          </a:p>
        </p:txBody>
      </p:sp>
      <p:sp>
        <p:nvSpPr>
          <p:cNvPr id="114" name="Google Shape;114;p1"/>
          <p:cNvSpPr txBox="1"/>
          <p:nvPr/>
        </p:nvSpPr>
        <p:spPr>
          <a:xfrm>
            <a:off x="1190207" y="6008158"/>
            <a:ext cx="9024659" cy="1384995"/>
          </a:xfrm>
          <a:prstGeom prst="rect">
            <a:avLst/>
          </a:prstGeom>
          <a:noFill/>
          <a:ln>
            <a:noFill/>
          </a:ln>
        </p:spPr>
        <p:txBody>
          <a:bodyPr spcFirstLastPara="1" wrap="square" lIns="0" tIns="0" rIns="0" bIns="0" anchor="t" anchorCtr="0">
            <a:spAutoFit/>
          </a:bodyPr>
          <a:lstStyle/>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Jiwangga Hadi Nata, </a:t>
            </a:r>
            <a:endParaRPr sz="1400" b="0" i="0" u="none" strike="noStrike" cap="none">
              <a:solidFill>
                <a:srgbClr val="000000"/>
              </a:solidFill>
              <a:latin typeface="Arial"/>
              <a:ea typeface="Arial"/>
              <a:cs typeface="Arial"/>
              <a:sym typeface="Arial"/>
            </a:endParaRPr>
          </a:p>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S.E., M.SM., CHE., HCM</a:t>
            </a:r>
            <a:endParaRPr sz="2700" b="0" i="0" u="none" strike="noStrike" cap="none">
              <a:solidFill>
                <a:schemeClr val="dk1"/>
              </a:solidFill>
              <a:latin typeface="Cutive"/>
              <a:ea typeface="Cutive"/>
              <a:cs typeface="Cutive"/>
              <a:sym typeface="Cutive"/>
            </a:endParaRPr>
          </a:p>
          <a:p>
            <a:pPr marL="0" marR="0" lvl="0" indent="0" algn="l" rtl="0">
              <a:lnSpc>
                <a:spcPct val="115017"/>
              </a:lnSpc>
              <a:spcBef>
                <a:spcPts val="0"/>
              </a:spcBef>
              <a:spcAft>
                <a:spcPts val="0"/>
              </a:spcAft>
              <a:buClr>
                <a:srgbClr val="000000"/>
              </a:buClr>
              <a:buSzPts val="3143"/>
              <a:buFont typeface="Arial"/>
              <a:buNone/>
            </a:pPr>
            <a:endParaRPr sz="3143" b="1" i="0" u="none" strike="noStrike" cap="none">
              <a:solidFill>
                <a:srgbClr val="21264D"/>
              </a:solidFill>
              <a:latin typeface="Poppins"/>
              <a:ea typeface="Poppins"/>
              <a:cs typeface="Poppins"/>
              <a:sym typeface="Poppins"/>
            </a:endParaRPr>
          </a:p>
        </p:txBody>
      </p:sp>
      <p:pic>
        <p:nvPicPr>
          <p:cNvPr id="115" name="Google Shape;115;p1"/>
          <p:cNvPicPr preferRelativeResize="0"/>
          <p:nvPr/>
        </p:nvPicPr>
        <p:blipFill rotWithShape="1">
          <a:blip r:embed="rId5">
            <a:alphaModFix/>
          </a:blip>
          <a:srcRect/>
          <a:stretch/>
        </p:blipFill>
        <p:spPr>
          <a:xfrm>
            <a:off x="962950" y="380162"/>
            <a:ext cx="4074179" cy="1901950"/>
          </a:xfrm>
          <a:prstGeom prst="rect">
            <a:avLst/>
          </a:prstGeom>
          <a:noFill/>
          <a:ln>
            <a:noFill/>
          </a:ln>
        </p:spPr>
      </p:pic>
      <p:pic>
        <p:nvPicPr>
          <p:cNvPr id="116" name="Google Shape;116;p1"/>
          <p:cNvPicPr preferRelativeResize="0"/>
          <p:nvPr/>
        </p:nvPicPr>
        <p:blipFill rotWithShape="1">
          <a:blip r:embed="rId6">
            <a:alphaModFix/>
          </a:blip>
          <a:srcRect/>
          <a:stretch/>
        </p:blipFill>
        <p:spPr>
          <a:xfrm>
            <a:off x="15302831" y="-107663"/>
            <a:ext cx="3366169" cy="18983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63"/>
        <p:cNvGrpSpPr/>
        <p:nvPr/>
      </p:nvGrpSpPr>
      <p:grpSpPr>
        <a:xfrm>
          <a:off x="0" y="0"/>
          <a:ext cx="0" cy="0"/>
          <a:chOff x="0" y="0"/>
          <a:chExt cx="0" cy="0"/>
        </a:xfrm>
      </p:grpSpPr>
      <p:sp>
        <p:nvSpPr>
          <p:cNvPr id="364" name="Google Shape;364;p9"/>
          <p:cNvSpPr/>
          <p:nvPr/>
        </p:nvSpPr>
        <p:spPr>
          <a:xfrm>
            <a:off x="4935867" y="-3065133"/>
            <a:ext cx="13352133" cy="13352133"/>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61343" t="-760" r="-90767" b="-74524"/>
            </a:stretch>
          </a:blipFill>
          <a:ln>
            <a:noFill/>
          </a:ln>
        </p:spPr>
      </p:sp>
      <p:pic>
        <p:nvPicPr>
          <p:cNvPr id="365" name="Google Shape;365;p9"/>
          <p:cNvPicPr preferRelativeResize="0"/>
          <p:nvPr/>
        </p:nvPicPr>
        <p:blipFill rotWithShape="1">
          <a:blip r:embed="rId4">
            <a:alphaModFix/>
          </a:blip>
          <a:srcRect/>
          <a:stretch/>
        </p:blipFill>
        <p:spPr>
          <a:xfrm>
            <a:off x="4989334" y="-3047202"/>
            <a:ext cx="13348234" cy="13348234"/>
          </a:xfrm>
          <a:prstGeom prst="rect">
            <a:avLst/>
          </a:prstGeom>
          <a:noFill/>
          <a:ln>
            <a:noFill/>
          </a:ln>
        </p:spPr>
      </p:pic>
      <p:grpSp>
        <p:nvGrpSpPr>
          <p:cNvPr id="366" name="Google Shape;366;p9"/>
          <p:cNvGrpSpPr/>
          <p:nvPr/>
        </p:nvGrpSpPr>
        <p:grpSpPr>
          <a:xfrm rot="-2700000">
            <a:off x="1943780" y="8435905"/>
            <a:ext cx="4802710" cy="5027837"/>
            <a:chOff x="0" y="-38100"/>
            <a:chExt cx="812800" cy="850900"/>
          </a:xfrm>
        </p:grpSpPr>
        <p:sp>
          <p:nvSpPr>
            <p:cNvPr id="367" name="Google Shape;367;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68" name="Google Shape;368;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69" name="Google Shape;369;p9"/>
          <p:cNvGrpSpPr/>
          <p:nvPr/>
        </p:nvGrpSpPr>
        <p:grpSpPr>
          <a:xfrm rot="-2700000">
            <a:off x="11764570" y="-3640026"/>
            <a:ext cx="4802710" cy="5027837"/>
            <a:chOff x="0" y="-38100"/>
            <a:chExt cx="812800" cy="850900"/>
          </a:xfrm>
        </p:grpSpPr>
        <p:sp>
          <p:nvSpPr>
            <p:cNvPr id="370" name="Google Shape;370;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71" name="Google Shape;371;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2" name="Google Shape;372;p9"/>
          <p:cNvGrpSpPr/>
          <p:nvPr/>
        </p:nvGrpSpPr>
        <p:grpSpPr>
          <a:xfrm rot="-2700000">
            <a:off x="-551710" y="8071451"/>
            <a:ext cx="4802710" cy="5027837"/>
            <a:chOff x="0" y="-38100"/>
            <a:chExt cx="812800" cy="850900"/>
          </a:xfrm>
        </p:grpSpPr>
        <p:sp>
          <p:nvSpPr>
            <p:cNvPr id="373" name="Google Shape;373;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74" name="Google Shape;374;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5" name="Google Shape;375;p9"/>
          <p:cNvGrpSpPr/>
          <p:nvPr/>
        </p:nvGrpSpPr>
        <p:grpSpPr>
          <a:xfrm rot="-2700000">
            <a:off x="14796768" y="-2396526"/>
            <a:ext cx="4802710" cy="5027837"/>
            <a:chOff x="0" y="-38100"/>
            <a:chExt cx="812800" cy="850900"/>
          </a:xfrm>
        </p:grpSpPr>
        <p:sp>
          <p:nvSpPr>
            <p:cNvPr id="376" name="Google Shape;376;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77" name="Google Shape;377;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8" name="Google Shape;378;p9"/>
          <p:cNvGrpSpPr/>
          <p:nvPr/>
        </p:nvGrpSpPr>
        <p:grpSpPr>
          <a:xfrm rot="-2700000">
            <a:off x="1965503" y="9314952"/>
            <a:ext cx="4802710" cy="5027837"/>
            <a:chOff x="0" y="-38100"/>
            <a:chExt cx="812800" cy="850900"/>
          </a:xfrm>
        </p:grpSpPr>
        <p:sp>
          <p:nvSpPr>
            <p:cNvPr id="379" name="Google Shape;379;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80" name="Google Shape;380;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81" name="Google Shape;381;p9"/>
          <p:cNvGrpSpPr/>
          <p:nvPr/>
        </p:nvGrpSpPr>
        <p:grpSpPr>
          <a:xfrm rot="-2700000">
            <a:off x="11764570" y="-4249624"/>
            <a:ext cx="4802710" cy="5027837"/>
            <a:chOff x="0" y="-38100"/>
            <a:chExt cx="812800" cy="850900"/>
          </a:xfrm>
        </p:grpSpPr>
        <p:sp>
          <p:nvSpPr>
            <p:cNvPr id="382" name="Google Shape;382;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383" name="Google Shape;383;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84" name="Google Shape;384;p9"/>
          <p:cNvGrpSpPr/>
          <p:nvPr/>
        </p:nvGrpSpPr>
        <p:grpSpPr>
          <a:xfrm rot="-2700000">
            <a:off x="1965503" y="9883613"/>
            <a:ext cx="4802710" cy="5027837"/>
            <a:chOff x="0" y="-38100"/>
            <a:chExt cx="812800" cy="850900"/>
          </a:xfrm>
        </p:grpSpPr>
        <p:sp>
          <p:nvSpPr>
            <p:cNvPr id="385" name="Google Shape;385;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386" name="Google Shape;386;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87" name="Google Shape;387;p9"/>
          <p:cNvGrpSpPr/>
          <p:nvPr/>
        </p:nvGrpSpPr>
        <p:grpSpPr>
          <a:xfrm rot="-2700000">
            <a:off x="14796768" y="-3425226"/>
            <a:ext cx="4802710" cy="5027837"/>
            <a:chOff x="0" y="-38100"/>
            <a:chExt cx="812800" cy="850900"/>
          </a:xfrm>
        </p:grpSpPr>
        <p:sp>
          <p:nvSpPr>
            <p:cNvPr id="388" name="Google Shape;388;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389" name="Google Shape;389;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90" name="Google Shape;390;p9"/>
          <p:cNvGrpSpPr/>
          <p:nvPr/>
        </p:nvGrpSpPr>
        <p:grpSpPr>
          <a:xfrm rot="-2700000">
            <a:off x="-551710" y="8720047"/>
            <a:ext cx="4802710" cy="5027837"/>
            <a:chOff x="0" y="-38100"/>
            <a:chExt cx="812800" cy="850900"/>
          </a:xfrm>
        </p:grpSpPr>
        <p:sp>
          <p:nvSpPr>
            <p:cNvPr id="391" name="Google Shape;391;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392" name="Google Shape;392;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93" name="Google Shape;393;p9"/>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5">
              <a:alphaModFix/>
            </a:blip>
            <a:stretch>
              <a:fillRect/>
            </a:stretch>
          </a:blipFill>
          <a:ln>
            <a:noFill/>
          </a:ln>
        </p:spPr>
      </p:sp>
      <p:sp>
        <p:nvSpPr>
          <p:cNvPr id="394" name="Google Shape;394;p9"/>
          <p:cNvSpPr txBox="1"/>
          <p:nvPr/>
        </p:nvSpPr>
        <p:spPr>
          <a:xfrm>
            <a:off x="1338542" y="2159016"/>
            <a:ext cx="9784007" cy="1737235"/>
          </a:xfrm>
          <a:prstGeom prst="rect">
            <a:avLst/>
          </a:prstGeom>
          <a:noFill/>
          <a:ln>
            <a:noFill/>
          </a:ln>
        </p:spPr>
        <p:txBody>
          <a:bodyPr spcFirstLastPara="1" wrap="square" lIns="0" tIns="0" rIns="0" bIns="0" anchor="t" anchorCtr="0">
            <a:spAutoFit/>
          </a:bodyPr>
          <a:lstStyle/>
          <a:p>
            <a:pPr marL="0" marR="0" lvl="0" indent="0" algn="l" rtl="0">
              <a:lnSpc>
                <a:spcPct val="114996"/>
              </a:lnSpc>
              <a:spcBef>
                <a:spcPts val="0"/>
              </a:spcBef>
              <a:spcAft>
                <a:spcPts val="0"/>
              </a:spcAft>
              <a:buClr>
                <a:srgbClr val="000000"/>
              </a:buClr>
              <a:buSzPts val="11029"/>
              <a:buFont typeface="Arial"/>
              <a:buNone/>
            </a:pPr>
            <a:r>
              <a:rPr lang="en-US" sz="11029" b="1" i="0" u="none" strike="noStrike" cap="none">
                <a:solidFill>
                  <a:srgbClr val="000000"/>
                </a:solidFill>
                <a:latin typeface="Poppins"/>
                <a:ea typeface="Poppins"/>
                <a:cs typeface="Poppins"/>
                <a:sym typeface="Poppins"/>
              </a:rPr>
              <a:t>TERIMAKASIH</a:t>
            </a:r>
            <a:endParaRPr sz="1400" b="0" i="0" u="none" strike="noStrike" cap="none">
              <a:solidFill>
                <a:srgbClr val="000000"/>
              </a:solidFill>
              <a:latin typeface="Arial"/>
              <a:ea typeface="Arial"/>
              <a:cs typeface="Arial"/>
              <a:sym typeface="Arial"/>
            </a:endParaRPr>
          </a:p>
        </p:txBody>
      </p:sp>
      <p:sp>
        <p:nvSpPr>
          <p:cNvPr id="395" name="Google Shape;395;p9"/>
          <p:cNvSpPr txBox="1"/>
          <p:nvPr/>
        </p:nvSpPr>
        <p:spPr>
          <a:xfrm>
            <a:off x="1338542" y="3908982"/>
            <a:ext cx="8555376" cy="756252"/>
          </a:xfrm>
          <a:prstGeom prst="rect">
            <a:avLst/>
          </a:prstGeom>
          <a:noFill/>
          <a:ln>
            <a:noFill/>
          </a:ln>
        </p:spPr>
        <p:txBody>
          <a:bodyPr spcFirstLastPara="1" wrap="square" lIns="0" tIns="0" rIns="0" bIns="0" anchor="t" anchorCtr="0">
            <a:spAutoFit/>
          </a:bodyPr>
          <a:lstStyle/>
          <a:p>
            <a:pPr marL="0" marR="0" lvl="0" indent="0" algn="l" rtl="0">
              <a:lnSpc>
                <a:spcPct val="114996"/>
              </a:lnSpc>
              <a:spcBef>
                <a:spcPts val="0"/>
              </a:spcBef>
              <a:spcAft>
                <a:spcPts val="0"/>
              </a:spcAft>
              <a:buClr>
                <a:srgbClr val="000000"/>
              </a:buClr>
              <a:buSzPts val="4801"/>
              <a:buFont typeface="Arial"/>
              <a:buNone/>
            </a:pPr>
            <a:r>
              <a:rPr lang="en-US" sz="4801" b="0" i="0" u="none" strike="noStrike" cap="none">
                <a:solidFill>
                  <a:srgbClr val="21264D"/>
                </a:solidFill>
                <a:latin typeface="Poppins"/>
                <a:ea typeface="Poppins"/>
                <a:cs typeface="Poppins"/>
                <a:sym typeface="Poppins"/>
              </a:rPr>
              <a:t>ATAS PERHATIANNYA</a:t>
            </a:r>
            <a:endParaRPr sz="1400" b="0" i="0" u="none" strike="noStrike" cap="none">
              <a:solidFill>
                <a:srgbClr val="000000"/>
              </a:solidFill>
              <a:latin typeface="Arial"/>
              <a:ea typeface="Arial"/>
              <a:cs typeface="Arial"/>
              <a:sym typeface="Arial"/>
            </a:endParaRPr>
          </a:p>
        </p:txBody>
      </p:sp>
      <p:grpSp>
        <p:nvGrpSpPr>
          <p:cNvPr id="396" name="Google Shape;396;p9"/>
          <p:cNvGrpSpPr/>
          <p:nvPr/>
        </p:nvGrpSpPr>
        <p:grpSpPr>
          <a:xfrm>
            <a:off x="740480" y="236776"/>
            <a:ext cx="3537125" cy="1842646"/>
            <a:chOff x="14202254" y="-78589"/>
            <a:chExt cx="3537125" cy="1842646"/>
          </a:xfrm>
        </p:grpSpPr>
        <p:sp>
          <p:nvSpPr>
            <p:cNvPr id="397" name="Google Shape;397;p9"/>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6">
                <a:alphaModFix/>
              </a:blip>
              <a:stretch>
                <a:fillRect/>
              </a:stretch>
            </a:blipFill>
            <a:ln>
              <a:noFill/>
            </a:ln>
          </p:spPr>
        </p:sp>
        <p:pic>
          <p:nvPicPr>
            <p:cNvPr id="398" name="Google Shape;398;p9" descr="Vokasi Logo 1 – Fakultas Vokasi Unair"/>
            <p:cNvPicPr preferRelativeResize="0"/>
            <p:nvPr/>
          </p:nvPicPr>
          <p:blipFill rotWithShape="1">
            <a:blip r:embed="rId7">
              <a:alphaModFix/>
            </a:blip>
            <a:srcRect/>
            <a:stretch/>
          </p:blipFill>
          <p:spPr>
            <a:xfrm>
              <a:off x="14202254" y="-78589"/>
              <a:ext cx="3275815" cy="1842646"/>
            </a:xfrm>
            <a:prstGeom prst="rect">
              <a:avLst/>
            </a:prstGeom>
            <a:noFill/>
            <a:ln>
              <a:noFill/>
            </a:ln>
          </p:spPr>
        </p:pic>
      </p:grpSp>
      <p:sp>
        <p:nvSpPr>
          <p:cNvPr id="399" name="Google Shape;399;p9"/>
          <p:cNvSpPr txBox="1"/>
          <p:nvPr/>
        </p:nvSpPr>
        <p:spPr>
          <a:xfrm>
            <a:off x="1366895" y="5816708"/>
            <a:ext cx="9024659" cy="1384995"/>
          </a:xfrm>
          <a:prstGeom prst="rect">
            <a:avLst/>
          </a:prstGeom>
          <a:noFill/>
          <a:ln>
            <a:noFill/>
          </a:ln>
        </p:spPr>
        <p:txBody>
          <a:bodyPr spcFirstLastPara="1" wrap="square" lIns="0" tIns="0" rIns="0" bIns="0" anchor="t" anchorCtr="0">
            <a:spAutoFit/>
          </a:bodyPr>
          <a:lstStyle/>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Jiwangga Hadi Nata, </a:t>
            </a:r>
            <a:endParaRPr sz="1400" b="0" i="0" u="none" strike="noStrike" cap="none">
              <a:solidFill>
                <a:srgbClr val="000000"/>
              </a:solidFill>
              <a:latin typeface="Arial"/>
              <a:ea typeface="Arial"/>
              <a:cs typeface="Arial"/>
              <a:sym typeface="Arial"/>
            </a:endParaRPr>
          </a:p>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S.E., M.SM., CHE., HCM</a:t>
            </a:r>
            <a:endParaRPr sz="2700" b="0" i="0" u="none" strike="noStrike" cap="none">
              <a:solidFill>
                <a:schemeClr val="dk1"/>
              </a:solidFill>
              <a:latin typeface="Cutive"/>
              <a:ea typeface="Cutive"/>
              <a:cs typeface="Cutive"/>
              <a:sym typeface="Cutive"/>
            </a:endParaRPr>
          </a:p>
          <a:p>
            <a:pPr marL="0" marR="0" lvl="0" indent="0" algn="l" rtl="0">
              <a:lnSpc>
                <a:spcPct val="115017"/>
              </a:lnSpc>
              <a:spcBef>
                <a:spcPts val="0"/>
              </a:spcBef>
              <a:spcAft>
                <a:spcPts val="0"/>
              </a:spcAft>
              <a:buClr>
                <a:srgbClr val="000000"/>
              </a:buClr>
              <a:buSzPts val="3143"/>
              <a:buFont typeface="Arial"/>
              <a:buNone/>
            </a:pPr>
            <a:endParaRPr sz="3143" b="1" i="0" u="none" strike="noStrike" cap="none">
              <a:solidFill>
                <a:srgbClr val="21264D"/>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20"/>
        <p:cNvGrpSpPr/>
        <p:nvPr/>
      </p:nvGrpSpPr>
      <p:grpSpPr>
        <a:xfrm>
          <a:off x="0" y="0"/>
          <a:ext cx="0" cy="0"/>
          <a:chOff x="0" y="0"/>
          <a:chExt cx="0" cy="0"/>
        </a:xfrm>
      </p:grpSpPr>
      <p:sp>
        <p:nvSpPr>
          <p:cNvPr id="121" name="Google Shape;121;p2"/>
          <p:cNvSpPr/>
          <p:nvPr/>
        </p:nvSpPr>
        <p:spPr>
          <a:xfrm>
            <a:off x="10522469" y="2226452"/>
            <a:ext cx="6736831" cy="5834095"/>
          </a:xfrm>
          <a:custGeom>
            <a:avLst/>
            <a:gdLst/>
            <a:ahLst/>
            <a:cxnLst/>
            <a:rect l="l" t="t" r="r" b="b"/>
            <a:pathLst>
              <a:path w="6350000" h="5499100" extrusionOk="0">
                <a:moveTo>
                  <a:pt x="3175000" y="0"/>
                </a:moveTo>
                <a:lnTo>
                  <a:pt x="0" y="0"/>
                </a:lnTo>
                <a:lnTo>
                  <a:pt x="1587500" y="2749550"/>
                </a:lnTo>
                <a:lnTo>
                  <a:pt x="3175000" y="5499100"/>
                </a:lnTo>
                <a:lnTo>
                  <a:pt x="4762500" y="2749550"/>
                </a:lnTo>
                <a:lnTo>
                  <a:pt x="6350000" y="0"/>
                </a:lnTo>
                <a:close/>
              </a:path>
            </a:pathLst>
          </a:custGeom>
          <a:blipFill rotWithShape="1">
            <a:blip r:embed="rId3">
              <a:alphaModFix/>
            </a:blip>
            <a:stretch>
              <a:fillRect t="-21942" b="-21940"/>
            </a:stretch>
          </a:blipFill>
          <a:ln>
            <a:noFill/>
          </a:ln>
        </p:spPr>
      </p:sp>
      <p:grpSp>
        <p:nvGrpSpPr>
          <p:cNvPr id="122" name="Google Shape;122;p2"/>
          <p:cNvGrpSpPr/>
          <p:nvPr/>
        </p:nvGrpSpPr>
        <p:grpSpPr>
          <a:xfrm>
            <a:off x="15357712" y="4649615"/>
            <a:ext cx="6926752" cy="7161663"/>
            <a:chOff x="-175977" y="-175976"/>
            <a:chExt cx="9235669" cy="9548885"/>
          </a:xfrm>
        </p:grpSpPr>
        <p:grpSp>
          <p:nvGrpSpPr>
            <p:cNvPr id="123" name="Google Shape;123;p2"/>
            <p:cNvGrpSpPr/>
            <p:nvPr/>
          </p:nvGrpSpPr>
          <p:grpSpPr>
            <a:xfrm rot="-2700000">
              <a:off x="1011586" y="2751696"/>
              <a:ext cx="5309215" cy="5558084"/>
              <a:chOff x="0" y="-38100"/>
              <a:chExt cx="812800" cy="850900"/>
            </a:xfrm>
          </p:grpSpPr>
          <p:sp>
            <p:nvSpPr>
              <p:cNvPr id="124" name="Google Shape;124;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25" name="Google Shape;125;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6" name="Google Shape;126;p2"/>
            <p:cNvGrpSpPr/>
            <p:nvPr/>
          </p:nvGrpSpPr>
          <p:grpSpPr>
            <a:xfrm rot="-2700000">
              <a:off x="1831597" y="887152"/>
              <a:ext cx="5309215" cy="5558084"/>
              <a:chOff x="0" y="-38100"/>
              <a:chExt cx="812800" cy="850900"/>
            </a:xfrm>
          </p:grpSpPr>
          <p:sp>
            <p:nvSpPr>
              <p:cNvPr id="127" name="Google Shape;127;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28" name="Google Shape;128;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9" name="Google Shape;129;p2"/>
            <p:cNvGrpSpPr/>
            <p:nvPr/>
          </p:nvGrpSpPr>
          <p:grpSpPr>
            <a:xfrm rot="-2700000">
              <a:off x="1831597" y="2732109"/>
              <a:ext cx="5309215" cy="5558084"/>
              <a:chOff x="0" y="-38100"/>
              <a:chExt cx="812800" cy="850900"/>
            </a:xfrm>
          </p:grpSpPr>
          <p:sp>
            <p:nvSpPr>
              <p:cNvPr id="130" name="Google Shape;130;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31" name="Google Shape;131;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2" name="Google Shape;132;p2"/>
            <p:cNvGrpSpPr/>
            <p:nvPr/>
          </p:nvGrpSpPr>
          <p:grpSpPr>
            <a:xfrm rot="-2700000">
              <a:off x="2494928" y="2732109"/>
              <a:ext cx="5309215" cy="5558084"/>
              <a:chOff x="0" y="-38100"/>
              <a:chExt cx="812800" cy="850900"/>
            </a:xfrm>
          </p:grpSpPr>
          <p:sp>
            <p:nvSpPr>
              <p:cNvPr id="133" name="Google Shape;133;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34" name="Google Shape;134;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5" name="Google Shape;135;p2"/>
            <p:cNvGrpSpPr/>
            <p:nvPr/>
          </p:nvGrpSpPr>
          <p:grpSpPr>
            <a:xfrm rot="-2700000">
              <a:off x="2562914" y="887152"/>
              <a:ext cx="5309215" cy="5558084"/>
              <a:chOff x="0" y="-38100"/>
              <a:chExt cx="812800" cy="850900"/>
            </a:xfrm>
          </p:grpSpPr>
          <p:sp>
            <p:nvSpPr>
              <p:cNvPr id="136" name="Google Shape;136;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37" name="Google Shape;137;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38" name="Google Shape;138;p2"/>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139" name="Google Shape;139;p2"/>
          <p:cNvSpPr txBox="1"/>
          <p:nvPr/>
        </p:nvSpPr>
        <p:spPr>
          <a:xfrm>
            <a:off x="1193955" y="1567183"/>
            <a:ext cx="7406012" cy="1384995"/>
          </a:xfrm>
          <a:prstGeom prst="rect">
            <a:avLst/>
          </a:prstGeom>
          <a:noFill/>
          <a:ln>
            <a:noFill/>
          </a:ln>
        </p:spPr>
        <p:txBody>
          <a:bodyPr spcFirstLastPara="1" wrap="square" lIns="0" tIns="0" rIns="0" bIns="0" anchor="t" anchorCtr="0">
            <a:spAutoFit/>
          </a:bodyPr>
          <a:lstStyle/>
          <a:p>
            <a:pPr marL="0" marR="0" lvl="0" indent="0" algn="l" rtl="0">
              <a:lnSpc>
                <a:spcPct val="11314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Konsep Dasar Manajemen SDM</a:t>
            </a:r>
            <a:endParaRPr sz="4800" b="1" i="0" u="none" strike="noStrike" cap="none">
              <a:solidFill>
                <a:srgbClr val="21264D"/>
              </a:solidFill>
              <a:latin typeface="Poppins"/>
              <a:ea typeface="Poppins"/>
              <a:cs typeface="Poppins"/>
              <a:sym typeface="Poppins"/>
            </a:endParaRPr>
          </a:p>
        </p:txBody>
      </p:sp>
      <p:sp>
        <p:nvSpPr>
          <p:cNvPr id="140" name="Google Shape;140;p2"/>
          <p:cNvSpPr txBox="1"/>
          <p:nvPr/>
        </p:nvSpPr>
        <p:spPr>
          <a:xfrm>
            <a:off x="1243060" y="3525439"/>
            <a:ext cx="9770100" cy="44331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Manajemen Sumber Daya Manusia (SDM) melibatkan strategi pengelolaan manusia sebagai aset utama perusahaan. Ini mencakup perencanaan, rekrutmen, pelatihan, motivasi, dan strategi-strategi lain dalam pengelolaan karyawan. Dalam industri perhotelan, hal ini mencakup proses rekrutmen, pelatihan karyawan, manajemen jadwal, dan kepatuhan regulasi.</a:t>
            </a:r>
            <a:endParaRPr sz="3600" b="0" i="0" u="none" strike="noStrike" cap="none">
              <a:solidFill>
                <a:schemeClr val="dk1"/>
              </a:solidFill>
              <a:latin typeface="Calibri"/>
              <a:ea typeface="Calibri"/>
              <a:cs typeface="Calibri"/>
              <a:sym typeface="Calibri"/>
            </a:endParaRPr>
          </a:p>
        </p:txBody>
      </p:sp>
      <p:sp>
        <p:nvSpPr>
          <p:cNvPr id="141" name="Google Shape;141;p2"/>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grpSp>
        <p:nvGrpSpPr>
          <p:cNvPr id="142" name="Google Shape;142;p2"/>
          <p:cNvGrpSpPr/>
          <p:nvPr/>
        </p:nvGrpSpPr>
        <p:grpSpPr>
          <a:xfrm>
            <a:off x="14202254" y="-78589"/>
            <a:ext cx="3537125" cy="1842646"/>
            <a:chOff x="14202254" y="-78589"/>
            <a:chExt cx="3537125" cy="1842646"/>
          </a:xfrm>
        </p:grpSpPr>
        <p:sp>
          <p:nvSpPr>
            <p:cNvPr id="143" name="Google Shape;143;p2"/>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5">
                <a:alphaModFix/>
              </a:blip>
              <a:stretch>
                <a:fillRect/>
              </a:stretch>
            </a:blipFill>
            <a:ln>
              <a:noFill/>
            </a:ln>
          </p:spPr>
        </p:sp>
        <p:pic>
          <p:nvPicPr>
            <p:cNvPr id="144" name="Google Shape;144;p2" descr="Vokasi Logo 1 – Fakultas Vokasi Unair"/>
            <p:cNvPicPr preferRelativeResize="0"/>
            <p:nvPr/>
          </p:nvPicPr>
          <p:blipFill rotWithShape="1">
            <a:blip r:embed="rId6">
              <a:alphaModFix/>
            </a:blip>
            <a:srcRect/>
            <a:stretch/>
          </p:blipFill>
          <p:spPr>
            <a:xfrm>
              <a:off x="14202254" y="-78589"/>
              <a:ext cx="3275815" cy="1842646"/>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48"/>
        <p:cNvGrpSpPr/>
        <p:nvPr/>
      </p:nvGrpSpPr>
      <p:grpSpPr>
        <a:xfrm>
          <a:off x="0" y="0"/>
          <a:ext cx="0" cy="0"/>
          <a:chOff x="0" y="0"/>
          <a:chExt cx="0" cy="0"/>
        </a:xfrm>
      </p:grpSpPr>
      <p:sp>
        <p:nvSpPr>
          <p:cNvPr id="149" name="Google Shape;149;p3"/>
          <p:cNvSpPr txBox="1"/>
          <p:nvPr/>
        </p:nvSpPr>
        <p:spPr>
          <a:xfrm>
            <a:off x="2245305" y="6551010"/>
            <a:ext cx="6651645" cy="20847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50" name="Google Shape;150;p3"/>
          <p:cNvGrpSpPr/>
          <p:nvPr/>
        </p:nvGrpSpPr>
        <p:grpSpPr>
          <a:xfrm rot="10800000">
            <a:off x="14209587" y="1954009"/>
            <a:ext cx="3280642" cy="3057907"/>
            <a:chOff x="1028699" y="3416530"/>
            <a:chExt cx="2671625" cy="2490239"/>
          </a:xfrm>
        </p:grpSpPr>
        <p:grpSp>
          <p:nvGrpSpPr>
            <p:cNvPr id="151" name="Google Shape;151;p3"/>
            <p:cNvGrpSpPr/>
            <p:nvPr/>
          </p:nvGrpSpPr>
          <p:grpSpPr>
            <a:xfrm rot="2700000">
              <a:off x="1966263" y="3924922"/>
              <a:ext cx="1417088" cy="1483514"/>
              <a:chOff x="0" y="-38100"/>
              <a:chExt cx="812800" cy="850900"/>
            </a:xfrm>
          </p:grpSpPr>
          <p:sp>
            <p:nvSpPr>
              <p:cNvPr id="152" name="Google Shape;152;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53" name="Google Shape;153;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4" name="Google Shape;154;p3"/>
            <p:cNvGrpSpPr/>
            <p:nvPr/>
          </p:nvGrpSpPr>
          <p:grpSpPr>
            <a:xfrm rot="2700000">
              <a:off x="1413549" y="3761055"/>
              <a:ext cx="1720540" cy="1801190"/>
              <a:chOff x="0" y="-38100"/>
              <a:chExt cx="812800" cy="850900"/>
            </a:xfrm>
          </p:grpSpPr>
          <p:sp>
            <p:nvSpPr>
              <p:cNvPr id="155" name="Google Shape;155;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56" name="Google Shape;156;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57" name="Google Shape;157;p3"/>
          <p:cNvGrpSpPr/>
          <p:nvPr/>
        </p:nvGrpSpPr>
        <p:grpSpPr>
          <a:xfrm rot="5400000">
            <a:off x="-1748095" y="8202375"/>
            <a:ext cx="6926752" cy="7161663"/>
            <a:chOff x="-175977" y="-175976"/>
            <a:chExt cx="9235669" cy="9548885"/>
          </a:xfrm>
        </p:grpSpPr>
        <p:grpSp>
          <p:nvGrpSpPr>
            <p:cNvPr id="158" name="Google Shape;158;p3"/>
            <p:cNvGrpSpPr/>
            <p:nvPr/>
          </p:nvGrpSpPr>
          <p:grpSpPr>
            <a:xfrm rot="-2700000">
              <a:off x="1011586" y="2751696"/>
              <a:ext cx="5309215" cy="5558084"/>
              <a:chOff x="0" y="-38100"/>
              <a:chExt cx="812800" cy="850900"/>
            </a:xfrm>
          </p:grpSpPr>
          <p:sp>
            <p:nvSpPr>
              <p:cNvPr id="159" name="Google Shape;159;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60" name="Google Shape;160;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1" name="Google Shape;161;p3"/>
            <p:cNvGrpSpPr/>
            <p:nvPr/>
          </p:nvGrpSpPr>
          <p:grpSpPr>
            <a:xfrm rot="-2700000">
              <a:off x="1831597" y="887152"/>
              <a:ext cx="5309215" cy="5558084"/>
              <a:chOff x="0" y="-38100"/>
              <a:chExt cx="812800" cy="850900"/>
            </a:xfrm>
          </p:grpSpPr>
          <p:sp>
            <p:nvSpPr>
              <p:cNvPr id="162" name="Google Shape;162;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63" name="Google Shape;163;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4" name="Google Shape;164;p3"/>
            <p:cNvGrpSpPr/>
            <p:nvPr/>
          </p:nvGrpSpPr>
          <p:grpSpPr>
            <a:xfrm rot="-2700000">
              <a:off x="1831597" y="2732109"/>
              <a:ext cx="5309215" cy="5558084"/>
              <a:chOff x="0" y="-38100"/>
              <a:chExt cx="812800" cy="850900"/>
            </a:xfrm>
          </p:grpSpPr>
          <p:sp>
            <p:nvSpPr>
              <p:cNvPr id="165" name="Google Shape;165;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66" name="Google Shape;166;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7" name="Google Shape;167;p3"/>
            <p:cNvGrpSpPr/>
            <p:nvPr/>
          </p:nvGrpSpPr>
          <p:grpSpPr>
            <a:xfrm rot="-2700000">
              <a:off x="2494928" y="2732109"/>
              <a:ext cx="5309215" cy="5558084"/>
              <a:chOff x="0" y="-38100"/>
              <a:chExt cx="812800" cy="850900"/>
            </a:xfrm>
          </p:grpSpPr>
          <p:sp>
            <p:nvSpPr>
              <p:cNvPr id="168" name="Google Shape;168;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69" name="Google Shape;169;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0" name="Google Shape;170;p3"/>
            <p:cNvGrpSpPr/>
            <p:nvPr/>
          </p:nvGrpSpPr>
          <p:grpSpPr>
            <a:xfrm rot="-2700000">
              <a:off x="2562914" y="887152"/>
              <a:ext cx="5309215" cy="5558084"/>
              <a:chOff x="0" y="-38100"/>
              <a:chExt cx="812800" cy="850900"/>
            </a:xfrm>
          </p:grpSpPr>
          <p:sp>
            <p:nvSpPr>
              <p:cNvPr id="171" name="Google Shape;171;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72" name="Google Shape;172;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73" name="Google Shape;173;p3"/>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174" name="Google Shape;174;p3"/>
          <p:cNvSpPr txBox="1"/>
          <p:nvPr/>
        </p:nvSpPr>
        <p:spPr>
          <a:xfrm>
            <a:off x="1476746" y="1584678"/>
            <a:ext cx="102531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Alur Proses Rekrutmen</a:t>
            </a:r>
            <a:endParaRPr sz="4800" b="1" i="0" u="none" strike="noStrike" cap="none">
              <a:solidFill>
                <a:srgbClr val="21264D"/>
              </a:solidFill>
              <a:latin typeface="Poppins"/>
              <a:ea typeface="Poppins"/>
              <a:cs typeface="Poppins"/>
              <a:sym typeface="Poppins"/>
            </a:endParaRPr>
          </a:p>
        </p:txBody>
      </p:sp>
      <p:sp>
        <p:nvSpPr>
          <p:cNvPr id="175" name="Google Shape;175;p3"/>
          <p:cNvSpPr txBox="1"/>
          <p:nvPr/>
        </p:nvSpPr>
        <p:spPr>
          <a:xfrm>
            <a:off x="1476746" y="3120550"/>
            <a:ext cx="11798700" cy="47409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Calibri"/>
                <a:ea typeface="Calibri"/>
                <a:cs typeface="Calibri"/>
                <a:sym typeface="Calibri"/>
              </a:rPr>
              <a:t>Proses ini dimulai dari </a:t>
            </a:r>
            <a:endParaRPr sz="4400" b="0" i="0" u="none" strike="noStrike" cap="none">
              <a:solidFill>
                <a:schemeClr val="dk1"/>
              </a:solidFill>
              <a:latin typeface="Calibri"/>
              <a:ea typeface="Calibri"/>
              <a:cs typeface="Calibri"/>
              <a:sym typeface="Calibri"/>
            </a:endParaRPr>
          </a:p>
          <a:p>
            <a:pPr marL="914400" marR="0" lvl="0" indent="-508000" algn="just" rtl="0">
              <a:lnSpc>
                <a:spcPct val="100000"/>
              </a:lnSpc>
              <a:spcBef>
                <a:spcPts val="0"/>
              </a:spcBef>
              <a:spcAft>
                <a:spcPts val="0"/>
              </a:spcAft>
              <a:buClr>
                <a:schemeClr val="dk1"/>
              </a:buClr>
              <a:buSzPts val="4400"/>
              <a:buFont typeface="Calibri"/>
              <a:buAutoNum type="arabicPeriod"/>
            </a:pPr>
            <a:r>
              <a:rPr lang="en-US" sz="4400" b="0" i="0" u="none" strike="noStrike" cap="none">
                <a:solidFill>
                  <a:schemeClr val="dk1"/>
                </a:solidFill>
                <a:latin typeface="Calibri"/>
                <a:ea typeface="Calibri"/>
                <a:cs typeface="Calibri"/>
                <a:sym typeface="Calibri"/>
              </a:rPr>
              <a:t>Perencanaan kebutuhan, </a:t>
            </a:r>
            <a:endParaRPr sz="4400" b="0" i="0" u="none" strike="noStrike" cap="none">
              <a:solidFill>
                <a:schemeClr val="dk1"/>
              </a:solidFill>
              <a:latin typeface="Calibri"/>
              <a:ea typeface="Calibri"/>
              <a:cs typeface="Calibri"/>
              <a:sym typeface="Calibri"/>
            </a:endParaRPr>
          </a:p>
          <a:p>
            <a:pPr marL="914400" marR="0" lvl="0" indent="-508000" algn="just" rtl="0">
              <a:lnSpc>
                <a:spcPct val="100000"/>
              </a:lnSpc>
              <a:spcBef>
                <a:spcPts val="0"/>
              </a:spcBef>
              <a:spcAft>
                <a:spcPts val="0"/>
              </a:spcAft>
              <a:buClr>
                <a:schemeClr val="dk1"/>
              </a:buClr>
              <a:buSzPts val="4400"/>
              <a:buFont typeface="Calibri"/>
              <a:buAutoNum type="arabicPeriod"/>
            </a:pPr>
            <a:r>
              <a:rPr lang="en-US" sz="4400" b="0" i="0" u="none" strike="noStrike" cap="none">
                <a:solidFill>
                  <a:schemeClr val="dk1"/>
                </a:solidFill>
                <a:latin typeface="Calibri"/>
                <a:ea typeface="Calibri"/>
                <a:cs typeface="Calibri"/>
                <a:sym typeface="Calibri"/>
              </a:rPr>
              <a:t>Pengiklanan lowongan, </a:t>
            </a:r>
            <a:endParaRPr sz="4400" b="0" i="0" u="none" strike="noStrike" cap="none">
              <a:solidFill>
                <a:schemeClr val="dk1"/>
              </a:solidFill>
              <a:latin typeface="Calibri"/>
              <a:ea typeface="Calibri"/>
              <a:cs typeface="Calibri"/>
              <a:sym typeface="Calibri"/>
            </a:endParaRPr>
          </a:p>
          <a:p>
            <a:pPr marL="914400" marR="0" lvl="0" indent="-508000" algn="just" rtl="0">
              <a:lnSpc>
                <a:spcPct val="100000"/>
              </a:lnSpc>
              <a:spcBef>
                <a:spcPts val="0"/>
              </a:spcBef>
              <a:spcAft>
                <a:spcPts val="0"/>
              </a:spcAft>
              <a:buClr>
                <a:schemeClr val="dk1"/>
              </a:buClr>
              <a:buSzPts val="4400"/>
              <a:buFont typeface="Calibri"/>
              <a:buAutoNum type="arabicPeriod"/>
            </a:pPr>
            <a:r>
              <a:rPr lang="en-US" sz="4400" b="0" i="0" u="none" strike="noStrike" cap="none">
                <a:solidFill>
                  <a:schemeClr val="dk1"/>
                </a:solidFill>
                <a:latin typeface="Calibri"/>
                <a:ea typeface="Calibri"/>
                <a:cs typeface="Calibri"/>
                <a:sym typeface="Calibri"/>
              </a:rPr>
              <a:t>Seleksi, </a:t>
            </a:r>
            <a:endParaRPr sz="4400" b="0" i="0" u="none" strike="noStrike" cap="none">
              <a:solidFill>
                <a:schemeClr val="dk1"/>
              </a:solidFill>
              <a:latin typeface="Calibri"/>
              <a:ea typeface="Calibri"/>
              <a:cs typeface="Calibri"/>
              <a:sym typeface="Calibri"/>
            </a:endParaRPr>
          </a:p>
          <a:p>
            <a:pPr marL="914400" marR="0" lvl="0" indent="-508000" algn="just" rtl="0">
              <a:lnSpc>
                <a:spcPct val="100000"/>
              </a:lnSpc>
              <a:spcBef>
                <a:spcPts val="0"/>
              </a:spcBef>
              <a:spcAft>
                <a:spcPts val="0"/>
              </a:spcAft>
              <a:buClr>
                <a:schemeClr val="dk1"/>
              </a:buClr>
              <a:buSzPts val="4400"/>
              <a:buFont typeface="Calibri"/>
              <a:buAutoNum type="arabicPeriod"/>
            </a:pPr>
            <a:r>
              <a:rPr lang="en-US" sz="4400" b="0" i="0" u="none" strike="noStrike" cap="none">
                <a:solidFill>
                  <a:schemeClr val="dk1"/>
                </a:solidFill>
                <a:latin typeface="Calibri"/>
                <a:ea typeface="Calibri"/>
                <a:cs typeface="Calibri"/>
                <a:sym typeface="Calibri"/>
              </a:rPr>
              <a:t>Wawancara, </a:t>
            </a:r>
            <a:endParaRPr sz="4400" b="0" i="0" u="none" strike="noStrike" cap="none">
              <a:solidFill>
                <a:schemeClr val="dk1"/>
              </a:solidFill>
              <a:latin typeface="Calibri"/>
              <a:ea typeface="Calibri"/>
              <a:cs typeface="Calibri"/>
              <a:sym typeface="Calibri"/>
            </a:endParaRPr>
          </a:p>
          <a:p>
            <a:pPr marL="914400" marR="0" lvl="0" indent="-508000" algn="just" rtl="0">
              <a:lnSpc>
                <a:spcPct val="100000"/>
              </a:lnSpc>
              <a:spcBef>
                <a:spcPts val="0"/>
              </a:spcBef>
              <a:spcAft>
                <a:spcPts val="0"/>
              </a:spcAft>
              <a:buClr>
                <a:schemeClr val="dk1"/>
              </a:buClr>
              <a:buSzPts val="4400"/>
              <a:buFont typeface="Calibri"/>
              <a:buAutoNum type="arabicPeriod"/>
            </a:pPr>
            <a:r>
              <a:rPr lang="en-US" sz="4400" b="0" i="0" u="none" strike="noStrike" cap="none">
                <a:solidFill>
                  <a:schemeClr val="dk1"/>
                </a:solidFill>
                <a:latin typeface="Calibri"/>
                <a:ea typeface="Calibri"/>
                <a:cs typeface="Calibri"/>
                <a:sym typeface="Calibri"/>
              </a:rPr>
              <a:t>Penempatan karyawan yang sesuai dengan kebutuhan perusahaan.</a:t>
            </a:r>
            <a:endParaRPr sz="4400" b="0" i="0" u="none" strike="noStrike" cap="none">
              <a:solidFill>
                <a:schemeClr val="dk1"/>
              </a:solidFill>
              <a:latin typeface="Cutive"/>
              <a:ea typeface="Cutive"/>
              <a:cs typeface="Cutive"/>
              <a:sym typeface="Cutive"/>
            </a:endParaRPr>
          </a:p>
        </p:txBody>
      </p:sp>
      <p:grpSp>
        <p:nvGrpSpPr>
          <p:cNvPr id="176" name="Google Shape;176;p3"/>
          <p:cNvGrpSpPr/>
          <p:nvPr/>
        </p:nvGrpSpPr>
        <p:grpSpPr>
          <a:xfrm>
            <a:off x="14202254" y="-78589"/>
            <a:ext cx="3537125" cy="1842646"/>
            <a:chOff x="14202254" y="-78589"/>
            <a:chExt cx="3537125" cy="1842646"/>
          </a:xfrm>
        </p:grpSpPr>
        <p:sp>
          <p:nvSpPr>
            <p:cNvPr id="177" name="Google Shape;177;p3"/>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178" name="Google Shape;178;p3"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179" name="Google Shape;179;p3"/>
          <p:cNvSpPr txBox="1"/>
          <p:nvPr/>
        </p:nvSpPr>
        <p:spPr>
          <a:xfrm>
            <a:off x="13570972" y="9432337"/>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83"/>
        <p:cNvGrpSpPr/>
        <p:nvPr/>
      </p:nvGrpSpPr>
      <p:grpSpPr>
        <a:xfrm>
          <a:off x="0" y="0"/>
          <a:ext cx="0" cy="0"/>
          <a:chOff x="0" y="0"/>
          <a:chExt cx="0" cy="0"/>
        </a:xfrm>
      </p:grpSpPr>
      <p:sp>
        <p:nvSpPr>
          <p:cNvPr id="184" name="Google Shape;184;p4"/>
          <p:cNvSpPr txBox="1"/>
          <p:nvPr/>
        </p:nvSpPr>
        <p:spPr>
          <a:xfrm>
            <a:off x="1338556" y="864080"/>
            <a:ext cx="15111300" cy="147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Dasar Penentuan Jobdesk </a:t>
            </a:r>
            <a:endParaRPr sz="4800" b="1" i="0" u="none" strike="noStrike" cap="none">
              <a:solidFill>
                <a:srgbClr val="21264D"/>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dan Job Spesifikasi</a:t>
            </a:r>
            <a:endParaRPr sz="4800" b="1" i="0" u="none" strike="noStrike" cap="none">
              <a:solidFill>
                <a:srgbClr val="21264D"/>
              </a:solidFill>
              <a:latin typeface="Poppins"/>
              <a:ea typeface="Poppins"/>
              <a:cs typeface="Poppins"/>
              <a:sym typeface="Poppins"/>
            </a:endParaRPr>
          </a:p>
        </p:txBody>
      </p:sp>
      <p:sp>
        <p:nvSpPr>
          <p:cNvPr id="185" name="Google Shape;185;p4"/>
          <p:cNvSpPr txBox="1"/>
          <p:nvPr/>
        </p:nvSpPr>
        <p:spPr>
          <a:xfrm>
            <a:off x="1231373" y="2679350"/>
            <a:ext cx="15799800" cy="59568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300"/>
              <a:buFont typeface="Arial"/>
              <a:buNone/>
            </a:pPr>
            <a:r>
              <a:rPr lang="en-US" sz="4300" b="0" i="0" u="none" strike="noStrike" cap="none">
                <a:solidFill>
                  <a:schemeClr val="dk1"/>
                </a:solidFill>
                <a:latin typeface="Calibri"/>
                <a:ea typeface="Calibri"/>
                <a:cs typeface="Calibri"/>
                <a:sym typeface="Calibri"/>
              </a:rPr>
              <a:t>Jobdesk merupakan daftar tugas-tugas yang harus dilakukan oleh karyawan, sedangkan job spesifikasi merinci kualifikasi, keahlian, dan pengalaman yang diperlukan untuk posisi tersebut.</a:t>
            </a:r>
            <a:endParaRPr sz="43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4300"/>
              <a:buFont typeface="Arial"/>
              <a:buNone/>
            </a:pPr>
            <a:r>
              <a:rPr lang="en-US" sz="4300" b="0" i="0" u="none" strike="noStrike" cap="none">
                <a:solidFill>
                  <a:schemeClr val="dk1"/>
                </a:solidFill>
                <a:latin typeface="Calibri"/>
                <a:ea typeface="Calibri"/>
                <a:cs typeface="Calibri"/>
                <a:sym typeface="Calibri"/>
              </a:rPr>
              <a:t>Konsep dasar dalam menentukan jobdesk dan spesifikasi karyawan melibatkan analisis pekerjaan, pembuatan deskripsi pekerjaan, spesifikasi pekerjaan, pemahaman kebutuhan organisasi, dan konsultasi dengan pihak terkait. Dengan langkah-langkah ini, perusahaan dapat menentukan tanggung jawab yang jelas dan kriteria seleksi yang tepat untuk setiap posisi.</a:t>
            </a:r>
            <a:endParaRPr sz="4300" b="0" i="0" u="none" strike="noStrike" cap="none">
              <a:solidFill>
                <a:schemeClr val="dk1"/>
              </a:solidFill>
              <a:latin typeface="Calibri"/>
              <a:ea typeface="Calibri"/>
              <a:cs typeface="Calibri"/>
              <a:sym typeface="Calibri"/>
            </a:endParaRPr>
          </a:p>
        </p:txBody>
      </p:sp>
      <p:grpSp>
        <p:nvGrpSpPr>
          <p:cNvPr id="186" name="Google Shape;186;p4"/>
          <p:cNvGrpSpPr/>
          <p:nvPr/>
        </p:nvGrpSpPr>
        <p:grpSpPr>
          <a:xfrm rot="-5400000">
            <a:off x="14063734" y="-4348587"/>
            <a:ext cx="6926752" cy="7161663"/>
            <a:chOff x="-175977" y="-175976"/>
            <a:chExt cx="9235669" cy="9548885"/>
          </a:xfrm>
        </p:grpSpPr>
        <p:grpSp>
          <p:nvGrpSpPr>
            <p:cNvPr id="187" name="Google Shape;187;p4"/>
            <p:cNvGrpSpPr/>
            <p:nvPr/>
          </p:nvGrpSpPr>
          <p:grpSpPr>
            <a:xfrm rot="-2700000">
              <a:off x="1011586" y="2751696"/>
              <a:ext cx="5309215" cy="5558084"/>
              <a:chOff x="0" y="-38100"/>
              <a:chExt cx="812800" cy="850900"/>
            </a:xfrm>
          </p:grpSpPr>
          <p:sp>
            <p:nvSpPr>
              <p:cNvPr id="188" name="Google Shape;188;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89" name="Google Shape;189;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0" name="Google Shape;190;p4"/>
            <p:cNvGrpSpPr/>
            <p:nvPr/>
          </p:nvGrpSpPr>
          <p:grpSpPr>
            <a:xfrm rot="-2700000">
              <a:off x="1831597" y="887152"/>
              <a:ext cx="5309215" cy="5558084"/>
              <a:chOff x="0" y="-38100"/>
              <a:chExt cx="812800" cy="850900"/>
            </a:xfrm>
          </p:grpSpPr>
          <p:sp>
            <p:nvSpPr>
              <p:cNvPr id="191" name="Google Shape;191;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92" name="Google Shape;192;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3" name="Google Shape;193;p4"/>
            <p:cNvGrpSpPr/>
            <p:nvPr/>
          </p:nvGrpSpPr>
          <p:grpSpPr>
            <a:xfrm rot="-2700000">
              <a:off x="1831597" y="2732109"/>
              <a:ext cx="5309215" cy="5558084"/>
              <a:chOff x="0" y="-38100"/>
              <a:chExt cx="812800" cy="850900"/>
            </a:xfrm>
          </p:grpSpPr>
          <p:sp>
            <p:nvSpPr>
              <p:cNvPr id="194" name="Google Shape;194;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95" name="Google Shape;195;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6" name="Google Shape;196;p4"/>
            <p:cNvGrpSpPr/>
            <p:nvPr/>
          </p:nvGrpSpPr>
          <p:grpSpPr>
            <a:xfrm rot="-2700000">
              <a:off x="2494928" y="2732109"/>
              <a:ext cx="5309215" cy="5558084"/>
              <a:chOff x="0" y="-38100"/>
              <a:chExt cx="812800" cy="850900"/>
            </a:xfrm>
          </p:grpSpPr>
          <p:sp>
            <p:nvSpPr>
              <p:cNvPr id="197" name="Google Shape;197;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98" name="Google Shape;198;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9" name="Google Shape;199;p4"/>
            <p:cNvGrpSpPr/>
            <p:nvPr/>
          </p:nvGrpSpPr>
          <p:grpSpPr>
            <a:xfrm rot="-2700000">
              <a:off x="2562914" y="887152"/>
              <a:ext cx="5309215" cy="5558084"/>
              <a:chOff x="0" y="-38100"/>
              <a:chExt cx="812800" cy="850900"/>
            </a:xfrm>
          </p:grpSpPr>
          <p:sp>
            <p:nvSpPr>
              <p:cNvPr id="200" name="Google Shape;200;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01" name="Google Shape;201;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02" name="Google Shape;202;p4"/>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grpSp>
        <p:nvGrpSpPr>
          <p:cNvPr id="203" name="Google Shape;203;p4"/>
          <p:cNvGrpSpPr/>
          <p:nvPr/>
        </p:nvGrpSpPr>
        <p:grpSpPr>
          <a:xfrm>
            <a:off x="14249400" y="8444354"/>
            <a:ext cx="3537125" cy="1842646"/>
            <a:chOff x="14202254" y="-78589"/>
            <a:chExt cx="3537125" cy="1842646"/>
          </a:xfrm>
        </p:grpSpPr>
        <p:sp>
          <p:nvSpPr>
            <p:cNvPr id="204" name="Google Shape;204;p4"/>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05" name="Google Shape;205;p4"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206" name="Google Shape;206;p4"/>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10"/>
        <p:cNvGrpSpPr/>
        <p:nvPr/>
      </p:nvGrpSpPr>
      <p:grpSpPr>
        <a:xfrm>
          <a:off x="0" y="0"/>
          <a:ext cx="0" cy="0"/>
          <a:chOff x="0" y="0"/>
          <a:chExt cx="0" cy="0"/>
        </a:xfrm>
      </p:grpSpPr>
      <p:sp>
        <p:nvSpPr>
          <p:cNvPr id="211" name="Google Shape;211;p5"/>
          <p:cNvSpPr/>
          <p:nvPr/>
        </p:nvSpPr>
        <p:spPr>
          <a:xfrm>
            <a:off x="10522469" y="2226452"/>
            <a:ext cx="6736831" cy="5834095"/>
          </a:xfrm>
          <a:custGeom>
            <a:avLst/>
            <a:gdLst/>
            <a:ahLst/>
            <a:cxnLst/>
            <a:rect l="l" t="t" r="r" b="b"/>
            <a:pathLst>
              <a:path w="6350000" h="5499100" extrusionOk="0">
                <a:moveTo>
                  <a:pt x="3175000" y="0"/>
                </a:moveTo>
                <a:lnTo>
                  <a:pt x="0" y="0"/>
                </a:lnTo>
                <a:lnTo>
                  <a:pt x="1587500" y="2749550"/>
                </a:lnTo>
                <a:lnTo>
                  <a:pt x="3175000" y="5499100"/>
                </a:lnTo>
                <a:lnTo>
                  <a:pt x="4762500" y="2749550"/>
                </a:lnTo>
                <a:lnTo>
                  <a:pt x="6350000" y="0"/>
                </a:lnTo>
                <a:close/>
              </a:path>
            </a:pathLst>
          </a:custGeom>
          <a:blipFill rotWithShape="1">
            <a:blip r:embed="rId3">
              <a:alphaModFix/>
            </a:blip>
            <a:stretch>
              <a:fillRect t="-21942" b="-21940"/>
            </a:stretch>
          </a:blipFill>
          <a:ln>
            <a:noFill/>
          </a:ln>
        </p:spPr>
      </p:sp>
      <p:grpSp>
        <p:nvGrpSpPr>
          <p:cNvPr id="212" name="Google Shape;212;p5"/>
          <p:cNvGrpSpPr/>
          <p:nvPr/>
        </p:nvGrpSpPr>
        <p:grpSpPr>
          <a:xfrm>
            <a:off x="15357712" y="4649615"/>
            <a:ext cx="6926752" cy="7161663"/>
            <a:chOff x="-175977" y="-175976"/>
            <a:chExt cx="9235669" cy="9548885"/>
          </a:xfrm>
        </p:grpSpPr>
        <p:grpSp>
          <p:nvGrpSpPr>
            <p:cNvPr id="213" name="Google Shape;213;p5"/>
            <p:cNvGrpSpPr/>
            <p:nvPr/>
          </p:nvGrpSpPr>
          <p:grpSpPr>
            <a:xfrm rot="-2700000">
              <a:off x="1011586" y="2751696"/>
              <a:ext cx="5309215" cy="5558084"/>
              <a:chOff x="0" y="-38100"/>
              <a:chExt cx="812800" cy="850900"/>
            </a:xfrm>
          </p:grpSpPr>
          <p:sp>
            <p:nvSpPr>
              <p:cNvPr id="214" name="Google Shape;214;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15" name="Google Shape;215;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6" name="Google Shape;216;p5"/>
            <p:cNvGrpSpPr/>
            <p:nvPr/>
          </p:nvGrpSpPr>
          <p:grpSpPr>
            <a:xfrm rot="-2700000">
              <a:off x="1831597" y="887152"/>
              <a:ext cx="5309215" cy="5558084"/>
              <a:chOff x="0" y="-38100"/>
              <a:chExt cx="812800" cy="850900"/>
            </a:xfrm>
          </p:grpSpPr>
          <p:sp>
            <p:nvSpPr>
              <p:cNvPr id="217" name="Google Shape;217;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18" name="Google Shape;218;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9" name="Google Shape;219;p5"/>
            <p:cNvGrpSpPr/>
            <p:nvPr/>
          </p:nvGrpSpPr>
          <p:grpSpPr>
            <a:xfrm rot="-2700000">
              <a:off x="1831597" y="2732109"/>
              <a:ext cx="5309215" cy="5558084"/>
              <a:chOff x="0" y="-38100"/>
              <a:chExt cx="812800" cy="850900"/>
            </a:xfrm>
          </p:grpSpPr>
          <p:sp>
            <p:nvSpPr>
              <p:cNvPr id="220" name="Google Shape;220;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21" name="Google Shape;221;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2" name="Google Shape;222;p5"/>
            <p:cNvGrpSpPr/>
            <p:nvPr/>
          </p:nvGrpSpPr>
          <p:grpSpPr>
            <a:xfrm rot="-2700000">
              <a:off x="2494928" y="2732109"/>
              <a:ext cx="5309215" cy="5558084"/>
              <a:chOff x="0" y="-38100"/>
              <a:chExt cx="812800" cy="850900"/>
            </a:xfrm>
          </p:grpSpPr>
          <p:sp>
            <p:nvSpPr>
              <p:cNvPr id="223" name="Google Shape;223;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24" name="Google Shape;224;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5" name="Google Shape;225;p5"/>
            <p:cNvGrpSpPr/>
            <p:nvPr/>
          </p:nvGrpSpPr>
          <p:grpSpPr>
            <a:xfrm rot="-2700000">
              <a:off x="2562914" y="887152"/>
              <a:ext cx="5309215" cy="5558084"/>
              <a:chOff x="0" y="-38100"/>
              <a:chExt cx="812800" cy="850900"/>
            </a:xfrm>
          </p:grpSpPr>
          <p:sp>
            <p:nvSpPr>
              <p:cNvPr id="226" name="Google Shape;226;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27" name="Google Shape;227;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28" name="Google Shape;228;p5"/>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229" name="Google Shape;229;p5"/>
          <p:cNvSpPr txBox="1"/>
          <p:nvPr/>
        </p:nvSpPr>
        <p:spPr>
          <a:xfrm>
            <a:off x="1109835" y="627288"/>
            <a:ext cx="9367500" cy="1574700"/>
          </a:xfrm>
          <a:prstGeom prst="rect">
            <a:avLst/>
          </a:prstGeom>
          <a:noFill/>
          <a:ln>
            <a:noFill/>
          </a:ln>
        </p:spPr>
        <p:txBody>
          <a:bodyPr spcFirstLastPara="1" wrap="square" lIns="0" tIns="0" rIns="0" bIns="0" anchor="t" anchorCtr="0">
            <a:spAutoFit/>
          </a:bodyPr>
          <a:lstStyle/>
          <a:p>
            <a:pPr marL="0" marR="0" lvl="0" indent="0" algn="l" rtl="0">
              <a:lnSpc>
                <a:spcPct val="11314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Pelatihan dan Pengembangan Karyawan </a:t>
            </a:r>
            <a:endParaRPr sz="4800" b="1" i="0" u="none" strike="noStrike" cap="none">
              <a:solidFill>
                <a:srgbClr val="21264D"/>
              </a:solidFill>
              <a:latin typeface="Poppins"/>
              <a:ea typeface="Poppins"/>
              <a:cs typeface="Poppins"/>
              <a:sym typeface="Poppins"/>
            </a:endParaRPr>
          </a:p>
        </p:txBody>
      </p:sp>
      <p:sp>
        <p:nvSpPr>
          <p:cNvPr id="230" name="Google Shape;230;p5"/>
          <p:cNvSpPr txBox="1"/>
          <p:nvPr/>
        </p:nvSpPr>
        <p:spPr>
          <a:xfrm>
            <a:off x="1154811" y="2927503"/>
            <a:ext cx="9277500" cy="4632037"/>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300"/>
              <a:buFont typeface="Arial"/>
              <a:buNone/>
            </a:pPr>
            <a:r>
              <a:rPr lang="en-US" sz="4300" b="0" i="0" u="none" strike="noStrike" cap="none" dirty="0" err="1">
                <a:solidFill>
                  <a:schemeClr val="dk1"/>
                </a:solidFill>
                <a:latin typeface="Calibri"/>
                <a:ea typeface="Calibri"/>
                <a:cs typeface="Calibri"/>
                <a:sym typeface="Calibri"/>
              </a:rPr>
              <a:t>Pelatihan</a:t>
            </a:r>
            <a:r>
              <a:rPr lang="en-US" sz="4300" b="0" i="0" u="none" strike="noStrike" cap="none" dirty="0">
                <a:solidFill>
                  <a:schemeClr val="dk1"/>
                </a:solidFill>
                <a:latin typeface="Calibri"/>
                <a:ea typeface="Calibri"/>
                <a:cs typeface="Calibri"/>
                <a:sym typeface="Calibri"/>
              </a:rPr>
              <a:t> dan </a:t>
            </a:r>
            <a:r>
              <a:rPr lang="en-US" sz="4300" b="0" i="0" u="none" strike="noStrike" cap="none" dirty="0" err="1">
                <a:solidFill>
                  <a:schemeClr val="dk1"/>
                </a:solidFill>
                <a:latin typeface="Calibri"/>
                <a:ea typeface="Calibri"/>
                <a:cs typeface="Calibri"/>
                <a:sym typeface="Calibri"/>
              </a:rPr>
              <a:t>pengembangan</a:t>
            </a:r>
            <a:r>
              <a:rPr lang="en-US" sz="4300" b="0" i="0" u="none" strike="noStrike" cap="none" dirty="0">
                <a:solidFill>
                  <a:schemeClr val="dk1"/>
                </a:solidFill>
                <a:latin typeface="Calibri"/>
                <a:ea typeface="Calibri"/>
                <a:cs typeface="Calibri"/>
                <a:sym typeface="Calibri"/>
              </a:rPr>
              <a:t> </a:t>
            </a:r>
            <a:r>
              <a:rPr lang="en-US" sz="4300" b="0" i="0" u="none" strike="noStrike" cap="none" dirty="0" err="1">
                <a:solidFill>
                  <a:schemeClr val="dk1"/>
                </a:solidFill>
                <a:latin typeface="Calibri"/>
                <a:ea typeface="Calibri"/>
                <a:cs typeface="Calibri"/>
                <a:sym typeface="Calibri"/>
              </a:rPr>
              <a:t>karyawan</a:t>
            </a:r>
            <a:r>
              <a:rPr lang="en-US" sz="4300" b="0" i="0" u="none" strike="noStrike" cap="none" dirty="0">
                <a:solidFill>
                  <a:schemeClr val="dk1"/>
                </a:solidFill>
                <a:latin typeface="Calibri"/>
                <a:ea typeface="Calibri"/>
                <a:cs typeface="Calibri"/>
                <a:sym typeface="Calibri"/>
              </a:rPr>
              <a:t> </a:t>
            </a:r>
            <a:r>
              <a:rPr lang="en-US" sz="4300" b="0" i="0" u="none" strike="noStrike" cap="none" dirty="0" err="1">
                <a:solidFill>
                  <a:schemeClr val="dk1"/>
                </a:solidFill>
                <a:latin typeface="Calibri"/>
                <a:ea typeface="Calibri"/>
                <a:cs typeface="Calibri"/>
                <a:sym typeface="Calibri"/>
              </a:rPr>
              <a:t>menjadi</a:t>
            </a:r>
            <a:r>
              <a:rPr lang="en-US" sz="4300" b="0" i="0" u="none" strike="noStrike" cap="none" dirty="0">
                <a:solidFill>
                  <a:schemeClr val="dk1"/>
                </a:solidFill>
                <a:latin typeface="Calibri"/>
                <a:ea typeface="Calibri"/>
                <a:cs typeface="Calibri"/>
                <a:sym typeface="Calibri"/>
              </a:rPr>
              <a:t> </a:t>
            </a:r>
            <a:r>
              <a:rPr lang="en-US" sz="4300" b="0" i="0" u="none" strike="noStrike" cap="none" dirty="0" err="1">
                <a:solidFill>
                  <a:schemeClr val="dk1"/>
                </a:solidFill>
                <a:latin typeface="Calibri"/>
                <a:ea typeface="Calibri"/>
                <a:cs typeface="Calibri"/>
                <a:sym typeface="Calibri"/>
              </a:rPr>
              <a:t>penting</a:t>
            </a:r>
            <a:r>
              <a:rPr lang="en-US" sz="4300" b="0" i="0" u="none" strike="noStrike" cap="none" dirty="0">
                <a:solidFill>
                  <a:schemeClr val="dk1"/>
                </a:solidFill>
                <a:latin typeface="Calibri"/>
                <a:ea typeface="Calibri"/>
                <a:cs typeface="Calibri"/>
                <a:sym typeface="Calibri"/>
              </a:rPr>
              <a:t> </a:t>
            </a:r>
            <a:r>
              <a:rPr lang="en-US" sz="4300" b="0" i="0" u="none" strike="noStrike" cap="none" dirty="0" err="1">
                <a:solidFill>
                  <a:schemeClr val="dk1"/>
                </a:solidFill>
                <a:latin typeface="Calibri"/>
                <a:ea typeface="Calibri"/>
                <a:cs typeface="Calibri"/>
                <a:sym typeface="Calibri"/>
              </a:rPr>
              <a:t>dalam</a:t>
            </a:r>
            <a:r>
              <a:rPr lang="en-US" sz="4300" b="0" i="0" u="none" strike="noStrike" cap="none" dirty="0">
                <a:solidFill>
                  <a:schemeClr val="dk1"/>
                </a:solidFill>
                <a:latin typeface="Calibri"/>
                <a:ea typeface="Calibri"/>
                <a:cs typeface="Calibri"/>
                <a:sym typeface="Calibri"/>
              </a:rPr>
              <a:t> </a:t>
            </a:r>
            <a:r>
              <a:rPr lang="en-US" sz="4300" b="0" i="0" u="none" strike="noStrike" cap="none" dirty="0" err="1">
                <a:solidFill>
                  <a:schemeClr val="dk1"/>
                </a:solidFill>
                <a:latin typeface="Calibri"/>
                <a:ea typeface="Calibri"/>
                <a:cs typeface="Calibri"/>
                <a:sym typeface="Calibri"/>
              </a:rPr>
              <a:t>meningkatkan</a:t>
            </a:r>
            <a:r>
              <a:rPr lang="en-US" sz="4300" b="0" i="0" u="none" strike="noStrike" cap="none" dirty="0">
                <a:solidFill>
                  <a:schemeClr val="dk1"/>
                </a:solidFill>
                <a:latin typeface="Calibri"/>
                <a:ea typeface="Calibri"/>
                <a:cs typeface="Calibri"/>
                <a:sym typeface="Calibri"/>
              </a:rPr>
              <a:t> </a:t>
            </a:r>
            <a:r>
              <a:rPr lang="en-US" sz="4300" b="0" i="0" u="none" strike="noStrike" cap="none" dirty="0" err="1">
                <a:solidFill>
                  <a:schemeClr val="dk1"/>
                </a:solidFill>
                <a:latin typeface="Calibri"/>
                <a:ea typeface="Calibri"/>
                <a:cs typeface="Calibri"/>
                <a:sym typeface="Calibri"/>
              </a:rPr>
              <a:t>kinerja</a:t>
            </a:r>
            <a:r>
              <a:rPr lang="en-US" sz="4300" b="0" i="0" u="none" strike="noStrike" cap="none" dirty="0">
                <a:solidFill>
                  <a:schemeClr val="dk1"/>
                </a:solidFill>
                <a:latin typeface="Calibri"/>
                <a:ea typeface="Calibri"/>
                <a:cs typeface="Calibri"/>
                <a:sym typeface="Calibri"/>
              </a:rPr>
              <a:t> dan </a:t>
            </a:r>
            <a:r>
              <a:rPr lang="en-US" sz="4300" b="0" i="0" u="none" strike="noStrike" cap="none" dirty="0" err="1">
                <a:solidFill>
                  <a:schemeClr val="dk1"/>
                </a:solidFill>
                <a:latin typeface="Calibri"/>
                <a:ea typeface="Calibri"/>
                <a:cs typeface="Calibri"/>
                <a:sym typeface="Calibri"/>
              </a:rPr>
              <a:t>retensi</a:t>
            </a:r>
            <a:r>
              <a:rPr lang="en-US" sz="4300" b="0" i="0" u="none" strike="noStrike" cap="none" dirty="0">
                <a:solidFill>
                  <a:schemeClr val="dk1"/>
                </a:solidFill>
                <a:latin typeface="Calibri"/>
                <a:ea typeface="Calibri"/>
                <a:cs typeface="Calibri"/>
                <a:sym typeface="Calibri"/>
              </a:rPr>
              <a:t> </a:t>
            </a:r>
            <a:r>
              <a:rPr lang="en-US" sz="4300" b="0" i="0" u="none" strike="noStrike" cap="none" dirty="0" err="1">
                <a:solidFill>
                  <a:schemeClr val="dk1"/>
                </a:solidFill>
                <a:latin typeface="Calibri"/>
                <a:ea typeface="Calibri"/>
                <a:cs typeface="Calibri"/>
                <a:sym typeface="Calibri"/>
              </a:rPr>
              <a:t>karyawan</a:t>
            </a:r>
            <a:r>
              <a:rPr lang="en-US" sz="4300" b="0" i="0" u="none" strike="noStrike" cap="none" dirty="0">
                <a:solidFill>
                  <a:schemeClr val="dk1"/>
                </a:solidFill>
                <a:latin typeface="Calibri"/>
                <a:ea typeface="Calibri"/>
                <a:cs typeface="Calibri"/>
                <a:sym typeface="Calibri"/>
              </a:rPr>
              <a:t> di pada </a:t>
            </a:r>
            <a:r>
              <a:rPr lang="en-US" sz="4300" b="0" i="0" u="none" strike="noStrike" cap="none" dirty="0" err="1">
                <a:solidFill>
                  <a:schemeClr val="dk1"/>
                </a:solidFill>
                <a:latin typeface="Calibri"/>
                <a:ea typeface="Calibri"/>
                <a:cs typeface="Calibri"/>
                <a:sym typeface="Calibri"/>
              </a:rPr>
              <a:t>perusahaan</a:t>
            </a:r>
            <a:r>
              <a:rPr lang="en-US" sz="4300" b="0" i="0" u="none" strike="noStrike" cap="none" dirty="0">
                <a:solidFill>
                  <a:schemeClr val="dk1"/>
                </a:solidFill>
                <a:latin typeface="Calibri"/>
                <a:ea typeface="Calibri"/>
                <a:cs typeface="Calibri"/>
                <a:sym typeface="Calibri"/>
              </a:rPr>
              <a:t>. </a:t>
            </a:r>
            <a:r>
              <a:rPr lang="en-US" sz="4300" b="0" i="0" u="none" strike="noStrike" cap="none" dirty="0" err="1">
                <a:solidFill>
                  <a:schemeClr val="dk1"/>
                </a:solidFill>
                <a:latin typeface="Calibri"/>
                <a:ea typeface="Calibri"/>
                <a:cs typeface="Calibri"/>
                <a:sym typeface="Calibri"/>
              </a:rPr>
              <a:t>Pelatihan</a:t>
            </a:r>
            <a:r>
              <a:rPr lang="en-US" sz="4300" b="0" i="0" u="none" strike="noStrike" cap="none" dirty="0">
                <a:solidFill>
                  <a:schemeClr val="dk1"/>
                </a:solidFill>
                <a:latin typeface="Calibri"/>
                <a:ea typeface="Calibri"/>
                <a:cs typeface="Calibri"/>
                <a:sym typeface="Calibri"/>
              </a:rPr>
              <a:t> </a:t>
            </a:r>
            <a:r>
              <a:rPr lang="en-US" sz="4300" b="0" i="0" u="none" strike="noStrike" cap="none" dirty="0" err="1">
                <a:solidFill>
                  <a:schemeClr val="dk1"/>
                </a:solidFill>
                <a:latin typeface="Calibri"/>
                <a:ea typeface="Calibri"/>
                <a:cs typeface="Calibri"/>
                <a:sym typeface="Calibri"/>
              </a:rPr>
              <a:t>ini</a:t>
            </a:r>
            <a:r>
              <a:rPr lang="en-US" sz="4300" b="0" i="0" u="none" strike="noStrike" cap="none" dirty="0">
                <a:solidFill>
                  <a:schemeClr val="dk1"/>
                </a:solidFill>
                <a:latin typeface="Calibri"/>
                <a:ea typeface="Calibri"/>
                <a:cs typeface="Calibri"/>
                <a:sym typeface="Calibri"/>
              </a:rPr>
              <a:t> </a:t>
            </a:r>
            <a:r>
              <a:rPr lang="en-US" sz="4300" b="0" i="0" u="none" strike="noStrike" cap="none" dirty="0" err="1">
                <a:solidFill>
                  <a:schemeClr val="dk1"/>
                </a:solidFill>
                <a:latin typeface="Calibri"/>
                <a:ea typeface="Calibri"/>
                <a:cs typeface="Calibri"/>
                <a:sym typeface="Calibri"/>
              </a:rPr>
              <a:t>meliputi</a:t>
            </a:r>
            <a:r>
              <a:rPr lang="en-US" sz="4300" b="0" i="0" u="none" strike="noStrike" cap="none" dirty="0">
                <a:solidFill>
                  <a:schemeClr val="dk1"/>
                </a:solidFill>
                <a:latin typeface="Calibri"/>
                <a:ea typeface="Calibri"/>
                <a:cs typeface="Calibri"/>
                <a:sym typeface="Calibri"/>
              </a:rPr>
              <a:t> </a:t>
            </a:r>
            <a:r>
              <a:rPr lang="en-US" sz="4300" b="0" i="0" u="none" strike="noStrike" cap="none" dirty="0" err="1">
                <a:solidFill>
                  <a:schemeClr val="dk1"/>
                </a:solidFill>
                <a:latin typeface="Calibri"/>
                <a:ea typeface="Calibri"/>
                <a:cs typeface="Calibri"/>
                <a:sym typeface="Calibri"/>
              </a:rPr>
              <a:t>pengembangan</a:t>
            </a:r>
            <a:r>
              <a:rPr lang="en-US" sz="4300" b="0" i="0" u="none" strike="noStrike" cap="none" dirty="0">
                <a:solidFill>
                  <a:schemeClr val="dk1"/>
                </a:solidFill>
                <a:latin typeface="Calibri"/>
                <a:ea typeface="Calibri"/>
                <a:cs typeface="Calibri"/>
                <a:sym typeface="Calibri"/>
              </a:rPr>
              <a:t> </a:t>
            </a:r>
            <a:r>
              <a:rPr lang="en-US" sz="4300" b="0" i="0" u="none" strike="noStrike" cap="none" dirty="0" err="1">
                <a:solidFill>
                  <a:schemeClr val="dk1"/>
                </a:solidFill>
                <a:latin typeface="Calibri"/>
                <a:ea typeface="Calibri"/>
                <a:cs typeface="Calibri"/>
                <a:sym typeface="Calibri"/>
              </a:rPr>
              <a:t>keterampilan</a:t>
            </a:r>
            <a:r>
              <a:rPr lang="en-US" sz="4300" b="0" i="0" u="none" strike="noStrike" cap="none" dirty="0">
                <a:solidFill>
                  <a:schemeClr val="dk1"/>
                </a:solidFill>
                <a:latin typeface="Calibri"/>
                <a:ea typeface="Calibri"/>
                <a:cs typeface="Calibri"/>
                <a:sym typeface="Calibri"/>
              </a:rPr>
              <a:t>, </a:t>
            </a:r>
            <a:r>
              <a:rPr lang="en-US" sz="4300" b="0" i="0" u="none" strike="noStrike" cap="none" dirty="0" err="1">
                <a:solidFill>
                  <a:schemeClr val="dk1"/>
                </a:solidFill>
                <a:latin typeface="Calibri"/>
                <a:ea typeface="Calibri"/>
                <a:cs typeface="Calibri"/>
                <a:sym typeface="Calibri"/>
              </a:rPr>
              <a:t>peningkatan</a:t>
            </a:r>
            <a:r>
              <a:rPr lang="en-US" sz="4300" b="0" i="0" u="none" strike="noStrike" cap="none" dirty="0">
                <a:solidFill>
                  <a:schemeClr val="dk1"/>
                </a:solidFill>
                <a:latin typeface="Calibri"/>
                <a:ea typeface="Calibri"/>
                <a:cs typeface="Calibri"/>
                <a:sym typeface="Calibri"/>
              </a:rPr>
              <a:t> </a:t>
            </a:r>
            <a:r>
              <a:rPr lang="en-US" sz="4300" b="0" i="0" u="none" strike="noStrike" cap="none" dirty="0" err="1">
                <a:solidFill>
                  <a:schemeClr val="dk1"/>
                </a:solidFill>
                <a:latin typeface="Calibri"/>
                <a:ea typeface="Calibri"/>
                <a:cs typeface="Calibri"/>
                <a:sym typeface="Calibri"/>
              </a:rPr>
              <a:t>produktivitas</a:t>
            </a:r>
            <a:r>
              <a:rPr lang="en-US" sz="4300" b="0" i="0" u="none" strike="noStrike" cap="none" dirty="0">
                <a:solidFill>
                  <a:schemeClr val="dk1"/>
                </a:solidFill>
                <a:latin typeface="Calibri"/>
                <a:ea typeface="Calibri"/>
                <a:cs typeface="Calibri"/>
                <a:sym typeface="Calibri"/>
              </a:rPr>
              <a:t>, dan </a:t>
            </a:r>
            <a:r>
              <a:rPr lang="en-US" sz="4300" b="0" i="0" u="none" strike="noStrike" cap="none" dirty="0" err="1">
                <a:solidFill>
                  <a:schemeClr val="dk1"/>
                </a:solidFill>
                <a:latin typeface="Calibri"/>
                <a:ea typeface="Calibri"/>
                <a:cs typeface="Calibri"/>
                <a:sym typeface="Calibri"/>
              </a:rPr>
              <a:t>pembangunan</a:t>
            </a:r>
            <a:r>
              <a:rPr lang="en-US" sz="4300" b="0" i="0" u="none" strike="noStrike" cap="none" dirty="0">
                <a:solidFill>
                  <a:schemeClr val="dk1"/>
                </a:solidFill>
                <a:latin typeface="Calibri"/>
                <a:ea typeface="Calibri"/>
                <a:cs typeface="Calibri"/>
                <a:sym typeface="Calibri"/>
              </a:rPr>
              <a:t> </a:t>
            </a:r>
            <a:r>
              <a:rPr lang="en-US" sz="4300" b="0" i="0" u="none" strike="noStrike" cap="none" dirty="0" err="1">
                <a:solidFill>
                  <a:schemeClr val="dk1"/>
                </a:solidFill>
                <a:latin typeface="Calibri"/>
                <a:ea typeface="Calibri"/>
                <a:cs typeface="Calibri"/>
                <a:sym typeface="Calibri"/>
              </a:rPr>
              <a:t>kepemimpinan</a:t>
            </a:r>
            <a:r>
              <a:rPr lang="en-US" sz="4300" b="0" i="0" u="none" strike="noStrike" cap="none" dirty="0">
                <a:solidFill>
                  <a:schemeClr val="dk1"/>
                </a:solidFill>
                <a:latin typeface="Calibri"/>
                <a:ea typeface="Calibri"/>
                <a:cs typeface="Calibri"/>
                <a:sym typeface="Calibri"/>
              </a:rPr>
              <a:t>.</a:t>
            </a:r>
            <a:endParaRPr sz="4300" b="0" i="0" u="none" strike="noStrike" cap="none" dirty="0">
              <a:solidFill>
                <a:schemeClr val="dk1"/>
              </a:solidFill>
              <a:latin typeface="Cutive"/>
              <a:ea typeface="Cutive"/>
              <a:cs typeface="Cutive"/>
              <a:sym typeface="Cutive"/>
            </a:endParaRPr>
          </a:p>
        </p:txBody>
      </p:sp>
      <p:sp>
        <p:nvSpPr>
          <p:cNvPr id="231" name="Google Shape;231;p5"/>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grpSp>
        <p:nvGrpSpPr>
          <p:cNvPr id="232" name="Google Shape;232;p5"/>
          <p:cNvGrpSpPr/>
          <p:nvPr/>
        </p:nvGrpSpPr>
        <p:grpSpPr>
          <a:xfrm>
            <a:off x="14202254" y="-78589"/>
            <a:ext cx="3537125" cy="1842646"/>
            <a:chOff x="14202254" y="-78589"/>
            <a:chExt cx="3537125" cy="1842646"/>
          </a:xfrm>
        </p:grpSpPr>
        <p:sp>
          <p:nvSpPr>
            <p:cNvPr id="233" name="Google Shape;233;p5"/>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5">
                <a:alphaModFix/>
              </a:blip>
              <a:stretch>
                <a:fillRect/>
              </a:stretch>
            </a:blipFill>
            <a:ln>
              <a:noFill/>
            </a:ln>
          </p:spPr>
        </p:sp>
        <p:pic>
          <p:nvPicPr>
            <p:cNvPr id="234" name="Google Shape;234;p5" descr="Vokasi Logo 1 – Fakultas Vokasi Unair"/>
            <p:cNvPicPr preferRelativeResize="0"/>
            <p:nvPr/>
          </p:nvPicPr>
          <p:blipFill rotWithShape="1">
            <a:blip r:embed="rId6">
              <a:alphaModFix/>
            </a:blip>
            <a:srcRect/>
            <a:stretch/>
          </p:blipFill>
          <p:spPr>
            <a:xfrm>
              <a:off x="14202254" y="-78589"/>
              <a:ext cx="3275815" cy="1842646"/>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38"/>
        <p:cNvGrpSpPr/>
        <p:nvPr/>
      </p:nvGrpSpPr>
      <p:grpSpPr>
        <a:xfrm>
          <a:off x="0" y="0"/>
          <a:ext cx="0" cy="0"/>
          <a:chOff x="0" y="0"/>
          <a:chExt cx="0" cy="0"/>
        </a:xfrm>
      </p:grpSpPr>
      <p:sp>
        <p:nvSpPr>
          <p:cNvPr id="239" name="Google Shape;239;p6"/>
          <p:cNvSpPr txBox="1"/>
          <p:nvPr/>
        </p:nvSpPr>
        <p:spPr>
          <a:xfrm>
            <a:off x="2245305" y="6551010"/>
            <a:ext cx="6651645" cy="20847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40" name="Google Shape;240;p6"/>
          <p:cNvGrpSpPr/>
          <p:nvPr/>
        </p:nvGrpSpPr>
        <p:grpSpPr>
          <a:xfrm rot="10800000">
            <a:off x="14209587" y="1954009"/>
            <a:ext cx="3280642" cy="3057907"/>
            <a:chOff x="1028699" y="3416530"/>
            <a:chExt cx="2671625" cy="2490239"/>
          </a:xfrm>
        </p:grpSpPr>
        <p:grpSp>
          <p:nvGrpSpPr>
            <p:cNvPr id="241" name="Google Shape;241;p6"/>
            <p:cNvGrpSpPr/>
            <p:nvPr/>
          </p:nvGrpSpPr>
          <p:grpSpPr>
            <a:xfrm rot="2700000">
              <a:off x="1966263" y="3924922"/>
              <a:ext cx="1417088" cy="1483514"/>
              <a:chOff x="0" y="-38100"/>
              <a:chExt cx="812800" cy="850900"/>
            </a:xfrm>
          </p:grpSpPr>
          <p:sp>
            <p:nvSpPr>
              <p:cNvPr id="242" name="Google Shape;242;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43" name="Google Shape;243;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4" name="Google Shape;244;p6"/>
            <p:cNvGrpSpPr/>
            <p:nvPr/>
          </p:nvGrpSpPr>
          <p:grpSpPr>
            <a:xfrm rot="2700000">
              <a:off x="1413549" y="3761055"/>
              <a:ext cx="1720540" cy="1801190"/>
              <a:chOff x="0" y="-38100"/>
              <a:chExt cx="812800" cy="850900"/>
            </a:xfrm>
          </p:grpSpPr>
          <p:sp>
            <p:nvSpPr>
              <p:cNvPr id="245" name="Google Shape;245;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46" name="Google Shape;246;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247" name="Google Shape;247;p6"/>
          <p:cNvGrpSpPr/>
          <p:nvPr/>
        </p:nvGrpSpPr>
        <p:grpSpPr>
          <a:xfrm rot="5400000">
            <a:off x="-1748095" y="8202375"/>
            <a:ext cx="6926752" cy="7161663"/>
            <a:chOff x="-175977" y="-175976"/>
            <a:chExt cx="9235669" cy="9548885"/>
          </a:xfrm>
        </p:grpSpPr>
        <p:grpSp>
          <p:nvGrpSpPr>
            <p:cNvPr id="248" name="Google Shape;248;p6"/>
            <p:cNvGrpSpPr/>
            <p:nvPr/>
          </p:nvGrpSpPr>
          <p:grpSpPr>
            <a:xfrm rot="-2700000">
              <a:off x="1011586" y="2751696"/>
              <a:ext cx="5309215" cy="5558084"/>
              <a:chOff x="0" y="-38100"/>
              <a:chExt cx="812800" cy="850900"/>
            </a:xfrm>
          </p:grpSpPr>
          <p:sp>
            <p:nvSpPr>
              <p:cNvPr id="249" name="Google Shape;249;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50" name="Google Shape;250;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1" name="Google Shape;251;p6"/>
            <p:cNvGrpSpPr/>
            <p:nvPr/>
          </p:nvGrpSpPr>
          <p:grpSpPr>
            <a:xfrm rot="-2700000">
              <a:off x="1831597" y="887152"/>
              <a:ext cx="5309215" cy="5558084"/>
              <a:chOff x="0" y="-38100"/>
              <a:chExt cx="812800" cy="850900"/>
            </a:xfrm>
          </p:grpSpPr>
          <p:sp>
            <p:nvSpPr>
              <p:cNvPr id="252" name="Google Shape;252;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53" name="Google Shape;253;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4" name="Google Shape;254;p6"/>
            <p:cNvGrpSpPr/>
            <p:nvPr/>
          </p:nvGrpSpPr>
          <p:grpSpPr>
            <a:xfrm rot="-2700000">
              <a:off x="1831597" y="2732109"/>
              <a:ext cx="5309215" cy="5558084"/>
              <a:chOff x="0" y="-38100"/>
              <a:chExt cx="812800" cy="850900"/>
            </a:xfrm>
          </p:grpSpPr>
          <p:sp>
            <p:nvSpPr>
              <p:cNvPr id="255" name="Google Shape;255;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56" name="Google Shape;256;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7" name="Google Shape;257;p6"/>
            <p:cNvGrpSpPr/>
            <p:nvPr/>
          </p:nvGrpSpPr>
          <p:grpSpPr>
            <a:xfrm rot="-2700000">
              <a:off x="2494928" y="2732109"/>
              <a:ext cx="5309215" cy="5558084"/>
              <a:chOff x="0" y="-38100"/>
              <a:chExt cx="812800" cy="850900"/>
            </a:xfrm>
          </p:grpSpPr>
          <p:sp>
            <p:nvSpPr>
              <p:cNvPr id="258" name="Google Shape;258;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59" name="Google Shape;259;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60" name="Google Shape;260;p6"/>
            <p:cNvGrpSpPr/>
            <p:nvPr/>
          </p:nvGrpSpPr>
          <p:grpSpPr>
            <a:xfrm rot="-2700000">
              <a:off x="2562914" y="887152"/>
              <a:ext cx="5309215" cy="5558084"/>
              <a:chOff x="0" y="-38100"/>
              <a:chExt cx="812800" cy="850900"/>
            </a:xfrm>
          </p:grpSpPr>
          <p:sp>
            <p:nvSpPr>
              <p:cNvPr id="261" name="Google Shape;261;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62" name="Google Shape;262;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63" name="Google Shape;263;p6"/>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264" name="Google Shape;264;p6"/>
          <p:cNvSpPr txBox="1"/>
          <p:nvPr/>
        </p:nvSpPr>
        <p:spPr>
          <a:xfrm>
            <a:off x="1482437" y="1477279"/>
            <a:ext cx="100332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Evaluasi Kinerja Karyawan</a:t>
            </a:r>
            <a:endParaRPr sz="4800" b="1" i="0" u="none" strike="noStrike" cap="none">
              <a:solidFill>
                <a:srgbClr val="21264D"/>
              </a:solidFill>
              <a:latin typeface="Poppins"/>
              <a:ea typeface="Poppins"/>
              <a:cs typeface="Poppins"/>
              <a:sym typeface="Poppins"/>
            </a:endParaRPr>
          </a:p>
        </p:txBody>
      </p:sp>
      <p:sp>
        <p:nvSpPr>
          <p:cNvPr id="265" name="Google Shape;265;p6"/>
          <p:cNvSpPr txBox="1"/>
          <p:nvPr/>
        </p:nvSpPr>
        <p:spPr>
          <a:xfrm>
            <a:off x="1482413" y="2861600"/>
            <a:ext cx="11798700" cy="36171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700"/>
              <a:buFont typeface="Arial"/>
              <a:buNone/>
            </a:pPr>
            <a:r>
              <a:rPr lang="en-US" sz="4700" b="0" i="0" u="none" strike="noStrike" cap="none" dirty="0">
                <a:solidFill>
                  <a:schemeClr val="dk1"/>
                </a:solidFill>
                <a:latin typeface="Calibri"/>
                <a:ea typeface="Calibri"/>
                <a:cs typeface="Calibri"/>
                <a:sym typeface="Calibri"/>
              </a:rPr>
              <a:t>Agar </a:t>
            </a:r>
            <a:r>
              <a:rPr lang="en-US" sz="4700" b="0" i="0" u="none" strike="noStrike" cap="none" dirty="0" err="1">
                <a:solidFill>
                  <a:schemeClr val="dk1"/>
                </a:solidFill>
                <a:latin typeface="Calibri"/>
                <a:ea typeface="Calibri"/>
                <a:cs typeface="Calibri"/>
                <a:sym typeface="Calibri"/>
              </a:rPr>
              <a:t>kinerja</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karyawan</a:t>
            </a:r>
            <a:r>
              <a:rPr lang="en-US" sz="4700" b="0" i="0" u="none" strike="noStrike" cap="none" dirty="0">
                <a:solidFill>
                  <a:schemeClr val="dk1"/>
                </a:solidFill>
                <a:latin typeface="Calibri"/>
                <a:ea typeface="Calibri"/>
                <a:cs typeface="Calibri"/>
                <a:sym typeface="Calibri"/>
              </a:rPr>
              <a:t> optimal </a:t>
            </a:r>
            <a:r>
              <a:rPr lang="en-US" sz="4700" b="0" i="0" u="none" strike="noStrike" cap="none" dirty="0" err="1">
                <a:solidFill>
                  <a:schemeClr val="dk1"/>
                </a:solidFill>
                <a:latin typeface="Calibri"/>
                <a:ea typeface="Calibri"/>
                <a:cs typeface="Calibri"/>
                <a:sym typeface="Calibri"/>
              </a:rPr>
              <a:t>maka</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evaluasi</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perlu</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dilakukan</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hal</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ini</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mencakup</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penilaian</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kinerja</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umpan</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balik</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identifikasi</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kekuatan</a:t>
            </a:r>
            <a:r>
              <a:rPr lang="en-US" sz="4700" b="0" i="0" u="none" strike="noStrike" cap="none" dirty="0">
                <a:solidFill>
                  <a:schemeClr val="dk1"/>
                </a:solidFill>
                <a:latin typeface="Calibri"/>
                <a:ea typeface="Calibri"/>
                <a:cs typeface="Calibri"/>
                <a:sym typeface="Calibri"/>
              </a:rPr>
              <a:t> dan </a:t>
            </a:r>
            <a:r>
              <a:rPr lang="en-US" sz="4700" b="0" i="0" u="none" strike="noStrike" cap="none" dirty="0" err="1">
                <a:solidFill>
                  <a:schemeClr val="dk1"/>
                </a:solidFill>
                <a:latin typeface="Calibri"/>
                <a:ea typeface="Calibri"/>
                <a:cs typeface="Calibri"/>
                <a:sym typeface="Calibri"/>
              </a:rPr>
              <a:t>kelemahan</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serta</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rencana</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pengembangan</a:t>
            </a:r>
            <a:r>
              <a:rPr lang="en-US" sz="4700" b="0" i="0" u="none" strike="noStrike" cap="none" dirty="0">
                <a:solidFill>
                  <a:schemeClr val="dk1"/>
                </a:solidFill>
                <a:latin typeface="Calibri"/>
                <a:ea typeface="Calibri"/>
                <a:cs typeface="Calibri"/>
                <a:sym typeface="Calibri"/>
              </a:rPr>
              <a:t> </a:t>
            </a:r>
            <a:r>
              <a:rPr lang="en-US" sz="4700" b="0" i="0" u="none" strike="noStrike" cap="none" dirty="0" err="1">
                <a:solidFill>
                  <a:schemeClr val="dk1"/>
                </a:solidFill>
                <a:latin typeface="Calibri"/>
                <a:ea typeface="Calibri"/>
                <a:cs typeface="Calibri"/>
                <a:sym typeface="Calibri"/>
              </a:rPr>
              <a:t>karyawan</a:t>
            </a:r>
            <a:r>
              <a:rPr lang="en-US" sz="4700" b="0" i="0" u="none" strike="noStrike" cap="none" dirty="0">
                <a:solidFill>
                  <a:schemeClr val="dk1"/>
                </a:solidFill>
                <a:latin typeface="Calibri"/>
                <a:ea typeface="Calibri"/>
                <a:cs typeface="Calibri"/>
                <a:sym typeface="Calibri"/>
              </a:rPr>
              <a:t> per </a:t>
            </a:r>
            <a:r>
              <a:rPr lang="en-US" sz="4700" b="0" i="0" u="none" strike="noStrike" cap="none" dirty="0" err="1">
                <a:solidFill>
                  <a:schemeClr val="dk1"/>
                </a:solidFill>
                <a:latin typeface="Calibri"/>
                <a:ea typeface="Calibri"/>
                <a:cs typeface="Calibri"/>
                <a:sym typeface="Calibri"/>
              </a:rPr>
              <a:t>individu</a:t>
            </a:r>
            <a:r>
              <a:rPr lang="en-US" sz="4700" b="0" i="0" u="none" strike="noStrike" cap="none" dirty="0">
                <a:solidFill>
                  <a:schemeClr val="dk1"/>
                </a:solidFill>
                <a:latin typeface="Calibri"/>
                <a:ea typeface="Calibri"/>
                <a:cs typeface="Calibri"/>
                <a:sym typeface="Calibri"/>
              </a:rPr>
              <a:t>.</a:t>
            </a:r>
            <a:endParaRPr sz="4700" b="0" i="0" u="none" strike="noStrike" cap="none" dirty="0">
              <a:solidFill>
                <a:schemeClr val="dk1"/>
              </a:solidFill>
              <a:latin typeface="Calibri"/>
              <a:ea typeface="Calibri"/>
              <a:cs typeface="Calibri"/>
              <a:sym typeface="Calibri"/>
            </a:endParaRPr>
          </a:p>
        </p:txBody>
      </p:sp>
      <p:grpSp>
        <p:nvGrpSpPr>
          <p:cNvPr id="266" name="Google Shape;266;p6"/>
          <p:cNvGrpSpPr/>
          <p:nvPr/>
        </p:nvGrpSpPr>
        <p:grpSpPr>
          <a:xfrm>
            <a:off x="14202254" y="-78589"/>
            <a:ext cx="3537125" cy="1842646"/>
            <a:chOff x="14202254" y="-78589"/>
            <a:chExt cx="3537125" cy="1842646"/>
          </a:xfrm>
        </p:grpSpPr>
        <p:sp>
          <p:nvSpPr>
            <p:cNvPr id="267" name="Google Shape;267;p6"/>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68" name="Google Shape;268;p6"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269" name="Google Shape;269;p6"/>
          <p:cNvSpPr txBox="1"/>
          <p:nvPr/>
        </p:nvSpPr>
        <p:spPr>
          <a:xfrm>
            <a:off x="13570972" y="9432337"/>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73"/>
        <p:cNvGrpSpPr/>
        <p:nvPr/>
      </p:nvGrpSpPr>
      <p:grpSpPr>
        <a:xfrm>
          <a:off x="0" y="0"/>
          <a:ext cx="0" cy="0"/>
          <a:chOff x="0" y="0"/>
          <a:chExt cx="0" cy="0"/>
        </a:xfrm>
      </p:grpSpPr>
      <p:sp>
        <p:nvSpPr>
          <p:cNvPr id="274" name="Google Shape;274;p7"/>
          <p:cNvSpPr txBox="1"/>
          <p:nvPr/>
        </p:nvSpPr>
        <p:spPr>
          <a:xfrm>
            <a:off x="1231381" y="1477268"/>
            <a:ext cx="151113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Kompensasi dan Penghargaan</a:t>
            </a:r>
            <a:endParaRPr sz="4800" b="1" i="0" u="none" strike="noStrike" cap="none">
              <a:solidFill>
                <a:srgbClr val="21264D"/>
              </a:solidFill>
              <a:latin typeface="Poppins"/>
              <a:ea typeface="Poppins"/>
              <a:cs typeface="Poppins"/>
              <a:sym typeface="Poppins"/>
            </a:endParaRPr>
          </a:p>
        </p:txBody>
      </p:sp>
      <p:sp>
        <p:nvSpPr>
          <p:cNvPr id="275" name="Google Shape;275;p7"/>
          <p:cNvSpPr txBox="1"/>
          <p:nvPr/>
        </p:nvSpPr>
        <p:spPr>
          <a:xfrm>
            <a:off x="1231373" y="2705100"/>
            <a:ext cx="16145400" cy="66495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3600"/>
              <a:buFont typeface="Arial"/>
              <a:buNone/>
            </a:pPr>
            <a:r>
              <a:rPr lang="en-US" sz="3600" b="0" i="0" u="none" strike="noStrike" cap="none" dirty="0">
                <a:solidFill>
                  <a:schemeClr val="dk1"/>
                </a:solidFill>
                <a:latin typeface="Calibri"/>
                <a:ea typeface="Calibri"/>
                <a:cs typeface="Calibri"/>
                <a:sym typeface="Calibri"/>
              </a:rPr>
              <a:t>Strategi </a:t>
            </a:r>
            <a:r>
              <a:rPr lang="en-US" sz="3600" b="0" i="0" u="none" strike="noStrike" cap="none" dirty="0" err="1">
                <a:solidFill>
                  <a:schemeClr val="dk1"/>
                </a:solidFill>
                <a:latin typeface="Calibri"/>
                <a:ea typeface="Calibri"/>
                <a:cs typeface="Calibri"/>
                <a:sym typeface="Calibri"/>
              </a:rPr>
              <a:t>Kompensasi</a:t>
            </a:r>
            <a:r>
              <a:rPr lang="en-US" sz="3600" b="0" i="0" u="none" strike="noStrike" cap="none" dirty="0">
                <a:solidFill>
                  <a:schemeClr val="dk1"/>
                </a:solidFill>
                <a:latin typeface="Calibri"/>
                <a:ea typeface="Calibri"/>
                <a:cs typeface="Calibri"/>
                <a:sym typeface="Calibri"/>
              </a:rPr>
              <a:t> dan </a:t>
            </a:r>
            <a:r>
              <a:rPr lang="en-US" sz="3600" dirty="0">
                <a:solidFill>
                  <a:schemeClr val="dk1"/>
                </a:solidFill>
                <a:latin typeface="Calibri"/>
                <a:ea typeface="Calibri"/>
                <a:cs typeface="Calibri"/>
                <a:sym typeface="Calibri"/>
              </a:rPr>
              <a:t>Reward</a:t>
            </a:r>
            <a:endParaRPr sz="3600" b="0" i="0" u="none" strike="noStrike" cap="none" dirty="0">
              <a:solidFill>
                <a:schemeClr val="dk1"/>
              </a:solidFill>
              <a:latin typeface="Calibri"/>
              <a:ea typeface="Calibri"/>
              <a:cs typeface="Calibri"/>
              <a:sym typeface="Calibri"/>
            </a:endParaRPr>
          </a:p>
          <a:p>
            <a:pPr marL="914400" marR="0" lvl="0" indent="-457200" algn="just" rtl="0">
              <a:lnSpc>
                <a:spcPct val="100000"/>
              </a:lnSpc>
              <a:spcBef>
                <a:spcPts val="0"/>
              </a:spcBef>
              <a:spcAft>
                <a:spcPts val="0"/>
              </a:spcAft>
              <a:buClr>
                <a:schemeClr val="dk1"/>
              </a:buClr>
              <a:buSzPts val="3600"/>
              <a:buFont typeface="Calibri"/>
              <a:buAutoNum type="arabicPeriod"/>
            </a:pPr>
            <a:r>
              <a:rPr lang="en-US" sz="3600" b="0" i="0" u="none" strike="noStrike" cap="none" dirty="0" err="1">
                <a:solidFill>
                  <a:schemeClr val="dk1"/>
                </a:solidFill>
                <a:latin typeface="Calibri"/>
                <a:ea typeface="Calibri"/>
                <a:cs typeface="Calibri"/>
                <a:sym typeface="Calibri"/>
              </a:rPr>
              <a:t>Penggajian</a:t>
            </a:r>
            <a:r>
              <a:rPr lang="en-US" sz="3600" b="0" i="0" u="none" strike="noStrike" cap="none" dirty="0">
                <a:solidFill>
                  <a:schemeClr val="dk1"/>
                </a:solidFill>
                <a:latin typeface="Calibri"/>
                <a:ea typeface="Calibri"/>
                <a:cs typeface="Calibri"/>
                <a:sym typeface="Calibri"/>
              </a:rPr>
              <a:t> yang Adil dan </a:t>
            </a:r>
            <a:r>
              <a:rPr lang="en-US" sz="3600" b="0" i="0" u="none" strike="noStrike" cap="none" dirty="0" err="1">
                <a:solidFill>
                  <a:schemeClr val="dk1"/>
                </a:solidFill>
                <a:latin typeface="Calibri"/>
                <a:ea typeface="Calibri"/>
                <a:cs typeface="Calibri"/>
                <a:sym typeface="Calibri"/>
              </a:rPr>
              <a:t>Kompetitif</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Sesuaikan</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dengan</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standar</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industri</a:t>
            </a:r>
            <a:r>
              <a:rPr lang="en-US" sz="3600" b="0" i="0" u="none" strike="noStrike" cap="none" dirty="0">
                <a:solidFill>
                  <a:schemeClr val="dk1"/>
                </a:solidFill>
                <a:latin typeface="Calibri"/>
                <a:ea typeface="Calibri"/>
                <a:cs typeface="Calibri"/>
                <a:sym typeface="Calibri"/>
              </a:rPr>
              <a:t> dan </a:t>
            </a:r>
            <a:r>
              <a:rPr lang="en-US" sz="3600" b="0" i="0" u="none" strike="noStrike" cap="none" dirty="0" err="1">
                <a:solidFill>
                  <a:schemeClr val="dk1"/>
                </a:solidFill>
                <a:latin typeface="Calibri"/>
                <a:ea typeface="Calibri"/>
                <a:cs typeface="Calibri"/>
                <a:sym typeface="Calibri"/>
              </a:rPr>
              <a:t>kemampuan</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keuangan</a:t>
            </a:r>
            <a:r>
              <a:rPr lang="en-US" sz="3600" b="0" i="0" u="none" strike="noStrike" cap="none" dirty="0">
                <a:solidFill>
                  <a:schemeClr val="dk1"/>
                </a:solidFill>
                <a:latin typeface="Calibri"/>
                <a:ea typeface="Calibri"/>
                <a:cs typeface="Calibri"/>
                <a:sym typeface="Calibri"/>
              </a:rPr>
              <a:t> UMKM.</a:t>
            </a:r>
            <a:endParaRPr sz="3600" b="0" i="0" u="none" strike="noStrike" cap="none" dirty="0">
              <a:solidFill>
                <a:schemeClr val="dk1"/>
              </a:solidFill>
              <a:latin typeface="Calibri"/>
              <a:ea typeface="Calibri"/>
              <a:cs typeface="Calibri"/>
              <a:sym typeface="Calibri"/>
            </a:endParaRPr>
          </a:p>
          <a:p>
            <a:pPr marL="914400" marR="0" lvl="0" indent="-457200" algn="just" rtl="0">
              <a:lnSpc>
                <a:spcPct val="100000"/>
              </a:lnSpc>
              <a:spcBef>
                <a:spcPts val="0"/>
              </a:spcBef>
              <a:spcAft>
                <a:spcPts val="0"/>
              </a:spcAft>
              <a:buClr>
                <a:schemeClr val="dk1"/>
              </a:buClr>
              <a:buSzPts val="3600"/>
              <a:buFont typeface="Calibri"/>
              <a:buAutoNum type="arabicPeriod"/>
            </a:pPr>
            <a:r>
              <a:rPr lang="en-US" sz="3600" b="0" i="0" u="none" strike="noStrike" cap="none" dirty="0" err="1">
                <a:solidFill>
                  <a:schemeClr val="dk1"/>
                </a:solidFill>
                <a:latin typeface="Calibri"/>
                <a:ea typeface="Calibri"/>
                <a:cs typeface="Calibri"/>
                <a:sym typeface="Calibri"/>
              </a:rPr>
              <a:t>Insentif</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Berbasis</a:t>
            </a:r>
            <a:r>
              <a:rPr lang="en-US" sz="3600" b="0" i="0" u="none" strike="noStrike" cap="none" dirty="0">
                <a:solidFill>
                  <a:schemeClr val="dk1"/>
                </a:solidFill>
                <a:latin typeface="Calibri"/>
                <a:ea typeface="Calibri"/>
                <a:cs typeface="Calibri"/>
                <a:sym typeface="Calibri"/>
              </a:rPr>
              <a:t> Kinerja: </a:t>
            </a:r>
            <a:r>
              <a:rPr lang="en-US" sz="3600" b="0" i="0" u="none" strike="noStrike" cap="none" dirty="0" err="1">
                <a:solidFill>
                  <a:schemeClr val="dk1"/>
                </a:solidFill>
                <a:latin typeface="Calibri"/>
                <a:ea typeface="Calibri"/>
                <a:cs typeface="Calibri"/>
                <a:sym typeface="Calibri"/>
              </a:rPr>
              <a:t>Terkait</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dengan</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pencapaian</a:t>
            </a:r>
            <a:r>
              <a:rPr lang="en-US" sz="3600" b="0" i="0" u="none" strike="noStrike" cap="none" dirty="0">
                <a:solidFill>
                  <a:schemeClr val="dk1"/>
                </a:solidFill>
                <a:latin typeface="Calibri"/>
                <a:ea typeface="Calibri"/>
                <a:cs typeface="Calibri"/>
                <a:sym typeface="Calibri"/>
              </a:rPr>
              <a:t> target </a:t>
            </a:r>
            <a:r>
              <a:rPr lang="en-US" sz="3600" b="0" i="0" u="none" strike="noStrike" cap="none" dirty="0" err="1">
                <a:solidFill>
                  <a:schemeClr val="dk1"/>
                </a:solidFill>
                <a:latin typeface="Calibri"/>
                <a:ea typeface="Calibri"/>
                <a:cs typeface="Calibri"/>
                <a:sym typeface="Calibri"/>
              </a:rPr>
              <a:t>individu</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atau</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tim.</a:t>
            </a:r>
            <a:endParaRPr sz="3600" b="0" i="0" u="none" strike="noStrike" cap="none" dirty="0">
              <a:solidFill>
                <a:schemeClr val="dk1"/>
              </a:solidFill>
              <a:latin typeface="Calibri"/>
              <a:ea typeface="Calibri"/>
              <a:cs typeface="Calibri"/>
              <a:sym typeface="Calibri"/>
            </a:endParaRPr>
          </a:p>
          <a:p>
            <a:pPr marL="914400" marR="0" lvl="0" indent="-457200" algn="just" rtl="0">
              <a:lnSpc>
                <a:spcPct val="100000"/>
              </a:lnSpc>
              <a:spcBef>
                <a:spcPts val="0"/>
              </a:spcBef>
              <a:spcAft>
                <a:spcPts val="0"/>
              </a:spcAft>
              <a:buClr>
                <a:schemeClr val="dk1"/>
              </a:buClr>
              <a:buSzPts val="3600"/>
              <a:buFont typeface="Calibri"/>
              <a:buAutoNum type="arabicPeriod"/>
            </a:pPr>
            <a:r>
              <a:rPr lang="en-US" sz="3600" b="0" i="0" u="none" strike="noStrike" cap="none" dirty="0" err="1">
                <a:solidFill>
                  <a:schemeClr val="dk1"/>
                </a:solidFill>
                <a:latin typeface="Calibri"/>
                <a:ea typeface="Calibri"/>
                <a:cs typeface="Calibri"/>
                <a:sym typeface="Calibri"/>
              </a:rPr>
              <a:t>Tunjangan</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Karyawan</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Termasuk</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asuransi</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kesehatan</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cuti</a:t>
            </a:r>
            <a:r>
              <a:rPr lang="en-US" sz="3600" b="0" i="0" u="none" strike="noStrike" cap="none" dirty="0">
                <a:solidFill>
                  <a:schemeClr val="dk1"/>
                </a:solidFill>
                <a:latin typeface="Calibri"/>
                <a:ea typeface="Calibri"/>
                <a:cs typeface="Calibri"/>
                <a:sym typeface="Calibri"/>
              </a:rPr>
              <a:t>, dan </a:t>
            </a:r>
            <a:r>
              <a:rPr lang="en-US" sz="3600" b="0" i="0" u="none" strike="noStrike" cap="none" dirty="0" err="1">
                <a:solidFill>
                  <a:schemeClr val="dk1"/>
                </a:solidFill>
                <a:latin typeface="Calibri"/>
                <a:ea typeface="Calibri"/>
                <a:cs typeface="Calibri"/>
                <a:sym typeface="Calibri"/>
              </a:rPr>
              <a:t>tunjangan</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pendidikan</a:t>
            </a:r>
            <a:r>
              <a:rPr lang="en-US" sz="3600" b="0" i="0" u="none" strike="noStrike" cap="none" dirty="0">
                <a:solidFill>
                  <a:schemeClr val="dk1"/>
                </a:solidFill>
                <a:latin typeface="Calibri"/>
                <a:ea typeface="Calibri"/>
                <a:cs typeface="Calibri"/>
                <a:sym typeface="Calibri"/>
              </a:rPr>
              <a:t>.</a:t>
            </a:r>
            <a:endParaRPr sz="3600" b="0" i="0" u="none" strike="noStrike" cap="none" dirty="0">
              <a:solidFill>
                <a:schemeClr val="dk1"/>
              </a:solidFill>
              <a:latin typeface="Calibri"/>
              <a:ea typeface="Calibri"/>
              <a:cs typeface="Calibri"/>
              <a:sym typeface="Calibri"/>
            </a:endParaRPr>
          </a:p>
          <a:p>
            <a:pPr marL="914400" marR="0" lvl="0" indent="-457200" algn="just" rtl="0">
              <a:lnSpc>
                <a:spcPct val="100000"/>
              </a:lnSpc>
              <a:spcBef>
                <a:spcPts val="0"/>
              </a:spcBef>
              <a:spcAft>
                <a:spcPts val="0"/>
              </a:spcAft>
              <a:buClr>
                <a:schemeClr val="dk1"/>
              </a:buClr>
              <a:buSzPts val="3600"/>
              <a:buFont typeface="Calibri"/>
              <a:buAutoNum type="arabicPeriod"/>
            </a:pPr>
            <a:r>
              <a:rPr lang="en-US" sz="3600" b="0" i="0" u="none" strike="noStrike" cap="none" dirty="0" err="1">
                <a:solidFill>
                  <a:schemeClr val="dk1"/>
                </a:solidFill>
                <a:latin typeface="Calibri"/>
                <a:ea typeface="Calibri"/>
                <a:cs typeface="Calibri"/>
                <a:sym typeface="Calibri"/>
              </a:rPr>
              <a:t>Penghargaan</a:t>
            </a:r>
            <a:r>
              <a:rPr lang="en-US" sz="3600" b="0" i="0" u="none" strike="noStrike" cap="none" dirty="0">
                <a:solidFill>
                  <a:schemeClr val="dk1"/>
                </a:solidFill>
                <a:latin typeface="Calibri"/>
                <a:ea typeface="Calibri"/>
                <a:cs typeface="Calibri"/>
                <a:sym typeface="Calibri"/>
              </a:rPr>
              <a:t> Non-</a:t>
            </a:r>
            <a:r>
              <a:rPr lang="en-US" sz="3600" b="0" i="0" u="none" strike="noStrike" cap="none" dirty="0" err="1">
                <a:solidFill>
                  <a:schemeClr val="dk1"/>
                </a:solidFill>
                <a:latin typeface="Calibri"/>
                <a:ea typeface="Calibri"/>
                <a:cs typeface="Calibri"/>
                <a:sym typeface="Calibri"/>
              </a:rPr>
              <a:t>Keuangan</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Pengakuan</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atas</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prestasi</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promosi</a:t>
            </a:r>
            <a:r>
              <a:rPr lang="en-US" sz="3600" b="0" i="0" u="none" strike="noStrike" cap="none" dirty="0">
                <a:solidFill>
                  <a:schemeClr val="dk1"/>
                </a:solidFill>
                <a:latin typeface="Calibri"/>
                <a:ea typeface="Calibri"/>
                <a:cs typeface="Calibri"/>
                <a:sym typeface="Calibri"/>
              </a:rPr>
              <a:t>, dan </a:t>
            </a:r>
            <a:r>
              <a:rPr lang="en-US" sz="3600" b="0" i="0" u="none" strike="noStrike" cap="none" dirty="0" err="1">
                <a:solidFill>
                  <a:schemeClr val="dk1"/>
                </a:solidFill>
                <a:latin typeface="Calibri"/>
                <a:ea typeface="Calibri"/>
                <a:cs typeface="Calibri"/>
                <a:sym typeface="Calibri"/>
              </a:rPr>
              <a:t>lingkungan</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kerja</a:t>
            </a:r>
            <a:r>
              <a:rPr lang="en-US" sz="3600" b="0" i="0" u="none" strike="noStrike" cap="none" dirty="0">
                <a:solidFill>
                  <a:schemeClr val="dk1"/>
                </a:solidFill>
                <a:latin typeface="Calibri"/>
                <a:ea typeface="Calibri"/>
                <a:cs typeface="Calibri"/>
                <a:sym typeface="Calibri"/>
              </a:rPr>
              <a:t> yang </a:t>
            </a:r>
            <a:r>
              <a:rPr lang="en-US" sz="3600" b="0" i="0" u="none" strike="noStrike" cap="none" dirty="0" err="1">
                <a:solidFill>
                  <a:schemeClr val="dk1"/>
                </a:solidFill>
                <a:latin typeface="Calibri"/>
                <a:ea typeface="Calibri"/>
                <a:cs typeface="Calibri"/>
                <a:sym typeface="Calibri"/>
              </a:rPr>
              <a:t>mendukung</a:t>
            </a:r>
            <a:r>
              <a:rPr lang="en-US" sz="3600" b="0" i="0" u="none" strike="noStrike" cap="none" dirty="0">
                <a:solidFill>
                  <a:schemeClr val="dk1"/>
                </a:solidFill>
                <a:latin typeface="Calibri"/>
                <a:ea typeface="Calibri"/>
                <a:cs typeface="Calibri"/>
                <a:sym typeface="Calibri"/>
              </a:rPr>
              <a:t>.</a:t>
            </a:r>
            <a:endParaRPr sz="3600" b="0" i="0" u="none" strike="noStrike" cap="none" dirty="0">
              <a:solidFill>
                <a:schemeClr val="dk1"/>
              </a:solidFill>
              <a:latin typeface="Calibri"/>
              <a:ea typeface="Calibri"/>
              <a:cs typeface="Calibri"/>
              <a:sym typeface="Calibri"/>
            </a:endParaRPr>
          </a:p>
          <a:p>
            <a:pPr marL="914400" marR="0" lvl="0" indent="-457200" algn="just" rtl="0">
              <a:lnSpc>
                <a:spcPct val="100000"/>
              </a:lnSpc>
              <a:spcBef>
                <a:spcPts val="0"/>
              </a:spcBef>
              <a:spcAft>
                <a:spcPts val="0"/>
              </a:spcAft>
              <a:buClr>
                <a:schemeClr val="dk1"/>
              </a:buClr>
              <a:buSzPts val="3600"/>
              <a:buFont typeface="Calibri"/>
              <a:buAutoNum type="arabicPeriod"/>
            </a:pPr>
            <a:r>
              <a:rPr lang="en-US" sz="3600" b="0" i="0" u="none" strike="noStrike" cap="none" dirty="0" err="1">
                <a:solidFill>
                  <a:schemeClr val="dk1"/>
                </a:solidFill>
                <a:latin typeface="Calibri"/>
                <a:ea typeface="Calibri"/>
                <a:cs typeface="Calibri"/>
                <a:sym typeface="Calibri"/>
              </a:rPr>
              <a:t>Fleksibilitas</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dalam</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Manajemen</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Karyawan</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Termasuk</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fleksibilitas</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waktu</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kerja</a:t>
            </a:r>
            <a:r>
              <a:rPr lang="en-US" sz="3600" b="0" i="0" u="none" strike="noStrike" cap="none" dirty="0">
                <a:solidFill>
                  <a:schemeClr val="dk1"/>
                </a:solidFill>
                <a:latin typeface="Calibri"/>
                <a:ea typeface="Calibri"/>
                <a:cs typeface="Calibri"/>
                <a:sym typeface="Calibri"/>
              </a:rPr>
              <a:t> dan </a:t>
            </a:r>
            <a:r>
              <a:rPr lang="en-US" sz="3600" b="0" i="0" u="none" strike="noStrike" cap="none" dirty="0" err="1">
                <a:solidFill>
                  <a:schemeClr val="dk1"/>
                </a:solidFill>
                <a:latin typeface="Calibri"/>
                <a:ea typeface="Calibri"/>
                <a:cs typeface="Calibri"/>
                <a:sym typeface="Calibri"/>
              </a:rPr>
              <a:t>kesempatan</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pengembangan</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keterampilan</a:t>
            </a:r>
            <a:r>
              <a:rPr lang="en-US" sz="3600" b="0" i="0" u="none" strike="noStrike" cap="none" dirty="0">
                <a:solidFill>
                  <a:schemeClr val="dk1"/>
                </a:solidFill>
                <a:latin typeface="Calibri"/>
                <a:ea typeface="Calibri"/>
                <a:cs typeface="Calibri"/>
                <a:sym typeface="Calibri"/>
              </a:rPr>
              <a:t>.</a:t>
            </a:r>
            <a:endParaRPr sz="3600" b="0" i="0" u="none" strike="noStrike" cap="none" dirty="0">
              <a:solidFill>
                <a:schemeClr val="dk1"/>
              </a:solidFill>
              <a:latin typeface="Calibri"/>
              <a:ea typeface="Calibri"/>
              <a:cs typeface="Calibri"/>
              <a:sym typeface="Calibri"/>
            </a:endParaRPr>
          </a:p>
          <a:p>
            <a:pPr marL="914400" marR="0" lvl="0" indent="-457200" algn="just" rtl="0">
              <a:lnSpc>
                <a:spcPct val="100000"/>
              </a:lnSpc>
              <a:spcBef>
                <a:spcPts val="0"/>
              </a:spcBef>
              <a:spcAft>
                <a:spcPts val="0"/>
              </a:spcAft>
              <a:buClr>
                <a:schemeClr val="dk1"/>
              </a:buClr>
              <a:buSzPts val="3600"/>
              <a:buFont typeface="Calibri"/>
              <a:buAutoNum type="arabicPeriod"/>
            </a:pPr>
            <a:r>
              <a:rPr lang="en-US" sz="3600" b="0" i="0" u="none" strike="noStrike" cap="none" dirty="0" err="1">
                <a:solidFill>
                  <a:schemeClr val="dk1"/>
                </a:solidFill>
                <a:latin typeface="Calibri"/>
                <a:ea typeface="Calibri"/>
                <a:cs typeface="Calibri"/>
                <a:sym typeface="Calibri"/>
              </a:rPr>
              <a:t>Budaya</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Kerja</a:t>
            </a:r>
            <a:r>
              <a:rPr lang="en-US" sz="3600" b="0" i="0" u="none" strike="noStrike" cap="none" dirty="0">
                <a:solidFill>
                  <a:schemeClr val="dk1"/>
                </a:solidFill>
                <a:latin typeface="Calibri"/>
                <a:ea typeface="Calibri"/>
                <a:cs typeface="Calibri"/>
                <a:sym typeface="Calibri"/>
              </a:rPr>
              <a:t> yang </a:t>
            </a:r>
            <a:r>
              <a:rPr lang="en-US" sz="3600" dirty="0" err="1">
                <a:solidFill>
                  <a:schemeClr val="dk1"/>
                </a:solidFill>
                <a:latin typeface="Calibri"/>
                <a:ea typeface="Calibri"/>
                <a:cs typeface="Calibri"/>
                <a:sym typeface="Calibri"/>
              </a:rPr>
              <a:t>mendukung</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Inklusif</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transparan</a:t>
            </a:r>
            <a:r>
              <a:rPr lang="en-US" sz="3600" b="0" i="0" u="none" strike="noStrike" cap="none" dirty="0">
                <a:solidFill>
                  <a:schemeClr val="dk1"/>
                </a:solidFill>
                <a:latin typeface="Calibri"/>
                <a:ea typeface="Calibri"/>
                <a:cs typeface="Calibri"/>
                <a:sym typeface="Calibri"/>
              </a:rPr>
              <a:t>, dan </a:t>
            </a:r>
            <a:r>
              <a:rPr lang="en-US" sz="3600" b="0" i="0" u="none" strike="noStrike" cap="none" dirty="0" err="1">
                <a:solidFill>
                  <a:schemeClr val="dk1"/>
                </a:solidFill>
                <a:latin typeface="Calibri"/>
                <a:ea typeface="Calibri"/>
                <a:cs typeface="Calibri"/>
                <a:sym typeface="Calibri"/>
              </a:rPr>
              <a:t>kolaboratif</a:t>
            </a:r>
            <a:r>
              <a:rPr lang="en-US" sz="3600" b="0" i="0" u="none" strike="noStrike" cap="none" dirty="0">
                <a:solidFill>
                  <a:schemeClr val="dk1"/>
                </a:solidFill>
                <a:latin typeface="Calibri"/>
                <a:ea typeface="Calibri"/>
                <a:cs typeface="Calibri"/>
                <a:sym typeface="Calibri"/>
              </a:rPr>
              <a:t>.</a:t>
            </a:r>
            <a:endParaRPr sz="36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600"/>
              <a:buFont typeface="Arial"/>
              <a:buNone/>
            </a:pPr>
            <a:endParaRPr sz="3600" b="0" i="0" u="none" strike="noStrike" cap="none" dirty="0">
              <a:solidFill>
                <a:schemeClr val="dk1"/>
              </a:solidFill>
              <a:latin typeface="Calibri"/>
              <a:ea typeface="Calibri"/>
              <a:cs typeface="Calibri"/>
              <a:sym typeface="Calibri"/>
            </a:endParaRPr>
          </a:p>
        </p:txBody>
      </p:sp>
      <p:grpSp>
        <p:nvGrpSpPr>
          <p:cNvPr id="276" name="Google Shape;276;p7"/>
          <p:cNvGrpSpPr/>
          <p:nvPr/>
        </p:nvGrpSpPr>
        <p:grpSpPr>
          <a:xfrm rot="-5400000">
            <a:off x="14063734" y="-4348587"/>
            <a:ext cx="6926752" cy="7161663"/>
            <a:chOff x="-175977" y="-175976"/>
            <a:chExt cx="9235669" cy="9548885"/>
          </a:xfrm>
        </p:grpSpPr>
        <p:grpSp>
          <p:nvGrpSpPr>
            <p:cNvPr id="277" name="Google Shape;277;p7"/>
            <p:cNvGrpSpPr/>
            <p:nvPr/>
          </p:nvGrpSpPr>
          <p:grpSpPr>
            <a:xfrm rot="-2700000">
              <a:off x="1011586" y="2751696"/>
              <a:ext cx="5309215" cy="5558084"/>
              <a:chOff x="0" y="-38100"/>
              <a:chExt cx="812800" cy="850900"/>
            </a:xfrm>
          </p:grpSpPr>
          <p:sp>
            <p:nvSpPr>
              <p:cNvPr id="278" name="Google Shape;278;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79" name="Google Shape;279;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0" name="Google Shape;280;p7"/>
            <p:cNvGrpSpPr/>
            <p:nvPr/>
          </p:nvGrpSpPr>
          <p:grpSpPr>
            <a:xfrm rot="-2700000">
              <a:off x="1831597" y="887152"/>
              <a:ext cx="5309215" cy="5558084"/>
              <a:chOff x="0" y="-38100"/>
              <a:chExt cx="812800" cy="850900"/>
            </a:xfrm>
          </p:grpSpPr>
          <p:sp>
            <p:nvSpPr>
              <p:cNvPr id="281" name="Google Shape;281;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82" name="Google Shape;282;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3" name="Google Shape;283;p7"/>
            <p:cNvGrpSpPr/>
            <p:nvPr/>
          </p:nvGrpSpPr>
          <p:grpSpPr>
            <a:xfrm rot="-2700000">
              <a:off x="1831597" y="2732109"/>
              <a:ext cx="5309215" cy="5558084"/>
              <a:chOff x="0" y="-38100"/>
              <a:chExt cx="812800" cy="850900"/>
            </a:xfrm>
          </p:grpSpPr>
          <p:sp>
            <p:nvSpPr>
              <p:cNvPr id="284" name="Google Shape;284;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85" name="Google Shape;285;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6" name="Google Shape;286;p7"/>
            <p:cNvGrpSpPr/>
            <p:nvPr/>
          </p:nvGrpSpPr>
          <p:grpSpPr>
            <a:xfrm rot="-2700000">
              <a:off x="2494928" y="2732109"/>
              <a:ext cx="5309215" cy="5558084"/>
              <a:chOff x="0" y="-38100"/>
              <a:chExt cx="812800" cy="850900"/>
            </a:xfrm>
          </p:grpSpPr>
          <p:sp>
            <p:nvSpPr>
              <p:cNvPr id="287" name="Google Shape;287;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88" name="Google Shape;288;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9" name="Google Shape;289;p7"/>
            <p:cNvGrpSpPr/>
            <p:nvPr/>
          </p:nvGrpSpPr>
          <p:grpSpPr>
            <a:xfrm rot="-2700000">
              <a:off x="2562914" y="887152"/>
              <a:ext cx="5309215" cy="5558084"/>
              <a:chOff x="0" y="-38100"/>
              <a:chExt cx="812800" cy="850900"/>
            </a:xfrm>
          </p:grpSpPr>
          <p:sp>
            <p:nvSpPr>
              <p:cNvPr id="290" name="Google Shape;290;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91" name="Google Shape;291;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92" name="Google Shape;292;p7"/>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grpSp>
        <p:nvGrpSpPr>
          <p:cNvPr id="293" name="Google Shape;293;p7"/>
          <p:cNvGrpSpPr/>
          <p:nvPr/>
        </p:nvGrpSpPr>
        <p:grpSpPr>
          <a:xfrm>
            <a:off x="14249400" y="8444354"/>
            <a:ext cx="3537125" cy="1842646"/>
            <a:chOff x="14202254" y="-78589"/>
            <a:chExt cx="3537125" cy="1842646"/>
          </a:xfrm>
        </p:grpSpPr>
        <p:sp>
          <p:nvSpPr>
            <p:cNvPr id="294" name="Google Shape;294;p7"/>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95" name="Google Shape;295;p7"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296" name="Google Shape;296;p7"/>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00"/>
        <p:cNvGrpSpPr/>
        <p:nvPr/>
      </p:nvGrpSpPr>
      <p:grpSpPr>
        <a:xfrm>
          <a:off x="0" y="0"/>
          <a:ext cx="0" cy="0"/>
          <a:chOff x="0" y="0"/>
          <a:chExt cx="0" cy="0"/>
        </a:xfrm>
      </p:grpSpPr>
      <p:sp>
        <p:nvSpPr>
          <p:cNvPr id="301" name="Google Shape;301;p8"/>
          <p:cNvSpPr txBox="1"/>
          <p:nvPr/>
        </p:nvSpPr>
        <p:spPr>
          <a:xfrm>
            <a:off x="2245305" y="6551010"/>
            <a:ext cx="6651645" cy="20847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02" name="Google Shape;302;p8"/>
          <p:cNvGrpSpPr/>
          <p:nvPr/>
        </p:nvGrpSpPr>
        <p:grpSpPr>
          <a:xfrm rot="10800000">
            <a:off x="14209587" y="1954009"/>
            <a:ext cx="3280642" cy="3057907"/>
            <a:chOff x="1028699" y="3416530"/>
            <a:chExt cx="2671625" cy="2490239"/>
          </a:xfrm>
        </p:grpSpPr>
        <p:grpSp>
          <p:nvGrpSpPr>
            <p:cNvPr id="303" name="Google Shape;303;p8"/>
            <p:cNvGrpSpPr/>
            <p:nvPr/>
          </p:nvGrpSpPr>
          <p:grpSpPr>
            <a:xfrm rot="2700000">
              <a:off x="1966263" y="3924922"/>
              <a:ext cx="1417088" cy="1483514"/>
              <a:chOff x="0" y="-38100"/>
              <a:chExt cx="812800" cy="850900"/>
            </a:xfrm>
          </p:grpSpPr>
          <p:sp>
            <p:nvSpPr>
              <p:cNvPr id="304" name="Google Shape;304;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05" name="Google Shape;305;p8"/>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6" name="Google Shape;306;p8"/>
            <p:cNvGrpSpPr/>
            <p:nvPr/>
          </p:nvGrpSpPr>
          <p:grpSpPr>
            <a:xfrm rot="2700000">
              <a:off x="1413549" y="3761055"/>
              <a:ext cx="1720540" cy="1801190"/>
              <a:chOff x="0" y="-38100"/>
              <a:chExt cx="812800" cy="850900"/>
            </a:xfrm>
          </p:grpSpPr>
          <p:sp>
            <p:nvSpPr>
              <p:cNvPr id="307" name="Google Shape;307;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08" name="Google Shape;308;p8"/>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309" name="Google Shape;309;p8"/>
          <p:cNvGrpSpPr/>
          <p:nvPr/>
        </p:nvGrpSpPr>
        <p:grpSpPr>
          <a:xfrm rot="5400000">
            <a:off x="-1748095" y="8202375"/>
            <a:ext cx="6926752" cy="7161663"/>
            <a:chOff x="-175977" y="-175976"/>
            <a:chExt cx="9235669" cy="9548885"/>
          </a:xfrm>
        </p:grpSpPr>
        <p:grpSp>
          <p:nvGrpSpPr>
            <p:cNvPr id="310" name="Google Shape;310;p8"/>
            <p:cNvGrpSpPr/>
            <p:nvPr/>
          </p:nvGrpSpPr>
          <p:grpSpPr>
            <a:xfrm rot="-2700000">
              <a:off x="1011586" y="2751696"/>
              <a:ext cx="5309215" cy="5558084"/>
              <a:chOff x="0" y="-38100"/>
              <a:chExt cx="812800" cy="850900"/>
            </a:xfrm>
          </p:grpSpPr>
          <p:sp>
            <p:nvSpPr>
              <p:cNvPr id="311" name="Google Shape;311;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12" name="Google Shape;312;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3" name="Google Shape;313;p8"/>
            <p:cNvGrpSpPr/>
            <p:nvPr/>
          </p:nvGrpSpPr>
          <p:grpSpPr>
            <a:xfrm rot="-2700000">
              <a:off x="1831597" y="887152"/>
              <a:ext cx="5309215" cy="5558084"/>
              <a:chOff x="0" y="-38100"/>
              <a:chExt cx="812800" cy="850900"/>
            </a:xfrm>
          </p:grpSpPr>
          <p:sp>
            <p:nvSpPr>
              <p:cNvPr id="314" name="Google Shape;314;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15" name="Google Shape;315;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6" name="Google Shape;316;p8"/>
            <p:cNvGrpSpPr/>
            <p:nvPr/>
          </p:nvGrpSpPr>
          <p:grpSpPr>
            <a:xfrm rot="-2700000">
              <a:off x="1831597" y="2732109"/>
              <a:ext cx="5309215" cy="5558084"/>
              <a:chOff x="0" y="-38100"/>
              <a:chExt cx="812800" cy="850900"/>
            </a:xfrm>
          </p:grpSpPr>
          <p:sp>
            <p:nvSpPr>
              <p:cNvPr id="317" name="Google Shape;317;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18" name="Google Shape;318;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9" name="Google Shape;319;p8"/>
            <p:cNvGrpSpPr/>
            <p:nvPr/>
          </p:nvGrpSpPr>
          <p:grpSpPr>
            <a:xfrm rot="-2700000">
              <a:off x="2494928" y="2732109"/>
              <a:ext cx="5309215" cy="5558084"/>
              <a:chOff x="0" y="-38100"/>
              <a:chExt cx="812800" cy="850900"/>
            </a:xfrm>
          </p:grpSpPr>
          <p:sp>
            <p:nvSpPr>
              <p:cNvPr id="320" name="Google Shape;320;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21" name="Google Shape;321;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2" name="Google Shape;322;p8"/>
            <p:cNvGrpSpPr/>
            <p:nvPr/>
          </p:nvGrpSpPr>
          <p:grpSpPr>
            <a:xfrm rot="-2700000">
              <a:off x="2562914" y="887152"/>
              <a:ext cx="5309215" cy="5558084"/>
              <a:chOff x="0" y="-38100"/>
              <a:chExt cx="812800" cy="850900"/>
            </a:xfrm>
          </p:grpSpPr>
          <p:sp>
            <p:nvSpPr>
              <p:cNvPr id="323" name="Google Shape;323;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24" name="Google Shape;324;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25" name="Google Shape;325;p8"/>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326" name="Google Shape;326;p8"/>
          <p:cNvSpPr txBox="1"/>
          <p:nvPr/>
        </p:nvSpPr>
        <p:spPr>
          <a:xfrm>
            <a:off x="1422925" y="1477277"/>
            <a:ext cx="102531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Contoh di Hospitality</a:t>
            </a:r>
            <a:endParaRPr sz="4800" b="1" i="0" u="none" strike="noStrike" cap="none">
              <a:solidFill>
                <a:srgbClr val="21264D"/>
              </a:solidFill>
              <a:latin typeface="Poppins"/>
              <a:ea typeface="Poppins"/>
              <a:cs typeface="Poppins"/>
              <a:sym typeface="Poppins"/>
            </a:endParaRPr>
          </a:p>
        </p:txBody>
      </p:sp>
      <p:sp>
        <p:nvSpPr>
          <p:cNvPr id="327" name="Google Shape;327;p8"/>
          <p:cNvSpPr txBox="1"/>
          <p:nvPr/>
        </p:nvSpPr>
        <p:spPr>
          <a:xfrm>
            <a:off x="1422925" y="2776281"/>
            <a:ext cx="11798700" cy="49257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Hotel ABC menerapkan strategi manajemen SDM yang efektif dengan melakukan analisis kebutuhan karyawan secara teratur, memberikan pelatihan yang berkualitas, melakukan evaluasi kinerja yang adil, dan memberikan kompensasi yang kompetitif. Dengan demikian, hotel ini berhasil meningkatkan kinerja karyawan dan mengoptimalkan operasionalnya di tengah persaingan industri perhotelan yang ketat.</a:t>
            </a:r>
            <a:endParaRPr sz="4000" b="0" i="0" u="none" strike="noStrike" cap="none">
              <a:solidFill>
                <a:schemeClr val="dk1"/>
              </a:solidFill>
              <a:latin typeface="Calibri"/>
              <a:ea typeface="Calibri"/>
              <a:cs typeface="Calibri"/>
              <a:sym typeface="Calibri"/>
            </a:endParaRPr>
          </a:p>
        </p:txBody>
      </p:sp>
      <p:grpSp>
        <p:nvGrpSpPr>
          <p:cNvPr id="328" name="Google Shape;328;p8"/>
          <p:cNvGrpSpPr/>
          <p:nvPr/>
        </p:nvGrpSpPr>
        <p:grpSpPr>
          <a:xfrm>
            <a:off x="14202254" y="-78589"/>
            <a:ext cx="3537125" cy="1842646"/>
            <a:chOff x="14202254" y="-78589"/>
            <a:chExt cx="3537125" cy="1842646"/>
          </a:xfrm>
        </p:grpSpPr>
        <p:sp>
          <p:nvSpPr>
            <p:cNvPr id="329" name="Google Shape;329;p8"/>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330" name="Google Shape;330;p8"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331" name="Google Shape;331;p8"/>
          <p:cNvSpPr txBox="1"/>
          <p:nvPr/>
        </p:nvSpPr>
        <p:spPr>
          <a:xfrm>
            <a:off x="13570972" y="9432337"/>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35"/>
        <p:cNvGrpSpPr/>
        <p:nvPr/>
      </p:nvGrpSpPr>
      <p:grpSpPr>
        <a:xfrm>
          <a:off x="0" y="0"/>
          <a:ext cx="0" cy="0"/>
          <a:chOff x="0" y="0"/>
          <a:chExt cx="0" cy="0"/>
        </a:xfrm>
      </p:grpSpPr>
      <p:sp>
        <p:nvSpPr>
          <p:cNvPr id="336" name="Google Shape;336;g26c499d7888_0_14"/>
          <p:cNvSpPr txBox="1"/>
          <p:nvPr/>
        </p:nvSpPr>
        <p:spPr>
          <a:xfrm>
            <a:off x="2245305" y="6551010"/>
            <a:ext cx="6651600" cy="20847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37" name="Google Shape;337;g26c499d7888_0_14"/>
          <p:cNvGrpSpPr/>
          <p:nvPr/>
        </p:nvGrpSpPr>
        <p:grpSpPr>
          <a:xfrm rot="5400000">
            <a:off x="-1748079" y="8202376"/>
            <a:ext cx="6926719" cy="7161631"/>
            <a:chOff x="-175975" y="-175954"/>
            <a:chExt cx="9235626" cy="9548842"/>
          </a:xfrm>
        </p:grpSpPr>
        <p:grpSp>
          <p:nvGrpSpPr>
            <p:cNvPr id="338" name="Google Shape;338;g26c499d7888_0_14"/>
            <p:cNvGrpSpPr/>
            <p:nvPr/>
          </p:nvGrpSpPr>
          <p:grpSpPr>
            <a:xfrm rot="-2700000">
              <a:off x="1011581" y="2751712"/>
              <a:ext cx="5309185" cy="5558053"/>
              <a:chOff x="0" y="-38100"/>
              <a:chExt cx="812800" cy="850900"/>
            </a:xfrm>
          </p:grpSpPr>
          <p:sp>
            <p:nvSpPr>
              <p:cNvPr id="339" name="Google Shape;339;g26c499d7888_0_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40" name="Google Shape;340;g26c499d7888_0_14"/>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1" name="Google Shape;341;g26c499d7888_0_14"/>
            <p:cNvGrpSpPr/>
            <p:nvPr/>
          </p:nvGrpSpPr>
          <p:grpSpPr>
            <a:xfrm rot="-2700000">
              <a:off x="1831592" y="887168"/>
              <a:ext cx="5309185" cy="5558053"/>
              <a:chOff x="0" y="-38100"/>
              <a:chExt cx="812800" cy="850900"/>
            </a:xfrm>
          </p:grpSpPr>
          <p:sp>
            <p:nvSpPr>
              <p:cNvPr id="342" name="Google Shape;342;g26c499d7888_0_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43" name="Google Shape;343;g26c499d7888_0_14"/>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4" name="Google Shape;344;g26c499d7888_0_14"/>
            <p:cNvGrpSpPr/>
            <p:nvPr/>
          </p:nvGrpSpPr>
          <p:grpSpPr>
            <a:xfrm rot="-2700000">
              <a:off x="1831592" y="2732125"/>
              <a:ext cx="5309185" cy="5558053"/>
              <a:chOff x="0" y="-38100"/>
              <a:chExt cx="812800" cy="850900"/>
            </a:xfrm>
          </p:grpSpPr>
          <p:sp>
            <p:nvSpPr>
              <p:cNvPr id="345" name="Google Shape;345;g26c499d7888_0_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46" name="Google Shape;346;g26c499d7888_0_14"/>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7" name="Google Shape;347;g26c499d7888_0_14"/>
            <p:cNvGrpSpPr/>
            <p:nvPr/>
          </p:nvGrpSpPr>
          <p:grpSpPr>
            <a:xfrm rot="-2700000">
              <a:off x="2494923" y="2732125"/>
              <a:ext cx="5309185" cy="5558053"/>
              <a:chOff x="0" y="-38100"/>
              <a:chExt cx="812800" cy="850900"/>
            </a:xfrm>
          </p:grpSpPr>
          <p:sp>
            <p:nvSpPr>
              <p:cNvPr id="348" name="Google Shape;348;g26c499d7888_0_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49" name="Google Shape;349;g26c499d7888_0_14"/>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50" name="Google Shape;350;g26c499d7888_0_14"/>
            <p:cNvGrpSpPr/>
            <p:nvPr/>
          </p:nvGrpSpPr>
          <p:grpSpPr>
            <a:xfrm rot="-2700000">
              <a:off x="2562909" y="887168"/>
              <a:ext cx="5309185" cy="5558053"/>
              <a:chOff x="0" y="-38100"/>
              <a:chExt cx="812800" cy="850900"/>
            </a:xfrm>
          </p:grpSpPr>
          <p:sp>
            <p:nvSpPr>
              <p:cNvPr id="351" name="Google Shape;351;g26c499d7888_0_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52" name="Google Shape;352;g26c499d7888_0_14"/>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53" name="Google Shape;353;g26c499d7888_0_14"/>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354" name="Google Shape;354;g26c499d7888_0_14"/>
          <p:cNvSpPr txBox="1"/>
          <p:nvPr/>
        </p:nvSpPr>
        <p:spPr>
          <a:xfrm>
            <a:off x="1422925" y="1477277"/>
            <a:ext cx="102531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Penutup</a:t>
            </a:r>
            <a:endParaRPr sz="4800" b="1" i="0" u="none" strike="noStrike" cap="none">
              <a:solidFill>
                <a:srgbClr val="21264D"/>
              </a:solidFill>
              <a:latin typeface="Poppins"/>
              <a:ea typeface="Poppins"/>
              <a:cs typeface="Poppins"/>
              <a:sym typeface="Poppins"/>
            </a:endParaRPr>
          </a:p>
        </p:txBody>
      </p:sp>
      <p:sp>
        <p:nvSpPr>
          <p:cNvPr id="355" name="Google Shape;355;g26c499d7888_0_14"/>
          <p:cNvSpPr txBox="1"/>
          <p:nvPr/>
        </p:nvSpPr>
        <p:spPr>
          <a:xfrm>
            <a:off x="1422925" y="2776275"/>
            <a:ext cx="15702300" cy="40635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400"/>
              <a:buFont typeface="Arial"/>
              <a:buNone/>
            </a:pPr>
            <a:r>
              <a:rPr lang="en-US" sz="4400" b="0" i="0" u="none" strike="noStrike" cap="none" dirty="0" err="1">
                <a:solidFill>
                  <a:schemeClr val="dk1"/>
                </a:solidFill>
                <a:latin typeface="Calibri"/>
                <a:ea typeface="Calibri"/>
                <a:cs typeface="Calibri"/>
                <a:sym typeface="Calibri"/>
              </a:rPr>
              <a:t>Dalam</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ringkasan</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ini</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kita</a:t>
            </a:r>
            <a:r>
              <a:rPr lang="en-US" sz="4400" b="0" i="0" u="none" strike="noStrike" cap="none" dirty="0">
                <a:solidFill>
                  <a:schemeClr val="dk1"/>
                </a:solidFill>
                <a:latin typeface="Calibri"/>
                <a:ea typeface="Calibri"/>
                <a:cs typeface="Calibri"/>
                <a:sym typeface="Calibri"/>
              </a:rPr>
              <a:t> meng-highlight </a:t>
            </a:r>
            <a:r>
              <a:rPr lang="en-US" sz="4400" b="0" i="0" u="none" strike="noStrike" cap="none" dirty="0" err="1">
                <a:solidFill>
                  <a:schemeClr val="dk1"/>
                </a:solidFill>
                <a:latin typeface="Calibri"/>
                <a:ea typeface="Calibri"/>
                <a:cs typeface="Calibri"/>
                <a:sym typeface="Calibri"/>
              </a:rPr>
              <a:t>pentingnya</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manajemen</a:t>
            </a:r>
            <a:r>
              <a:rPr lang="en-US" sz="4400" b="0" i="0" u="none" strike="noStrike" cap="none" dirty="0">
                <a:solidFill>
                  <a:schemeClr val="dk1"/>
                </a:solidFill>
                <a:latin typeface="Calibri"/>
                <a:ea typeface="Calibri"/>
                <a:cs typeface="Calibri"/>
                <a:sym typeface="Calibri"/>
              </a:rPr>
              <a:t> SDM yang </a:t>
            </a:r>
            <a:r>
              <a:rPr lang="en-US" sz="4400" b="0" i="0" u="none" strike="noStrike" cap="none" dirty="0" err="1">
                <a:solidFill>
                  <a:schemeClr val="dk1"/>
                </a:solidFill>
                <a:latin typeface="Calibri"/>
                <a:ea typeface="Calibri"/>
                <a:cs typeface="Calibri"/>
                <a:sym typeface="Calibri"/>
              </a:rPr>
              <a:t>efektif</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bagi</a:t>
            </a:r>
            <a:r>
              <a:rPr lang="en-US" sz="4400" b="0" i="0" u="none" strike="noStrike" cap="none" dirty="0">
                <a:solidFill>
                  <a:schemeClr val="dk1"/>
                </a:solidFill>
                <a:latin typeface="Calibri"/>
                <a:ea typeface="Calibri"/>
                <a:cs typeface="Calibri"/>
                <a:sym typeface="Calibri"/>
              </a:rPr>
              <a:t> UMKM </a:t>
            </a:r>
            <a:r>
              <a:rPr lang="en-US" sz="4400" b="0" i="0" u="none" strike="noStrike" cap="none" dirty="0" err="1">
                <a:solidFill>
                  <a:schemeClr val="dk1"/>
                </a:solidFill>
                <a:latin typeface="Calibri"/>
                <a:ea typeface="Calibri"/>
                <a:cs typeface="Calibri"/>
                <a:sym typeface="Calibri"/>
              </a:rPr>
              <a:t>dalam</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industri</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perhotelan</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Dengan</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menerapkan</a:t>
            </a:r>
            <a:r>
              <a:rPr lang="en-US" sz="4400" b="0" i="0" u="none" strike="noStrike" cap="none" dirty="0">
                <a:solidFill>
                  <a:schemeClr val="dk1"/>
                </a:solidFill>
                <a:latin typeface="Calibri"/>
                <a:ea typeface="Calibri"/>
                <a:cs typeface="Calibri"/>
                <a:sym typeface="Calibri"/>
              </a:rPr>
              <a:t> proses </a:t>
            </a:r>
            <a:r>
              <a:rPr lang="en-US" sz="4400" b="0" i="0" u="none" strike="noStrike" cap="none" dirty="0" err="1">
                <a:solidFill>
                  <a:schemeClr val="dk1"/>
                </a:solidFill>
                <a:latin typeface="Calibri"/>
                <a:ea typeface="Calibri"/>
                <a:cs typeface="Calibri"/>
                <a:sym typeface="Calibri"/>
              </a:rPr>
              <a:t>rekrutmen</a:t>
            </a:r>
            <a:r>
              <a:rPr lang="en-US" sz="4400" b="0" i="0" u="none" strike="noStrike" cap="none" dirty="0">
                <a:solidFill>
                  <a:schemeClr val="dk1"/>
                </a:solidFill>
                <a:latin typeface="Calibri"/>
                <a:ea typeface="Calibri"/>
                <a:cs typeface="Calibri"/>
                <a:sym typeface="Calibri"/>
              </a:rPr>
              <a:t> yang </a:t>
            </a:r>
            <a:r>
              <a:rPr lang="en-US" sz="4400" b="0" i="0" u="none" strike="noStrike" cap="none" dirty="0" err="1">
                <a:solidFill>
                  <a:schemeClr val="dk1"/>
                </a:solidFill>
                <a:latin typeface="Calibri"/>
                <a:ea typeface="Calibri"/>
                <a:cs typeface="Calibri"/>
                <a:sym typeface="Calibri"/>
              </a:rPr>
              <a:t>baik</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pelatihan</a:t>
            </a:r>
            <a:r>
              <a:rPr lang="en-US" sz="4400" b="0" i="0" u="none" strike="noStrike" cap="none" dirty="0">
                <a:solidFill>
                  <a:schemeClr val="dk1"/>
                </a:solidFill>
                <a:latin typeface="Calibri"/>
                <a:ea typeface="Calibri"/>
                <a:cs typeface="Calibri"/>
                <a:sym typeface="Calibri"/>
              </a:rPr>
              <a:t> yang </a:t>
            </a:r>
            <a:r>
              <a:rPr lang="en-US" sz="4400" b="0" i="0" u="none" strike="noStrike" cap="none" dirty="0" err="1">
                <a:solidFill>
                  <a:schemeClr val="dk1"/>
                </a:solidFill>
                <a:latin typeface="Calibri"/>
                <a:ea typeface="Calibri"/>
                <a:cs typeface="Calibri"/>
                <a:sym typeface="Calibri"/>
              </a:rPr>
              <a:t>efektif</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evaluasi</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kinerja</a:t>
            </a:r>
            <a:r>
              <a:rPr lang="en-US" sz="4400" b="0" i="0" u="none" strike="noStrike" cap="none" dirty="0">
                <a:solidFill>
                  <a:schemeClr val="dk1"/>
                </a:solidFill>
                <a:latin typeface="Calibri"/>
                <a:ea typeface="Calibri"/>
                <a:cs typeface="Calibri"/>
                <a:sym typeface="Calibri"/>
              </a:rPr>
              <a:t> yang </a:t>
            </a:r>
            <a:r>
              <a:rPr lang="en-US" sz="4400" b="0" i="0" u="none" strike="noStrike" cap="none" dirty="0" err="1">
                <a:solidFill>
                  <a:schemeClr val="dk1"/>
                </a:solidFill>
                <a:latin typeface="Calibri"/>
                <a:ea typeface="Calibri"/>
                <a:cs typeface="Calibri"/>
                <a:sym typeface="Calibri"/>
              </a:rPr>
              <a:t>teratur</a:t>
            </a:r>
            <a:r>
              <a:rPr lang="en-US" sz="4400" b="0" i="0" u="none" strike="noStrike" cap="none" dirty="0">
                <a:solidFill>
                  <a:schemeClr val="dk1"/>
                </a:solidFill>
                <a:latin typeface="Calibri"/>
                <a:ea typeface="Calibri"/>
                <a:cs typeface="Calibri"/>
                <a:sym typeface="Calibri"/>
              </a:rPr>
              <a:t>, dan </a:t>
            </a:r>
            <a:r>
              <a:rPr lang="en-US" sz="4400" b="0" i="0" u="none" strike="noStrike" cap="none" dirty="0" err="1">
                <a:solidFill>
                  <a:schemeClr val="dk1"/>
                </a:solidFill>
                <a:latin typeface="Calibri"/>
                <a:ea typeface="Calibri"/>
                <a:cs typeface="Calibri"/>
                <a:sym typeface="Calibri"/>
              </a:rPr>
              <a:t>kompensasi</a:t>
            </a:r>
            <a:r>
              <a:rPr lang="en-US" sz="4400" b="0" i="0" u="none" strike="noStrike" cap="none" dirty="0">
                <a:solidFill>
                  <a:schemeClr val="dk1"/>
                </a:solidFill>
                <a:latin typeface="Calibri"/>
                <a:ea typeface="Calibri"/>
                <a:cs typeface="Calibri"/>
                <a:sym typeface="Calibri"/>
              </a:rPr>
              <a:t> yang </a:t>
            </a:r>
            <a:r>
              <a:rPr lang="en-US" sz="4400" b="0" i="0" u="none" strike="noStrike" cap="none" dirty="0" err="1">
                <a:solidFill>
                  <a:schemeClr val="dk1"/>
                </a:solidFill>
                <a:latin typeface="Calibri"/>
                <a:ea typeface="Calibri"/>
                <a:cs typeface="Calibri"/>
                <a:sym typeface="Calibri"/>
              </a:rPr>
              <a:t>adil</a:t>
            </a:r>
            <a:r>
              <a:rPr lang="en-US" sz="4400" b="0" i="0" u="none" strike="noStrike" cap="none" dirty="0">
                <a:solidFill>
                  <a:schemeClr val="dk1"/>
                </a:solidFill>
                <a:latin typeface="Calibri"/>
                <a:ea typeface="Calibri"/>
                <a:cs typeface="Calibri"/>
                <a:sym typeface="Calibri"/>
              </a:rPr>
              <a:t>, UMKM </a:t>
            </a:r>
            <a:r>
              <a:rPr lang="en-US" sz="4400" b="0" i="0" u="none" strike="noStrike" cap="none" dirty="0" err="1">
                <a:solidFill>
                  <a:schemeClr val="dk1"/>
                </a:solidFill>
                <a:latin typeface="Calibri"/>
                <a:ea typeface="Calibri"/>
                <a:cs typeface="Calibri"/>
                <a:sym typeface="Calibri"/>
              </a:rPr>
              <a:t>dapat</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meningkatkan</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kinerja</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karyawan</a:t>
            </a:r>
            <a:r>
              <a:rPr lang="en-US" sz="4400" b="0" i="0" u="none" strike="noStrike" cap="none" dirty="0">
                <a:solidFill>
                  <a:schemeClr val="dk1"/>
                </a:solidFill>
                <a:latin typeface="Calibri"/>
                <a:ea typeface="Calibri"/>
                <a:cs typeface="Calibri"/>
                <a:sym typeface="Calibri"/>
              </a:rPr>
              <a:t> dan </a:t>
            </a:r>
            <a:r>
              <a:rPr lang="en-US" sz="4400" b="0" i="0" u="none" strike="noStrike" cap="none" dirty="0" err="1">
                <a:solidFill>
                  <a:schemeClr val="dk1"/>
                </a:solidFill>
                <a:latin typeface="Calibri"/>
                <a:ea typeface="Calibri"/>
                <a:cs typeface="Calibri"/>
                <a:sym typeface="Calibri"/>
              </a:rPr>
              <a:t>mencapai</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tujuan</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bisnisnya</a:t>
            </a:r>
            <a:r>
              <a:rPr lang="en-US" sz="4400" b="0" i="0" u="none" strike="noStrike" cap="none" dirty="0">
                <a:solidFill>
                  <a:schemeClr val="dk1"/>
                </a:solidFill>
                <a:latin typeface="Calibri"/>
                <a:ea typeface="Calibri"/>
                <a:cs typeface="Calibri"/>
                <a:sym typeface="Calibri"/>
              </a:rPr>
              <a:t>.</a:t>
            </a:r>
            <a:endParaRPr sz="4400" b="0" i="0" u="none" strike="noStrike" cap="none" dirty="0">
              <a:solidFill>
                <a:schemeClr val="dk1"/>
              </a:solidFill>
              <a:latin typeface="Calibri"/>
              <a:ea typeface="Calibri"/>
              <a:cs typeface="Calibri"/>
              <a:sym typeface="Calibri"/>
            </a:endParaRPr>
          </a:p>
        </p:txBody>
      </p:sp>
      <p:grpSp>
        <p:nvGrpSpPr>
          <p:cNvPr id="356" name="Google Shape;356;g26c499d7888_0_14"/>
          <p:cNvGrpSpPr/>
          <p:nvPr/>
        </p:nvGrpSpPr>
        <p:grpSpPr>
          <a:xfrm>
            <a:off x="14202254" y="-78589"/>
            <a:ext cx="3537125" cy="1842646"/>
            <a:chOff x="14202254" y="-78589"/>
            <a:chExt cx="3537125" cy="1842646"/>
          </a:xfrm>
        </p:grpSpPr>
        <p:sp>
          <p:nvSpPr>
            <p:cNvPr id="357" name="Google Shape;357;g26c499d7888_0_14"/>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358" name="Google Shape;358;g26c499d7888_0_14" descr="Vokasi Logo 1 – Fakultas Vokasi Unair"/>
            <p:cNvPicPr preferRelativeResize="0"/>
            <p:nvPr/>
          </p:nvPicPr>
          <p:blipFill rotWithShape="1">
            <a:blip r:embed="rId5">
              <a:alphaModFix/>
            </a:blip>
            <a:srcRect/>
            <a:stretch/>
          </p:blipFill>
          <p:spPr>
            <a:xfrm>
              <a:off x="14202254" y="-78589"/>
              <a:ext cx="3275814" cy="1842646"/>
            </a:xfrm>
            <a:prstGeom prst="rect">
              <a:avLst/>
            </a:prstGeom>
            <a:noFill/>
            <a:ln>
              <a:noFill/>
            </a:ln>
          </p:spPr>
        </p:pic>
      </p:grpSp>
      <p:sp>
        <p:nvSpPr>
          <p:cNvPr id="359" name="Google Shape;359;g26c499d7888_0_14"/>
          <p:cNvSpPr txBox="1"/>
          <p:nvPr/>
        </p:nvSpPr>
        <p:spPr>
          <a:xfrm>
            <a:off x="13570972" y="9432337"/>
            <a:ext cx="3919200" cy="287700"/>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547</Words>
  <Application>Microsoft Macintosh PowerPoint</Application>
  <PresentationFormat>Kustom</PresentationFormat>
  <Paragraphs>45</Paragraphs>
  <Slides>10</Slides>
  <Notes>10</Notes>
  <HiddenSlides>0</HiddenSlides>
  <MMClips>0</MMClips>
  <ScaleCrop>false</ScaleCrop>
  <HeadingPairs>
    <vt:vector size="6" baseType="variant">
      <vt:variant>
        <vt:lpstr>Font Dipakai</vt:lpstr>
      </vt:variant>
      <vt:variant>
        <vt:i4>5</vt:i4>
      </vt:variant>
      <vt:variant>
        <vt:lpstr>Tema</vt:lpstr>
      </vt:variant>
      <vt:variant>
        <vt:i4>1</vt:i4>
      </vt:variant>
      <vt:variant>
        <vt:lpstr>Judul Slide</vt:lpstr>
      </vt:variant>
      <vt:variant>
        <vt:i4>10</vt:i4>
      </vt:variant>
    </vt:vector>
  </HeadingPairs>
  <TitlesOfParts>
    <vt:vector size="16" baseType="lpstr">
      <vt:lpstr>Calibri</vt:lpstr>
      <vt:lpstr>Poppins</vt:lpstr>
      <vt:lpstr>Arial</vt:lpstr>
      <vt:lpstr>Open Sans</vt:lpstr>
      <vt:lpstr>Cutive</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PowerPoint</dc:title>
  <cp:lastModifiedBy>Microsoft Office User</cp:lastModifiedBy>
  <cp:revision>1</cp:revision>
  <dcterms:created xsi:type="dcterms:W3CDTF">2006-08-16T00:00:00Z</dcterms:created>
  <dcterms:modified xsi:type="dcterms:W3CDTF">2024-04-03T05:48:40Z</dcterms:modified>
</cp:coreProperties>
</file>