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</p:sldIdLst>
  <p:sldSz cx="9144000" cy="5715000" type="screen16x10"/>
  <p:notesSz cx="6858000" cy="9144000"/>
  <p:embeddedFontLst>
    <p:embeddedFont>
      <p:font typeface="David" pitchFamily="34" charset="-79"/>
      <p:regular r:id="rId13"/>
      <p:bold r:id="rId14"/>
    </p:embeddedFont>
    <p:embeddedFont>
      <p:font typeface="BrowalliaUPC" pitchFamily="34" charset="-34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Browallia New" pitchFamily="34" charset="-34"/>
      <p:regular r:id="rId23"/>
      <p:bold r:id="rId24"/>
      <p:italic r:id="rId25"/>
      <p:boldItalic r:id="rId26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33CC"/>
    <a:srgbClr val="FFD54F"/>
    <a:srgbClr val="FFF6D9"/>
    <a:srgbClr val="FFE0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D5ED-A342-4399-B057-6474D66EE18E}" type="datetimeFigureOut">
              <a:rPr lang="id-ID" smtClean="0"/>
              <a:pPr/>
              <a:t>13/09/2021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FC2E-E9DB-4907-AFA2-C359F7ECBEC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714624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de" b="1" dirty="0" smtClean="0">
                <a:latin typeface="David" pitchFamily="34" charset="-79"/>
                <a:cs typeface="David" pitchFamily="34" charset="-79"/>
              </a:rPr>
              <a:t>M</a:t>
            </a:r>
            <a:r>
              <a:rPr lang="id-ID" b="1" dirty="0" smtClean="0">
                <a:latin typeface="David" pitchFamily="34" charset="-79"/>
                <a:cs typeface="David" pitchFamily="34" charset="-79"/>
              </a:rPr>
              <a:t>ULTIDIMENSIONAL SCALING</a:t>
            </a:r>
            <a:endParaRPr lang="id-ID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143120"/>
            <a:ext cx="6400800" cy="642942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Statistik Analisis Multivariat</a:t>
            </a:r>
            <a:endParaRPr lang="id-ID" dirty="0">
              <a:solidFill>
                <a:schemeClr val="tx2"/>
              </a:solidFill>
              <a:latin typeface="BrowalliaUPC" pitchFamily="34" charset="-34"/>
              <a:cs typeface="BrowalliaUPC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1428728" y="2643186"/>
            <a:ext cx="6400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333500"/>
            <a:ext cx="3614734" cy="3771636"/>
          </a:xfrm>
        </p:spPr>
        <p:txBody>
          <a:bodyPr>
            <a:normAutofit/>
          </a:bodyPr>
          <a:lstStyle/>
          <a:p>
            <a:pPr marL="0" indent="0"/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Algoritma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konvergen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membentuk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sebuah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solusi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setelah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pengulangan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sebanyak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157 kali 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0" indent="0"/>
            <a:r>
              <a:rPr lang="id-ID" sz="2000" i="1" dirty="0" smtClean="0">
                <a:latin typeface="BrowalliaUPC" pitchFamily="34" charset="-34"/>
                <a:cs typeface="BrowalliaUPC" pitchFamily="34" charset="-34"/>
              </a:rPr>
              <a:t> P</a:t>
            </a:r>
            <a:r>
              <a:rPr lang="en-ID" sz="2000" i="1" dirty="0" err="1" smtClean="0">
                <a:latin typeface="BrowalliaUPC" pitchFamily="34" charset="-34"/>
                <a:cs typeface="BrowalliaUPC" pitchFamily="34" charset="-34"/>
              </a:rPr>
              <a:t>enalized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 stress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(yang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ditunjukkan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oleh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final function value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)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sebesar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0,6848930. 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0" indent="0"/>
            <a:r>
              <a:rPr lang="en-ID" sz="2000" i="1" dirty="0" err="1" smtClean="0">
                <a:latin typeface="BrowalliaUPC" pitchFamily="34" charset="-34"/>
                <a:cs typeface="BrowalliaUPC" pitchFamily="34" charset="-34"/>
              </a:rPr>
              <a:t>Kruskal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 stress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pada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model MDS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ini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lebih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dari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24%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berarti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kurang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baik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 </a:t>
            </a:r>
            <a:endParaRPr lang="id-ID" sz="2000" dirty="0" smtClean="0">
              <a:latin typeface="BrowalliaUPC" pitchFamily="34" charset="-34"/>
              <a:cs typeface="BrowalliaUPC" pitchFamily="34" charset="-34"/>
            </a:endParaRPr>
          </a:p>
          <a:p>
            <a:pPr marL="0" indent="0"/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Namun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nilai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Sum-of-Squares of </a:t>
            </a:r>
            <a:r>
              <a:rPr lang="en-ID" sz="2000" i="1" dirty="0" err="1" smtClean="0">
                <a:latin typeface="BrowalliaUPC" pitchFamily="34" charset="-34"/>
                <a:cs typeface="BrowalliaUPC" pitchFamily="34" charset="-34"/>
              </a:rPr>
              <a:t>DeSarbo's</a:t>
            </a:r>
            <a:r>
              <a:rPr lang="en-ID" sz="2000" i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i="1" dirty="0" err="1" smtClean="0">
                <a:latin typeface="BrowalliaUPC" pitchFamily="34" charset="-34"/>
                <a:cs typeface="BrowalliaUPC" pitchFamily="34" charset="-34"/>
              </a:rPr>
              <a:t>Intermixedness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-nya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mendekati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nol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mencerminkan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bahwa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model MDS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ini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tercampur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dengan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baik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.</a:t>
            </a:r>
            <a:endParaRPr lang="id-ID" sz="2000" b="1" dirty="0" smtClean="0">
              <a:solidFill>
                <a:prstClr val="black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214426"/>
          <a:ext cx="4286281" cy="4305554"/>
        </p:xfrm>
        <a:graphic>
          <a:graphicData uri="http://schemas.openxmlformats.org/drawingml/2006/table">
            <a:tbl>
              <a:tblPr/>
              <a:tblGrid>
                <a:gridCol w="1500198"/>
                <a:gridCol w="1928826"/>
                <a:gridCol w="857257"/>
              </a:tblGrid>
              <a:tr h="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Iterations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157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Final Function Value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,6848930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Function Value Parts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Stress Part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,2428268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Penalty Part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1,9317409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Badness of Fit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Normalized Stress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,0583589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Kruskal's Stress-I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,2415758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Kruskal's Stress-II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,5875599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Young's S-Stress-I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,3446361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Young's S-Stress-II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,5030127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Goodness of Fit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Dispersion Accounted For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,9416411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Variance Accounted For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,7651552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Recovered Preference Orders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,7818594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Spearman's Rho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,8179181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Kendall's Tau-b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,6916725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Variation Coefficients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Variation Proximities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,5590170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Variation Transformed Proximities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,6006156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Variation Distances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,4833617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Degeneracy Indices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Sum-of-Squares of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DeSarbo's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ID" sz="1200" dirty="0" err="1">
                          <a:latin typeface="Times New Roman"/>
                          <a:ea typeface="Calibri"/>
                          <a:cs typeface="Arial"/>
                        </a:rPr>
                        <a:t>Intermixedness</a:t>
                      </a: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 Indices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,1590979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latin typeface="Times New Roman"/>
                          <a:ea typeface="Calibri"/>
                          <a:cs typeface="Arial"/>
                        </a:rPr>
                        <a:t>Shepard's Rough Nondegeneracy Index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latin typeface="Times New Roman"/>
                          <a:ea typeface="Calibri"/>
                          <a:cs typeface="Arial"/>
                        </a:rPr>
                        <a:t>,7895692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78579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Interpretasi Hasil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4"/>
            <a:ext cx="4686304" cy="4176462"/>
          </a:xfrm>
        </p:spPr>
        <p:txBody>
          <a:bodyPr>
            <a:normAutofit/>
          </a:bodyPr>
          <a:lstStyle/>
          <a:p>
            <a:pPr marL="173038" indent="-173038"/>
            <a:r>
              <a:rPr lang="id-ID" sz="2000" dirty="0" err="1" smtClean="0">
                <a:latin typeface="BrowalliaUPC" pitchFamily="34" charset="-34"/>
                <a:cs typeface="BrowalliaUPC" pitchFamily="34" charset="-34"/>
              </a:rPr>
              <a:t>D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imensi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pertama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membedakan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atau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mengelompokkan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variabel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berdasarkan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roti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lembut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atau</a:t>
            </a:r>
            <a:r>
              <a:rPr lang="en-ID" sz="2000" dirty="0" smtClean="0">
                <a:latin typeface="BrowalliaUPC" pitchFamily="34" charset="-34"/>
                <a:cs typeface="BrowalliaUPC" pitchFamily="34" charset="-34"/>
              </a:rPr>
              <a:t> yang </a:t>
            </a:r>
            <a:r>
              <a:rPr lang="en-ID" sz="2000" dirty="0" err="1" smtClean="0">
                <a:latin typeface="BrowalliaUPC" pitchFamily="34" charset="-34"/>
                <a:cs typeface="BrowalliaUPC" pitchFamily="34" charset="-34"/>
              </a:rPr>
              <a:t>keras</a:t>
            </a:r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.</a:t>
            </a:r>
          </a:p>
          <a:p>
            <a:pPr marL="173038" indent="-173038"/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Dimensi kedua ini dibedakan berdasarkan kenyamanan atau suasana yang dipertimbangkan untuk memakan jenis suatu roti.</a:t>
            </a:r>
          </a:p>
          <a:p>
            <a:pPr marL="173038" indent="-173038"/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donat, roti kayu manis, dan kue Denmark membentuk sekelompok roti lembut dan agak informal.</a:t>
            </a:r>
          </a:p>
          <a:p>
            <a:pPr marL="173038" indent="-173038"/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Muffin dan roti bakar kayu manis membentuk sekelompok roti yang lebih keras tetapi lebih formal. </a:t>
            </a:r>
          </a:p>
          <a:p>
            <a:pPr marL="173038" indent="-173038"/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Roti bakar dan roti gulung lainnya membentuk sekelompok roti yang keras dan agak informal. </a:t>
            </a:r>
          </a:p>
          <a:p>
            <a:pPr marL="173038" indent="-173038"/>
            <a:r>
              <a:rPr lang="id-ID" sz="2000" dirty="0" smtClean="0">
                <a:latin typeface="BrowalliaUPC" pitchFamily="34" charset="-34"/>
                <a:cs typeface="BrowalliaUPC" pitchFamily="34" charset="-34"/>
              </a:rPr>
              <a:t>Toast pop-up adalah roti keras yang sangat informal.</a:t>
            </a:r>
            <a:endParaRPr lang="id-ID" sz="2000" dirty="0"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24578" name="Picture 515"/>
          <p:cNvPicPr>
            <a:picLocks noChangeAspect="1" noChangeArrowheads="1"/>
          </p:cNvPicPr>
          <p:nvPr/>
        </p:nvPicPr>
        <p:blipFill>
          <a:blip r:embed="rId2"/>
          <a:srcRect l="13091" t="1981" r="12575" b="2310"/>
          <a:stretch>
            <a:fillRect/>
          </a:stretch>
        </p:blipFill>
        <p:spPr bwMode="auto">
          <a:xfrm>
            <a:off x="5357818" y="1357302"/>
            <a:ext cx="365395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8;p38"/>
          <p:cNvSpPr txBox="1">
            <a:spLocks/>
          </p:cNvSpPr>
          <p:nvPr/>
        </p:nvSpPr>
        <p:spPr>
          <a:xfrm>
            <a:off x="0" y="1071550"/>
            <a:ext cx="3071802" cy="5727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E07D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397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KONTEN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8662" y="2285996"/>
            <a:ext cx="3685994" cy="714380"/>
            <a:chOff x="928662" y="2285996"/>
            <a:chExt cx="3685994" cy="714380"/>
          </a:xfrm>
        </p:grpSpPr>
        <p:cxnSp>
          <p:nvCxnSpPr>
            <p:cNvPr id="11" name="Google Shape;751;p38"/>
            <p:cNvCxnSpPr/>
            <p:nvPr/>
          </p:nvCxnSpPr>
          <p:spPr>
            <a:xfrm rot="5400000" flipH="1" flipV="1">
              <a:off x="1347314" y="2633210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Right Triangle 15"/>
            <p:cNvSpPr/>
            <p:nvPr/>
          </p:nvSpPr>
          <p:spPr>
            <a:xfrm flipV="1">
              <a:off x="928662" y="2285996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Google Shape;739;p38"/>
            <p:cNvSpPr txBox="1">
              <a:spLocks/>
            </p:cNvSpPr>
            <p:nvPr/>
          </p:nvSpPr>
          <p:spPr>
            <a:xfrm>
              <a:off x="1004937" y="2357434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01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6" name="Google Shape;740;p38"/>
            <p:cNvSpPr txBox="1">
              <a:spLocks/>
            </p:cNvSpPr>
            <p:nvPr/>
          </p:nvSpPr>
          <p:spPr>
            <a:xfrm>
              <a:off x="1857356" y="2357434"/>
              <a:ext cx="2757300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Konsep Dasar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8662" y="3643318"/>
            <a:ext cx="3685994" cy="714380"/>
            <a:chOff x="928662" y="2285996"/>
            <a:chExt cx="3685994" cy="714380"/>
          </a:xfrm>
        </p:grpSpPr>
        <p:cxnSp>
          <p:nvCxnSpPr>
            <p:cNvPr id="21" name="Google Shape;751;p38"/>
            <p:cNvCxnSpPr/>
            <p:nvPr/>
          </p:nvCxnSpPr>
          <p:spPr>
            <a:xfrm rot="5400000" flipH="1" flipV="1">
              <a:off x="1347314" y="2633210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Right Triangle 21"/>
            <p:cNvSpPr/>
            <p:nvPr/>
          </p:nvSpPr>
          <p:spPr>
            <a:xfrm flipV="1">
              <a:off x="928662" y="2285996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Google Shape;739;p38"/>
            <p:cNvSpPr txBox="1">
              <a:spLocks/>
            </p:cNvSpPr>
            <p:nvPr/>
          </p:nvSpPr>
          <p:spPr>
            <a:xfrm>
              <a:off x="1004937" y="2357434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</a:t>
              </a:r>
              <a:r>
                <a:rPr kumimoji="0" lang="id-I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2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24" name="Google Shape;740;p38"/>
            <p:cNvSpPr txBox="1">
              <a:spLocks/>
            </p:cNvSpPr>
            <p:nvPr/>
          </p:nvSpPr>
          <p:spPr>
            <a:xfrm>
              <a:off x="1857356" y="2357434"/>
              <a:ext cx="2757300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Langkah-Langkah</a:t>
              </a:r>
              <a:r>
                <a:rPr kumimoji="0" lang="id-ID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 Analisis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7972" y="2285996"/>
            <a:ext cx="3685994" cy="714380"/>
            <a:chOff x="928662" y="2285996"/>
            <a:chExt cx="3685994" cy="714380"/>
          </a:xfrm>
        </p:grpSpPr>
        <p:cxnSp>
          <p:nvCxnSpPr>
            <p:cNvPr id="26" name="Google Shape;751;p38"/>
            <p:cNvCxnSpPr/>
            <p:nvPr/>
          </p:nvCxnSpPr>
          <p:spPr>
            <a:xfrm rot="5400000" flipH="1" flipV="1">
              <a:off x="1347314" y="2633210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Right Triangle 26"/>
            <p:cNvSpPr/>
            <p:nvPr/>
          </p:nvSpPr>
          <p:spPr>
            <a:xfrm flipV="1">
              <a:off x="928662" y="2285996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Google Shape;739;p38"/>
            <p:cNvSpPr txBox="1">
              <a:spLocks/>
            </p:cNvSpPr>
            <p:nvPr/>
          </p:nvSpPr>
          <p:spPr>
            <a:xfrm>
              <a:off x="1004937" y="2357434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</a:t>
              </a:r>
              <a:r>
                <a:rPr kumimoji="0" lang="id-I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3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29" name="Google Shape;740;p38"/>
            <p:cNvSpPr txBox="1">
              <a:spLocks/>
            </p:cNvSpPr>
            <p:nvPr/>
          </p:nvSpPr>
          <p:spPr>
            <a:xfrm>
              <a:off x="1857356" y="2357434"/>
              <a:ext cx="2757300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Contoh Soal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2962016"/>
          </a:xfrm>
        </p:spPr>
        <p:txBody>
          <a:bodyPr>
            <a:normAutofit/>
          </a:bodyPr>
          <a:lstStyle/>
          <a:p>
            <a:pPr lvl="0"/>
            <a:r>
              <a:rPr lang="id-ID" sz="2400" b="1" i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b="1" i="1" dirty="0" smtClean="0">
                <a:latin typeface="BrowalliaUPC" pitchFamily="34" charset="-34"/>
                <a:cs typeface="BrowalliaUPC" pitchFamily="34" charset="-34"/>
              </a:rPr>
              <a:t>Multidimensional scaling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(MDS) digunakan untuk menilai </a:t>
            </a:r>
            <a:r>
              <a:rPr lang="id-ID" sz="2200" b="1" i="1" dirty="0" smtClean="0">
                <a:latin typeface="BrowalliaUPC" pitchFamily="34" charset="-34"/>
                <a:cs typeface="BrowalliaUPC" pitchFamily="34" charset="-34"/>
              </a:rPr>
              <a:t>image relative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atau persepsi individu terhadap kelompok objek</a:t>
            </a:r>
          </a:p>
          <a:p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Teknik MDS banyak digunakan di bidang pemasaran.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/>
            </a:r>
            <a:br>
              <a:rPr lang="id-ID" sz="2200" dirty="0" smtClean="0">
                <a:latin typeface="BrowalliaUPC" pitchFamily="34" charset="-34"/>
                <a:cs typeface="BrowalliaUPC" pitchFamily="34" charset="-34"/>
              </a:rPr>
            </a:b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	Ex: 1. Evaluasi terhadap merek, produk, dan jasa tertentu.</a:t>
            </a:r>
          </a:p>
          <a:p>
            <a:pPr marL="1619250">
              <a:buNone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2. Menentukan </a:t>
            </a:r>
            <a:r>
              <a:rPr lang="id-ID" sz="2200" i="1" dirty="0" smtClean="0">
                <a:latin typeface="BrowalliaUPC" pitchFamily="34" charset="-34"/>
                <a:cs typeface="BrowalliaUPC" pitchFamily="34" charset="-34"/>
              </a:rPr>
              <a:t>positioning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 suatu perusahaan terhadap pesaingnya.</a:t>
            </a:r>
          </a:p>
          <a:p>
            <a:pPr lvl="0"/>
            <a:r>
              <a:rPr lang="id-ID" sz="2200" b="1" i="1" dirty="0" smtClean="0">
                <a:latin typeface="BrowalliaUPC" pitchFamily="34" charset="-34"/>
                <a:cs typeface="BrowalliaUPC" pitchFamily="34" charset="-34"/>
              </a:rPr>
              <a:t>Output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berupa </a:t>
            </a:r>
            <a:r>
              <a:rPr lang="id-ID" sz="2200" b="1" i="1" dirty="0" smtClean="0">
                <a:latin typeface="BrowalliaUPC" pitchFamily="34" charset="-34"/>
                <a:cs typeface="BrowalliaUPC" pitchFamily="34" charset="-34"/>
              </a:rPr>
              <a:t>perceptual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b="1" i="1" dirty="0" smtClean="0">
                <a:latin typeface="BrowalliaUPC" pitchFamily="34" charset="-34"/>
                <a:cs typeface="BrowalliaUPC" pitchFamily="34" charset="-34"/>
              </a:rPr>
              <a:t>map 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atau </a:t>
            </a:r>
            <a:r>
              <a:rPr lang="id-ID" sz="2200" b="1" i="1" dirty="0" smtClean="0">
                <a:latin typeface="BrowalliaUPC" pitchFamily="34" charset="-34"/>
                <a:cs typeface="BrowalliaUPC" pitchFamily="34" charset="-34"/>
              </a:rPr>
              <a:t>spatial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b="1" i="1" dirty="0" smtClean="0">
                <a:latin typeface="BrowalliaUPC" pitchFamily="34" charset="-34"/>
                <a:cs typeface="BrowalliaUPC" pitchFamily="34" charset="-34"/>
              </a:rPr>
              <a:t>map</a:t>
            </a: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yang menggambarkan posisi relatif dari semua objek</a:t>
            </a:r>
          </a:p>
          <a:p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  <a:p>
            <a:pPr lvl="0"/>
            <a:endParaRPr lang="id-ID" sz="2400" dirty="0" smtClean="0">
              <a:latin typeface="BrowalliaUPC" pitchFamily="34" charset="-34"/>
              <a:cs typeface="BrowalliaUPC" pitchFamily="34" charset="-34"/>
            </a:endParaRPr>
          </a:p>
          <a:p>
            <a:endParaRPr lang="id-ID" sz="2400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596" y="928674"/>
            <a:ext cx="4286280" cy="714380"/>
            <a:chOff x="428596" y="928674"/>
            <a:chExt cx="4286280" cy="714380"/>
          </a:xfrm>
        </p:grpSpPr>
        <p:sp>
          <p:nvSpPr>
            <p:cNvPr id="9" name="Rectangle 8"/>
            <p:cNvSpPr/>
            <p:nvPr/>
          </p:nvSpPr>
          <p:spPr>
            <a:xfrm>
              <a:off x="428596" y="1000112"/>
              <a:ext cx="4286280" cy="5000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C000"/>
                </a:solidFill>
              </a:endParaRPr>
            </a:p>
          </p:txBody>
        </p:sp>
        <p:cxnSp>
          <p:nvCxnSpPr>
            <p:cNvPr id="5" name="Google Shape;751;p38"/>
            <p:cNvCxnSpPr/>
            <p:nvPr/>
          </p:nvCxnSpPr>
          <p:spPr>
            <a:xfrm rot="5400000" flipH="1" flipV="1">
              <a:off x="847248" y="1275888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Right Triangle 5"/>
            <p:cNvSpPr/>
            <p:nvPr/>
          </p:nvSpPr>
          <p:spPr>
            <a:xfrm flipV="1">
              <a:off x="428596" y="928674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Google Shape;739;p38"/>
            <p:cNvSpPr txBox="1">
              <a:spLocks/>
            </p:cNvSpPr>
            <p:nvPr/>
          </p:nvSpPr>
          <p:spPr>
            <a:xfrm>
              <a:off x="504871" y="1000112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01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8" name="Google Shape;740;p38"/>
            <p:cNvSpPr txBox="1">
              <a:spLocks/>
            </p:cNvSpPr>
            <p:nvPr/>
          </p:nvSpPr>
          <p:spPr>
            <a:xfrm>
              <a:off x="1357290" y="1000112"/>
              <a:ext cx="2757300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Konsep Dasar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758138" cy="3771636"/>
          </a:xfrm>
        </p:spPr>
        <p:txBody>
          <a:bodyPr>
            <a:normAutofit/>
          </a:bodyPr>
          <a:lstStyle/>
          <a:p>
            <a:pPr algn="just"/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Objek pada analisis MDS dikelompokkan berdasarkan dimensi (persepsi individu terhadap suatu atribut). </a:t>
            </a:r>
          </a:p>
          <a:p>
            <a:pPr algn="just"/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Ada dua jenis dimensi yaitu:</a:t>
            </a:r>
          </a:p>
          <a:p>
            <a:pPr lvl="1" algn="just">
              <a:spcBef>
                <a:spcPts val="0"/>
              </a:spcBef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Dimensi objektif berisi atribut yang bersifat kuantitatif (bersifat fisik dan dapat diobservasi).</a:t>
            </a:r>
          </a:p>
          <a:p>
            <a:pPr lvl="1">
              <a:spcBef>
                <a:spcPts val="0"/>
              </a:spcBef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Dimensi subjektif, individu mengevaluasi setiap objek berdasarkan persepsinya.</a:t>
            </a:r>
            <a:br>
              <a:rPr lang="id-ID" sz="2200" dirty="0" smtClean="0">
                <a:latin typeface="BrowalliaUPC" pitchFamily="34" charset="-34"/>
                <a:cs typeface="BrowalliaUPC" pitchFamily="34" charset="-34"/>
              </a:rPr>
            </a:b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	</a:t>
            </a:r>
          </a:p>
          <a:p>
            <a:pPr algn="just"/>
            <a:endParaRPr lang="id-ID" sz="220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1785930"/>
            <a:ext cx="8215370" cy="2928958"/>
          </a:xfrm>
          <a:prstGeom prst="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000111"/>
            <a:ext cx="6929486" cy="500067"/>
          </a:xfrm>
          <a:solidFill>
            <a:srgbClr val="0033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Perbedaan MDS dengan Teknik Interdependen Lain</a:t>
            </a:r>
            <a:endParaRPr lang="id-ID" sz="3200" b="1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1513" y="1983229"/>
          <a:ext cx="7758139" cy="2450669"/>
        </p:xfrm>
        <a:graphic>
          <a:graphicData uri="http://schemas.openxmlformats.org/drawingml/2006/table">
            <a:tbl>
              <a:tblPr firstRow="1" bandRow="1"/>
              <a:tblGrid>
                <a:gridCol w="2449175"/>
                <a:gridCol w="2237130"/>
                <a:gridCol w="3071834"/>
              </a:tblGrid>
              <a:tr h="759029">
                <a:tc>
                  <a:txBody>
                    <a:bodyPr/>
                    <a:lstStyle/>
                    <a:p>
                      <a:pPr algn="ctr"/>
                      <a:r>
                        <a:rPr lang="id-ID" sz="2100" b="1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Multidimensional </a:t>
                      </a:r>
                    </a:p>
                    <a:p>
                      <a:pPr algn="ctr"/>
                      <a:r>
                        <a:rPr lang="id-ID" sz="2100" b="1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Scaling (MDS)</a:t>
                      </a:r>
                      <a:endParaRPr lang="id-ID" sz="2100" b="1" dirty="0">
                        <a:solidFill>
                          <a:schemeClr val="tx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b="1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Analisis Faktor</a:t>
                      </a:r>
                      <a:endParaRPr lang="id-ID" sz="2100" b="1" dirty="0">
                        <a:solidFill>
                          <a:schemeClr val="tx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b="1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Analisis Kluster</a:t>
                      </a:r>
                      <a:endParaRPr lang="id-ID" sz="2100" b="1" dirty="0">
                        <a:solidFill>
                          <a:schemeClr val="tx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84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2100" b="0" i="0" u="none" strike="noStrike" cap="none" dirty="0" err="1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pengelompokan</a:t>
                      </a:r>
                      <a:r>
                        <a:rPr lang="en-ID" sz="2100" b="0" i="0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 </a:t>
                      </a:r>
                      <a:r>
                        <a:rPr lang="en-ID" sz="2100" b="0" i="0" u="none" strike="noStrike" cap="none" dirty="0" err="1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objek</a:t>
                      </a:r>
                      <a:r>
                        <a:rPr lang="en-ID" sz="2100" b="0" i="0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 </a:t>
                      </a:r>
                      <a:r>
                        <a:rPr lang="en-ID" sz="2100" b="0" i="0" u="none" strike="noStrike" cap="none" dirty="0" err="1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tidak</a:t>
                      </a:r>
                      <a:r>
                        <a:rPr lang="en-ID" sz="2100" b="0" i="0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 </a:t>
                      </a:r>
                      <a:r>
                        <a:rPr lang="en-ID" sz="2100" b="0" i="0" u="none" strike="noStrike" cap="none" dirty="0" err="1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menggunakan</a:t>
                      </a:r>
                      <a:r>
                        <a:rPr lang="en-ID" sz="2100" b="0" i="0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 </a:t>
                      </a:r>
                      <a:r>
                        <a:rPr lang="en-ID" sz="2100" b="0" i="0" u="none" strike="noStrike" cap="none" dirty="0" err="1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varian</a:t>
                      </a:r>
                      <a:r>
                        <a:rPr lang="en-ID" sz="2100" b="0" i="0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 </a:t>
                      </a:r>
                      <a:r>
                        <a:rPr lang="id-ID" sz="2100" b="0" i="0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te</a:t>
                      </a:r>
                      <a:r>
                        <a:rPr lang="en-ID" sz="2100" b="0" i="0" u="none" strike="noStrike" cap="none" dirty="0" err="1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tapi</a:t>
                      </a:r>
                      <a:r>
                        <a:rPr lang="en-ID" sz="2100" b="0" i="0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 </a:t>
                      </a:r>
                      <a:r>
                        <a:rPr lang="en-ID" sz="2100" b="0" i="0" u="none" strike="noStrike" cap="none" dirty="0" err="1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dilakukan</a:t>
                      </a:r>
                      <a:r>
                        <a:rPr lang="en-ID" sz="2100" b="0" i="0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 </a:t>
                      </a:r>
                      <a:r>
                        <a:rPr lang="en-ID" sz="2100" b="0" i="0" u="none" strike="noStrike" cap="none" dirty="0" err="1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berdasarkan</a:t>
                      </a:r>
                      <a:r>
                        <a:rPr lang="en-ID" sz="2100" b="0" i="0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 </a:t>
                      </a:r>
                      <a:r>
                        <a:rPr lang="en-ID" sz="2100" b="0" i="1" u="none" strike="noStrike" cap="none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ea typeface="Arial"/>
                          <a:cs typeface="BrowalliaUPC" pitchFamily="34" charset="-34"/>
                          <a:sym typeface="Arial"/>
                        </a:rPr>
                        <a:t>perceptual mapping.</a:t>
                      </a:r>
                      <a:endParaRPr lang="id-ID" sz="2100" b="0" dirty="0">
                        <a:solidFill>
                          <a:schemeClr val="tx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21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Variabel direduksi menjadi varian-varian, variabel dengan korelasi tinggi dikelompokkan menjadi satu</a:t>
                      </a:r>
                      <a:endParaRPr lang="id-ID" sz="2100" dirty="0">
                        <a:solidFill>
                          <a:schemeClr val="tx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21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pengelompokan kasus/</a:t>
                      </a:r>
                      <a:r>
                        <a:rPr lang="id-ID" sz="2100" baseline="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r>
                        <a:rPr lang="id-ID" sz="21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responden dilakukan berdasarkan profil dalam kelompok variabel.</a:t>
                      </a:r>
                      <a:r>
                        <a:rPr lang="id-ID" sz="2100" baseline="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 </a:t>
                      </a:r>
                      <a:r>
                        <a:rPr lang="id-ID" sz="2100" dirty="0" smtClean="0">
                          <a:solidFill>
                            <a:schemeClr val="tx1"/>
                          </a:solidFill>
                          <a:latin typeface="BrowalliaUPC" pitchFamily="34" charset="-34"/>
                          <a:cs typeface="BrowalliaUPC" pitchFamily="34" charset="-34"/>
                        </a:rPr>
                        <a:t>Kasus/responden yang memiliki kedekatan ciri dikelompokkan jadi satu</a:t>
                      </a:r>
                      <a:endParaRPr lang="id-ID" sz="2100" dirty="0">
                        <a:solidFill>
                          <a:schemeClr val="tx1"/>
                        </a:solidFill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8"/>
            <a:ext cx="5286412" cy="360495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id-ID" sz="2200" b="1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Membuat rumusan masalah</a:t>
            </a:r>
          </a:p>
          <a:p>
            <a:pPr marL="722313" algn="just"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id-ID" sz="2200" b="1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Pemilihan objek: </a:t>
            </a: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identifikasi dimensi yang belum diketahui dan melakukan perbandingan objek yang dievaluasi.</a:t>
            </a:r>
          </a:p>
          <a:p>
            <a:pPr marL="722313" algn="just"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id-ID" sz="2200" b="1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Spesifikasi riset: </a:t>
            </a: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1) </a:t>
            </a:r>
            <a:r>
              <a:rPr lang="nn-NO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identifikasi semua objek yang relevan</a:t>
            </a: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; 2) m</a:t>
            </a:r>
            <a:r>
              <a:rPr lang="it-IT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emilihan bentuk persepsi responden, </a:t>
            </a: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apakah</a:t>
            </a:r>
            <a:r>
              <a:rPr lang="it-IT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berdasarkan kemiripan (</a:t>
            </a:r>
            <a:r>
              <a:rPr lang="it-IT" sz="2200" i="1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similarity</a:t>
            </a:r>
            <a:r>
              <a:rPr lang="it-IT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) atau preferensi data</a:t>
            </a: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; 3) </a:t>
            </a:r>
            <a:r>
              <a:rPr lang="en-US" sz="2200" kern="0" dirty="0" err="1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melakukan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pemilihan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analisis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apakah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untuk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individu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(</a:t>
            </a:r>
            <a:r>
              <a:rPr lang="en-US" sz="2200" i="1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disaggregate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) </a:t>
            </a:r>
            <a:r>
              <a:rPr lang="en-US" sz="2200" kern="0" dirty="0" err="1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atau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untuk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</a:t>
            </a:r>
            <a:r>
              <a:rPr lang="en-US" sz="2200" kern="0" dirty="0" err="1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kelompok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(</a:t>
            </a:r>
            <a:r>
              <a:rPr lang="en-US" sz="2200" i="1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aggregate</a:t>
            </a:r>
            <a:r>
              <a:rPr lang="en-US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).</a:t>
            </a:r>
            <a:r>
              <a:rPr lang="it-IT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 </a:t>
            </a:r>
            <a:endParaRPr lang="id-ID" sz="2200" kern="0" dirty="0" smtClean="0">
              <a:solidFill>
                <a:srgbClr val="000000"/>
              </a:solidFill>
              <a:latin typeface="BrowalliaUPC" pitchFamily="34" charset="-34"/>
              <a:ea typeface="Arial"/>
              <a:cs typeface="BrowalliaUPC" pitchFamily="34" charset="-34"/>
              <a:sym typeface="Arial"/>
            </a:endParaRPr>
          </a:p>
          <a:p>
            <a:pPr lvl="0" algn="just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 startAt="3"/>
              <a:defRPr/>
            </a:pPr>
            <a:endParaRPr lang="id-ID" sz="2200" kern="0" dirty="0" smtClean="0">
              <a:solidFill>
                <a:srgbClr val="000000"/>
              </a:solidFill>
              <a:latin typeface="BrowalliaUPC" pitchFamily="34" charset="-34"/>
              <a:ea typeface="Arial"/>
              <a:cs typeface="BrowalliaUPC" pitchFamily="34" charset="-34"/>
              <a:sym typeface="Arial"/>
            </a:endParaRPr>
          </a:p>
          <a:p>
            <a:pPr lvl="0" algn="just">
              <a:spcBef>
                <a:spcPts val="0"/>
              </a:spcBef>
              <a:buClr>
                <a:srgbClr val="000000"/>
              </a:buClr>
              <a:buFont typeface="+mj-lt"/>
              <a:buAutoNum type="arabicPeriod" startAt="5"/>
              <a:defRPr/>
            </a:pPr>
            <a:endParaRPr lang="id-ID" sz="2200" kern="0" dirty="0" smtClean="0">
              <a:solidFill>
                <a:srgbClr val="000000"/>
              </a:solidFill>
              <a:latin typeface="BrowalliaUPC" pitchFamily="34" charset="-34"/>
              <a:ea typeface="Arial"/>
              <a:cs typeface="BrowalliaUPC" pitchFamily="34" charset="-34"/>
              <a:sym typeface="Arial"/>
            </a:endParaRPr>
          </a:p>
          <a:p>
            <a:pPr algn="just"/>
            <a:endParaRPr lang="id-ID" sz="2200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8596" y="857236"/>
            <a:ext cx="5143536" cy="714380"/>
            <a:chOff x="428596" y="928674"/>
            <a:chExt cx="5143536" cy="714380"/>
          </a:xfrm>
        </p:grpSpPr>
        <p:sp>
          <p:nvSpPr>
            <p:cNvPr id="9" name="Rectangle 8"/>
            <p:cNvSpPr/>
            <p:nvPr/>
          </p:nvSpPr>
          <p:spPr>
            <a:xfrm>
              <a:off x="428596" y="1000112"/>
              <a:ext cx="5143536" cy="5000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C000"/>
                </a:solidFill>
              </a:endParaRPr>
            </a:p>
          </p:txBody>
        </p:sp>
        <p:cxnSp>
          <p:nvCxnSpPr>
            <p:cNvPr id="5" name="Google Shape;751;p38"/>
            <p:cNvCxnSpPr/>
            <p:nvPr/>
          </p:nvCxnSpPr>
          <p:spPr>
            <a:xfrm rot="5400000" flipH="1" flipV="1">
              <a:off x="847248" y="1275888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Right Triangle 5"/>
            <p:cNvSpPr/>
            <p:nvPr/>
          </p:nvSpPr>
          <p:spPr>
            <a:xfrm flipV="1">
              <a:off x="428596" y="928674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Google Shape;739;p38"/>
            <p:cNvSpPr txBox="1">
              <a:spLocks/>
            </p:cNvSpPr>
            <p:nvPr/>
          </p:nvSpPr>
          <p:spPr>
            <a:xfrm>
              <a:off x="504871" y="1000112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</a:t>
              </a:r>
              <a:r>
                <a:rPr kumimoji="0" lang="id-I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2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8" name="Google Shape;740;p38"/>
            <p:cNvSpPr txBox="1">
              <a:spLocks/>
            </p:cNvSpPr>
            <p:nvPr/>
          </p:nvSpPr>
          <p:spPr>
            <a:xfrm>
              <a:off x="1357290" y="1000112"/>
              <a:ext cx="4071966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Langkah-Langkah Analisis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00792" y="1571616"/>
            <a:ext cx="3143240" cy="2857520"/>
            <a:chOff x="6000792" y="1285864"/>
            <a:chExt cx="3143240" cy="3714776"/>
          </a:xfrm>
        </p:grpSpPr>
        <p:sp>
          <p:nvSpPr>
            <p:cNvPr id="16" name="Rectangle 15"/>
            <p:cNvSpPr/>
            <p:nvPr/>
          </p:nvSpPr>
          <p:spPr>
            <a:xfrm>
              <a:off x="6000792" y="1285864"/>
              <a:ext cx="3000364" cy="3643338"/>
            </a:xfrm>
            <a:prstGeom prst="rect">
              <a:avLst/>
            </a:prstGeom>
            <a:solidFill>
              <a:srgbClr val="0033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3668" y="1357302"/>
              <a:ext cx="3000364" cy="3643338"/>
            </a:xfrm>
            <a:prstGeom prst="rect">
              <a:avLst/>
            </a:prstGeom>
            <a:solidFill>
              <a:srgbClr val="FFC0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15074" y="1752609"/>
            <a:ext cx="29289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200" b="1" i="1" dirty="0" smtClean="0">
                <a:latin typeface="BrowalliaUPC" pitchFamily="34" charset="-34"/>
                <a:cs typeface="BrowalliaUPC" pitchFamily="34" charset="-34"/>
              </a:rPr>
              <a:t>Perceptual map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dapat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dilakukan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melalui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dua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cara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,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yaitu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:</a:t>
            </a:r>
            <a:endParaRPr lang="id-ID" sz="2200" b="1" dirty="0" smtClean="0">
              <a:latin typeface="BrowalliaUPC" pitchFamily="34" charset="-34"/>
              <a:cs typeface="BrowalliaUPC" pitchFamily="34" charset="-34"/>
            </a:endParaRPr>
          </a:p>
          <a:p>
            <a:pPr>
              <a:buFont typeface="Courier New" pitchFamily="49" charset="0"/>
              <a:buChar char="o"/>
            </a:pPr>
            <a:r>
              <a:rPr lang="id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metode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i="1" dirty="0" err="1" smtClean="0">
                <a:latin typeface="BrowalliaUPC" pitchFamily="34" charset="-34"/>
                <a:cs typeface="BrowalliaUPC" pitchFamily="34" charset="-34"/>
              </a:rPr>
              <a:t>decompositional</a:t>
            </a:r>
            <a:r>
              <a:rPr lang="id-ID" sz="2200" b="1" i="1" dirty="0" smtClean="0">
                <a:latin typeface="BrowalliaUPC" pitchFamily="34" charset="-34"/>
                <a:cs typeface="BrowalliaUPC" pitchFamily="34" charset="-34"/>
              </a:rPr>
              <a:t>: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Multidimensional scaling </a:t>
            </a:r>
            <a:r>
              <a:rPr lang="id-ID" sz="2200" i="1" dirty="0" smtClean="0">
                <a:latin typeface="BrowalliaUPC" pitchFamily="34" charset="-34"/>
                <a:cs typeface="BrowalliaUPC" pitchFamily="34" charset="-34"/>
              </a:rPr>
              <a:t>(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MDS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).</a:t>
            </a:r>
          </a:p>
          <a:p>
            <a:pPr>
              <a:buFont typeface="Courier New" pitchFamily="49" charset="0"/>
              <a:buChar char="o"/>
            </a:pP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dirty="0" err="1" smtClean="0">
                <a:latin typeface="BrowalliaUPC" pitchFamily="34" charset="-34"/>
                <a:cs typeface="BrowalliaUPC" pitchFamily="34" charset="-34"/>
              </a:rPr>
              <a:t>metode</a:t>
            </a:r>
            <a:r>
              <a:rPr lang="en-ID" sz="2200" b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b="1" i="1" dirty="0" smtClean="0">
                <a:latin typeface="BrowalliaUPC" pitchFamily="34" charset="-34"/>
                <a:cs typeface="BrowalliaUPC" pitchFamily="34" charset="-34"/>
              </a:rPr>
              <a:t>compositiona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l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: </a:t>
            </a:r>
            <a:r>
              <a:rPr lang="en-ID" sz="22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ID" sz="2200" i="1" dirty="0" smtClean="0">
                <a:latin typeface="BrowalliaUPC" pitchFamily="34" charset="-34"/>
                <a:cs typeface="BrowalliaUPC" pitchFamily="34" charset="-34"/>
              </a:rPr>
              <a:t>Correspondence Analysis</a:t>
            </a:r>
            <a:r>
              <a:rPr lang="id-ID" sz="2200" i="1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id-ID" sz="2200" dirty="0" smtClean="0">
                <a:latin typeface="BrowalliaUPC" pitchFamily="34" charset="-34"/>
                <a:cs typeface="BrowalliaUPC" pitchFamily="34" charset="-34"/>
              </a:rPr>
              <a:t>(CA)</a:t>
            </a:r>
            <a:endParaRPr lang="id-ID" sz="2200" dirty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Autofit/>
          </a:bodyPr>
          <a:lstStyle/>
          <a:p>
            <a:pPr lvl="0" algn="just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 startAt="2"/>
              <a:defRPr/>
            </a:pPr>
            <a:r>
              <a:rPr lang="id-ID" sz="2200" b="1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Membuat desain penelitian </a:t>
            </a:r>
            <a:r>
              <a:rPr lang="id-ID" sz="2200" b="1" i="1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Multidimensional Scaling (MDS)</a:t>
            </a:r>
          </a:p>
          <a:p>
            <a:pPr marL="371475" lvl="0" indent="344488" algn="just">
              <a:spcBef>
                <a:spcPts val="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Aturan untuk menentukan jumlah objek penelitian MDS adalah harus 4 kali jumlah dimensi.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 startAt="3"/>
              <a:defRPr/>
            </a:pP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Uji asumsi</a:t>
            </a:r>
          </a:p>
          <a:p>
            <a:pPr marL="722313" lvl="0"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Variasi dimensi dari setiap responden</a:t>
            </a:r>
          </a:p>
          <a:p>
            <a:pPr marL="722313" lvl="0"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Variasi kepentingan dimensi</a:t>
            </a:r>
          </a:p>
          <a:p>
            <a:pPr marL="722313" lvl="0"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Variasi waktu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 startAt="4"/>
              <a:defRPr/>
            </a:pP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Estimasi hasil dan uji kesesuaian model </a:t>
            </a:r>
            <a:r>
              <a:rPr lang="id-ID" sz="2200" i="1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(goodness of fit)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endParaRPr lang="id-ID" sz="2200" kern="0" dirty="0" smtClean="0">
              <a:solidFill>
                <a:srgbClr val="000000"/>
              </a:solidFill>
              <a:latin typeface="BrowalliaUPC" pitchFamily="34" charset="-34"/>
              <a:ea typeface="Arial"/>
              <a:cs typeface="BrowalliaUPC" pitchFamily="34" charset="-34"/>
              <a:sym typeface="Arial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 startAt="5"/>
              <a:defRPr/>
            </a:pPr>
            <a:r>
              <a:rPr lang="id-ID" sz="2200" kern="0" dirty="0" smtClean="0">
                <a:solidFill>
                  <a:srgbClr val="000000"/>
                </a:solidFill>
                <a:latin typeface="BrowalliaUPC" pitchFamily="34" charset="-34"/>
                <a:ea typeface="Arial"/>
                <a:cs typeface="BrowalliaUPC" pitchFamily="34" charset="-34"/>
                <a:sym typeface="Arial"/>
              </a:rPr>
              <a:t>Interpretasi hasil</a:t>
            </a:r>
            <a:endParaRPr lang="id-ID" sz="2200" dirty="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28596" y="857236"/>
            <a:ext cx="5143536" cy="714380"/>
            <a:chOff x="428596" y="928674"/>
            <a:chExt cx="5143536" cy="714380"/>
          </a:xfrm>
        </p:grpSpPr>
        <p:sp>
          <p:nvSpPr>
            <p:cNvPr id="9" name="Rectangle 8"/>
            <p:cNvSpPr/>
            <p:nvPr/>
          </p:nvSpPr>
          <p:spPr>
            <a:xfrm>
              <a:off x="428596" y="1000112"/>
              <a:ext cx="5143536" cy="5000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C000"/>
                </a:solidFill>
              </a:endParaRPr>
            </a:p>
          </p:txBody>
        </p:sp>
        <p:cxnSp>
          <p:nvCxnSpPr>
            <p:cNvPr id="5" name="Google Shape;751;p38"/>
            <p:cNvCxnSpPr/>
            <p:nvPr/>
          </p:nvCxnSpPr>
          <p:spPr>
            <a:xfrm rot="5400000" flipH="1" flipV="1">
              <a:off x="847248" y="1275888"/>
              <a:ext cx="377142" cy="357189"/>
            </a:xfrm>
            <a:prstGeom prst="straightConnector1">
              <a:avLst/>
            </a:prstGeom>
            <a:noFill/>
            <a:ln w="190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Right Triangle 5"/>
            <p:cNvSpPr/>
            <p:nvPr/>
          </p:nvSpPr>
          <p:spPr>
            <a:xfrm flipV="1">
              <a:off x="428596" y="928674"/>
              <a:ext cx="571504" cy="642942"/>
            </a:xfrm>
            <a:prstGeom prst="rtTriangl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Google Shape;739;p38"/>
            <p:cNvSpPr txBox="1">
              <a:spLocks/>
            </p:cNvSpPr>
            <p:nvPr/>
          </p:nvSpPr>
          <p:spPr>
            <a:xfrm>
              <a:off x="504871" y="1000112"/>
              <a:ext cx="709543" cy="531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0</a:t>
              </a:r>
              <a:r>
                <a:rPr kumimoji="0" lang="id-I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2</a:t>
              </a:r>
              <a:endParaRPr kumimoji="0" lang="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8" name="Google Shape;740;p38"/>
            <p:cNvSpPr txBox="1">
              <a:spLocks/>
            </p:cNvSpPr>
            <p:nvPr/>
          </p:nvSpPr>
          <p:spPr>
            <a:xfrm>
              <a:off x="1357290" y="1000112"/>
              <a:ext cx="4071966" cy="531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rowalliaUPC" pitchFamily="34" charset="-34"/>
                  <a:ea typeface="+mj-ea"/>
                  <a:cs typeface="BrowalliaUPC" pitchFamily="34" charset="-34"/>
                </a:rPr>
                <a:t>Langkah-Langkah Analisis</a:t>
              </a:r>
              <a:endPara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72198" y="3143252"/>
          <a:ext cx="2357454" cy="1645920"/>
        </p:xfrm>
        <a:graphic>
          <a:graphicData uri="http://schemas.openxmlformats.org/drawingml/2006/table">
            <a:tbl>
              <a:tblPr firstRow="1" bandRow="1"/>
              <a:tblGrid>
                <a:gridCol w="1021563"/>
                <a:gridCol w="1335891"/>
              </a:tblGrid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1" i="1" dirty="0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Stress</a:t>
                      </a:r>
                      <a:endParaRPr lang="id-ID" sz="1800" b="1" dirty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 err="1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Kriteria</a:t>
                      </a:r>
                      <a:endParaRPr lang="id-ID" sz="1800" b="1" dirty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 dirty="0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≥20%</a:t>
                      </a:r>
                      <a:endParaRPr lang="id-ID" sz="1800" b="0" dirty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 dirty="0" err="1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Kurang</a:t>
                      </a:r>
                      <a:endParaRPr lang="id-ID" sz="1800" b="0" dirty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10–20%</a:t>
                      </a:r>
                      <a:endParaRPr lang="id-ID" sz="1800" b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 dirty="0" err="1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Cukup</a:t>
                      </a:r>
                      <a:endParaRPr lang="id-ID" sz="1800" b="0" dirty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5–10%</a:t>
                      </a:r>
                      <a:endParaRPr lang="id-ID" sz="1800" b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Baik</a:t>
                      </a:r>
                      <a:endParaRPr lang="id-ID" sz="1800" b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2.5–5%</a:t>
                      </a:r>
                      <a:endParaRPr lang="id-ID" sz="1800" b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Sangat Baik</a:t>
                      </a:r>
                      <a:endParaRPr lang="id-ID" sz="1800" b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 dirty="0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&lt;2.5%</a:t>
                      </a:r>
                      <a:endParaRPr lang="id-ID" sz="1800" b="0" dirty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800" b="0" dirty="0" err="1">
                          <a:latin typeface="BrowalliaUPC" pitchFamily="34" charset="-34"/>
                          <a:ea typeface="Calibri"/>
                          <a:cs typeface="BrowalliaUPC" pitchFamily="34" charset="-34"/>
                        </a:rPr>
                        <a:t>Sempurna</a:t>
                      </a:r>
                      <a:endParaRPr lang="id-ID" sz="1800" b="0" dirty="0"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" name="Group 14"/>
          <p:cNvGrpSpPr/>
          <p:nvPr/>
        </p:nvGrpSpPr>
        <p:grpSpPr>
          <a:xfrm>
            <a:off x="5786446" y="2643186"/>
            <a:ext cx="2786082" cy="2286016"/>
            <a:chOff x="6000760" y="0"/>
            <a:chExt cx="2786082" cy="2286016"/>
          </a:xfrm>
        </p:grpSpPr>
        <p:sp>
          <p:nvSpPr>
            <p:cNvPr id="11" name="Rectangle 10"/>
            <p:cNvSpPr/>
            <p:nvPr/>
          </p:nvSpPr>
          <p:spPr>
            <a:xfrm>
              <a:off x="6000760" y="142876"/>
              <a:ext cx="2786082" cy="2143140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9388" y="0"/>
              <a:ext cx="2008883" cy="400110"/>
            </a:xfrm>
            <a:prstGeom prst="rect">
              <a:avLst/>
            </a:prstGeom>
            <a:solidFill>
              <a:srgbClr val="0033CC"/>
            </a:solidFill>
          </p:spPr>
          <p:txBody>
            <a:bodyPr wrap="none" rtlCol="0">
              <a:spAutoFit/>
            </a:bodyPr>
            <a:lstStyle/>
            <a:p>
              <a:r>
                <a:rPr lang="id-ID" sz="2000" b="1" dirty="0" smtClean="0">
                  <a:solidFill>
                    <a:schemeClr val="bg1"/>
                  </a:solidFill>
                  <a:latin typeface="BrowalliaUPC" pitchFamily="34" charset="-34"/>
                  <a:cs typeface="BrowalliaUPC" pitchFamily="34" charset="-34"/>
                </a:rPr>
                <a:t>   Kriteria Nilai Stress   </a:t>
              </a:r>
              <a:endParaRPr lang="id-ID" sz="2000" b="1" dirty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</p:grp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214822"/>
            <a:ext cx="1533525" cy="55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8596" y="1000112"/>
            <a:ext cx="4286280" cy="500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20"/>
            <a:ext cx="8229600" cy="9286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Peneliti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ingin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mengetahui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preferensi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dari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mahasiswa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i="1" dirty="0" smtClean="0">
                <a:latin typeface="Browallia New" pitchFamily="34" charset="-34"/>
                <a:cs typeface="Browallia New" pitchFamily="34" charset="-34"/>
              </a:rPr>
              <a:t>Wharton School MBA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pasangan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mereka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tentang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menu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sarapan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Apakah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lebih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suka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dengan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sarapan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yang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mengandung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lemak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atau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tidak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serta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lebih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memilih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roti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dengan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tekstur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keras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atau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lembut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 Data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diambil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21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mahasiswa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dirty="0" smtClean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5" name="Google Shape;751;p38"/>
          <p:cNvCxnSpPr/>
          <p:nvPr/>
        </p:nvCxnSpPr>
        <p:spPr>
          <a:xfrm rot="5400000" flipH="1" flipV="1">
            <a:off x="847248" y="1275888"/>
            <a:ext cx="377142" cy="357189"/>
          </a:xfrm>
          <a:prstGeom prst="straightConnector1">
            <a:avLst/>
          </a:pr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Right Triangle 5"/>
          <p:cNvSpPr/>
          <p:nvPr/>
        </p:nvSpPr>
        <p:spPr>
          <a:xfrm flipV="1">
            <a:off x="428596" y="928674"/>
            <a:ext cx="571504" cy="642942"/>
          </a:xfrm>
          <a:prstGeom prst="rtTriangl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Google Shape;739;p38"/>
          <p:cNvSpPr txBox="1">
            <a:spLocks/>
          </p:cNvSpPr>
          <p:nvPr/>
        </p:nvSpPr>
        <p:spPr>
          <a:xfrm>
            <a:off x="504871" y="1000112"/>
            <a:ext cx="709543" cy="531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0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3</a:t>
            </a:r>
            <a:endParaRPr kumimoji="0" lang="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8" name="Google Shape;740;p38"/>
          <p:cNvSpPr txBox="1">
            <a:spLocks/>
          </p:cNvSpPr>
          <p:nvPr/>
        </p:nvSpPr>
        <p:spPr>
          <a:xfrm>
            <a:off x="1357290" y="1000112"/>
            <a:ext cx="2757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UPC" pitchFamily="34" charset="-34"/>
                <a:ea typeface="+mj-ea"/>
                <a:cs typeface="BrowalliaUPC" pitchFamily="34" charset="-34"/>
              </a:rPr>
              <a:t>Contoh Soal 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owalliaUPC" pitchFamily="34" charset="-34"/>
              <a:ea typeface="+mj-ea"/>
              <a:cs typeface="BrowalliaUPC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0034" y="1571616"/>
            <a:ext cx="1214446" cy="502325"/>
            <a:chOff x="500034" y="1571616"/>
            <a:chExt cx="1214446" cy="502325"/>
          </a:xfrm>
        </p:grpSpPr>
        <p:sp>
          <p:nvSpPr>
            <p:cNvPr id="12" name="Rectangle 11"/>
            <p:cNvSpPr/>
            <p:nvPr/>
          </p:nvSpPr>
          <p:spPr>
            <a:xfrm>
              <a:off x="500034" y="1571616"/>
              <a:ext cx="142876" cy="4286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1643054"/>
              <a:ext cx="1143008" cy="430887"/>
            </a:xfrm>
            <a:prstGeom prst="rect">
              <a:avLst/>
            </a:prstGeom>
            <a:gradFill flip="none" rotWithShape="1">
              <a:gsLst>
                <a:gs pos="0">
                  <a:srgbClr val="0033CC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d-ID" sz="2200" b="1" dirty="0" smtClean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Soal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0034" y="3214690"/>
            <a:ext cx="3071834" cy="502325"/>
            <a:chOff x="500034" y="3000376"/>
            <a:chExt cx="3071834" cy="502325"/>
          </a:xfrm>
        </p:grpSpPr>
        <p:sp>
          <p:nvSpPr>
            <p:cNvPr id="13" name="Rectangle 12"/>
            <p:cNvSpPr/>
            <p:nvPr/>
          </p:nvSpPr>
          <p:spPr>
            <a:xfrm>
              <a:off x="500034" y="3000376"/>
              <a:ext cx="142876" cy="4286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472" y="3071814"/>
              <a:ext cx="3000396" cy="430887"/>
            </a:xfrm>
            <a:prstGeom prst="rect">
              <a:avLst/>
            </a:prstGeom>
            <a:gradFill flip="none" rotWithShape="1">
              <a:gsLst>
                <a:gs pos="0">
                  <a:srgbClr val="0033CC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id-ID" sz="2200" b="1" dirty="0" smtClean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Langkah-Langkah Analisis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28596" y="3786194"/>
            <a:ext cx="822960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R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 pitchFamily="34" charset="-34"/>
                <a:ea typeface="+mn-ea"/>
                <a:cs typeface="Browallia New" pitchFamily="34" charset="-34"/>
              </a:rPr>
              <a:t>umusan Masalah</a:t>
            </a:r>
          </a:p>
          <a:p>
            <a:pPr marL="273050" algn="just"/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Peneliti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ingin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mengetahui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preferensi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dari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mahasiswa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i="1" dirty="0" smtClean="0">
                <a:latin typeface="Browallia New" pitchFamily="34" charset="-34"/>
                <a:cs typeface="Browallia New" pitchFamily="34" charset="-34"/>
              </a:rPr>
              <a:t>Wharton School MBA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pasangan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mereka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tentang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menu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sarapan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Apakah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lebih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suka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dengan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sarapan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yang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mengandung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lemak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atau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tidak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serta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lebih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memilih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roti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dengan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tekstur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keras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atau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lembut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 Data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diambil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 21 </a:t>
            </a:r>
            <a:r>
              <a:rPr lang="en-ID" sz="2000" dirty="0" err="1" smtClean="0">
                <a:latin typeface="Browallia New" pitchFamily="34" charset="-34"/>
                <a:cs typeface="Browallia New" pitchFamily="34" charset="-34"/>
              </a:rPr>
              <a:t>mahasiswa</a:t>
            </a:r>
            <a:r>
              <a:rPr lang="en-ID" sz="2000" dirty="0" smtClean="0">
                <a:latin typeface="Browallia New" pitchFamily="34" charset="-34"/>
                <a:cs typeface="Browallia New" pitchFamily="34" charset="-34"/>
              </a:rPr>
              <a:t>.</a:t>
            </a:r>
            <a:endParaRPr lang="id-ID" sz="2000" dirty="0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4"/>
            <a:ext cx="8229600" cy="4176462"/>
          </a:xfrm>
        </p:spPr>
        <p:txBody>
          <a:bodyPr>
            <a:noAutofit/>
          </a:bodyPr>
          <a:lstStyle/>
          <a:p>
            <a:pPr marL="0" lvl="0" indent="0" algn="just">
              <a:defRPr/>
            </a:pPr>
            <a:r>
              <a:rPr lang="id-ID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Membuat desain penelitian</a:t>
            </a:r>
          </a:p>
          <a:p>
            <a:pPr marL="273050" indent="0" algn="just">
              <a:buNone/>
              <a:defRPr/>
            </a:pP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Masukkan semua sampel yang terdiri dari 42 responden dan memasukkan 16 variabel ke dalam SPSS, yaitu gender dan jenis-jenis menu sarapan seperti yang sudah disebutkan di dalam rumusan masalah.</a:t>
            </a:r>
          </a:p>
          <a:p>
            <a:pPr marL="0" lvl="0" indent="0" algn="just">
              <a:defRPr/>
            </a:pPr>
            <a:r>
              <a:rPr lang="id-ID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s-ES" sz="20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Estimasi</a:t>
            </a:r>
            <a:r>
              <a:rPr lang="es-E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s-ES" sz="20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hasil</a:t>
            </a:r>
            <a:r>
              <a:rPr lang="es-E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dan </a:t>
            </a:r>
            <a:r>
              <a:rPr lang="es-ES" sz="20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uji</a:t>
            </a:r>
            <a:r>
              <a:rPr lang="es-E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s-ES" sz="20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kesesuaian</a:t>
            </a:r>
            <a:r>
              <a:rPr lang="es-E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s-ES" sz="20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model</a:t>
            </a:r>
            <a:endParaRPr lang="id-ID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615950" algn="just">
              <a:buFont typeface="+mj-lt"/>
              <a:buAutoNum type="arabicPeriod"/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Analyze → Scale → Multidimensional Unfolding</a:t>
            </a:r>
            <a:r>
              <a:rPr lang="en-US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(PREFSCAL) </a:t>
            </a:r>
            <a:endParaRPr lang="id-ID" sz="2000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615950" algn="just">
              <a:buFont typeface="+mj-lt"/>
              <a:buAutoNum type="arabicPeriod"/>
              <a:defRPr/>
            </a:pP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pilih variabel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toast pop-up 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sampai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corn muffin and butter 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sebagai </a:t>
            </a:r>
            <a:r>
              <a:rPr lang="id-ID" sz="20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proximities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. </a:t>
            </a:r>
          </a:p>
          <a:p>
            <a:pPr marL="615950" algn="just">
              <a:buFont typeface="+mj-lt"/>
              <a:buAutoNum type="arabicPeriod"/>
              <a:defRPr/>
            </a:pP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Klik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options</a:t>
            </a:r>
          </a:p>
          <a:p>
            <a:pPr marL="615950" algn="just">
              <a:buFont typeface="+mj-lt"/>
              <a:buAutoNum type="arabicPeriod"/>
              <a:defRPr/>
            </a:pP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Pada kotak dialog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options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pilih </a:t>
            </a:r>
            <a:r>
              <a:rPr lang="id-ID" sz="20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Classical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sebagai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Initial Configuration group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dan pilih </a:t>
            </a:r>
            <a:r>
              <a:rPr lang="id-ID" sz="20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Spearman 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sebagai metode imputasi. </a:t>
            </a:r>
          </a:p>
          <a:p>
            <a:pPr marL="615950" algn="just">
              <a:buFont typeface="+mj-lt"/>
              <a:buAutoNum type="arabicPeriod"/>
              <a:defRPr/>
            </a:pP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Lalu, pada kotak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Penalty term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ubah parameter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Strength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menjadi 0,5 dan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Range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menjadi 1,0 karena solusi yang kita gunakan adalah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non-degenerate solution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 marL="615950" algn="just">
              <a:buFont typeface="+mj-lt"/>
              <a:buAutoNum type="arabicPeriod"/>
              <a:defRPr/>
            </a:pP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Klik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continue</a:t>
            </a:r>
            <a:r>
              <a:rPr lang="id-ID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lalu klik Ok pada kotak dialog </a:t>
            </a:r>
            <a:r>
              <a:rPr lang="id-ID" sz="2000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Multidimensional Unfolding.</a:t>
            </a:r>
            <a:endParaRPr lang="es-ES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0" lvl="0" indent="0" algn="just">
              <a:defRPr/>
            </a:pPr>
            <a:endParaRPr lang="id-ID" sz="2000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[Template] PPT MO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[Template] PPT MOOC</Template>
  <TotalTime>313</TotalTime>
  <Words>775</Words>
  <Application>Microsoft Office PowerPoint</Application>
  <PresentationFormat>On-screen Show (16:10)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David</vt:lpstr>
      <vt:lpstr>BrowalliaUPC</vt:lpstr>
      <vt:lpstr>Calibri</vt:lpstr>
      <vt:lpstr>Courier New</vt:lpstr>
      <vt:lpstr>Browallia New</vt:lpstr>
      <vt:lpstr>Times New Roman</vt:lpstr>
      <vt:lpstr>[Template] PPT MOOC</vt:lpstr>
      <vt:lpstr>MULTIDIMENSIONAL SCALING</vt:lpstr>
      <vt:lpstr>Slide 2</vt:lpstr>
      <vt:lpstr>Slide 3</vt:lpstr>
      <vt:lpstr>Slide 4</vt:lpstr>
      <vt:lpstr>Perbedaan MDS dengan Teknik Interdependen Lain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MULTIDIMENSIONAL SCALING</dc:title>
  <dc:creator>Zidna Fitriyana</dc:creator>
  <cp:lastModifiedBy>Zidna Fitriyana</cp:lastModifiedBy>
  <cp:revision>10</cp:revision>
  <dcterms:created xsi:type="dcterms:W3CDTF">2021-09-10T15:06:39Z</dcterms:created>
  <dcterms:modified xsi:type="dcterms:W3CDTF">2021-09-13T02:55:43Z</dcterms:modified>
</cp:coreProperties>
</file>