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71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7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0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9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7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5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7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3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96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5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A7D5B-90AB-41B9-B46D-20721539A8EC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36A91-CD8C-4498-8EB6-35E42983D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85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6749" y="706080"/>
            <a:ext cx="1616210" cy="86124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ANALISIS FAKTOR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ELVA FARIHAH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255" y="533400"/>
            <a:ext cx="1143000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410" y="577304"/>
            <a:ext cx="1099271" cy="107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4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668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5 : </a:t>
            </a:r>
            <a:r>
              <a:rPr lang="en-US" b="1" dirty="0" err="1" smtClean="0"/>
              <a:t>Interpretasi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Rotasi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ekstraksi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Ortoghonal</a:t>
            </a:r>
            <a:r>
              <a:rPr lang="en-US" dirty="0" smtClean="0"/>
              <a:t> (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berkorelasi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b="1" dirty="0" smtClean="0"/>
              <a:t>VARIMAX</a:t>
            </a:r>
            <a:r>
              <a:rPr lang="en-US" dirty="0" smtClean="0"/>
              <a:t>, QUARTIMAX, EQUIMAX</a:t>
            </a:r>
          </a:p>
          <a:p>
            <a:pPr>
              <a:buFontTx/>
              <a:buChar char="-"/>
            </a:pPr>
            <a:r>
              <a:rPr lang="en-US" dirty="0" smtClean="0"/>
              <a:t>Oblique (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berkorelasi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Oblimin</a:t>
            </a:r>
            <a:r>
              <a:rPr lang="en-US" dirty="0" smtClean="0"/>
              <a:t>, </a:t>
            </a:r>
            <a:r>
              <a:rPr lang="en-US" dirty="0" err="1" smtClean="0"/>
              <a:t>Priomax</a:t>
            </a:r>
            <a:r>
              <a:rPr lang="en-US" dirty="0" smtClean="0"/>
              <a:t>, </a:t>
            </a:r>
            <a:r>
              <a:rPr lang="en-US" dirty="0" err="1" smtClean="0"/>
              <a:t>Orthoblique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84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Rotasi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JIKA TIDAK,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langkah</a:t>
            </a:r>
            <a:r>
              <a:rPr lang="en-US" b="1" dirty="0" smtClean="0"/>
              <a:t> 4</a:t>
            </a:r>
          </a:p>
          <a:p>
            <a:pPr marL="0" indent="0">
              <a:buNone/>
            </a:pPr>
            <a:r>
              <a:rPr lang="en-US" dirty="0" smtClean="0"/>
              <a:t>JIKA IYA,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b="1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b="1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terbentuk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142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D" dirty="0" err="1"/>
              <a:t>Peneliti</a:t>
            </a:r>
            <a:r>
              <a:rPr lang="en-ID" dirty="0"/>
              <a:t>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menganalisis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responden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. Data </a:t>
            </a:r>
            <a:r>
              <a:rPr lang="en-ID" dirty="0" err="1"/>
              <a:t>diambil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HBAT.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100 </a:t>
            </a:r>
            <a:r>
              <a:rPr lang="en-ID" dirty="0" err="1"/>
              <a:t>responden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13 </a:t>
            </a:r>
            <a:r>
              <a:rPr lang="en-ID" dirty="0" err="1"/>
              <a:t>variabel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i="1" dirty="0"/>
              <a:t> product quality, E-Commerce, technical support, complain resolution, advertising, product line, </a:t>
            </a:r>
            <a:r>
              <a:rPr lang="en-ID" i="1" dirty="0" err="1"/>
              <a:t>salesforce</a:t>
            </a:r>
            <a:r>
              <a:rPr lang="en-ID" i="1" dirty="0"/>
              <a:t> image, competitive pricing, warranty &amp; claims, packaging, order &amp;billing, price flexibility, </a:t>
            </a:r>
            <a:r>
              <a:rPr lang="en-ID" dirty="0" err="1"/>
              <a:t>dan</a:t>
            </a:r>
            <a:r>
              <a:rPr lang="en-ID" i="1" dirty="0"/>
              <a:t> delivery </a:t>
            </a:r>
            <a:r>
              <a:rPr lang="en-ID" i="1" dirty="0" smtClean="0"/>
              <a:t>speed</a:t>
            </a:r>
            <a:r>
              <a:rPr lang="en-ID" dirty="0"/>
              <a:t> </a:t>
            </a:r>
            <a:r>
              <a:rPr lang="en-ID" dirty="0" smtClean="0"/>
              <a:t>(X6-X18).</a:t>
            </a:r>
          </a:p>
          <a:p>
            <a:pPr marL="0" indent="0">
              <a:buNone/>
            </a:pPr>
            <a:r>
              <a:rPr lang="en-ID" dirty="0" smtClean="0">
                <a:sym typeface="Wingdings" pitchFamily="2" charset="2"/>
              </a:rPr>
              <a:t> </a:t>
            </a:r>
            <a:r>
              <a:rPr lang="en-ID" dirty="0" err="1" smtClean="0"/>
              <a:t>Apakah</a:t>
            </a:r>
            <a:r>
              <a:rPr lang="en-ID" dirty="0" smtClean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i="1" dirty="0"/>
              <a:t>product quality, E-Commerce, technical support, complain resolution, advertising, product line, </a:t>
            </a:r>
            <a:r>
              <a:rPr lang="en-ID" i="1" dirty="0" err="1"/>
              <a:t>salesforce</a:t>
            </a:r>
            <a:r>
              <a:rPr lang="en-ID" i="1" dirty="0"/>
              <a:t> image, competitive pricing, warranty &amp; claims, packaging, order &amp;billing, price flexibility, </a:t>
            </a:r>
            <a:r>
              <a:rPr lang="en-ID" dirty="0" err="1"/>
              <a:t>dan</a:t>
            </a:r>
            <a:r>
              <a:rPr lang="en-ID" i="1" dirty="0"/>
              <a:t> delivery speed</a:t>
            </a:r>
            <a:r>
              <a:rPr lang="en-ID" dirty="0"/>
              <a:t> </a:t>
            </a:r>
            <a:r>
              <a:rPr lang="en-ID" dirty="0" smtClean="0"/>
              <a:t>(X6-X18)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/>
              <a:t>responden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?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91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: EFA </a:t>
            </a:r>
            <a:r>
              <a:rPr lang="en-US" dirty="0" err="1" smtClean="0"/>
              <a:t>dan</a:t>
            </a:r>
            <a:r>
              <a:rPr lang="en-US" dirty="0" smtClean="0"/>
              <a:t> CFA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Langkah-langkah</a:t>
            </a:r>
            <a:r>
              <a:rPr lang="en-US" dirty="0"/>
              <a:t> </a:t>
            </a:r>
            <a:r>
              <a:rPr lang="en-US" dirty="0" smtClean="0"/>
              <a:t>Exploratory Factor Analysis (EFA)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SPSS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50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/>
              <a:t>Pengertian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endParaRPr lang="en-US" dirty="0" smtClean="0"/>
          </a:p>
          <a:p>
            <a:pPr>
              <a:buFont typeface="Wingdings" pitchFamily="2" charset="2"/>
              <a:buChar char="à"/>
            </a:pP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meringkas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mereduksi</a:t>
            </a:r>
            <a:r>
              <a:rPr lang="en-US" dirty="0" smtClean="0">
                <a:sym typeface="Wingdings" pitchFamily="2" charset="2"/>
              </a:rPr>
              <a:t>)  </a:t>
            </a:r>
            <a:r>
              <a:rPr lang="en-US" dirty="0" err="1" smtClean="0">
                <a:sym typeface="Wingdings" pitchFamily="2" charset="2"/>
              </a:rPr>
              <a:t>sejumlah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besar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variabel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kelompok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kecil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Pengelompokan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didasarkan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nilai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korelasi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antar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variabel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Contoh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pPr marL="0" indent="0">
              <a:buNone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bank?</a:t>
            </a:r>
          </a:p>
          <a:p>
            <a:pPr marL="0" indent="0">
              <a:buNone/>
            </a:pPr>
            <a:r>
              <a:rPr lang="en-US" dirty="0" err="1" smtClean="0"/>
              <a:t>Variabel</a:t>
            </a:r>
            <a:r>
              <a:rPr lang="en-US" dirty="0" smtClean="0"/>
              <a:t> (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dekat</a:t>
            </a:r>
            <a:r>
              <a:rPr lang="en-US" dirty="0" smtClean="0"/>
              <a:t>,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,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ATM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solusi</a:t>
            </a:r>
            <a:r>
              <a:rPr lang="en-US" dirty="0" smtClean="0"/>
              <a:t>, </a:t>
            </a:r>
            <a:r>
              <a:rPr lang="en-US" dirty="0" err="1" smtClean="0"/>
              <a:t>keramahan</a:t>
            </a:r>
            <a:r>
              <a:rPr lang="en-US" dirty="0" smtClean="0"/>
              <a:t>, </a:t>
            </a:r>
            <a:r>
              <a:rPr lang="en-US" dirty="0" err="1" smtClean="0"/>
              <a:t>kredibilitas,dsb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terbentuk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Faktor</a:t>
            </a:r>
            <a:r>
              <a:rPr lang="en-US" dirty="0" smtClean="0"/>
              <a:t> Tangible (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,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dekat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Faktor</a:t>
            </a:r>
            <a:r>
              <a:rPr lang="en-US" dirty="0" smtClean="0"/>
              <a:t> Assurance (</a:t>
            </a:r>
            <a:r>
              <a:rPr lang="en-US" dirty="0" err="1" smtClean="0"/>
              <a:t>solusi</a:t>
            </a:r>
            <a:r>
              <a:rPr lang="en-US" dirty="0" smtClean="0"/>
              <a:t>, </a:t>
            </a:r>
            <a:r>
              <a:rPr lang="en-US" dirty="0" err="1" smtClean="0"/>
              <a:t>keramahan</a:t>
            </a:r>
            <a:r>
              <a:rPr lang="en-US" dirty="0" smtClean="0"/>
              <a:t>, </a:t>
            </a:r>
            <a:r>
              <a:rPr lang="en-US" dirty="0" err="1" smtClean="0"/>
              <a:t>kredibilitas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Faktor</a:t>
            </a:r>
            <a:r>
              <a:rPr lang="en-US" dirty="0" smtClean="0"/>
              <a:t> Variability (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dst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89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Exploratory Factor Analysis (EFA)</a:t>
            </a:r>
          </a:p>
          <a:p>
            <a:pPr>
              <a:buFont typeface="Wingdings" pitchFamily="2" charset="2"/>
              <a:buChar char="à"/>
            </a:pPr>
            <a:r>
              <a:rPr lang="en-US" dirty="0" err="1" smtClean="0">
                <a:sym typeface="Wingdings" pitchFamily="2" charset="2"/>
              </a:rPr>
              <a:t>Peneliti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belum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asumsi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digolongkan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variabel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mana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sekumpulan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indikator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telah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dibuat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>
              <a:buFont typeface="Wingdings" pitchFamily="2" charset="2"/>
              <a:buChar char="à"/>
            </a:pPr>
            <a:r>
              <a:rPr lang="en-US" dirty="0" smtClean="0">
                <a:sym typeface="Wingdings" pitchFamily="2" charset="2"/>
              </a:rPr>
              <a:t>SPSS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Confirmatory Factor Analysis (CFA)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Peneliti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kerangka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teoritisnya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menggunakan</a:t>
            </a:r>
            <a:r>
              <a:rPr lang="en-US" dirty="0" smtClean="0">
                <a:sym typeface="Wingdings" pitchFamily="2" charset="2"/>
              </a:rPr>
              <a:t> CFA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menguji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hipotesis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mengestimasi</a:t>
            </a:r>
            <a:r>
              <a:rPr lang="en-US" dirty="0" smtClean="0">
                <a:sym typeface="Wingdings" pitchFamily="2" charset="2"/>
              </a:rPr>
              <a:t> parameter </a:t>
            </a:r>
            <a:r>
              <a:rPr lang="en-US" dirty="0" err="1" smtClean="0">
                <a:sym typeface="Wingdings" pitchFamily="2" charset="2"/>
              </a:rPr>
              <a:t>tentang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sejumlah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faktor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mendasari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hubungan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diantara</a:t>
            </a:r>
            <a:r>
              <a:rPr lang="en-US" dirty="0" smtClean="0">
                <a:sym typeface="Wingdings" pitchFamily="2" charset="2"/>
              </a:rPr>
              <a:t> set </a:t>
            </a:r>
            <a:r>
              <a:rPr lang="en-US" dirty="0" err="1" smtClean="0">
                <a:sym typeface="Wingdings" pitchFamily="2" charset="2"/>
              </a:rPr>
              <a:t>indikator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 LISREL, AMOS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1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smtClean="0"/>
              <a:t>Faktor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1 : </a:t>
            </a:r>
            <a:r>
              <a:rPr lang="en-US" b="1" dirty="0" err="1" smtClean="0"/>
              <a:t>Menentukan</a:t>
            </a:r>
            <a:r>
              <a:rPr lang="en-US" b="1" dirty="0" smtClean="0"/>
              <a:t> </a:t>
            </a:r>
            <a:r>
              <a:rPr lang="en-US" b="1" dirty="0" err="1" smtClean="0"/>
              <a:t>Tujuan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EFA </a:t>
            </a:r>
            <a:r>
              <a:rPr lang="en-US" dirty="0" err="1" smtClean="0"/>
              <a:t>atau</a:t>
            </a:r>
            <a:r>
              <a:rPr lang="en-US" dirty="0" smtClean="0"/>
              <a:t> CFA 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2: </a:t>
            </a:r>
            <a:r>
              <a:rPr lang="en-US" b="1" dirty="0" err="1" smtClean="0"/>
              <a:t>Membuat</a:t>
            </a:r>
            <a:r>
              <a:rPr lang="en-US" b="1" dirty="0" smtClean="0"/>
              <a:t> </a:t>
            </a:r>
            <a:r>
              <a:rPr lang="en-US" b="1" dirty="0" err="1" smtClean="0"/>
              <a:t>desain</a:t>
            </a:r>
            <a:r>
              <a:rPr lang="en-US" b="1" dirty="0" smtClean="0"/>
              <a:t> </a:t>
            </a:r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Variabel</a:t>
            </a:r>
            <a:r>
              <a:rPr lang="en-US" dirty="0" smtClean="0"/>
              <a:t> = </a:t>
            </a:r>
            <a:r>
              <a:rPr lang="en-US" dirty="0" err="1" smtClean="0"/>
              <a:t>metrik</a:t>
            </a:r>
            <a:r>
              <a:rPr lang="en-US" dirty="0" smtClean="0"/>
              <a:t> (</a:t>
            </a:r>
            <a:r>
              <a:rPr lang="en-US" dirty="0" err="1" smtClean="0"/>
              <a:t>jika</a:t>
            </a:r>
            <a:r>
              <a:rPr lang="en-US" dirty="0" smtClean="0"/>
              <a:t> non </a:t>
            </a:r>
            <a:r>
              <a:rPr lang="en-US" dirty="0" err="1" smtClean="0"/>
              <a:t>metrik</a:t>
            </a:r>
            <a:r>
              <a:rPr lang="en-US" dirty="0" smtClean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dummy </a:t>
            </a:r>
            <a:r>
              <a:rPr lang="en-US" dirty="0" err="1" smtClean="0"/>
              <a:t>kode</a:t>
            </a:r>
            <a:r>
              <a:rPr lang="en-US" dirty="0" smtClean="0"/>
              <a:t> 0 </a:t>
            </a:r>
            <a:r>
              <a:rPr lang="en-US" dirty="0" err="1" smtClean="0"/>
              <a:t>dan</a:t>
            </a:r>
            <a:r>
              <a:rPr lang="en-US" dirty="0" smtClean="0"/>
              <a:t> 1)</a:t>
            </a:r>
          </a:p>
          <a:p>
            <a:pPr marL="0" indent="0">
              <a:buNone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 minimal 50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Observasi</a:t>
            </a:r>
            <a:r>
              <a:rPr lang="en-US" dirty="0" smtClean="0"/>
              <a:t> : </a:t>
            </a:r>
            <a:r>
              <a:rPr lang="en-US" dirty="0" err="1" smtClean="0"/>
              <a:t>variabel</a:t>
            </a:r>
            <a:r>
              <a:rPr lang="en-US" dirty="0" smtClean="0"/>
              <a:t> = 10 : 1</a:t>
            </a:r>
          </a:p>
        </p:txBody>
      </p:sp>
    </p:spTree>
    <p:extLst>
      <p:ext uri="{BB962C8B-B14F-4D97-AF65-F5344CB8AC3E}">
        <p14:creationId xmlns:p14="http://schemas.microsoft.com/office/powerpoint/2010/main" val="178583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3 : </a:t>
            </a:r>
            <a:r>
              <a:rPr lang="en-US" b="1" dirty="0" err="1" smtClean="0"/>
              <a:t>Uji</a:t>
            </a:r>
            <a:r>
              <a:rPr lang="en-US" b="1" dirty="0" smtClean="0"/>
              <a:t> </a:t>
            </a:r>
            <a:r>
              <a:rPr lang="en-US" b="1" dirty="0" err="1" smtClean="0"/>
              <a:t>Asumsi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melihat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nilai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korelasi</a:t>
            </a:r>
            <a:endParaRPr lang="en-US" dirty="0" smtClean="0"/>
          </a:p>
          <a:p>
            <a:pPr marL="1371600" lvl="2" indent="-677863"/>
            <a:r>
              <a:rPr lang="en-US" b="1" dirty="0">
                <a:latin typeface="Calibri" pitchFamily="34" charset="0"/>
              </a:rPr>
              <a:t>Bartlett test of </a:t>
            </a:r>
            <a:r>
              <a:rPr lang="en-US" b="1" dirty="0" err="1">
                <a:latin typeface="Calibri" pitchFamily="34" charset="0"/>
              </a:rPr>
              <a:t>sphericity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(sig &lt; 0.05) </a:t>
            </a:r>
            <a:endParaRPr lang="en-US" dirty="0" smtClean="0">
              <a:latin typeface="Calibri" pitchFamily="34" charset="0"/>
            </a:endParaRPr>
          </a:p>
          <a:p>
            <a:pPr marL="1371600" lvl="2" indent="-677863"/>
            <a:r>
              <a:rPr lang="en-US" b="1" dirty="0" smtClean="0">
                <a:latin typeface="Calibri" pitchFamily="34" charset="0"/>
              </a:rPr>
              <a:t>KMO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nilai</a:t>
            </a:r>
            <a:r>
              <a:rPr lang="en-US" dirty="0" smtClean="0">
                <a:latin typeface="Calibri" pitchFamily="34" charset="0"/>
              </a:rPr>
              <a:t> &gt; 0.5</a:t>
            </a:r>
          </a:p>
          <a:p>
            <a:pPr marL="1371600" lvl="2" indent="-677863"/>
            <a:r>
              <a:rPr lang="en-US" b="1" dirty="0" smtClean="0">
                <a:latin typeface="Calibri" pitchFamily="34" charset="0"/>
              </a:rPr>
              <a:t>MSA </a:t>
            </a:r>
            <a:r>
              <a:rPr lang="en-US" b="1" dirty="0">
                <a:latin typeface="Calibri" pitchFamily="34" charset="0"/>
              </a:rPr>
              <a:t>(measure of sampling adequacy)</a:t>
            </a:r>
          </a:p>
          <a:p>
            <a:pPr marL="1371600" lvl="2" indent="-677863">
              <a:buFont typeface="Wingdings" pitchFamily="2" charset="2"/>
              <a:buNone/>
            </a:pPr>
            <a:r>
              <a:rPr lang="en-US" dirty="0">
                <a:latin typeface="Calibri" pitchFamily="34" charset="0"/>
              </a:rPr>
              <a:t>	Range 0 – 1 ( 1 perfectly predicted without error by other variables)</a:t>
            </a:r>
          </a:p>
          <a:p>
            <a:pPr marL="1371600" lvl="2" indent="-677863">
              <a:buFont typeface="Wingdings" pitchFamily="2" charset="2"/>
              <a:buNone/>
            </a:pPr>
            <a:r>
              <a:rPr lang="en-US" dirty="0">
                <a:latin typeface="Calibri" pitchFamily="34" charset="0"/>
              </a:rPr>
              <a:t>	</a:t>
            </a:r>
            <a:r>
              <a:rPr lang="en-US" dirty="0" err="1">
                <a:latin typeface="Calibri" pitchFamily="34" charset="0"/>
              </a:rPr>
              <a:t>Kurang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dari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0.5 </a:t>
            </a:r>
            <a:r>
              <a:rPr lang="en-US" dirty="0" err="1">
                <a:latin typeface="Calibri" pitchFamily="34" charset="0"/>
              </a:rPr>
              <a:t>harus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dicabut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dari</a:t>
            </a:r>
            <a:r>
              <a:rPr lang="en-US" dirty="0">
                <a:latin typeface="Calibri" pitchFamily="34" charset="0"/>
              </a:rPr>
              <a:t> FA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normalitas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75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4 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Memilih</a:t>
            </a:r>
            <a:r>
              <a:rPr lang="en-US" b="1" dirty="0" smtClean="0"/>
              <a:t> </a:t>
            </a:r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a. Common Factor </a:t>
            </a:r>
            <a:r>
              <a:rPr lang="en-US" dirty="0" err="1" smtClean="0">
                <a:sym typeface="Wingdings" pitchFamily="2" charset="2"/>
              </a:rPr>
              <a:t>ekstrak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faktor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Common Factor Analysis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b="1" dirty="0" smtClean="0">
                <a:sym typeface="Wingdings" pitchFamily="2" charset="2"/>
              </a:rPr>
              <a:t>well specified </a:t>
            </a:r>
            <a:r>
              <a:rPr lang="en-US" b="1" dirty="0" err="1" smtClean="0">
                <a:sym typeface="Wingdings" pitchFamily="2" charset="2"/>
              </a:rPr>
              <a:t>theoritical</a:t>
            </a:r>
            <a:r>
              <a:rPr lang="en-US" b="1" dirty="0" smtClean="0">
                <a:sym typeface="Wingdings" pitchFamily="2" charset="2"/>
              </a:rPr>
              <a:t> applications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b.  Total Variance  </a:t>
            </a:r>
            <a:r>
              <a:rPr lang="en-US" dirty="0" err="1" smtClean="0">
                <a:sym typeface="Wingdings" pitchFamily="2" charset="2"/>
              </a:rPr>
              <a:t>ekstrak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Principle Component Analysis</a:t>
            </a: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Tepat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mereduksi</a:t>
            </a:r>
            <a:r>
              <a:rPr lang="en-US" dirty="0" smtClean="0">
                <a:sym typeface="Wingdings" pitchFamily="2" charset="2"/>
              </a:rPr>
              <a:t> data </a:t>
            </a:r>
            <a:r>
              <a:rPr lang="en-US" dirty="0" err="1" smtClean="0">
                <a:sym typeface="Wingdings" pitchFamily="2" charset="2"/>
              </a:rPr>
              <a:t>tanpa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harus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mengurangi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karakteristik</a:t>
            </a:r>
            <a:r>
              <a:rPr lang="en-US" dirty="0" smtClean="0">
                <a:sym typeface="Wingdings" pitchFamily="2" charset="2"/>
              </a:rPr>
              <a:t> data </a:t>
            </a:r>
            <a:r>
              <a:rPr lang="en-US" dirty="0" err="1" smtClean="0">
                <a:sym typeface="Wingdings" pitchFamily="2" charset="2"/>
              </a:rPr>
              <a:t>tersebut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marL="514350" indent="-514350">
              <a:buAutoNum type="arabicPeriod"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7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Variance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penyimpangan</a:t>
            </a:r>
            <a:r>
              <a:rPr lang="en-US" dirty="0" smtClean="0">
                <a:sym typeface="Wingdings" pitchFamily="2" charset="2"/>
              </a:rPr>
              <a:t> data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rata-rata</a:t>
            </a:r>
          </a:p>
          <a:p>
            <a:r>
              <a:rPr lang="en-US" dirty="0" smtClean="0"/>
              <a:t>Total variance:</a:t>
            </a:r>
          </a:p>
          <a:p>
            <a:pPr marL="514350" indent="-514350">
              <a:buAutoNum type="arabicPeriod"/>
            </a:pPr>
            <a:r>
              <a:rPr lang="en-US" dirty="0" smtClean="0"/>
              <a:t>Common Variance</a:t>
            </a:r>
            <a:r>
              <a:rPr lang="en-US" dirty="0" smtClean="0">
                <a:sym typeface="Wingdings" pitchFamily="2" charset="2"/>
              </a:rPr>
              <a:t> variance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variabel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juga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variabel</a:t>
            </a:r>
            <a:r>
              <a:rPr lang="en-US" dirty="0" smtClean="0">
                <a:sym typeface="Wingdings" pitchFamily="2" charset="2"/>
              </a:rPr>
              <a:t> yang lain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Specific Variance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berkaitan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variabel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tertentu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saja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Error </a:t>
            </a:r>
            <a:r>
              <a:rPr lang="en-US" dirty="0" err="1" smtClean="0"/>
              <a:t>Variance</a:t>
            </a:r>
            <a:r>
              <a:rPr lang="en-US" dirty="0" err="1" smtClean="0">
                <a:sym typeface="Wingdings" pitchFamily="2" charset="2"/>
              </a:rPr>
              <a:t>muncul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akibat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kesalahan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pengambilan</a:t>
            </a:r>
            <a:r>
              <a:rPr lang="en-US" dirty="0" smtClean="0">
                <a:sym typeface="Wingdings" pitchFamily="2" charset="2"/>
              </a:rPr>
              <a:t> data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pengukuran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variabel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tidka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76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Lanjutan</a:t>
            </a:r>
            <a:r>
              <a:rPr lang="en-US" b="1" dirty="0" smtClean="0"/>
              <a:t> </a:t>
            </a:r>
            <a:r>
              <a:rPr lang="en-US" b="1" dirty="0" err="1" smtClean="0"/>
              <a:t>Langkah</a:t>
            </a:r>
            <a:r>
              <a:rPr lang="en-US" b="1" dirty="0" smtClean="0"/>
              <a:t> 4…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Kriteria</a:t>
            </a:r>
            <a:r>
              <a:rPr lang="en-US" dirty="0" smtClean="0"/>
              <a:t> Eigen Value &gt; 1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505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566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ANALISIS FAKTOR</vt:lpstr>
      <vt:lpstr>TUJUAN </vt:lpstr>
      <vt:lpstr>Pengertian</vt:lpstr>
      <vt:lpstr>Pendekatan dalam Analisis Faktor</vt:lpstr>
      <vt:lpstr>Langkah-langkah Analisis Faktor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Kasus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FAKTOR</dc:title>
  <dc:creator>ismail - [2010]</dc:creator>
  <cp:lastModifiedBy>HP</cp:lastModifiedBy>
  <cp:revision>25</cp:revision>
  <dcterms:created xsi:type="dcterms:W3CDTF">2021-08-19T02:49:03Z</dcterms:created>
  <dcterms:modified xsi:type="dcterms:W3CDTF">2021-08-28T13:27:53Z</dcterms:modified>
</cp:coreProperties>
</file>