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0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5B3FF-7F3F-4F27-B4E9-F91913BCD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6D0AF-BBB3-45F4-B72C-BCDED1C75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SPORT FANDOM: </a:t>
            </a:r>
            <a:br>
              <a:rPr lang="en-US" sz="4800" dirty="0"/>
            </a:br>
            <a:r>
              <a:rPr lang="en-US" sz="4800" dirty="0"/>
              <a:t>BONEK</a:t>
            </a:r>
            <a:endParaRPr lang="id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B68CA-E392-4AB1-A484-5B94D63EF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id-ID" sz="200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3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DDBB-D392-4621-8BE2-50DA8D01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Nekat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8581-CE4B-40EE-937F-36C3CF73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3884271" cy="3694176"/>
          </a:xfrm>
        </p:spPr>
        <p:txBody>
          <a:bodyPr/>
          <a:lstStyle/>
          <a:p>
            <a:r>
              <a:rPr lang="en-US" dirty="0"/>
              <a:t>Dengan bekal yang minim, namun tekad yang kuat, berani mendukung </a:t>
            </a:r>
            <a:r>
              <a:rPr lang="en-US" dirty="0" err="1"/>
              <a:t>Persebaya</a:t>
            </a:r>
            <a:r>
              <a:rPr lang="en-US" dirty="0"/>
              <a:t> di mana pun </a:t>
            </a:r>
            <a:r>
              <a:rPr lang="en-US" dirty="0" err="1"/>
              <a:t>klub</a:t>
            </a:r>
            <a:r>
              <a:rPr lang="en-US" dirty="0"/>
              <a:t> tersebut bertanding 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94AF8-DDF7-4026-9CC6-5C40CA62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89" y="2058574"/>
            <a:ext cx="6261454" cy="38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3688-B541-4A8D-AE9D-014139DF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heroik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E8B1-EACD-44DF-9128-6785ED4F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379221" cy="3694176"/>
          </a:xfrm>
        </p:spPr>
        <p:txBody>
          <a:bodyPr/>
          <a:lstStyle/>
          <a:p>
            <a:r>
              <a:rPr lang="en-US" dirty="0"/>
              <a:t>Bersedia memperjuangkan apa saja demi kehormatan </a:t>
            </a:r>
            <a:r>
              <a:rPr lang="en-US" dirty="0" err="1"/>
              <a:t>Persebaya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C6B6B-3B1B-48E9-9557-4AF5C179D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73" y="2347082"/>
            <a:ext cx="5905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C9C8-36CC-4884-80C1-F1F47511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5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Berani</a:t>
            </a:r>
            <a:b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A422-799B-4D06-8356-107ECAC3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035272" cy="3694176"/>
          </a:xfrm>
        </p:spPr>
        <p:txBody>
          <a:bodyPr/>
          <a:lstStyle/>
          <a:p>
            <a:r>
              <a:rPr lang="en-US" dirty="0"/>
              <a:t>Tidak gentar dengan rintangan apapun demi nilai-nilai/prinsip yang diyakininya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CD44-30D2-4BEC-BE35-0B4A64384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32" y="2405824"/>
            <a:ext cx="5715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5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16CE-091C-4192-BBC6-194F574F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Solidaritas kelompok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FA75-921C-4074-AF79-19B6D3E0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0" y="3353415"/>
            <a:ext cx="5159397" cy="1302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Sangat peduli dengan sesama anggota dan bersedia membela apa pun </a:t>
            </a:r>
            <a:r>
              <a:rPr lang="en-US" dirty="0" err="1"/>
              <a:t>resikonya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AF257-2357-4FFA-983D-AF6F7A86A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84" y="2478024"/>
            <a:ext cx="5905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4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8711-0A0B-4868-99D7-033CED1B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egaliter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AD70-0EDE-4F7A-BC37-4FCA23B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18" y="2933588"/>
            <a:ext cx="4980432" cy="14480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Tidak ada hierarki di antara sesama </a:t>
            </a:r>
            <a:r>
              <a:rPr lang="en-US" dirty="0" err="1"/>
              <a:t>bonek</a:t>
            </a:r>
            <a:r>
              <a:rPr lang="en-US" dirty="0"/>
              <a:t>. Kesetaraan dan kebersamaan yang utama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8A49D-DB9C-472A-87F8-2CD7B27C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82" y="2451376"/>
            <a:ext cx="5905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09B39-F287-4B3A-8969-5EE1EBF6A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" y="123039"/>
            <a:ext cx="2847363" cy="284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7C2CA-0478-4C52-8195-68001996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8" y="123039"/>
            <a:ext cx="4486362" cy="299090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D4D924B-BAE9-4019-A12C-63B18AFC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27" y="3947258"/>
            <a:ext cx="10989745" cy="11795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Tidak hanya sepak bola, melainkan juga basket dan olahraga lainnya..</a:t>
            </a:r>
            <a:endParaRPr lang="id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82F296-F042-4EF7-B0B0-DFDA21728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69" y="191782"/>
            <a:ext cx="4383248" cy="29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BE83F7-877C-4763-AF26-5358B18F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Citra </a:t>
            </a:r>
            <a:r>
              <a:rPr lang="en-US" dirty="0" err="1"/>
              <a:t>Bonek</a:t>
            </a:r>
            <a:r>
              <a:rPr lang="en-US" dirty="0"/>
              <a:t> di Media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E1D98-9C7B-4429-9F13-750C56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Anarkis</a:t>
            </a:r>
          </a:p>
          <a:p>
            <a:r>
              <a:rPr lang="en-US" dirty="0"/>
              <a:t>Kriminal</a:t>
            </a:r>
          </a:p>
          <a:p>
            <a:r>
              <a:rPr lang="en-US" dirty="0"/>
              <a:t>Urakan</a:t>
            </a:r>
          </a:p>
          <a:p>
            <a:r>
              <a:rPr lang="en-US" dirty="0"/>
              <a:t>Pendendam</a:t>
            </a:r>
          </a:p>
          <a:p>
            <a:r>
              <a:rPr lang="en-US" dirty="0"/>
              <a:t>Sulit diatur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36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B5AE-6B54-467A-9E95-E3E81476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Aktivitas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527E-75B7-438F-84BE-C9353883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Diskusikanlah dengan partner Anda, hal lain apakah terkait </a:t>
            </a:r>
            <a:r>
              <a:rPr lang="en-US" dirty="0" err="1"/>
              <a:t>kepenggemaran</a:t>
            </a:r>
            <a:r>
              <a:rPr lang="en-US" dirty="0"/>
              <a:t> di Surabaya umumnya, dan </a:t>
            </a:r>
            <a:r>
              <a:rPr lang="en-US" dirty="0" err="1"/>
              <a:t>bonek</a:t>
            </a:r>
            <a:r>
              <a:rPr lang="en-US" dirty="0"/>
              <a:t> khususnya, yang perlu dicermati</a:t>
            </a:r>
          </a:p>
          <a:p>
            <a:r>
              <a:rPr lang="en-US" dirty="0"/>
              <a:t>Dengan jumlah dan fanatisme yang begitu besar, setuju/tidak </a:t>
            </a:r>
            <a:r>
              <a:rPr lang="en-US" dirty="0" err="1"/>
              <a:t>setujukah</a:t>
            </a:r>
            <a:r>
              <a:rPr lang="en-US" dirty="0"/>
              <a:t> Anda bahwa </a:t>
            </a:r>
            <a:r>
              <a:rPr lang="en-US" dirty="0" err="1"/>
              <a:t>kepenggemaran</a:t>
            </a:r>
            <a:r>
              <a:rPr lang="en-US" dirty="0"/>
              <a:t> berbasis olahraga di Surabaya bisa menjadi potensi/ide ekonomi kreatif ke depannya? </a:t>
            </a:r>
          </a:p>
          <a:p>
            <a:r>
              <a:rPr lang="en-US" dirty="0"/>
              <a:t>Apabila di TBM tempat Anda bertugas saat ini ada kelompok </a:t>
            </a:r>
            <a:r>
              <a:rPr lang="en-US" dirty="0" err="1"/>
              <a:t>bonek</a:t>
            </a:r>
            <a:r>
              <a:rPr lang="en-US" dirty="0"/>
              <a:t>, ide kegiatan apakah yang dapat Anda gagas bersama/untuk mereka?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346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AAFD05-C060-4629-8220-25A49275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29C9-B39F-43CA-A5D6-85084656E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214847"/>
            <a:ext cx="4488278" cy="4370511"/>
          </a:xfrm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merupakan akronim dari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ondho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ekat” (bahasa Jawa ) yang mempunyai arti modal tekad atau bermodal tekad dalam melakukan sesuatu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 </a:t>
            </a:r>
            <a:r>
              <a:rPr lang="id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Bonek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muncul sekitar tahun 1980-an, berawal dari berita di Jawa Pos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A3DA7D-EC6B-41DF-8FAB-E131B253C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3" y="2740060"/>
            <a:ext cx="5851915" cy="2511447"/>
          </a:xfrm>
        </p:spPr>
      </p:pic>
    </p:spTree>
    <p:extLst>
      <p:ext uri="{BB962C8B-B14F-4D97-AF65-F5344CB8AC3E}">
        <p14:creationId xmlns:p14="http://schemas.microsoft.com/office/powerpoint/2010/main" val="290818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E44B7-ACC8-42CE-8B60-B735166A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koen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iku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Bonek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Rek! 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(Wah, kamu itu modal nekat!)”. </a:t>
            </a:r>
            <a:br>
              <a:rPr lang="id-ID" dirty="0"/>
            </a:br>
            <a:endParaRPr lang="id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FAD16-51F8-4C72-99C6-934D48B86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 versi menyebut nama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Bonek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dicetuskan oleh tokoh media massa Jawa Pos saat itu yakni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Dahlan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Iskan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kala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menyaksikan ribuan pendukung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Persebaya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laga final kompetisi Divisi Utama PSSI 1987-1988 di Jakarta yang tidak dapat memasuki stadion karena tidak memiliki tiket. </a:t>
            </a:r>
            <a:endParaRPr lang="id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357835-7058-40E8-9445-62DF9781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1" y="1138428"/>
            <a:ext cx="4510749" cy="5312001"/>
          </a:xfrm>
        </p:spPr>
      </p:pic>
    </p:spTree>
    <p:extLst>
      <p:ext uri="{BB962C8B-B14F-4D97-AF65-F5344CB8AC3E}">
        <p14:creationId xmlns:p14="http://schemas.microsoft.com/office/powerpoint/2010/main" val="108531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C613-AB3B-4A55-B829-861E771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331-6A1C-42C4-9818-DB677E5547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Bonek</a:t>
            </a:r>
            <a:r>
              <a:rPr lang="id-ID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 suporter Persebaya dengan uang </a:t>
            </a:r>
            <a:r>
              <a:rPr lang="id-ID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pas-pasan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nekat berangkat ke Jakarta dan rela berkejar-kejaran dengan kondektur kereta api.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Aksi </a:t>
            </a:r>
            <a:r>
              <a:rPr lang="id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Bonek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ketika itu dikenal dengan sebutan </a:t>
            </a:r>
            <a:r>
              <a:rPr lang="id-ID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tret</a:t>
            </a:r>
            <a:r>
              <a:rPr lang="id-ID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</a:t>
            </a:r>
            <a:r>
              <a:rPr lang="id-ID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tret</a:t>
            </a:r>
            <a:r>
              <a:rPr lang="id-ID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</a:t>
            </a:r>
            <a:r>
              <a:rPr lang="id-ID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tret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dipahami sebagai tindakan heroisme karena semangat mereka yang sangat besar mendukung klub Persebaya (Junaedi, 2012:59).</a:t>
            </a:r>
          </a:p>
          <a:p>
            <a:endParaRPr lang="id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4516B-3C6C-4319-87E2-C3F1BF010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8" y="2666560"/>
            <a:ext cx="4938712" cy="3317168"/>
          </a:xfrm>
        </p:spPr>
      </p:pic>
    </p:spTree>
    <p:extLst>
      <p:ext uri="{BB962C8B-B14F-4D97-AF65-F5344CB8AC3E}">
        <p14:creationId xmlns:p14="http://schemas.microsoft.com/office/powerpoint/2010/main" val="38840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900F1-0B91-4041-BA7A-F9FE9A23D5D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6795" y="1723093"/>
            <a:ext cx="4194175" cy="4165600"/>
          </a:xfrm>
        </p:spPr>
        <p:txBody>
          <a:bodyPr>
            <a:normAutofit/>
          </a:bodyPr>
          <a:lstStyle/>
          <a:p>
            <a:r>
              <a:rPr lang="en-US" dirty="0"/>
              <a:t>Dianggap sebagai kelompok suporter pertama yang memulai praktik pergi ke kota lain demi mendukung langsung </a:t>
            </a:r>
            <a:r>
              <a:rPr lang="en-US" dirty="0" err="1"/>
              <a:t>Persebaya</a:t>
            </a:r>
            <a:r>
              <a:rPr lang="en-US" dirty="0"/>
              <a:t>.</a:t>
            </a:r>
          </a:p>
          <a:p>
            <a:r>
              <a:rPr lang="en-US" dirty="0"/>
              <a:t>Dikenal dengan istilah (tret..</a:t>
            </a:r>
            <a:r>
              <a:rPr lang="en-US" dirty="0" err="1"/>
              <a:t>tet</a:t>
            </a:r>
            <a:r>
              <a:rPr lang="en-US" dirty="0"/>
              <a:t>..</a:t>
            </a:r>
            <a:r>
              <a:rPr lang="en-US" dirty="0" err="1"/>
              <a:t>tet</a:t>
            </a:r>
            <a:r>
              <a:rPr lang="en-US" dirty="0"/>
              <a:t>) yang </a:t>
            </a:r>
            <a:r>
              <a:rPr lang="en-US" dirty="0" err="1"/>
              <a:t>diinisiatori</a:t>
            </a:r>
            <a:r>
              <a:rPr lang="en-US" dirty="0"/>
              <a:t> Jawa Pos</a:t>
            </a:r>
            <a:endParaRPr lang="id-ID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9168048-6D33-4E16-9258-129C6E89F13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70" y="347939"/>
            <a:ext cx="7397750" cy="6022975"/>
          </a:xfrm>
        </p:spPr>
      </p:pic>
    </p:spTree>
    <p:extLst>
      <p:ext uri="{BB962C8B-B14F-4D97-AF65-F5344CB8AC3E}">
        <p14:creationId xmlns:p14="http://schemas.microsoft.com/office/powerpoint/2010/main" val="108236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2AA426-2474-49E0-9DEA-C3C5427F1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04" y="0"/>
            <a:ext cx="8116936" cy="498611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A81E9CB-975B-4AD4-B4CD-AF2A1038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8" y="5352175"/>
            <a:ext cx="10752924" cy="1178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Apa impresi Anda terhadap logo “</a:t>
            </a:r>
            <a:r>
              <a:rPr lang="en-US" dirty="0" err="1"/>
              <a:t>Ndas</a:t>
            </a:r>
            <a:r>
              <a:rPr lang="en-US" dirty="0"/>
              <a:t> Mangap” ini?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51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FAB943-7AEF-428F-9926-655E3147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Ndas</a:t>
            </a:r>
            <a:r>
              <a:rPr lang="en-US" dirty="0"/>
              <a:t> Mangap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B624C-37F0-4C16-A92B-413D86462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Dibuat oleh kartunis/ilustrator koran Jawa Pos, Mister </a:t>
            </a:r>
            <a:r>
              <a:rPr lang="en-US" dirty="0" err="1"/>
              <a:t>Muchtar</a:t>
            </a:r>
            <a:r>
              <a:rPr lang="en-US" dirty="0"/>
              <a:t>, antara tahun 1987 dan meluas hingga kini</a:t>
            </a:r>
          </a:p>
          <a:p>
            <a:r>
              <a:rPr lang="en-US" dirty="0" err="1"/>
              <a:t>Persebaya</a:t>
            </a:r>
            <a:r>
              <a:rPr lang="en-US" dirty="0"/>
              <a:t> Juara pada 1988, membuat gambar tersebut memiliki nuansa historis yang kuat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416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1982-C400-47E4-8B6D-13BF850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Arek (dan) </a:t>
            </a:r>
            <a:r>
              <a:rPr lang="en-US" dirty="0" err="1"/>
              <a:t>Bonek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DDDC-A7F6-4BB0-B0CF-2D34AC95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Adipitoyo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(2011) mengklasifikasikan karakter budaya Arek (</a:t>
            </a:r>
            <a:r>
              <a:rPr lang="id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Suroboyo-an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ke dalam beberapa varian, antara lain: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Oposisional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visional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ensif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reaktif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Heroik dan dermawan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Spiritualitas dan 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religiusitas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 karakter budaya Arek tersebut berimplikasi pada karakter yang lain seperti: kompetitif (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kontestatif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superior (tetapi tidak sombong dan takabur), dan independen (tidak bergantung pada orang lain).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976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6662-990E-4CC7-B54E-7FD64242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Arek (dan) </a:t>
            </a:r>
            <a:r>
              <a:rPr lang="en-US" dirty="0" err="1"/>
              <a:t>Bonek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E7ED-B946-483B-8196-74BEEC6D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Berani/Pemberani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Kaku dan kasar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Teguh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pendirian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Lugas atau apa adanya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Egaliter</a:t>
            </a:r>
          </a:p>
          <a:p>
            <a:pPr marL="0" indent="0">
              <a:buNone/>
            </a:pPr>
            <a:r>
              <a:rPr lang="id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Basundoro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(2011) mengklasifikasikan nilai-nilai positif budaya Arek dalam beberapa karakteristik, meliputi: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195910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500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Neue Haas Grotesk Text Pro</vt:lpstr>
      <vt:lpstr>Segoe UI Symbol</vt:lpstr>
      <vt:lpstr>Times New Roman</vt:lpstr>
      <vt:lpstr>AccentBoxVTI</vt:lpstr>
      <vt:lpstr>SPORT FANDOM:  BONEK</vt:lpstr>
      <vt:lpstr>PowerPoint Presentation</vt:lpstr>
      <vt:lpstr>Wah, koen iku Bonek, Rek!  (Wah, kamu itu modal nekat!)”.  </vt:lpstr>
      <vt:lpstr>PowerPoint Presentation</vt:lpstr>
      <vt:lpstr>PowerPoint Presentation</vt:lpstr>
      <vt:lpstr>Apa impresi Anda terhadap logo “Ndas Mangap” ini?</vt:lpstr>
      <vt:lpstr>Ndas Mangap</vt:lpstr>
      <vt:lpstr>Arek (dan) Bonek</vt:lpstr>
      <vt:lpstr>Arek (dan) Bonek</vt:lpstr>
      <vt:lpstr>Nekat </vt:lpstr>
      <vt:lpstr>heroik</vt:lpstr>
      <vt:lpstr>Berani </vt:lpstr>
      <vt:lpstr>Solidaritas kelompok</vt:lpstr>
      <vt:lpstr>egaliter</vt:lpstr>
      <vt:lpstr>Tidak hanya sepak bola, melainkan juga basket dan olahraga lainnya..</vt:lpstr>
      <vt:lpstr>Citra Bonek di Media</vt:lpstr>
      <vt:lpstr>Aktivitas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FANDOM:  BONEK</dc:title>
  <dc:creator>user</dc:creator>
  <cp:lastModifiedBy>user</cp:lastModifiedBy>
  <cp:revision>16</cp:revision>
  <dcterms:created xsi:type="dcterms:W3CDTF">2020-10-23T02:49:26Z</dcterms:created>
  <dcterms:modified xsi:type="dcterms:W3CDTF">2020-10-23T07:27:50Z</dcterms:modified>
</cp:coreProperties>
</file>