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9" r:id="rId14"/>
    <p:sldId id="267" r:id="rId15"/>
    <p:sldId id="268" r:id="rId16"/>
    <p:sldId id="270" r:id="rId17"/>
    <p:sldId id="271" r:id="rId18"/>
    <p:sldId id="272" r:id="rId19"/>
    <p:sldId id="274" r:id="rId20"/>
    <p:sldId id="275"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56" autoAdjust="0"/>
    <p:restoredTop sz="94660"/>
  </p:normalViewPr>
  <p:slideViewPr>
    <p:cSldViewPr snapToGrid="0">
      <p:cViewPr varScale="1">
        <p:scale>
          <a:sx n="114" d="100"/>
          <a:sy n="114" d="100"/>
        </p:scale>
        <p:origin x="10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Wednesday, October 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9902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Wednesday, October 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3045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Wednesday, October 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9624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Wednesday, October 7,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1398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cap="all"/>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Wednesday, October 7, 2020</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8143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Wednesday, October 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5599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Wednesday, October 7, 2020</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7251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Wednesday, October 7, 2020</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3252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Wednesday, October 7, 2020</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7722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Wednesday, October 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381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Wednesday, October 7, 2020</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796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Wednesday, October 7,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76228075"/>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2615A-C9A1-4C3F-A4B7-910CE5E454CF}"/>
              </a:ext>
            </a:extLst>
          </p:cNvPr>
          <p:cNvSpPr>
            <a:spLocks noGrp="1"/>
          </p:cNvSpPr>
          <p:nvPr>
            <p:ph type="ctrTitle"/>
          </p:nvPr>
        </p:nvSpPr>
        <p:spPr>
          <a:xfrm>
            <a:off x="6480000" y="1449388"/>
            <a:ext cx="5015638" cy="2075012"/>
          </a:xfrm>
        </p:spPr>
        <p:txBody>
          <a:bodyPr>
            <a:normAutofit/>
          </a:bodyPr>
          <a:lstStyle/>
          <a:p>
            <a:r>
              <a:rPr lang="en-US"/>
              <a:t>SEKILAS TENTANG</a:t>
            </a:r>
            <a:br>
              <a:rPr lang="en-US"/>
            </a:br>
            <a:r>
              <a:rPr lang="en-US" b="1"/>
              <a:t>BUDAYA AREK</a:t>
            </a:r>
            <a:endParaRPr lang="id-ID" b="1"/>
          </a:p>
        </p:txBody>
      </p:sp>
      <p:sp>
        <p:nvSpPr>
          <p:cNvPr id="3" name="Subtitle 2">
            <a:extLst>
              <a:ext uri="{FF2B5EF4-FFF2-40B4-BE49-F238E27FC236}">
                <a16:creationId xmlns:a16="http://schemas.microsoft.com/office/drawing/2014/main" id="{6D5C4D0A-D103-44E8-AC5C-2E4B079BF990}"/>
              </a:ext>
            </a:extLst>
          </p:cNvPr>
          <p:cNvSpPr>
            <a:spLocks noGrp="1"/>
          </p:cNvSpPr>
          <p:nvPr>
            <p:ph type="subTitle" idx="1"/>
          </p:nvPr>
        </p:nvSpPr>
        <p:spPr>
          <a:xfrm>
            <a:off x="6480000" y="3830398"/>
            <a:ext cx="5015638" cy="1219439"/>
          </a:xfrm>
        </p:spPr>
        <p:txBody>
          <a:bodyPr>
            <a:normAutofit/>
          </a:bodyPr>
          <a:lstStyle/>
          <a:p>
            <a:endParaRPr lang="id-ID" dirty="0"/>
          </a:p>
          <a:p>
            <a:r>
              <a:rPr lang="en-US" sz="2000" dirty="0">
                <a:solidFill>
                  <a:srgbClr val="080808"/>
                </a:solidFill>
              </a:rPr>
              <a:t>KUKUH YUDHA KARNANTA</a:t>
            </a:r>
            <a:endParaRPr lang="id-ID" sz="2000" dirty="0">
              <a:solidFill>
                <a:srgbClr val="080808"/>
              </a:solidFill>
            </a:endParaRPr>
          </a:p>
        </p:txBody>
      </p:sp>
      <p:pic>
        <p:nvPicPr>
          <p:cNvPr id="4" name="Picture 3">
            <a:extLst>
              <a:ext uri="{FF2B5EF4-FFF2-40B4-BE49-F238E27FC236}">
                <a16:creationId xmlns:a16="http://schemas.microsoft.com/office/drawing/2014/main" id="{E6AD3B3E-82E1-4FCD-8ACD-91D12E4681B8}"/>
              </a:ext>
            </a:extLst>
          </p:cNvPr>
          <p:cNvPicPr>
            <a:picLocks noChangeAspect="1"/>
          </p:cNvPicPr>
          <p:nvPr/>
        </p:nvPicPr>
        <p:blipFill rotWithShape="1">
          <a:blip r:embed="rId2"/>
          <a:srcRect l="13915"/>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37" name="Group 36">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38"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2" name="Group 41">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4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96361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0AB409-4F84-4AD6-94AF-4574E426DC9A}"/>
              </a:ext>
            </a:extLst>
          </p:cNvPr>
          <p:cNvSpPr>
            <a:spLocks noGrp="1"/>
          </p:cNvSpPr>
          <p:nvPr>
            <p:ph type="title"/>
          </p:nvPr>
        </p:nvSpPr>
        <p:spPr>
          <a:xfrm>
            <a:off x="887780" y="4301967"/>
            <a:ext cx="10728322" cy="1477328"/>
          </a:xfrm>
        </p:spPr>
        <p:txBody>
          <a:bodyPr>
            <a:normAutofit/>
          </a:bodyPr>
          <a:lstStyle/>
          <a:p>
            <a:pPr algn="ctr"/>
            <a:br>
              <a:rPr lang="en-US" sz="1600" i="0" u="none" strike="noStrike" baseline="0" dirty="0">
                <a:solidFill>
                  <a:srgbClr val="FFFFFF"/>
                </a:solidFill>
                <a:latin typeface="Cambria" panose="02040503050406030204" pitchFamily="18" charset="0"/>
                <a:ea typeface="Cambria" panose="02040503050406030204" pitchFamily="18" charset="0"/>
              </a:rPr>
            </a:br>
            <a:br>
              <a:rPr lang="en-US" sz="1600" i="0" u="none" strike="noStrike" baseline="0" dirty="0">
                <a:solidFill>
                  <a:srgbClr val="FFFFFF"/>
                </a:solidFill>
                <a:latin typeface="Cambria" panose="02040503050406030204" pitchFamily="18" charset="0"/>
                <a:ea typeface="Cambria" panose="02040503050406030204" pitchFamily="18" charset="0"/>
              </a:rPr>
            </a:br>
            <a:r>
              <a:rPr lang="id-ID" sz="1600" i="0" u="none" strike="noStrike" baseline="0" dirty="0">
                <a:solidFill>
                  <a:srgbClr val="FFFFFF"/>
                </a:solidFill>
                <a:latin typeface="Cambria" panose="02040503050406030204" pitchFamily="18" charset="0"/>
                <a:ea typeface="Cambria" panose="02040503050406030204" pitchFamily="18" charset="0"/>
              </a:rPr>
              <a:t>Samidi (2017)</a:t>
            </a:r>
            <a:r>
              <a:rPr lang="en-US" sz="1600" i="0" u="none" strike="noStrike" baseline="0" dirty="0">
                <a:solidFill>
                  <a:srgbClr val="FFFFFF"/>
                </a:solidFill>
                <a:latin typeface="Cambria" panose="02040503050406030204" pitchFamily="18" charset="0"/>
                <a:ea typeface="Cambria" panose="02040503050406030204" pitchFamily="18" charset="0"/>
              </a:rPr>
              <a:t>. </a:t>
            </a:r>
            <a:r>
              <a:rPr lang="sv-SE" sz="1600" i="0" u="none" strike="noStrike" baseline="0" dirty="0">
                <a:solidFill>
                  <a:srgbClr val="FFFFFF"/>
                </a:solidFill>
                <a:latin typeface="Cambria" panose="02040503050406030204" pitchFamily="18" charset="0"/>
                <a:ea typeface="Cambria" panose="02040503050406030204" pitchFamily="18" charset="0"/>
              </a:rPr>
              <a:t>Surabaya sebagai Kota Kolonial Modern pada Akhir Abad ke-19: Industri, Transportasi, Permukiman, dan Kemajemukan Masyarakat. Jurnal </a:t>
            </a:r>
            <a:r>
              <a:rPr lang="id-ID" sz="1600" i="1" u="none" strike="noStrike" baseline="0" dirty="0">
                <a:solidFill>
                  <a:srgbClr val="FFFFFF"/>
                </a:solidFill>
                <a:latin typeface="Cambria" panose="02040503050406030204" pitchFamily="18" charset="0"/>
                <a:ea typeface="Cambria" panose="02040503050406030204" pitchFamily="18" charset="0"/>
              </a:rPr>
              <a:t>Mozaik Humaniora </a:t>
            </a:r>
            <a:r>
              <a:rPr lang="id-ID" sz="1600" i="0" u="none" strike="noStrike" baseline="0" dirty="0">
                <a:solidFill>
                  <a:srgbClr val="FFFFFF"/>
                </a:solidFill>
                <a:latin typeface="Cambria" panose="02040503050406030204" pitchFamily="18" charset="0"/>
                <a:ea typeface="Cambria" panose="02040503050406030204" pitchFamily="18" charset="0"/>
              </a:rPr>
              <a:t>Vol. 17 (1): 157 - 180 </a:t>
            </a:r>
            <a:endParaRPr lang="id-ID" sz="1600" dirty="0">
              <a:solidFill>
                <a:srgbClr val="FFFFFF"/>
              </a:solidFill>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CC82B01F-BE06-4E43-8055-9FF00397666B}"/>
              </a:ext>
            </a:extLst>
          </p:cNvPr>
          <p:cNvSpPr>
            <a:spLocks noGrp="1"/>
          </p:cNvSpPr>
          <p:nvPr>
            <p:ph idx="1"/>
          </p:nvPr>
        </p:nvSpPr>
        <p:spPr>
          <a:xfrm>
            <a:off x="669665" y="917177"/>
            <a:ext cx="10728325" cy="3227375"/>
          </a:xfrm>
        </p:spPr>
        <p:txBody>
          <a:bodyPr>
            <a:normAutofit lnSpcReduction="10000"/>
          </a:bodyPr>
          <a:lstStyle/>
          <a:p>
            <a:pPr marL="0" indent="0" algn="ctr">
              <a:buNone/>
            </a:pPr>
            <a:r>
              <a:rPr lang="id-ID" sz="1800" b="0" i="0" u="none" strike="noStrike" baseline="0" dirty="0">
                <a:solidFill>
                  <a:srgbClr val="FFFFFF"/>
                </a:solidFill>
                <a:latin typeface="Book Antiqua" panose="02040602050305030304" pitchFamily="18" charset="0"/>
              </a:rPr>
              <a:t>kampung-kampung di Kota Surabaya identik dengan pekerjaan kerajinan, seperti arloji di Kampung </a:t>
            </a:r>
            <a:r>
              <a:rPr lang="id-ID" sz="1800" b="0" i="0" u="none" strike="noStrike" baseline="0" dirty="0" err="1">
                <a:solidFill>
                  <a:srgbClr val="FFFFFF"/>
                </a:solidFill>
                <a:latin typeface="Book Antiqua" panose="02040602050305030304" pitchFamily="18" charset="0"/>
              </a:rPr>
              <a:t>Pecantian</a:t>
            </a:r>
            <a:r>
              <a:rPr lang="id-ID" sz="1800" b="0" i="0" u="none" strike="noStrike" baseline="0" dirty="0">
                <a:solidFill>
                  <a:srgbClr val="FFFFFF"/>
                </a:solidFill>
                <a:latin typeface="Book Antiqua" panose="02040602050305030304" pitchFamily="18" charset="0"/>
              </a:rPr>
              <a:t>, pengecoran tembaga dan kuningan di Kampung </a:t>
            </a:r>
            <a:r>
              <a:rPr lang="id-ID" sz="1800" b="0" i="0" u="none" strike="noStrike" baseline="0" dirty="0" err="1">
                <a:solidFill>
                  <a:srgbClr val="FFFFFF"/>
                </a:solidFill>
                <a:latin typeface="Book Antiqua" panose="02040602050305030304" pitchFamily="18" charset="0"/>
              </a:rPr>
              <a:t>Kawatan</a:t>
            </a:r>
            <a:r>
              <a:rPr lang="id-ID" sz="1800" b="0" i="0" u="none" strike="noStrike" baseline="0" dirty="0">
                <a:solidFill>
                  <a:srgbClr val="FFFFFF"/>
                </a:solidFill>
                <a:latin typeface="Book Antiqua" panose="02040602050305030304" pitchFamily="18" charset="0"/>
              </a:rPr>
              <a:t> dan Pabean, pengolahan kulit di Kampung </a:t>
            </a:r>
            <a:r>
              <a:rPr lang="id-ID" sz="1800" b="0" i="0" u="none" strike="noStrike" baseline="0" dirty="0" err="1">
                <a:solidFill>
                  <a:srgbClr val="FFFFFF"/>
                </a:solidFill>
                <a:latin typeface="Book Antiqua" panose="02040602050305030304" pitchFamily="18" charset="0"/>
              </a:rPr>
              <a:t>Songoyudan</a:t>
            </a:r>
            <a:r>
              <a:rPr lang="id-ID" sz="1800" b="0" i="0" u="none" strike="noStrike" baseline="0" dirty="0">
                <a:solidFill>
                  <a:srgbClr val="FFFFFF"/>
                </a:solidFill>
                <a:latin typeface="Book Antiqua" panose="02040602050305030304" pitchFamily="18" charset="0"/>
              </a:rPr>
              <a:t>, pembuatan kereta kuda di Kampung </a:t>
            </a:r>
            <a:r>
              <a:rPr lang="id-ID" sz="1800" b="0" i="0" u="none" strike="noStrike" baseline="0" dirty="0" err="1">
                <a:solidFill>
                  <a:srgbClr val="FFFFFF"/>
                </a:solidFill>
                <a:latin typeface="Book Antiqua" panose="02040602050305030304" pitchFamily="18" charset="0"/>
              </a:rPr>
              <a:t>Donorejo</a:t>
            </a:r>
            <a:r>
              <a:rPr lang="id-ID" sz="1800" b="0" i="0" u="none" strike="noStrike" baseline="0" dirty="0">
                <a:solidFill>
                  <a:srgbClr val="FFFFFF"/>
                </a:solidFill>
                <a:latin typeface="Book Antiqua" panose="02040602050305030304" pitchFamily="18" charset="0"/>
              </a:rPr>
              <a:t>, pelana di Kampung </a:t>
            </a:r>
            <a:r>
              <a:rPr lang="id-ID" sz="1800" b="0" i="0" u="none" strike="noStrike" baseline="0" dirty="0" err="1">
                <a:solidFill>
                  <a:srgbClr val="FFFFFF"/>
                </a:solidFill>
                <a:latin typeface="Book Antiqua" panose="02040602050305030304" pitchFamily="18" charset="0"/>
              </a:rPr>
              <a:t>Kramatgantung</a:t>
            </a:r>
            <a:r>
              <a:rPr lang="id-ID" sz="1800" b="0" i="0" u="none" strike="noStrike" baseline="0" dirty="0">
                <a:solidFill>
                  <a:srgbClr val="FFFFFF"/>
                </a:solidFill>
                <a:latin typeface="Book Antiqua" panose="02040602050305030304" pitchFamily="18" charset="0"/>
              </a:rPr>
              <a:t>, dan tambangan di Kampung Bandaran (Anonim 1872:40). Perekonomian kampung yang bersumber dari sektor kerajinan semakin menguat sehingga beberapa kampung dikenal sebagai kampung pengrajin, seperti Kampung </a:t>
            </a:r>
            <a:r>
              <a:rPr lang="id-ID" sz="1800" b="0" i="0" u="none" strike="noStrike" baseline="0" dirty="0" err="1">
                <a:solidFill>
                  <a:srgbClr val="FFFFFF"/>
                </a:solidFill>
                <a:latin typeface="Book Antiqua" panose="02040602050305030304" pitchFamily="18" charset="0"/>
              </a:rPr>
              <a:t>Pecantikan</a:t>
            </a:r>
            <a:r>
              <a:rPr lang="id-ID" sz="1800" b="0" i="0" u="none" strike="noStrike" baseline="0" dirty="0">
                <a:solidFill>
                  <a:srgbClr val="FFFFFF"/>
                </a:solidFill>
                <a:latin typeface="Book Antiqua" panose="02040602050305030304" pitchFamily="18" charset="0"/>
              </a:rPr>
              <a:t> (kampung reparasi atau pengrajin jam tangan), </a:t>
            </a:r>
            <a:r>
              <a:rPr lang="id-ID" sz="1800" b="0" i="0" u="none" strike="noStrike" baseline="0" dirty="0" err="1">
                <a:solidFill>
                  <a:srgbClr val="FFFFFF"/>
                </a:solidFill>
                <a:latin typeface="Book Antiqua" panose="02040602050305030304" pitchFamily="18" charset="0"/>
              </a:rPr>
              <a:t>Pesapen</a:t>
            </a:r>
            <a:r>
              <a:rPr lang="id-ID" sz="1800" b="0" i="0" u="none" strike="noStrike" baseline="0" dirty="0">
                <a:solidFill>
                  <a:srgbClr val="FFFFFF"/>
                </a:solidFill>
                <a:latin typeface="Book Antiqua" panose="02040602050305030304" pitchFamily="18" charset="0"/>
              </a:rPr>
              <a:t> (</a:t>
            </a:r>
            <a:r>
              <a:rPr lang="id-ID" sz="1800" b="0" i="1" u="none" strike="noStrike" baseline="0" dirty="0" err="1">
                <a:solidFill>
                  <a:srgbClr val="FFFFFF"/>
                </a:solidFill>
                <a:latin typeface="Book Antiqua" panose="02040602050305030304" pitchFamily="18" charset="0"/>
              </a:rPr>
              <a:t>meubelmakers</a:t>
            </a:r>
            <a:r>
              <a:rPr lang="id-ID" sz="1800" b="0" i="1" u="none" strike="noStrike" baseline="0" dirty="0">
                <a:solidFill>
                  <a:srgbClr val="FFFFFF"/>
                </a:solidFill>
                <a:latin typeface="Book Antiqua" panose="02040602050305030304" pitchFamily="18" charset="0"/>
              </a:rPr>
              <a:t>, </a:t>
            </a:r>
            <a:r>
              <a:rPr lang="id-ID" sz="1800" b="0" i="0" u="none" strike="noStrike" baseline="0" dirty="0">
                <a:solidFill>
                  <a:srgbClr val="FFFFFF"/>
                </a:solidFill>
                <a:latin typeface="Book Antiqua" panose="02040602050305030304" pitchFamily="18" charset="0"/>
              </a:rPr>
              <a:t>pengrajin meubel), </a:t>
            </a:r>
            <a:r>
              <a:rPr lang="id-ID" sz="1800" b="0" i="0" u="none" strike="noStrike" baseline="0" dirty="0" err="1">
                <a:solidFill>
                  <a:srgbClr val="FFFFFF"/>
                </a:solidFill>
                <a:latin typeface="Book Antiqua" panose="02040602050305030304" pitchFamily="18" charset="0"/>
              </a:rPr>
              <a:t>Kawatan</a:t>
            </a:r>
            <a:r>
              <a:rPr lang="id-ID" sz="1800" b="0" i="0" u="none" strike="noStrike" baseline="0" dirty="0">
                <a:solidFill>
                  <a:srgbClr val="FFFFFF"/>
                </a:solidFill>
                <a:latin typeface="Book Antiqua" panose="02040602050305030304" pitchFamily="18" charset="0"/>
              </a:rPr>
              <a:t> (</a:t>
            </a:r>
            <a:r>
              <a:rPr lang="id-ID" sz="1800" b="0" i="1" u="none" strike="noStrike" baseline="0" dirty="0" err="1">
                <a:solidFill>
                  <a:srgbClr val="FFFFFF"/>
                </a:solidFill>
                <a:latin typeface="Book Antiqua" panose="02040602050305030304" pitchFamily="18" charset="0"/>
              </a:rPr>
              <a:t>kopergieters</a:t>
            </a:r>
            <a:r>
              <a:rPr lang="id-ID" sz="1800" b="0" i="0" u="none" strike="noStrike" baseline="0" dirty="0">
                <a:solidFill>
                  <a:srgbClr val="FFFFFF"/>
                </a:solidFill>
                <a:latin typeface="Book Antiqua" panose="02040602050305030304" pitchFamily="18" charset="0"/>
              </a:rPr>
              <a:t>, pengrajin tembaga), Pabean (</a:t>
            </a:r>
            <a:r>
              <a:rPr lang="id-ID" sz="1800" b="0" i="1" u="none" strike="noStrike" baseline="0" dirty="0" err="1">
                <a:solidFill>
                  <a:srgbClr val="FFFFFF"/>
                </a:solidFill>
                <a:latin typeface="Book Antiqua" panose="02040602050305030304" pitchFamily="18" charset="0"/>
              </a:rPr>
              <a:t>geelgieters</a:t>
            </a:r>
            <a:r>
              <a:rPr lang="id-ID" sz="1800" b="0" i="0" u="none" strike="noStrike" baseline="0" dirty="0">
                <a:solidFill>
                  <a:srgbClr val="FFFFFF"/>
                </a:solidFill>
                <a:latin typeface="Book Antiqua" panose="02040602050305030304" pitchFamily="18" charset="0"/>
              </a:rPr>
              <a:t>, pengrajin dari kuningan), Bubutan dan </a:t>
            </a:r>
            <a:r>
              <a:rPr lang="id-ID" sz="1800" b="0" i="0" u="none" strike="noStrike" baseline="0" dirty="0" err="1">
                <a:solidFill>
                  <a:srgbClr val="FFFFFF"/>
                </a:solidFill>
                <a:latin typeface="Book Antiqua" panose="02040602050305030304" pitchFamily="18" charset="0"/>
              </a:rPr>
              <a:t>Maspati</a:t>
            </a:r>
            <a:r>
              <a:rPr lang="id-ID" sz="1800" b="0" i="0" u="none" strike="noStrike" baseline="0" dirty="0">
                <a:solidFill>
                  <a:srgbClr val="FFFFFF"/>
                </a:solidFill>
                <a:latin typeface="Book Antiqua" panose="02040602050305030304" pitchFamily="18" charset="0"/>
              </a:rPr>
              <a:t> (</a:t>
            </a:r>
            <a:r>
              <a:rPr lang="id-ID" sz="1800" b="0" i="1" u="none" strike="noStrike" baseline="0" dirty="0" err="1">
                <a:solidFill>
                  <a:srgbClr val="FFFFFF"/>
                </a:solidFill>
                <a:latin typeface="Book Antiqua" panose="02040602050305030304" pitchFamily="18" charset="0"/>
              </a:rPr>
              <a:t>draaijers</a:t>
            </a:r>
            <a:r>
              <a:rPr lang="id-ID" sz="1800" b="0" i="1" u="none" strike="noStrike" baseline="0" dirty="0">
                <a:solidFill>
                  <a:srgbClr val="FFFFFF"/>
                </a:solidFill>
                <a:latin typeface="Book Antiqua" panose="02040602050305030304" pitchFamily="18" charset="0"/>
              </a:rPr>
              <a:t>, </a:t>
            </a:r>
            <a:r>
              <a:rPr lang="id-ID" sz="1800" b="0" i="1" u="none" strike="noStrike" baseline="0" dirty="0" err="1">
                <a:solidFill>
                  <a:srgbClr val="FFFFFF"/>
                </a:solidFill>
                <a:latin typeface="Book Antiqua" panose="02040602050305030304" pitchFamily="18" charset="0"/>
              </a:rPr>
              <a:t>ivoor</a:t>
            </a:r>
            <a:r>
              <a:rPr lang="id-ID" sz="1800" b="0" i="0" u="none" strike="noStrike" baseline="0" dirty="0">
                <a:solidFill>
                  <a:srgbClr val="FFFFFF"/>
                </a:solidFill>
                <a:latin typeface="Book Antiqua" panose="02040602050305030304" pitchFamily="18" charset="0"/>
              </a:rPr>
              <a:t>, </a:t>
            </a:r>
            <a:r>
              <a:rPr lang="id-ID" sz="1800" b="0" i="1" u="none" strike="noStrike" baseline="0" dirty="0">
                <a:solidFill>
                  <a:srgbClr val="FFFFFF"/>
                </a:solidFill>
                <a:latin typeface="Book Antiqua" panose="02040602050305030304" pitchFamily="18" charset="0"/>
              </a:rPr>
              <a:t>en </a:t>
            </a:r>
            <a:r>
              <a:rPr lang="id-ID" sz="1800" b="0" i="1" u="none" strike="noStrike" baseline="0" dirty="0" err="1">
                <a:solidFill>
                  <a:srgbClr val="FFFFFF"/>
                </a:solidFill>
                <a:latin typeface="Book Antiqua" panose="02040602050305030304" pitchFamily="18" charset="0"/>
              </a:rPr>
              <a:t>hoornwerkers</a:t>
            </a:r>
            <a:r>
              <a:rPr lang="id-ID" sz="1800" b="0" i="0" u="none" strike="noStrike" baseline="0" dirty="0">
                <a:solidFill>
                  <a:srgbClr val="FFFFFF"/>
                </a:solidFill>
                <a:latin typeface="Book Antiqua" panose="02040602050305030304" pitchFamily="18" charset="0"/>
              </a:rPr>
              <a:t>, tukang bubut, gading, dan tanduk), Kampung Baru (</a:t>
            </a:r>
            <a:r>
              <a:rPr lang="id-ID" sz="1800" b="0" i="1" u="none" strike="noStrike" baseline="0" dirty="0" err="1">
                <a:solidFill>
                  <a:srgbClr val="FFFFFF"/>
                </a:solidFill>
                <a:latin typeface="Book Antiqua" panose="02040602050305030304" pitchFamily="18" charset="0"/>
              </a:rPr>
              <a:t>bathikers</a:t>
            </a:r>
            <a:r>
              <a:rPr lang="id-ID" sz="1800" b="0" i="0" u="none" strike="noStrike" baseline="0" dirty="0">
                <a:solidFill>
                  <a:srgbClr val="FFFFFF"/>
                </a:solidFill>
                <a:latin typeface="Book Antiqua" panose="02040602050305030304" pitchFamily="18" charset="0"/>
              </a:rPr>
              <a:t>, pengrajin batik), Ampel (</a:t>
            </a:r>
            <a:r>
              <a:rPr lang="id-ID" sz="1800" b="0" i="1" u="none" strike="noStrike" baseline="0" dirty="0" err="1">
                <a:solidFill>
                  <a:srgbClr val="FFFFFF"/>
                </a:solidFill>
                <a:latin typeface="Book Antiqua" panose="02040602050305030304" pitchFamily="18" charset="0"/>
              </a:rPr>
              <a:t>kledermakers</a:t>
            </a:r>
            <a:r>
              <a:rPr lang="id-ID" sz="1800" b="0" i="0" u="none" strike="noStrike" baseline="0" dirty="0">
                <a:solidFill>
                  <a:srgbClr val="FFFFFF"/>
                </a:solidFill>
                <a:latin typeface="Book Antiqua" panose="02040602050305030304" pitchFamily="18" charset="0"/>
              </a:rPr>
              <a:t>, penjahit pakaian), dan </a:t>
            </a:r>
            <a:r>
              <a:rPr lang="id-ID" sz="1800" b="0" i="0" u="none" strike="noStrike" baseline="0" dirty="0" err="1">
                <a:solidFill>
                  <a:srgbClr val="FFFFFF"/>
                </a:solidFill>
                <a:latin typeface="Book Antiqua" panose="02040602050305030304" pitchFamily="18" charset="0"/>
              </a:rPr>
              <a:t>Sangayudan</a:t>
            </a:r>
            <a:r>
              <a:rPr lang="id-ID" sz="1800" b="0" i="0" u="none" strike="noStrike" baseline="0" dirty="0">
                <a:solidFill>
                  <a:srgbClr val="FFFFFF"/>
                </a:solidFill>
                <a:latin typeface="Book Antiqua" panose="02040602050305030304" pitchFamily="18" charset="0"/>
              </a:rPr>
              <a:t> (</a:t>
            </a:r>
            <a:r>
              <a:rPr lang="id-ID" sz="1800" b="0" i="1" u="none" strike="noStrike" baseline="0" dirty="0" err="1">
                <a:solidFill>
                  <a:srgbClr val="FFFFFF"/>
                </a:solidFill>
                <a:latin typeface="Book Antiqua" panose="02040602050305030304" pitchFamily="18" charset="0"/>
              </a:rPr>
              <a:t>huidenbereiders</a:t>
            </a:r>
            <a:r>
              <a:rPr lang="id-ID" sz="1800" b="0" i="1" u="none" strike="noStrike" baseline="0" dirty="0">
                <a:solidFill>
                  <a:srgbClr val="FFFFFF"/>
                </a:solidFill>
                <a:latin typeface="Book Antiqua" panose="02040602050305030304" pitchFamily="18" charset="0"/>
              </a:rPr>
              <a:t>, </a:t>
            </a:r>
            <a:r>
              <a:rPr lang="id-ID" sz="1800" b="0" i="0" u="none" strike="noStrike" baseline="0" dirty="0">
                <a:solidFill>
                  <a:srgbClr val="FFFFFF"/>
                </a:solidFill>
                <a:latin typeface="Book Antiqua" panose="02040602050305030304" pitchFamily="18" charset="0"/>
              </a:rPr>
              <a:t>pengrajin kulit) (Anonim 1872:53). </a:t>
            </a:r>
            <a:endParaRPr lang="id-ID" dirty="0">
              <a:solidFill>
                <a:srgbClr val="FFFFFF"/>
              </a:solidFill>
            </a:endParaRPr>
          </a:p>
        </p:txBody>
      </p:sp>
    </p:spTree>
    <p:extLst>
      <p:ext uri="{BB962C8B-B14F-4D97-AF65-F5344CB8AC3E}">
        <p14:creationId xmlns:p14="http://schemas.microsoft.com/office/powerpoint/2010/main" val="385606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A15A-F366-4945-94F2-BC9C65E08F36}"/>
              </a:ext>
            </a:extLst>
          </p:cNvPr>
          <p:cNvSpPr>
            <a:spLocks noGrp="1"/>
          </p:cNvSpPr>
          <p:nvPr>
            <p:ph type="title"/>
          </p:nvPr>
        </p:nvSpPr>
        <p:spPr>
          <a:xfrm>
            <a:off x="731837" y="4936319"/>
            <a:ext cx="10728322" cy="1477328"/>
          </a:xfrm>
        </p:spPr>
        <p:txBody>
          <a:bodyPr>
            <a:normAutofit/>
          </a:bodyPr>
          <a:lstStyle/>
          <a:p>
            <a:pPr algn="ctr"/>
            <a:r>
              <a:rPr lang="id-ID" sz="1800" i="0" u="none" strike="noStrike" baseline="0" dirty="0">
                <a:solidFill>
                  <a:srgbClr val="FFFFFF"/>
                </a:solidFill>
                <a:latin typeface="Cambria" panose="02040503050406030204" pitchFamily="18" charset="0"/>
                <a:ea typeface="Cambria" panose="02040503050406030204" pitchFamily="18" charset="0"/>
              </a:rPr>
              <a:t>Samidi (2017)</a:t>
            </a:r>
            <a:r>
              <a:rPr lang="en-US" sz="1800" i="0" u="none" strike="noStrike" baseline="0" dirty="0">
                <a:solidFill>
                  <a:srgbClr val="FFFFFF"/>
                </a:solidFill>
                <a:latin typeface="Cambria" panose="02040503050406030204" pitchFamily="18" charset="0"/>
                <a:ea typeface="Cambria" panose="02040503050406030204" pitchFamily="18" charset="0"/>
              </a:rPr>
              <a:t>. </a:t>
            </a:r>
            <a:r>
              <a:rPr lang="sv-SE" sz="1800" i="0" u="none" strike="noStrike" baseline="0" dirty="0">
                <a:solidFill>
                  <a:srgbClr val="FFFFFF"/>
                </a:solidFill>
                <a:latin typeface="Cambria" panose="02040503050406030204" pitchFamily="18" charset="0"/>
                <a:ea typeface="Cambria" panose="02040503050406030204" pitchFamily="18" charset="0"/>
              </a:rPr>
              <a:t>Surabaya sebagai Kota Kolonial Modern pada Akhir Abad ke-19: Industri, Transportasi, Permukiman, dan Kemajemukan Masyarakat. Jurnal </a:t>
            </a:r>
            <a:r>
              <a:rPr lang="id-ID" sz="1800" i="1" u="none" strike="noStrike" baseline="0" dirty="0">
                <a:solidFill>
                  <a:srgbClr val="FFFFFF"/>
                </a:solidFill>
                <a:latin typeface="Cambria" panose="02040503050406030204" pitchFamily="18" charset="0"/>
                <a:ea typeface="Cambria" panose="02040503050406030204" pitchFamily="18" charset="0"/>
              </a:rPr>
              <a:t>Mozaik Humaniora </a:t>
            </a:r>
            <a:r>
              <a:rPr lang="id-ID" sz="1800" i="0" u="none" strike="noStrike" baseline="0" dirty="0">
                <a:solidFill>
                  <a:srgbClr val="FFFFFF"/>
                </a:solidFill>
                <a:latin typeface="Cambria" panose="02040503050406030204" pitchFamily="18" charset="0"/>
                <a:ea typeface="Cambria" panose="02040503050406030204" pitchFamily="18" charset="0"/>
              </a:rPr>
              <a:t>Vol. 17 (1): 157 - 180</a:t>
            </a:r>
            <a:endParaRPr lang="id-ID" sz="1800" dirty="0"/>
          </a:p>
        </p:txBody>
      </p:sp>
      <p:sp>
        <p:nvSpPr>
          <p:cNvPr id="3" name="Content Placeholder 2">
            <a:extLst>
              <a:ext uri="{FF2B5EF4-FFF2-40B4-BE49-F238E27FC236}">
                <a16:creationId xmlns:a16="http://schemas.microsoft.com/office/drawing/2014/main" id="{534B97D6-BCEC-42A8-A56D-22B5A7845032}"/>
              </a:ext>
            </a:extLst>
          </p:cNvPr>
          <p:cNvSpPr>
            <a:spLocks noGrp="1"/>
          </p:cNvSpPr>
          <p:nvPr>
            <p:ph idx="1"/>
          </p:nvPr>
        </p:nvSpPr>
        <p:spPr>
          <a:xfrm>
            <a:off x="731837" y="444353"/>
            <a:ext cx="10728325" cy="3227375"/>
          </a:xfrm>
        </p:spPr>
        <p:txBody>
          <a:bodyPr/>
          <a:lstStyle/>
          <a:p>
            <a:pPr marL="0" indent="0" algn="ctr">
              <a:buNone/>
            </a:pPr>
            <a:r>
              <a:rPr lang="id-ID" sz="1800" b="0" i="0" u="none" strike="noStrike" baseline="0" dirty="0">
                <a:solidFill>
                  <a:srgbClr val="FFFFFF"/>
                </a:solidFill>
                <a:latin typeface="Book Antiqua" panose="02040602050305030304" pitchFamily="18" charset="0"/>
              </a:rPr>
              <a:t>Jumlah pekerja di bidang pertukangan sebanyak 13.347 orang, seperti tukang kayu, perabot rumah tangga, batik, kapal, kereta, dan pengecoran kuningan, tembaga, dan besi (von Faber 1931:183-184). Golongan Bumiputra mengisi semua jenis pekerjaan, kecuali pengrajin besi (bukan </a:t>
            </a:r>
            <a:r>
              <a:rPr lang="id-ID" sz="1800" b="0" i="1" u="none" strike="noStrike" baseline="0" dirty="0" err="1">
                <a:solidFill>
                  <a:srgbClr val="FFFFFF"/>
                </a:solidFill>
                <a:latin typeface="Book Antiqua" panose="02040602050305030304" pitchFamily="18" charset="0"/>
              </a:rPr>
              <a:t>pande</a:t>
            </a:r>
            <a:r>
              <a:rPr lang="id-ID" sz="1800" b="0" i="1" u="none" strike="noStrike" baseline="0" dirty="0">
                <a:solidFill>
                  <a:srgbClr val="FFFFFF"/>
                </a:solidFill>
                <a:latin typeface="Book Antiqua" panose="02040602050305030304" pitchFamily="18" charset="0"/>
              </a:rPr>
              <a:t> besi</a:t>
            </a:r>
            <a:r>
              <a:rPr lang="id-ID" sz="1800" b="0" i="0" u="none" strike="noStrike" baseline="0" dirty="0">
                <a:solidFill>
                  <a:srgbClr val="FFFFFF"/>
                </a:solidFill>
                <a:latin typeface="Book Antiqua" panose="02040602050305030304" pitchFamily="18" charset="0"/>
              </a:rPr>
              <a:t>) dan pembuat roti. </a:t>
            </a:r>
            <a:r>
              <a:rPr lang="id-ID" sz="1800" b="0" i="0" u="none" strike="noStrike" baseline="0" dirty="0" err="1">
                <a:solidFill>
                  <a:srgbClr val="FFFFFF"/>
                </a:solidFill>
                <a:latin typeface="Book Antiqua" panose="02040602050305030304" pitchFamily="18" charset="0"/>
              </a:rPr>
              <a:t>Persentasi</a:t>
            </a:r>
            <a:r>
              <a:rPr lang="id-ID" sz="1800" b="0" i="0" u="none" strike="noStrike" baseline="0" dirty="0">
                <a:solidFill>
                  <a:srgbClr val="FFFFFF"/>
                </a:solidFill>
                <a:latin typeface="Book Antiqua" panose="02040602050305030304" pitchFamily="18" charset="0"/>
              </a:rPr>
              <a:t> pekerja dapat dihitung melalui jumlah penduduk kota pada 1859, yaitu 34.927 jiwa (2.404 Eropa, 1.809 Cina, Arab, India, dan golongan lain, 30.714 Bumiputra). Jumlah golongan Eropa yang bekerja di sektor industri pertukangan sebesar 289 orang sama dengan 12%, sedangkan golongan Cina, Arab, dan India, dan golongan lain sebesar 952 sama dengan 52%. Golongan Eropa yang dianggap sebagai tuan ternyata memiliki kelompok yang berprofesi dalam bidang pertukangan </a:t>
            </a:r>
            <a:endParaRPr lang="id-ID" dirty="0">
              <a:solidFill>
                <a:srgbClr val="FFFFFF"/>
              </a:solidFill>
            </a:endParaRPr>
          </a:p>
        </p:txBody>
      </p:sp>
    </p:spTree>
    <p:extLst>
      <p:ext uri="{BB962C8B-B14F-4D97-AF65-F5344CB8AC3E}">
        <p14:creationId xmlns:p14="http://schemas.microsoft.com/office/powerpoint/2010/main" val="354613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14D9-0574-4967-A21E-4C40EA5D1FFA}"/>
              </a:ext>
            </a:extLst>
          </p:cNvPr>
          <p:cNvSpPr>
            <a:spLocks noGrp="1"/>
          </p:cNvSpPr>
          <p:nvPr>
            <p:ph type="title"/>
          </p:nvPr>
        </p:nvSpPr>
        <p:spPr/>
        <p:txBody>
          <a:bodyPr>
            <a:normAutofit/>
          </a:bodyPr>
          <a:lstStyle/>
          <a:p>
            <a:r>
              <a:rPr lang="id-ID" sz="3200" b="0" i="0" u="none" strike="noStrike" baseline="0" dirty="0">
                <a:latin typeface="Book Antiqua" panose="02040602050305030304" pitchFamily="18" charset="0"/>
              </a:rPr>
              <a:t>Gubernur Jenderal Johan Willem van </a:t>
            </a:r>
            <a:r>
              <a:rPr lang="id-ID" sz="3200" b="0" i="0" u="none" strike="noStrike" baseline="0" dirty="0" err="1">
                <a:latin typeface="Book Antiqua" panose="02040602050305030304" pitchFamily="18" charset="0"/>
              </a:rPr>
              <a:t>Landberge</a:t>
            </a:r>
            <a:r>
              <a:rPr lang="id-ID" sz="3200" b="0" i="0" u="none" strike="noStrike" baseline="0" dirty="0">
                <a:latin typeface="Book Antiqua" panose="02040602050305030304" pitchFamily="18" charset="0"/>
              </a:rPr>
              <a:t> (1875-1881) datang ke Surabaya, </a:t>
            </a:r>
            <a:r>
              <a:rPr lang="en-US" sz="3200" b="0" i="0" u="none" strike="noStrike" baseline="0" dirty="0">
                <a:latin typeface="Book Antiqua" panose="02040602050305030304" pitchFamily="18" charset="0"/>
              </a:rPr>
              <a:t>dan</a:t>
            </a:r>
            <a:r>
              <a:rPr lang="id-ID" sz="3200" b="0" i="0" u="none" strike="noStrike" baseline="0" dirty="0">
                <a:latin typeface="Book Antiqua" panose="02040602050305030304" pitchFamily="18" charset="0"/>
              </a:rPr>
              <a:t> diabadikan dalam syair yang dimuat di </a:t>
            </a:r>
            <a:r>
              <a:rPr lang="id-ID" sz="3200" b="0" i="1" u="none" strike="noStrike" baseline="0" dirty="0">
                <a:latin typeface="Book Antiqua" panose="02040602050305030304" pitchFamily="18" charset="0"/>
              </a:rPr>
              <a:t>Bintang Timor </a:t>
            </a:r>
            <a:r>
              <a:rPr lang="id-ID" sz="3200" b="0" i="0" u="none" strike="noStrike" baseline="0" dirty="0">
                <a:latin typeface="Book Antiqua" panose="02040602050305030304" pitchFamily="18" charset="0"/>
              </a:rPr>
              <a:t>(18/5/1878).</a:t>
            </a:r>
            <a:endParaRPr lang="id-ID" sz="3200" dirty="0"/>
          </a:p>
        </p:txBody>
      </p:sp>
      <p:sp>
        <p:nvSpPr>
          <p:cNvPr id="3" name="Content Placeholder 2">
            <a:extLst>
              <a:ext uri="{FF2B5EF4-FFF2-40B4-BE49-F238E27FC236}">
                <a16:creationId xmlns:a16="http://schemas.microsoft.com/office/drawing/2014/main" id="{F7F9A48E-89A9-492C-BB8E-EF713E01E507}"/>
              </a:ext>
            </a:extLst>
          </p:cNvPr>
          <p:cNvSpPr>
            <a:spLocks noGrp="1"/>
          </p:cNvSpPr>
          <p:nvPr>
            <p:ph idx="1"/>
          </p:nvPr>
        </p:nvSpPr>
        <p:spPr>
          <a:xfrm>
            <a:off x="720001" y="2541600"/>
            <a:ext cx="4237893" cy="3227375"/>
          </a:xfrm>
        </p:spPr>
        <p:txBody>
          <a:bodyPr>
            <a:normAutofit fontScale="85000" lnSpcReduction="20000"/>
          </a:bodyPr>
          <a:lstStyle/>
          <a:p>
            <a:endParaRPr lang="id-ID" sz="1800" b="0" i="0" u="none" strike="noStrike" baseline="0" dirty="0">
              <a:solidFill>
                <a:srgbClr val="000000"/>
              </a:solidFill>
              <a:latin typeface="Book Antiqua" panose="02040602050305030304" pitchFamily="18" charset="0"/>
            </a:endParaRPr>
          </a:p>
          <a:p>
            <a:pPr marL="0" indent="0">
              <a:buNone/>
            </a:pPr>
            <a:r>
              <a:rPr lang="id-ID" sz="1800" b="0" i="1" u="none" strike="noStrike" baseline="0" dirty="0" err="1">
                <a:solidFill>
                  <a:schemeClr val="tx1"/>
                </a:solidFill>
                <a:latin typeface="Book Antiqua" panose="02040602050305030304" pitchFamily="18" charset="0"/>
              </a:rPr>
              <a:t>Soenggoeh</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rameh</a:t>
            </a:r>
            <a:r>
              <a:rPr lang="id-ID" sz="1800" b="0" i="1" u="none" strike="noStrike" baseline="0" dirty="0">
                <a:solidFill>
                  <a:schemeClr val="tx1"/>
                </a:solidFill>
                <a:latin typeface="Book Antiqua" panose="02040602050305030304" pitchFamily="18" charset="0"/>
              </a:rPr>
              <a:t> di </a:t>
            </a:r>
            <a:r>
              <a:rPr lang="id-ID" sz="1800" b="0" i="1" u="none" strike="noStrike" baseline="0" dirty="0" err="1">
                <a:solidFill>
                  <a:schemeClr val="tx1"/>
                </a:solidFill>
                <a:latin typeface="Book Antiqua" panose="02040602050305030304" pitchFamily="18" charset="0"/>
              </a:rPr>
              <a:t>Surabaija</a:t>
            </a:r>
            <a:r>
              <a:rPr lang="id-ID" sz="1800" b="0" i="1" u="none" strike="noStrike" baseline="0" dirty="0">
                <a:solidFill>
                  <a:schemeClr val="tx1"/>
                </a:solidFill>
                <a:latin typeface="Book Antiqua" panose="02040602050305030304" pitchFamily="18" charset="0"/>
              </a:rPr>
              <a:t>, </a:t>
            </a:r>
            <a:endParaRPr lang="id-ID" sz="1800" b="0" i="0" u="none" strike="noStrike" baseline="0" dirty="0">
              <a:solidFill>
                <a:schemeClr val="tx1"/>
              </a:solidFill>
              <a:latin typeface="Book Antiqua" panose="02040602050305030304" pitchFamily="18" charset="0"/>
            </a:endParaRPr>
          </a:p>
          <a:p>
            <a:pPr marL="0" indent="0">
              <a:buNone/>
            </a:pPr>
            <a:r>
              <a:rPr lang="id-ID" sz="1800" b="0" i="1" u="none" strike="noStrike" baseline="0" dirty="0" err="1">
                <a:solidFill>
                  <a:schemeClr val="tx1"/>
                </a:solidFill>
                <a:latin typeface="Book Antiqua" panose="02040602050305030304" pitchFamily="18" charset="0"/>
              </a:rPr>
              <a:t>Datengnja</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goebernoer</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dengen</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bininja</a:t>
            </a:r>
            <a:r>
              <a:rPr lang="id-ID" sz="1800" b="0" i="1" u="none" strike="noStrike" baseline="0" dirty="0">
                <a:solidFill>
                  <a:schemeClr val="tx1"/>
                </a:solidFill>
                <a:latin typeface="Book Antiqua" panose="02040602050305030304" pitchFamily="18" charset="0"/>
              </a:rPr>
              <a:t>, </a:t>
            </a:r>
            <a:endParaRPr lang="id-ID" sz="1800" b="0" i="0" u="none" strike="noStrike" baseline="0" dirty="0">
              <a:solidFill>
                <a:schemeClr val="tx1"/>
              </a:solidFill>
              <a:latin typeface="Book Antiqua" panose="02040602050305030304" pitchFamily="18" charset="0"/>
            </a:endParaRPr>
          </a:p>
          <a:p>
            <a:pPr marL="0" indent="0">
              <a:buNone/>
            </a:pPr>
            <a:r>
              <a:rPr lang="nl-NL" sz="1800" b="0" i="1" u="none" strike="noStrike" baseline="0" dirty="0">
                <a:solidFill>
                  <a:schemeClr val="tx1"/>
                </a:solidFill>
                <a:latin typeface="Book Antiqua" panose="02040602050305030304" pitchFamily="18" charset="0"/>
              </a:rPr>
              <a:t>Goebernoer VAN LANSBERGHE itoe namanja, </a:t>
            </a:r>
            <a:endParaRPr lang="nl-NL" sz="1800" b="0" i="0" u="none" strike="noStrike" baseline="0" dirty="0">
              <a:solidFill>
                <a:schemeClr val="tx1"/>
              </a:solidFill>
              <a:latin typeface="Book Antiqua" panose="02040602050305030304" pitchFamily="18" charset="0"/>
            </a:endParaRPr>
          </a:p>
          <a:p>
            <a:pPr marL="0" indent="0">
              <a:buNone/>
            </a:pPr>
            <a:r>
              <a:rPr lang="fi-FI" sz="1800" b="0" i="1" u="none" strike="noStrike" baseline="0" dirty="0">
                <a:solidFill>
                  <a:schemeClr val="tx1"/>
                </a:solidFill>
                <a:latin typeface="Book Antiqua" panose="02040602050305030304" pitchFamily="18" charset="0"/>
              </a:rPr>
              <a:t>Kaja dan meskin kloewar semoeanja, </a:t>
            </a:r>
            <a:endParaRPr lang="fi-FI" sz="1800" b="0" i="0" u="none" strike="noStrike" baseline="0" dirty="0">
              <a:solidFill>
                <a:schemeClr val="tx1"/>
              </a:solidFill>
              <a:latin typeface="Book Antiqua" panose="02040602050305030304" pitchFamily="18" charset="0"/>
            </a:endParaRPr>
          </a:p>
          <a:p>
            <a:pPr marL="0" indent="0">
              <a:buNone/>
            </a:pPr>
            <a:r>
              <a:rPr lang="id-ID" sz="1800" b="0" i="1" u="none" strike="noStrike" baseline="0" dirty="0">
                <a:solidFill>
                  <a:schemeClr val="tx1"/>
                </a:solidFill>
                <a:latin typeface="Book Antiqua" panose="02040602050305030304" pitchFamily="18" charset="0"/>
              </a:rPr>
              <a:t>Kapal </a:t>
            </a:r>
            <a:r>
              <a:rPr lang="id-ID" sz="1800" b="0" i="1" u="none" strike="noStrike" baseline="0" dirty="0" err="1">
                <a:solidFill>
                  <a:schemeClr val="tx1"/>
                </a:solidFill>
                <a:latin typeface="Book Antiqua" panose="02040602050305030304" pitchFamily="18" charset="0"/>
              </a:rPr>
              <a:t>belaboe</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berboeni</a:t>
            </a:r>
            <a:r>
              <a:rPr lang="id-ID" sz="1800" b="0" i="1" u="none" strike="noStrike" baseline="0" dirty="0">
                <a:solidFill>
                  <a:schemeClr val="tx1"/>
                </a:solidFill>
                <a:latin typeface="Book Antiqua" panose="02040602050305030304" pitchFamily="18" charset="0"/>
              </a:rPr>
              <a:t> meriam, </a:t>
            </a:r>
            <a:endParaRPr lang="id-ID" sz="1800" b="0" i="0" u="none" strike="noStrike" baseline="0" dirty="0">
              <a:solidFill>
                <a:schemeClr val="tx1"/>
              </a:solidFill>
              <a:latin typeface="Book Antiqua" panose="02040602050305030304" pitchFamily="18" charset="0"/>
            </a:endParaRPr>
          </a:p>
          <a:p>
            <a:pPr marL="0" indent="0">
              <a:buNone/>
            </a:pPr>
            <a:r>
              <a:rPr lang="it-IT" sz="1800" b="0" i="1" u="none" strike="noStrike" baseline="0" dirty="0">
                <a:solidFill>
                  <a:schemeClr val="tx1"/>
                </a:solidFill>
                <a:latin typeface="Book Antiqua" panose="02040602050305030304" pitchFamily="18" charset="0"/>
              </a:rPr>
              <a:t>Tinggal kwali di atas keren, </a:t>
            </a:r>
            <a:endParaRPr lang="it-IT" sz="1800" b="0" i="0" u="none" strike="noStrike" baseline="0" dirty="0">
              <a:solidFill>
                <a:schemeClr val="tx1"/>
              </a:solidFill>
              <a:latin typeface="Book Antiqua" panose="02040602050305030304" pitchFamily="18" charset="0"/>
            </a:endParaRPr>
          </a:p>
          <a:p>
            <a:pPr marL="0" indent="0">
              <a:buNone/>
            </a:pPr>
            <a:r>
              <a:rPr lang="id-ID" sz="1800" b="0" i="1" u="none" strike="noStrike" baseline="0" dirty="0" err="1">
                <a:solidFill>
                  <a:schemeClr val="tx1"/>
                </a:solidFill>
                <a:latin typeface="Book Antiqua" panose="02040602050305030304" pitchFamily="18" charset="0"/>
              </a:rPr>
              <a:t>Denger</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djindral</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njang</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soeda</a:t>
            </a:r>
            <a:r>
              <a:rPr lang="id-ID" sz="1800" b="0" i="1" u="none" strike="noStrike" baseline="0" dirty="0">
                <a:solidFill>
                  <a:schemeClr val="tx1"/>
                </a:solidFill>
                <a:latin typeface="Book Antiqua" panose="02040602050305030304" pitchFamily="18" charset="0"/>
              </a:rPr>
              <a:t> </a:t>
            </a:r>
            <a:r>
              <a:rPr lang="id-ID" sz="1800" b="0" i="1" u="none" strike="noStrike" baseline="0" dirty="0" err="1">
                <a:solidFill>
                  <a:schemeClr val="tx1"/>
                </a:solidFill>
                <a:latin typeface="Book Antiqua" panose="02040602050305030304" pitchFamily="18" charset="0"/>
              </a:rPr>
              <a:t>dateng</a:t>
            </a:r>
            <a:r>
              <a:rPr lang="id-ID" sz="1800" b="0" i="1" u="none" strike="noStrike" baseline="0" dirty="0">
                <a:solidFill>
                  <a:schemeClr val="tx1"/>
                </a:solidFill>
                <a:latin typeface="Book Antiqua" panose="02040602050305030304" pitchFamily="18" charset="0"/>
              </a:rPr>
              <a:t> </a:t>
            </a:r>
            <a:endParaRPr lang="id-ID" sz="1800" b="0" i="0" u="none" strike="noStrike" baseline="0" dirty="0">
              <a:solidFill>
                <a:schemeClr val="tx1"/>
              </a:solidFill>
              <a:latin typeface="Book Antiqua" panose="02040602050305030304" pitchFamily="18" charset="0"/>
            </a:endParaRPr>
          </a:p>
          <a:p>
            <a:pPr marL="0" indent="0">
              <a:buNone/>
            </a:pPr>
            <a:r>
              <a:rPr lang="id-ID" sz="1800" b="0" i="1" u="none" strike="noStrike" baseline="0" dirty="0">
                <a:solidFill>
                  <a:schemeClr val="tx1"/>
                </a:solidFill>
                <a:latin typeface="Book Antiqua" panose="02040602050305030304" pitchFamily="18" charset="0"/>
              </a:rPr>
              <a:t>Masak nasi setengah mateng </a:t>
            </a:r>
            <a:endParaRPr lang="id-ID" dirty="0">
              <a:solidFill>
                <a:schemeClr val="tx1"/>
              </a:solidFill>
            </a:endParaRPr>
          </a:p>
        </p:txBody>
      </p:sp>
      <p:pic>
        <p:nvPicPr>
          <p:cNvPr id="5" name="Picture 4">
            <a:extLst>
              <a:ext uri="{FF2B5EF4-FFF2-40B4-BE49-F238E27FC236}">
                <a16:creationId xmlns:a16="http://schemas.microsoft.com/office/drawing/2014/main" id="{D2973D0C-215E-4DAA-B05A-7B7CEB60A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696" y="2190117"/>
            <a:ext cx="2702898" cy="4232343"/>
          </a:xfrm>
          <a:prstGeom prst="rect">
            <a:avLst/>
          </a:prstGeom>
        </p:spPr>
      </p:pic>
    </p:spTree>
    <p:extLst>
      <p:ext uri="{BB962C8B-B14F-4D97-AF65-F5344CB8AC3E}">
        <p14:creationId xmlns:p14="http://schemas.microsoft.com/office/powerpoint/2010/main" val="321201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F3AA5-9B20-43BF-B94C-8B3AAB95BCB4}"/>
              </a:ext>
            </a:extLst>
          </p:cNvPr>
          <p:cNvSpPr>
            <a:spLocks noGrp="1"/>
          </p:cNvSpPr>
          <p:nvPr>
            <p:ph type="title"/>
          </p:nvPr>
        </p:nvSpPr>
        <p:spPr>
          <a:xfrm>
            <a:off x="720000" y="619200"/>
            <a:ext cx="5001292" cy="1476000"/>
          </a:xfrm>
        </p:spPr>
        <p:txBody>
          <a:bodyPr>
            <a:noAutofit/>
          </a:bodyPr>
          <a:lstStyle/>
          <a:p>
            <a:r>
              <a:rPr lang="en-US" sz="6600" dirty="0"/>
              <a:t>10 November 1945</a:t>
            </a:r>
            <a:endParaRPr lang="id-ID" sz="6600" dirty="0"/>
          </a:p>
        </p:txBody>
      </p:sp>
      <p:sp>
        <p:nvSpPr>
          <p:cNvPr id="6" name="Text Placeholder 5">
            <a:extLst>
              <a:ext uri="{FF2B5EF4-FFF2-40B4-BE49-F238E27FC236}">
                <a16:creationId xmlns:a16="http://schemas.microsoft.com/office/drawing/2014/main" id="{7CEC4A59-E89D-4353-9E66-BD9B62666821}"/>
              </a:ext>
            </a:extLst>
          </p:cNvPr>
          <p:cNvSpPr>
            <a:spLocks noGrp="1"/>
          </p:cNvSpPr>
          <p:nvPr>
            <p:ph type="body" sz="half" idx="2"/>
          </p:nvPr>
        </p:nvSpPr>
        <p:spPr>
          <a:xfrm>
            <a:off x="482542" y="1560352"/>
            <a:ext cx="5238750" cy="4214048"/>
          </a:xfrm>
        </p:spPr>
        <p:txBody>
          <a:bodyPr>
            <a:normAutofit fontScale="70000" lnSpcReduction="20000"/>
          </a:bodyPr>
          <a:lstStyle/>
          <a:p>
            <a:pPr algn="l"/>
            <a:r>
              <a:rPr lang="id-ID" b="0" i="1" dirty="0" err="1">
                <a:solidFill>
                  <a:schemeClr val="tx1"/>
                </a:solidFill>
                <a:effectLst/>
                <a:latin typeface="Arial" panose="020B0604020202020204" pitchFamily="34" charset="0"/>
              </a:rPr>
              <a:t>Saoedara-saoedara</a:t>
            </a:r>
            <a:r>
              <a:rPr lang="id-ID" b="0" i="1" dirty="0">
                <a:solidFill>
                  <a:schemeClr val="tx1"/>
                </a:solidFill>
                <a:effectLst/>
                <a:latin typeface="Arial" panose="020B0604020202020204" pitchFamily="34" charset="0"/>
              </a:rPr>
              <a:t>,</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didalam</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pertempoeran-pertempoeran</a:t>
            </a:r>
            <a:r>
              <a:rPr lang="id-ID" b="0" i="1" dirty="0">
                <a:solidFill>
                  <a:schemeClr val="tx1"/>
                </a:solidFill>
                <a:effectLst/>
                <a:latin typeface="Arial" panose="020B0604020202020204" pitchFamily="34" charset="0"/>
              </a:rPr>
              <a:t> jang </a:t>
            </a:r>
            <a:r>
              <a:rPr lang="id-ID" b="0" i="1" dirty="0" err="1">
                <a:solidFill>
                  <a:schemeClr val="tx1"/>
                </a:solidFill>
                <a:effectLst/>
                <a:latin typeface="Arial" panose="020B0604020202020204" pitchFamily="34" charset="0"/>
              </a:rPr>
              <a:t>lampaoe</a:t>
            </a:r>
            <a:r>
              <a:rPr lang="id-ID" b="0" i="1" dirty="0">
                <a:solidFill>
                  <a:schemeClr val="tx1"/>
                </a:solidFill>
                <a:effectLst/>
                <a:latin typeface="Arial" panose="020B0604020202020204" pitchFamily="34" charset="0"/>
              </a:rPr>
              <a:t>, kita sekalian telah </a:t>
            </a:r>
            <a:r>
              <a:rPr lang="id-ID" b="0" i="1" dirty="0" err="1">
                <a:solidFill>
                  <a:schemeClr val="tx1"/>
                </a:solidFill>
                <a:effectLst/>
                <a:latin typeface="Arial" panose="020B0604020202020204" pitchFamily="34" charset="0"/>
              </a:rPr>
              <a:t>menundjukkan</a:t>
            </a:r>
            <a:r>
              <a:rPr lang="id-ID" b="0" i="1" dirty="0">
                <a:solidFill>
                  <a:schemeClr val="tx1"/>
                </a:solidFill>
                <a:effectLst/>
                <a:latin typeface="Arial" panose="020B0604020202020204" pitchFamily="34" charset="0"/>
              </a:rPr>
              <a:t> bahwa</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ra’jat</a:t>
            </a:r>
            <a:r>
              <a:rPr lang="id-ID" b="0" i="1" dirty="0">
                <a:solidFill>
                  <a:schemeClr val="tx1"/>
                </a:solidFill>
                <a:effectLst/>
                <a:latin typeface="Arial" panose="020B0604020202020204" pitchFamily="34" charset="0"/>
              </a:rPr>
              <a:t> Indonesia di </a:t>
            </a:r>
            <a:r>
              <a:rPr lang="id-ID" b="0" i="1" dirty="0" err="1">
                <a:solidFill>
                  <a:schemeClr val="tx1"/>
                </a:solidFill>
                <a:effectLst/>
                <a:latin typeface="Arial" panose="020B0604020202020204" pitchFamily="34" charset="0"/>
              </a:rPr>
              <a:t>Soerabaja</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pemoeda-pemoeda</a:t>
            </a:r>
            <a:r>
              <a:rPr lang="id-ID" b="0" i="1" dirty="0">
                <a:solidFill>
                  <a:schemeClr val="tx1"/>
                </a:solidFill>
                <a:effectLst/>
                <a:latin typeface="Arial" panose="020B0604020202020204" pitchFamily="34" charset="0"/>
              </a:rPr>
              <a:t> jang berasal dari </a:t>
            </a:r>
            <a:r>
              <a:rPr lang="id-ID" b="0" i="1" dirty="0" err="1">
                <a:solidFill>
                  <a:schemeClr val="tx1"/>
                </a:solidFill>
                <a:effectLst/>
                <a:latin typeface="Arial" panose="020B0604020202020204" pitchFamily="34" charset="0"/>
              </a:rPr>
              <a:t>Maloekoe</a:t>
            </a:r>
            <a:r>
              <a:rPr lang="id-ID" b="0" i="1" dirty="0">
                <a:solidFill>
                  <a:schemeClr val="tx1"/>
                </a:solidFill>
                <a:effectLst/>
                <a:latin typeface="Arial" panose="020B0604020202020204" pitchFamily="34" charset="0"/>
              </a:rPr>
              <a:t>,</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pemoeda-pemoeda</a:t>
            </a:r>
            <a:r>
              <a:rPr lang="id-ID" b="0" i="1" dirty="0">
                <a:solidFill>
                  <a:schemeClr val="tx1"/>
                </a:solidFill>
                <a:effectLst/>
                <a:latin typeface="Arial" panose="020B0604020202020204" pitchFamily="34" charset="0"/>
              </a:rPr>
              <a:t> jang berasal dari </a:t>
            </a:r>
            <a:r>
              <a:rPr lang="id-ID" b="0" i="1" dirty="0" err="1">
                <a:solidFill>
                  <a:schemeClr val="tx1"/>
                </a:solidFill>
                <a:effectLst/>
                <a:latin typeface="Arial" panose="020B0604020202020204" pitchFamily="34" charset="0"/>
              </a:rPr>
              <a:t>Soelawesi</a:t>
            </a:r>
            <a:r>
              <a:rPr lang="id-ID" b="0" i="1" dirty="0">
                <a:solidFill>
                  <a:schemeClr val="tx1"/>
                </a:solidFill>
                <a:effectLst/>
                <a:latin typeface="Arial" panose="020B0604020202020204" pitchFamily="34" charset="0"/>
              </a:rPr>
              <a:t>,</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pemoeda-pemoeda</a:t>
            </a:r>
            <a:r>
              <a:rPr lang="id-ID" b="0" i="1" dirty="0">
                <a:solidFill>
                  <a:schemeClr val="tx1"/>
                </a:solidFill>
                <a:effectLst/>
                <a:latin typeface="Arial" panose="020B0604020202020204" pitchFamily="34" charset="0"/>
              </a:rPr>
              <a:t> jang berasal dari </a:t>
            </a:r>
            <a:r>
              <a:rPr lang="id-ID" b="0" i="1" dirty="0" err="1">
                <a:solidFill>
                  <a:schemeClr val="tx1"/>
                </a:solidFill>
                <a:effectLst/>
                <a:latin typeface="Arial" panose="020B0604020202020204" pitchFamily="34" charset="0"/>
              </a:rPr>
              <a:t>Poelaoe</a:t>
            </a:r>
            <a:r>
              <a:rPr lang="id-ID" b="0" i="1" dirty="0">
                <a:solidFill>
                  <a:schemeClr val="tx1"/>
                </a:solidFill>
                <a:effectLst/>
                <a:latin typeface="Arial" panose="020B0604020202020204" pitchFamily="34" charset="0"/>
              </a:rPr>
              <a:t> Bali,</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pemoeda-pemoeda</a:t>
            </a:r>
            <a:r>
              <a:rPr lang="id-ID" b="0" i="1" dirty="0">
                <a:solidFill>
                  <a:schemeClr val="tx1"/>
                </a:solidFill>
                <a:effectLst/>
                <a:latin typeface="Arial" panose="020B0604020202020204" pitchFamily="34" charset="0"/>
              </a:rPr>
              <a:t> jang berasal dari Kalimantan,</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pemoeda-pemoeda</a:t>
            </a:r>
            <a:r>
              <a:rPr lang="id-ID" b="0" i="1" dirty="0">
                <a:solidFill>
                  <a:schemeClr val="tx1"/>
                </a:solidFill>
                <a:effectLst/>
                <a:latin typeface="Arial" panose="020B0604020202020204" pitchFamily="34" charset="0"/>
              </a:rPr>
              <a:t> dari </a:t>
            </a:r>
            <a:r>
              <a:rPr lang="id-ID" b="0" i="1" dirty="0" err="1">
                <a:solidFill>
                  <a:schemeClr val="tx1"/>
                </a:solidFill>
                <a:effectLst/>
                <a:latin typeface="Arial" panose="020B0604020202020204" pitchFamily="34" charset="0"/>
              </a:rPr>
              <a:t>seloeroeh</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Soematera</a:t>
            </a:r>
            <a:r>
              <a:rPr lang="id-ID" b="0" i="1" dirty="0">
                <a:solidFill>
                  <a:schemeClr val="tx1"/>
                </a:solidFill>
                <a:effectLst/>
                <a:latin typeface="Arial" panose="020B0604020202020204" pitchFamily="34" charset="0"/>
              </a:rPr>
              <a:t>,</a:t>
            </a:r>
            <a:br>
              <a:rPr lang="id-ID" b="0" i="0" dirty="0">
                <a:solidFill>
                  <a:schemeClr val="tx1"/>
                </a:solidFill>
                <a:effectLst/>
                <a:latin typeface="Arial" panose="020B0604020202020204" pitchFamily="34" charset="0"/>
              </a:rPr>
            </a:br>
            <a:r>
              <a:rPr lang="id-ID" b="0" i="1" dirty="0" err="1">
                <a:solidFill>
                  <a:schemeClr val="tx1"/>
                </a:solidFill>
                <a:effectLst/>
                <a:latin typeface="Arial" panose="020B0604020202020204" pitchFamily="34" charset="0"/>
              </a:rPr>
              <a:t>pemoeda</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Atjeh</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pemoeda</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Tapanoeli</a:t>
            </a:r>
            <a:r>
              <a:rPr lang="id-ID" b="0" i="1" dirty="0">
                <a:solidFill>
                  <a:schemeClr val="tx1"/>
                </a:solidFill>
                <a:effectLst/>
                <a:latin typeface="Arial" panose="020B0604020202020204" pitchFamily="34" charset="0"/>
              </a:rPr>
              <a:t> &amp; </a:t>
            </a:r>
            <a:r>
              <a:rPr lang="id-ID" b="0" i="1" dirty="0" err="1">
                <a:solidFill>
                  <a:schemeClr val="tx1"/>
                </a:solidFill>
                <a:effectLst/>
                <a:latin typeface="Arial" panose="020B0604020202020204" pitchFamily="34" charset="0"/>
              </a:rPr>
              <a:t>seloeroeh</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pemoeda</a:t>
            </a:r>
            <a:r>
              <a:rPr lang="id-ID" b="0" i="1" dirty="0">
                <a:solidFill>
                  <a:schemeClr val="tx1"/>
                </a:solidFill>
                <a:effectLst/>
                <a:latin typeface="Arial" panose="020B0604020202020204" pitchFamily="34" charset="0"/>
              </a:rPr>
              <a:t> Indonesia jang ada di </a:t>
            </a:r>
            <a:r>
              <a:rPr lang="id-ID" b="0" i="1" dirty="0" err="1">
                <a:solidFill>
                  <a:schemeClr val="tx1"/>
                </a:solidFill>
                <a:effectLst/>
                <a:latin typeface="Arial" panose="020B0604020202020204" pitchFamily="34" charset="0"/>
              </a:rPr>
              <a:t>Soerabaja</a:t>
            </a:r>
            <a:r>
              <a:rPr lang="id-ID" b="0" i="1" dirty="0">
                <a:solidFill>
                  <a:schemeClr val="tx1"/>
                </a:solidFill>
                <a:effectLst/>
                <a:latin typeface="Arial" panose="020B0604020202020204" pitchFamily="34" charset="0"/>
              </a:rPr>
              <a:t> ini,</a:t>
            </a:r>
            <a:endParaRPr lang="id-ID" b="0" i="0" dirty="0">
              <a:solidFill>
                <a:schemeClr val="tx1"/>
              </a:solidFill>
              <a:effectLst/>
              <a:latin typeface="Arial" panose="020B0604020202020204" pitchFamily="34" charset="0"/>
            </a:endParaRPr>
          </a:p>
          <a:p>
            <a:pPr algn="l"/>
            <a:r>
              <a:rPr lang="id-ID" b="0" i="1" dirty="0" err="1">
                <a:solidFill>
                  <a:schemeClr val="tx1"/>
                </a:solidFill>
                <a:effectLst/>
                <a:latin typeface="Arial" panose="020B0604020202020204" pitchFamily="34" charset="0"/>
              </a:rPr>
              <a:t>didalam</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pasoekan-pasoekan</a:t>
            </a:r>
            <a:r>
              <a:rPr lang="id-ID" b="0" i="1" dirty="0">
                <a:solidFill>
                  <a:schemeClr val="tx1"/>
                </a:solidFill>
                <a:effectLst/>
                <a:latin typeface="Arial" panose="020B0604020202020204" pitchFamily="34" charset="0"/>
              </a:rPr>
              <a:t> mereka masing-masing dengan </a:t>
            </a:r>
            <a:r>
              <a:rPr lang="id-ID" b="0" i="1" dirty="0" err="1">
                <a:solidFill>
                  <a:schemeClr val="tx1"/>
                </a:solidFill>
                <a:effectLst/>
                <a:latin typeface="Arial" panose="020B0604020202020204" pitchFamily="34" charset="0"/>
              </a:rPr>
              <a:t>pasoekan-pasoekan</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ra’jat</a:t>
            </a:r>
            <a:r>
              <a:rPr lang="id-ID" b="0" i="1" dirty="0">
                <a:solidFill>
                  <a:schemeClr val="tx1"/>
                </a:solidFill>
                <a:effectLst/>
                <a:latin typeface="Arial" panose="020B0604020202020204" pitchFamily="34" charset="0"/>
              </a:rPr>
              <a:t> jang dibentuk di </a:t>
            </a:r>
            <a:r>
              <a:rPr lang="id-ID" b="0" i="1" dirty="0" err="1">
                <a:solidFill>
                  <a:schemeClr val="tx1"/>
                </a:solidFill>
                <a:effectLst/>
                <a:latin typeface="Arial" panose="020B0604020202020204" pitchFamily="34" charset="0"/>
              </a:rPr>
              <a:t>kampoeng-kampoeng,telah</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menoenjoekkan</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satoe</a:t>
            </a:r>
            <a:r>
              <a:rPr lang="id-ID" b="0" i="1" dirty="0">
                <a:solidFill>
                  <a:schemeClr val="tx1"/>
                </a:solidFill>
                <a:effectLst/>
                <a:latin typeface="Arial" panose="020B0604020202020204" pitchFamily="34" charset="0"/>
              </a:rPr>
              <a:t> pertahanan jang tidak bisa </a:t>
            </a:r>
            <a:r>
              <a:rPr lang="id-ID" b="0" i="1" dirty="0" err="1">
                <a:solidFill>
                  <a:schemeClr val="tx1"/>
                </a:solidFill>
                <a:effectLst/>
                <a:latin typeface="Arial" panose="020B0604020202020204" pitchFamily="34" charset="0"/>
              </a:rPr>
              <a:t>didjebol</a:t>
            </a:r>
            <a:r>
              <a:rPr lang="id-ID" b="0" i="1" dirty="0">
                <a:solidFill>
                  <a:schemeClr val="tx1"/>
                </a:solidFill>
                <a:effectLst/>
                <a:latin typeface="Arial" panose="020B0604020202020204" pitchFamily="34" charset="0"/>
              </a:rPr>
              <a:t>,</a:t>
            </a:r>
            <a:r>
              <a:rPr lang="en-US" dirty="0">
                <a:solidFill>
                  <a:schemeClr val="tx1"/>
                </a:solidFill>
                <a:latin typeface="Arial" panose="020B0604020202020204" pitchFamily="34" charset="0"/>
              </a:rPr>
              <a:t> </a:t>
            </a:r>
            <a:r>
              <a:rPr lang="id-ID" b="0" i="1" dirty="0">
                <a:solidFill>
                  <a:schemeClr val="tx1"/>
                </a:solidFill>
                <a:effectLst/>
                <a:latin typeface="Arial" panose="020B0604020202020204" pitchFamily="34" charset="0"/>
              </a:rPr>
              <a:t>telah </a:t>
            </a:r>
            <a:r>
              <a:rPr lang="id-ID" b="0" i="1" dirty="0" err="1">
                <a:solidFill>
                  <a:schemeClr val="tx1"/>
                </a:solidFill>
                <a:effectLst/>
                <a:latin typeface="Arial" panose="020B0604020202020204" pitchFamily="34" charset="0"/>
              </a:rPr>
              <a:t>menoenjoekkan</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satoe</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kekoeatan</a:t>
            </a:r>
            <a:r>
              <a:rPr lang="id-ID" b="0" i="1" dirty="0">
                <a:solidFill>
                  <a:schemeClr val="tx1"/>
                </a:solidFill>
                <a:effectLst/>
                <a:latin typeface="Arial" panose="020B0604020202020204" pitchFamily="34" charset="0"/>
              </a:rPr>
              <a:t> sehingga mereka </a:t>
            </a:r>
            <a:r>
              <a:rPr lang="id-ID" b="0" i="1" dirty="0" err="1">
                <a:solidFill>
                  <a:schemeClr val="tx1"/>
                </a:solidFill>
                <a:effectLst/>
                <a:latin typeface="Arial" panose="020B0604020202020204" pitchFamily="34" charset="0"/>
              </a:rPr>
              <a:t>itoe</a:t>
            </a:r>
            <a:r>
              <a:rPr lang="id-ID" b="0" i="1" dirty="0">
                <a:solidFill>
                  <a:schemeClr val="tx1"/>
                </a:solidFill>
                <a:effectLst/>
                <a:latin typeface="Arial" panose="020B0604020202020204" pitchFamily="34" charset="0"/>
              </a:rPr>
              <a:t> </a:t>
            </a:r>
            <a:r>
              <a:rPr lang="id-ID" b="0" i="1" dirty="0" err="1">
                <a:solidFill>
                  <a:schemeClr val="tx1"/>
                </a:solidFill>
                <a:effectLst/>
                <a:latin typeface="Arial" panose="020B0604020202020204" pitchFamily="34" charset="0"/>
              </a:rPr>
              <a:t>terdjepit</a:t>
            </a:r>
            <a:r>
              <a:rPr lang="id-ID" b="0" i="1" dirty="0">
                <a:solidFill>
                  <a:schemeClr val="tx1"/>
                </a:solidFill>
                <a:effectLst/>
                <a:latin typeface="Arial" panose="020B0604020202020204" pitchFamily="34" charset="0"/>
              </a:rPr>
              <a:t> di mana-mana</a:t>
            </a:r>
            <a:endParaRPr lang="id-ID" b="0" i="0" dirty="0">
              <a:solidFill>
                <a:schemeClr val="tx1"/>
              </a:solidFill>
              <a:effectLst/>
              <a:latin typeface="Arial" panose="020B0604020202020204" pitchFamily="34" charset="0"/>
            </a:endParaRPr>
          </a:p>
          <a:p>
            <a:endParaRPr lang="id-ID" dirty="0"/>
          </a:p>
        </p:txBody>
      </p:sp>
      <p:pic>
        <p:nvPicPr>
          <p:cNvPr id="12" name="Picture 11">
            <a:extLst>
              <a:ext uri="{FF2B5EF4-FFF2-40B4-BE49-F238E27FC236}">
                <a16:creationId xmlns:a16="http://schemas.microsoft.com/office/drawing/2014/main" id="{4EF94BBA-29CC-446E-B7AA-0406EFDA3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6200"/>
            <a:ext cx="5238750" cy="5924550"/>
          </a:xfrm>
          <a:prstGeom prst="rect">
            <a:avLst/>
          </a:prstGeom>
        </p:spPr>
      </p:pic>
    </p:spTree>
    <p:extLst>
      <p:ext uri="{BB962C8B-B14F-4D97-AF65-F5344CB8AC3E}">
        <p14:creationId xmlns:p14="http://schemas.microsoft.com/office/powerpoint/2010/main" val="45800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15E1-F618-433E-BCA9-CF2B5C176B06}"/>
              </a:ext>
            </a:extLst>
          </p:cNvPr>
          <p:cNvSpPr>
            <a:spLocks noGrp="1"/>
          </p:cNvSpPr>
          <p:nvPr>
            <p:ph type="title"/>
          </p:nvPr>
        </p:nvSpPr>
        <p:spPr/>
        <p:txBody>
          <a:bodyPr/>
          <a:lstStyle/>
          <a:p>
            <a:r>
              <a:rPr lang="en-US" dirty="0"/>
              <a:t>Era Kemerdekaan</a:t>
            </a:r>
            <a:endParaRPr lang="id-ID" dirty="0"/>
          </a:p>
        </p:txBody>
      </p:sp>
      <p:sp>
        <p:nvSpPr>
          <p:cNvPr id="3" name="Content Placeholder 2">
            <a:extLst>
              <a:ext uri="{FF2B5EF4-FFF2-40B4-BE49-F238E27FC236}">
                <a16:creationId xmlns:a16="http://schemas.microsoft.com/office/drawing/2014/main" id="{24757BBD-F2B9-4AD2-BB5B-079D841E2F42}"/>
              </a:ext>
            </a:extLst>
          </p:cNvPr>
          <p:cNvSpPr>
            <a:spLocks noGrp="1"/>
          </p:cNvSpPr>
          <p:nvPr>
            <p:ph idx="1"/>
          </p:nvPr>
        </p:nvSpPr>
        <p:spPr>
          <a:xfrm>
            <a:off x="334106" y="3942826"/>
            <a:ext cx="10728325" cy="2295974"/>
          </a:xfrm>
        </p:spPr>
        <p:txBody>
          <a:bodyPr>
            <a:normAutofit fontScale="77500" lnSpcReduction="20000"/>
          </a:bodyPr>
          <a:lstStyle/>
          <a:p>
            <a:endParaRPr lang="en-US" sz="1800" dirty="0">
              <a:effectLst/>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pPr marL="0" indent="0" algn="ctr">
              <a:buNone/>
            </a:pPr>
            <a:r>
              <a:rPr lang="en-US" sz="1800" dirty="0">
                <a:solidFill>
                  <a:srgbClr val="FFFFFF"/>
                </a:solidFill>
                <a:effectLst/>
                <a:latin typeface="Times New Roman" panose="02020603050405020304" pitchFamily="18" charset="0"/>
                <a:ea typeface="Calibri" panose="020F0502020204030204" pitchFamily="34" charset="0"/>
              </a:rPr>
              <a:t>Luas wilayah Kota Surabaya 326,81 Kilometer persegi, dengan 63,45 persen dari luas total wilayah merupakan daratan dan selebihnya 36,55 persen merupakan wilayah laut yang dikelola oleh Pemerintah Kota Surabaya. </a:t>
            </a:r>
          </a:p>
          <a:p>
            <a:pPr marL="0" indent="0" algn="ctr">
              <a:buNone/>
            </a:pPr>
            <a:r>
              <a:rPr lang="en-US" sz="1800" dirty="0">
                <a:solidFill>
                  <a:srgbClr val="FFFFFF"/>
                </a:solidFill>
                <a:effectLst/>
                <a:latin typeface="Times New Roman" panose="02020603050405020304" pitchFamily="18" charset="0"/>
                <a:ea typeface="Calibri" panose="020F0502020204030204" pitchFamily="34" charset="0"/>
              </a:rPr>
              <a:t>Secara administratif wilayah Kota Surabaya terbagi menjadi 31 Kecamatan dan 154 Kelurahan, dengan batas-batas wilayah kota Surabaya adalah sebagai berikut: Utara berbatasan dengan Selat Madura, sebelah selatan berbatasan dengan Kabupaten </a:t>
            </a:r>
            <a:r>
              <a:rPr lang="en-US" sz="1800" dirty="0" err="1">
                <a:solidFill>
                  <a:srgbClr val="FFFFFF"/>
                </a:solidFill>
                <a:effectLst/>
                <a:latin typeface="Times New Roman" panose="02020603050405020304" pitchFamily="18" charset="0"/>
                <a:ea typeface="Calibri" panose="020F0502020204030204" pitchFamily="34" charset="0"/>
              </a:rPr>
              <a:t>Sidoarjo</a:t>
            </a:r>
            <a:r>
              <a:rPr lang="en-US" sz="1800" dirty="0">
                <a:solidFill>
                  <a:srgbClr val="FFFFFF"/>
                </a:solidFill>
                <a:effectLst/>
                <a:latin typeface="Times New Roman" panose="02020603050405020304" pitchFamily="18" charset="0"/>
                <a:ea typeface="Calibri" panose="020F0502020204030204" pitchFamily="34" charset="0"/>
              </a:rPr>
              <a:t>, sebelah timur dibatasi Selat Madura dan sebelah barat dibatasi dengan Kabupaten Gresik.</a:t>
            </a:r>
            <a:endParaRPr lang="id-ID" dirty="0">
              <a:solidFill>
                <a:srgbClr val="FFFFFF"/>
              </a:solidFill>
            </a:endParaRPr>
          </a:p>
        </p:txBody>
      </p:sp>
      <p:pic>
        <p:nvPicPr>
          <p:cNvPr id="5" name="Picture 4">
            <a:extLst>
              <a:ext uri="{FF2B5EF4-FFF2-40B4-BE49-F238E27FC236}">
                <a16:creationId xmlns:a16="http://schemas.microsoft.com/office/drawing/2014/main" id="{5758734A-93DD-4E0D-83A7-1F8043915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81" y="269835"/>
            <a:ext cx="5906854" cy="4176330"/>
          </a:xfrm>
          <a:prstGeom prst="rect">
            <a:avLst/>
          </a:prstGeom>
        </p:spPr>
      </p:pic>
    </p:spTree>
    <p:extLst>
      <p:ext uri="{BB962C8B-B14F-4D97-AF65-F5344CB8AC3E}">
        <p14:creationId xmlns:p14="http://schemas.microsoft.com/office/powerpoint/2010/main" val="40510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8489-7BFF-4AE1-BFE3-914DBD38BC81}"/>
              </a:ext>
            </a:extLst>
          </p:cNvPr>
          <p:cNvSpPr>
            <a:spLocks noGrp="1"/>
          </p:cNvSpPr>
          <p:nvPr>
            <p:ph type="title"/>
          </p:nvPr>
        </p:nvSpPr>
        <p:spPr>
          <a:xfrm>
            <a:off x="594165" y="5028598"/>
            <a:ext cx="10728322" cy="1477328"/>
          </a:xfrm>
        </p:spPr>
        <p:txBody>
          <a:bodyPr/>
          <a:lstStyle/>
          <a:p>
            <a:pPr algn="ctr"/>
            <a:r>
              <a:rPr lang="en-US" sz="1800" dirty="0">
                <a:latin typeface="Times New Roman" panose="02020603050405020304" pitchFamily="18" charset="0"/>
                <a:ea typeface="Calibri" panose="020F0502020204030204" pitchFamily="34" charset="0"/>
              </a:rPr>
              <a:t>“K</a:t>
            </a:r>
            <a:r>
              <a:rPr lang="en-US" sz="1800" dirty="0">
                <a:effectLst/>
                <a:latin typeface="Times New Roman" panose="02020603050405020304" pitchFamily="18" charset="0"/>
                <a:ea typeface="Calibri" panose="020F0502020204030204" pitchFamily="34" charset="0"/>
              </a:rPr>
              <a:t>eragaman etnis di Surabaya sudah berlangsung sangat lama. Hal tersebut disebabkan adanya gelombang migrasi dan urbanisasi dari berbagai tempat ke kota Surabaya”</a:t>
            </a:r>
            <a:br>
              <a:rPr lang="en-US" sz="1800" dirty="0">
                <a:effectLst/>
                <a:latin typeface="Times New Roman" panose="02020603050405020304" pitchFamily="18" charset="0"/>
                <a:ea typeface="Calibri" panose="020F0502020204030204" pitchFamily="34" charset="0"/>
              </a:rPr>
            </a:br>
            <a:br>
              <a:rPr lang="en-US" sz="1800" dirty="0">
                <a:latin typeface="Cambria" panose="02040503050406030204" pitchFamily="18" charset="0"/>
                <a:ea typeface="Cambria" panose="02040503050406030204" pitchFamily="18" charset="0"/>
              </a:rPr>
            </a:br>
            <a:r>
              <a:rPr lang="en-US" sz="1800" dirty="0" err="1">
                <a:effectLst/>
                <a:latin typeface="Cambria" panose="02040503050406030204" pitchFamily="18" charset="0"/>
                <a:ea typeface="Cambria" panose="02040503050406030204" pitchFamily="18" charset="0"/>
              </a:rPr>
              <a:t>Basundoro</a:t>
            </a:r>
            <a:r>
              <a:rPr lang="en-US" sz="1800" dirty="0">
                <a:effectLst/>
                <a:latin typeface="Cambria" panose="02040503050406030204" pitchFamily="18" charset="0"/>
                <a:ea typeface="Cambria" panose="02040503050406030204" pitchFamily="18" charset="0"/>
              </a:rPr>
              <a:t>, </a:t>
            </a:r>
            <a:r>
              <a:rPr lang="en-US" sz="1800" dirty="0" err="1">
                <a:effectLst/>
                <a:latin typeface="Cambria" panose="02040503050406030204" pitchFamily="18" charset="0"/>
                <a:ea typeface="Cambria" panose="02040503050406030204" pitchFamily="18" charset="0"/>
              </a:rPr>
              <a:t>Purnawan</a:t>
            </a:r>
            <a:r>
              <a:rPr lang="en-US" sz="1800" dirty="0">
                <a:effectLst/>
                <a:latin typeface="Cambria" panose="02040503050406030204" pitchFamily="18" charset="0"/>
                <a:ea typeface="Cambria" panose="02040503050406030204" pitchFamily="18" charset="0"/>
              </a:rPr>
              <a:t>. 2012. </a:t>
            </a:r>
            <a:r>
              <a:rPr lang="id-ID" sz="1800" i="0" u="none" strike="noStrike" baseline="0" dirty="0">
                <a:latin typeface="Cambria" panose="02040503050406030204" pitchFamily="18" charset="0"/>
                <a:ea typeface="Cambria" panose="02040503050406030204" pitchFamily="18" charset="0"/>
              </a:rPr>
              <a:t>Penduduk Dan Hubungan Antaretnis</a:t>
            </a:r>
            <a:br>
              <a:rPr lang="id-ID" sz="1800" i="0" u="none" strike="noStrike" baseline="0" dirty="0">
                <a:latin typeface="Cambria" panose="02040503050406030204" pitchFamily="18" charset="0"/>
                <a:ea typeface="Cambria" panose="02040503050406030204" pitchFamily="18" charset="0"/>
              </a:rPr>
            </a:br>
            <a:r>
              <a:rPr lang="id-ID" sz="1800" i="0" u="none" strike="noStrike" baseline="0" dirty="0">
                <a:latin typeface="Cambria" panose="02040503050406030204" pitchFamily="18" charset="0"/>
                <a:ea typeface="Cambria" panose="02040503050406030204" pitchFamily="18" charset="0"/>
              </a:rPr>
              <a:t>Di Kota Surabaya Pada Masa Kolonial</a:t>
            </a:r>
            <a:r>
              <a:rPr lang="en-US" sz="1800" i="0" u="none" strike="noStrike" baseline="0" dirty="0">
                <a:latin typeface="Cambria" panose="02040503050406030204" pitchFamily="18" charset="0"/>
                <a:ea typeface="Cambria" panose="02040503050406030204" pitchFamily="18" charset="0"/>
              </a:rPr>
              <a:t>. Jurna</a:t>
            </a:r>
            <a:r>
              <a:rPr lang="en-US" sz="1800" dirty="0">
                <a:latin typeface="Cambria" panose="02040503050406030204" pitchFamily="18" charset="0"/>
                <a:ea typeface="Cambria" panose="02040503050406030204" pitchFamily="18" charset="0"/>
              </a:rPr>
              <a:t>l </a:t>
            </a:r>
            <a:r>
              <a:rPr lang="id-ID" sz="1800" b="0" i="0" u="none" strike="noStrike" baseline="0" dirty="0">
                <a:latin typeface="Cambria" panose="02040503050406030204" pitchFamily="18" charset="0"/>
                <a:ea typeface="Cambria" panose="02040503050406030204" pitchFamily="18" charset="0"/>
              </a:rPr>
              <a:t>Paramita Vol. 22, No. 1</a:t>
            </a:r>
            <a:endParaRPr lang="id-ID"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9A549B1-0341-41BE-ADF8-1B751D58832C}"/>
              </a:ext>
            </a:extLst>
          </p:cNvPr>
          <p:cNvSpPr>
            <a:spLocks noGrp="1"/>
          </p:cNvSpPr>
          <p:nvPr>
            <p:ph idx="1"/>
          </p:nvPr>
        </p:nvSpPr>
        <p:spPr>
          <a:xfrm>
            <a:off x="142614" y="352074"/>
            <a:ext cx="8036652" cy="3227375"/>
          </a:xfrm>
        </p:spPr>
        <p:txBody>
          <a:bodyPr>
            <a:normAutofit/>
          </a:bodyPr>
          <a:lstStyle/>
          <a:p>
            <a:pPr marL="0" indent="0" algn="ctr">
              <a:buNone/>
            </a:pPr>
            <a:r>
              <a:rPr lang="en-US" sz="1800" dirty="0">
                <a:solidFill>
                  <a:srgbClr val="FFFFFF"/>
                </a:solidFill>
                <a:effectLst/>
                <a:latin typeface="Cambria" panose="02040503050406030204" pitchFamily="18" charset="0"/>
                <a:ea typeface="Cambria" panose="02040503050406030204" pitchFamily="18" charset="0"/>
              </a:rPr>
              <a:t>Surabaya adalah kota </a:t>
            </a:r>
            <a:r>
              <a:rPr lang="en-US" sz="1800" dirty="0" err="1">
                <a:solidFill>
                  <a:srgbClr val="FFFFFF"/>
                </a:solidFill>
                <a:effectLst/>
                <a:latin typeface="Cambria" panose="02040503050406030204" pitchFamily="18" charset="0"/>
                <a:ea typeface="Cambria" panose="02040503050406030204" pitchFamily="18" charset="0"/>
              </a:rPr>
              <a:t>multietnis</a:t>
            </a:r>
            <a:r>
              <a:rPr lang="en-US" sz="1800" dirty="0">
                <a:solidFill>
                  <a:srgbClr val="FFFFFF"/>
                </a:solidFill>
                <a:effectLst/>
                <a:latin typeface="Cambria" panose="02040503050406030204" pitchFamily="18" charset="0"/>
                <a:ea typeface="Cambria" panose="02040503050406030204" pitchFamily="18" charset="0"/>
              </a:rPr>
              <a:t>, kota ini dihuni masyarakat dari berbagai daerah sehingga membentuk mozaik keindonesiaan yang unik. Etnis Jawa merupakan penghuni terbesar di kota Surabaya, disusul kemudian orang Madura. Orang-orang Madura banyak tinggal di kota Surabaya karena kota ini kota terbesar yang paling dekat dengan pulau Madura. Etnis lain yang tinggal di kota Surabaya adalah orang Sunda, Sumatera, Kalimantan, Ambon, Bali, Tionghoa, Arab, Eropa, serta orang-orang berlatar belakang etnis yang amat beragam baik dari Indonesia maupun dari luar Indonesia</a:t>
            </a:r>
            <a:endParaRPr lang="id-ID" dirty="0">
              <a:solidFill>
                <a:srgbClr val="FFFFFF"/>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71EDE-7700-44C6-8EF6-BB5FD6F15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912" y="110455"/>
            <a:ext cx="3549102" cy="4436378"/>
          </a:xfrm>
          <a:prstGeom prst="rect">
            <a:avLst/>
          </a:prstGeom>
        </p:spPr>
      </p:pic>
    </p:spTree>
    <p:extLst>
      <p:ext uri="{BB962C8B-B14F-4D97-AF65-F5344CB8AC3E}">
        <p14:creationId xmlns:p14="http://schemas.microsoft.com/office/powerpoint/2010/main" val="21518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9907-6FFE-40A9-9C14-601855E28ACB}"/>
              </a:ext>
            </a:extLst>
          </p:cNvPr>
          <p:cNvSpPr>
            <a:spLocks noGrp="1"/>
          </p:cNvSpPr>
          <p:nvPr>
            <p:ph type="title"/>
          </p:nvPr>
        </p:nvSpPr>
        <p:spPr/>
        <p:txBody>
          <a:bodyPr/>
          <a:lstStyle/>
          <a:p>
            <a:r>
              <a:rPr lang="en-US" dirty="0"/>
              <a:t>Beberapa karakter Budaya Arek</a:t>
            </a:r>
            <a:endParaRPr lang="id-ID" dirty="0"/>
          </a:p>
        </p:txBody>
      </p:sp>
      <p:sp>
        <p:nvSpPr>
          <p:cNvPr id="3" name="Content Placeholder 2">
            <a:extLst>
              <a:ext uri="{FF2B5EF4-FFF2-40B4-BE49-F238E27FC236}">
                <a16:creationId xmlns:a16="http://schemas.microsoft.com/office/drawing/2014/main" id="{E5B85D7F-0D65-45CE-9BA6-EDD21D1A9B47}"/>
              </a:ext>
            </a:extLst>
          </p:cNvPr>
          <p:cNvSpPr>
            <a:spLocks noGrp="1"/>
          </p:cNvSpPr>
          <p:nvPr>
            <p:ph idx="1"/>
          </p:nvPr>
        </p:nvSpPr>
        <p:spPr>
          <a:xfrm>
            <a:off x="743678" y="1534098"/>
            <a:ext cx="10728325" cy="3227375"/>
          </a:xfrm>
        </p:spPr>
        <p:txBody>
          <a:bodyPr>
            <a:normAutofit/>
          </a:bodyPr>
          <a:lstStyle/>
          <a:p>
            <a:r>
              <a:rPr lang="en-US" dirty="0">
                <a:solidFill>
                  <a:srgbClr val="FFFFFF"/>
                </a:solidFill>
              </a:rPr>
              <a:t>Lugas dalam berbicara</a:t>
            </a:r>
          </a:p>
          <a:p>
            <a:r>
              <a:rPr lang="en-US" dirty="0">
                <a:solidFill>
                  <a:srgbClr val="FFFFFF"/>
                </a:solidFill>
              </a:rPr>
              <a:t>Egaliter atau cenderung menghargai kesetaraan</a:t>
            </a:r>
          </a:p>
          <a:p>
            <a:r>
              <a:rPr lang="en-US" dirty="0">
                <a:solidFill>
                  <a:srgbClr val="FFFFFF"/>
                </a:solidFill>
              </a:rPr>
              <a:t>Inklusif/terbuka bagi perbedaan</a:t>
            </a:r>
          </a:p>
          <a:p>
            <a:r>
              <a:rPr lang="en-US" dirty="0">
                <a:solidFill>
                  <a:srgbClr val="FFFFFF"/>
                </a:solidFill>
              </a:rPr>
              <a:t>Pemberani/pengambil </a:t>
            </a:r>
            <a:r>
              <a:rPr lang="en-US" dirty="0" err="1">
                <a:solidFill>
                  <a:srgbClr val="FFFFFF"/>
                </a:solidFill>
              </a:rPr>
              <a:t>resiko</a:t>
            </a:r>
            <a:endParaRPr lang="en-US" dirty="0">
              <a:solidFill>
                <a:srgbClr val="FFFFFF"/>
              </a:solidFill>
            </a:endParaRPr>
          </a:p>
          <a:p>
            <a:r>
              <a:rPr lang="en-US" dirty="0">
                <a:solidFill>
                  <a:srgbClr val="FFFFFF"/>
                </a:solidFill>
              </a:rPr>
              <a:t>Pekerja keras</a:t>
            </a:r>
          </a:p>
          <a:p>
            <a:r>
              <a:rPr lang="en-US" dirty="0">
                <a:solidFill>
                  <a:srgbClr val="FFFFFF"/>
                </a:solidFill>
              </a:rPr>
              <a:t>Solidaritas yang kuat/erat di antara penduduk</a:t>
            </a:r>
            <a:endParaRPr lang="id-ID" dirty="0">
              <a:solidFill>
                <a:srgbClr val="FFFFFF"/>
              </a:solidFill>
            </a:endParaRPr>
          </a:p>
        </p:txBody>
      </p:sp>
    </p:spTree>
    <p:extLst>
      <p:ext uri="{BB962C8B-B14F-4D97-AF65-F5344CB8AC3E}">
        <p14:creationId xmlns:p14="http://schemas.microsoft.com/office/powerpoint/2010/main" val="172687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7C7B-C598-4E60-AAEF-CC810CC61A3C}"/>
              </a:ext>
            </a:extLst>
          </p:cNvPr>
          <p:cNvSpPr>
            <a:spLocks noGrp="1"/>
          </p:cNvSpPr>
          <p:nvPr>
            <p:ph type="title"/>
          </p:nvPr>
        </p:nvSpPr>
        <p:spPr>
          <a:xfrm>
            <a:off x="731839" y="5207978"/>
            <a:ext cx="10728322" cy="513314"/>
          </a:xfrm>
        </p:spPr>
        <p:txBody>
          <a:bodyPr>
            <a:normAutofit/>
          </a:bodyPr>
          <a:lstStyle/>
          <a:p>
            <a:pPr algn="ctr"/>
            <a:r>
              <a:rPr lang="id-ID" sz="1800" b="0" i="0" dirty="0">
                <a:effectLst/>
                <a:latin typeface="Cambria" panose="02040503050406030204" pitchFamily="18" charset="0"/>
                <a:ea typeface="Cambria" panose="02040503050406030204" pitchFamily="18" charset="0"/>
              </a:rPr>
              <a:t>Abdillah, </a:t>
            </a:r>
            <a:r>
              <a:rPr lang="id-ID" sz="1800" b="0" i="0" dirty="0" err="1">
                <a:effectLst/>
                <a:latin typeface="Cambria" panose="02040503050406030204" pitchFamily="18" charset="0"/>
                <a:ea typeface="Cambria" panose="02040503050406030204" pitchFamily="18" charset="0"/>
              </a:rPr>
              <a:t>Autar</a:t>
            </a:r>
            <a:r>
              <a:rPr lang="id-ID" sz="1800" b="0" i="0" dirty="0">
                <a:effectLst/>
                <a:latin typeface="Cambria" panose="02040503050406030204" pitchFamily="18" charset="0"/>
                <a:ea typeface="Cambria" panose="02040503050406030204" pitchFamily="18" charset="0"/>
              </a:rPr>
              <a:t>. (tanpa tahun). </a:t>
            </a:r>
            <a:r>
              <a:rPr lang="id-ID" sz="1800" b="0" i="0" dirty="0" err="1">
                <a:effectLst/>
                <a:latin typeface="Cambria" panose="02040503050406030204" pitchFamily="18" charset="0"/>
                <a:ea typeface="Cambria" panose="02040503050406030204" pitchFamily="18" charset="0"/>
              </a:rPr>
              <a:t>Hibriditas</a:t>
            </a:r>
            <a:r>
              <a:rPr lang="id-ID" sz="1800" b="0" i="0" dirty="0">
                <a:effectLst/>
                <a:latin typeface="Cambria" panose="02040503050406030204" pitchFamily="18" charset="0"/>
                <a:ea typeface="Cambria" panose="02040503050406030204" pitchFamily="18" charset="0"/>
              </a:rPr>
              <a:t> Pertemuan Budaya Jawa Arek. </a:t>
            </a:r>
            <a:endParaRPr lang="id-ID" sz="18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BF4ADC0-102C-4097-8F44-9DEE45BC1AD0}"/>
              </a:ext>
            </a:extLst>
          </p:cNvPr>
          <p:cNvSpPr>
            <a:spLocks noGrp="1"/>
          </p:cNvSpPr>
          <p:nvPr>
            <p:ph idx="1"/>
          </p:nvPr>
        </p:nvSpPr>
        <p:spPr>
          <a:xfrm>
            <a:off x="394283" y="654341"/>
            <a:ext cx="11077720" cy="3825380"/>
          </a:xfrm>
        </p:spPr>
        <p:txBody>
          <a:bodyPr>
            <a:normAutofit/>
          </a:bodyPr>
          <a:lstStyle/>
          <a:p>
            <a:r>
              <a:rPr lang="id-ID" sz="1800" b="0" i="0" u="none" strike="noStrike" baseline="0" dirty="0">
                <a:solidFill>
                  <a:schemeClr val="tx1"/>
                </a:solidFill>
                <a:latin typeface="Times New Roman" panose="02020603050405020304" pitchFamily="18" charset="0"/>
              </a:rPr>
              <a:t>Budaya Jawa Arek yang semula dikenal sebagai bentuk sapaan menjadi bangunan budaya yang penting karena wilayah budaya Arek telah tumbuh dalam masa yang sangat panjang dengan segala kompleksitas sejarah, budaya, filsafat, sosiologis dan </a:t>
            </a:r>
            <a:r>
              <a:rPr lang="id-ID" sz="1800" b="0" i="0" u="none" strike="noStrike" baseline="0" dirty="0" err="1">
                <a:solidFill>
                  <a:schemeClr val="tx1"/>
                </a:solidFill>
                <a:latin typeface="Times New Roman" panose="02020603050405020304" pitchFamily="18" charset="0"/>
              </a:rPr>
              <a:t>antropologisnya</a:t>
            </a:r>
            <a:r>
              <a:rPr lang="id-ID" sz="1800" b="0" i="0" u="none" strike="noStrike" baseline="0" dirty="0">
                <a:solidFill>
                  <a:schemeClr val="tx1"/>
                </a:solidFill>
                <a:latin typeface="Times New Roman" panose="02020603050405020304" pitchFamily="18" charset="0"/>
              </a:rPr>
              <a:t>. </a:t>
            </a:r>
            <a:endParaRPr lang="en-US" sz="1800" b="0" i="0" u="none" strike="noStrike" baseline="0" dirty="0">
              <a:solidFill>
                <a:schemeClr val="tx1"/>
              </a:solidFill>
              <a:latin typeface="Times New Roman" panose="02020603050405020304" pitchFamily="18" charset="0"/>
            </a:endParaRPr>
          </a:p>
          <a:p>
            <a:r>
              <a:rPr lang="id-ID" sz="1800" b="0" i="0" u="none" strike="noStrike" baseline="0" dirty="0">
                <a:solidFill>
                  <a:schemeClr val="tx1"/>
                </a:solidFill>
                <a:latin typeface="Times New Roman" panose="02020603050405020304" pitchFamily="18" charset="0"/>
              </a:rPr>
              <a:t>Pertemuan dengan budaya dan masyarakat lain telah mengaktualisasikan adanya </a:t>
            </a:r>
            <a:r>
              <a:rPr lang="id-ID" sz="1800" b="0" i="0" u="none" strike="noStrike" baseline="0" dirty="0" err="1">
                <a:solidFill>
                  <a:schemeClr val="tx1"/>
                </a:solidFill>
                <a:latin typeface="Times New Roman" panose="02020603050405020304" pitchFamily="18" charset="0"/>
              </a:rPr>
              <a:t>hibriditas</a:t>
            </a:r>
            <a:r>
              <a:rPr lang="id-ID" sz="1800" b="0" i="0" u="none" strike="noStrike" baseline="0" dirty="0">
                <a:solidFill>
                  <a:schemeClr val="tx1"/>
                </a:solidFill>
                <a:latin typeface="Times New Roman" panose="02020603050405020304" pitchFamily="18" charset="0"/>
              </a:rPr>
              <a:t> dalam budaya Jawa Arek. </a:t>
            </a:r>
            <a:endParaRPr lang="en-US" sz="1800" b="0" i="0" u="none" strike="noStrike" baseline="0" dirty="0">
              <a:solidFill>
                <a:schemeClr val="tx1"/>
              </a:solidFill>
              <a:latin typeface="Times New Roman" panose="02020603050405020304" pitchFamily="18" charset="0"/>
            </a:endParaRPr>
          </a:p>
          <a:p>
            <a:r>
              <a:rPr lang="id-ID" sz="1800" b="0" i="0" u="none" strike="noStrike" baseline="0" dirty="0">
                <a:solidFill>
                  <a:schemeClr val="tx1"/>
                </a:solidFill>
                <a:latin typeface="Times New Roman" panose="02020603050405020304" pitchFamily="18" charset="0"/>
              </a:rPr>
              <a:t>Budaya Jawa </a:t>
            </a:r>
            <a:r>
              <a:rPr lang="id-ID" sz="1800" b="0" i="0" u="none" strike="noStrike" baseline="0" dirty="0" err="1">
                <a:solidFill>
                  <a:schemeClr val="tx1"/>
                </a:solidFill>
                <a:latin typeface="Times New Roman" panose="02020603050405020304" pitchFamily="18" charset="0"/>
              </a:rPr>
              <a:t>Mataraman</a:t>
            </a:r>
            <a:r>
              <a:rPr lang="id-ID" sz="1800" b="0" i="0" u="none" strike="noStrike" baseline="0" dirty="0">
                <a:solidFill>
                  <a:schemeClr val="tx1"/>
                </a:solidFill>
                <a:latin typeface="Times New Roman" panose="02020603050405020304" pitchFamily="18" charset="0"/>
              </a:rPr>
              <a:t> merupakan salah satu budaya yang paling banyak mempengaruhi budaya Jawa Arek</a:t>
            </a:r>
            <a:endParaRPr lang="en-US" sz="1800" b="0" i="0" u="none" strike="noStrike" baseline="0" dirty="0">
              <a:solidFill>
                <a:schemeClr val="tx1"/>
              </a:solidFill>
              <a:latin typeface="Times New Roman" panose="02020603050405020304" pitchFamily="18" charset="0"/>
            </a:endParaRPr>
          </a:p>
          <a:p>
            <a:r>
              <a:rPr lang="id-ID" sz="1800" b="0" i="0" u="none" strike="noStrike" baseline="0" dirty="0">
                <a:solidFill>
                  <a:schemeClr val="tx1"/>
                </a:solidFill>
                <a:latin typeface="Times New Roman" panose="02020603050405020304" pitchFamily="18" charset="0"/>
              </a:rPr>
              <a:t>Masyarakat budaya Jawa Arek menghargai dan menghormati tradisi lain, namun juga memiliki sinisme terhadap tradisi yang bukan berasal dari luar, terutama pada tradisi </a:t>
            </a:r>
            <a:r>
              <a:rPr lang="id-ID" sz="1800" b="0" i="0" u="none" strike="noStrike" baseline="0" dirty="0" err="1">
                <a:solidFill>
                  <a:schemeClr val="tx1"/>
                </a:solidFill>
                <a:latin typeface="Times New Roman" panose="02020603050405020304" pitchFamily="18" charset="0"/>
              </a:rPr>
              <a:t>Mataraman</a:t>
            </a:r>
            <a:r>
              <a:rPr lang="id-ID" sz="1800" b="0" i="0" u="none" strike="noStrike" baseline="0" dirty="0">
                <a:solidFill>
                  <a:schemeClr val="tx1"/>
                </a:solidFill>
                <a:latin typeface="Times New Roman" panose="02020603050405020304" pitchFamily="18" charset="0"/>
              </a:rPr>
              <a:t> meskipun bukan merupakan sesuatu yang menonjol dalam pergaulan sehari-harinya. Tradisi </a:t>
            </a:r>
            <a:r>
              <a:rPr lang="id-ID" sz="1800" b="0" i="0" u="none" strike="noStrike" baseline="0" dirty="0" err="1">
                <a:solidFill>
                  <a:schemeClr val="tx1"/>
                </a:solidFill>
                <a:latin typeface="Times New Roman" panose="02020603050405020304" pitchFamily="18" charset="0"/>
              </a:rPr>
              <a:t>Mataraman</a:t>
            </a:r>
            <a:r>
              <a:rPr lang="id-ID" sz="1800" b="0" i="0" u="none" strike="noStrike" baseline="0" dirty="0">
                <a:solidFill>
                  <a:schemeClr val="tx1"/>
                </a:solidFill>
                <a:latin typeface="Times New Roman" panose="02020603050405020304" pitchFamily="18" charset="0"/>
              </a:rPr>
              <a:t> yang lemah gemulai dan mengutamakan narasi Kraton merupakan kontras yang selalu dikaitkan dengan perbedaan karakter dalam budaya Jawa Arek </a:t>
            </a:r>
            <a:endParaRPr lang="id-ID" dirty="0">
              <a:solidFill>
                <a:schemeClr val="tx1"/>
              </a:solidFill>
            </a:endParaRPr>
          </a:p>
        </p:txBody>
      </p:sp>
    </p:spTree>
    <p:extLst>
      <p:ext uri="{BB962C8B-B14F-4D97-AF65-F5344CB8AC3E}">
        <p14:creationId xmlns:p14="http://schemas.microsoft.com/office/powerpoint/2010/main" val="128280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7147B0-03DC-4C26-B6B7-B3EC606C928B}"/>
              </a:ext>
            </a:extLst>
          </p:cNvPr>
          <p:cNvSpPr txBox="1"/>
          <p:nvPr/>
        </p:nvSpPr>
        <p:spPr>
          <a:xfrm>
            <a:off x="302004" y="704675"/>
            <a:ext cx="11392249" cy="384073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Penyebutan “arek-arek Surabaya” merupakan bagian dari upaya identifikasi terhadap</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komunitas masyarakat Surabaya yang berjuang melawan penjajahan. Semangat</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arek Surabaya ini membangun identitas lokal yang semakin kuat dan memiliki</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ciri yang khas pula. Identitas yang terbentuk dalam semangat arek Surabaya,</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membentuk karakter sosial dan budaya yang membedakannya dengan semangat</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arek yang terdapat dalam wilayah budaya dan komunitas sosial lainnya, seperti</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Malang, </a:t>
            </a:r>
            <a:r>
              <a:rPr lang="en-US" sz="1800" dirty="0" err="1">
                <a:effectLst/>
                <a:latin typeface="Calibri" panose="020F0502020204030204" pitchFamily="34" charset="0"/>
                <a:ea typeface="Calibri" panose="020F0502020204030204" pitchFamily="34" charset="0"/>
                <a:cs typeface="Arial" panose="020B0604020202020204" pitchFamily="34" charset="0"/>
              </a:rPr>
              <a:t>Sidoarjo</a:t>
            </a:r>
            <a:r>
              <a:rPr lang="en-US" sz="1800" dirty="0">
                <a:effectLst/>
                <a:latin typeface="Calibri" panose="020F0502020204030204" pitchFamily="34" charset="0"/>
                <a:ea typeface="Calibri" panose="020F0502020204030204" pitchFamily="34" charset="0"/>
                <a:cs typeface="Arial" panose="020B0604020202020204" pitchFamily="34" charset="0"/>
              </a:rPr>
              <a:t>, Gresik, Mojokerto, dan Jombang. </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Perbedaan tersebut paling tidak,</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terletak dalam tiga hal. Pertama, Surabaya merupakan pusat perdagangan terbesar</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dibandingkan dengan daerah lainnya. Kedua, Surabaya menjadi salah satu pusat</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perjuangan kemerdekaan, bahkan secara nasional. Ketiga, secara administratif</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Surabaya merupakan pusat pemerintahan di Jawa Timur.</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Semangat orang-orang kampung masyarakat Surabaya membentuk pola hubungan</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sosial, pendidikan, mata pencaharian, bahasa, kesenian, dan sistem religi yang</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khas arek Surabaya. </a:t>
            </a: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Bentuk-bentuk hubungan sosial tersebut memiliki konsekuensi</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terhadap diferensiasi antara masyarakat Surabaya yang berasal dari Jawa Timur</a:t>
            </a: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dengan para pendatang, baik dari etnis Cina dan Arab maupun dari Jawa Tengah</a:t>
            </a:r>
            <a:endParaRPr lang="id-ID"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AF80CBC-EFD1-421D-B7BA-764707215187}"/>
              </a:ext>
            </a:extLst>
          </p:cNvPr>
          <p:cNvSpPr txBox="1"/>
          <p:nvPr/>
        </p:nvSpPr>
        <p:spPr>
          <a:xfrm>
            <a:off x="1297497" y="5506994"/>
            <a:ext cx="9597005" cy="646331"/>
          </a:xfrm>
          <a:prstGeom prst="rect">
            <a:avLst/>
          </a:prstGeom>
          <a:noFill/>
        </p:spPr>
        <p:txBody>
          <a:bodyPr wrap="square">
            <a:spAutoFit/>
          </a:bodyPr>
          <a:lstStyle/>
          <a:p>
            <a:pPr algn="ctr"/>
            <a:r>
              <a:rPr lang="id-ID" sz="1800" b="0" i="0" u="none" strike="noStrike" baseline="0" dirty="0">
                <a:latin typeface="BookAntiqua"/>
              </a:rPr>
              <a:t>Abdillah, </a:t>
            </a:r>
            <a:r>
              <a:rPr lang="id-ID" sz="1800" b="0" i="0" u="none" strike="noStrike" baseline="0" dirty="0" err="1">
                <a:latin typeface="BookAntiqua"/>
              </a:rPr>
              <a:t>Autar</a:t>
            </a:r>
            <a:r>
              <a:rPr lang="id-ID" sz="1800" b="0" i="0" u="none" strike="noStrike" baseline="0" dirty="0">
                <a:latin typeface="BookAntiqua"/>
              </a:rPr>
              <a:t>. 2007. “Budaya Arek </a:t>
            </a:r>
            <a:r>
              <a:rPr lang="id-ID" sz="1800" b="0" i="0" u="none" strike="noStrike" baseline="0" dirty="0" err="1">
                <a:latin typeface="BookAntiqua"/>
              </a:rPr>
              <a:t>Suroboyo</a:t>
            </a:r>
            <a:r>
              <a:rPr lang="id-ID" sz="1800" b="0" i="0" u="none" strike="noStrike" baseline="0" dirty="0">
                <a:latin typeface="BookAntiqua"/>
              </a:rPr>
              <a:t>: Sebuah Kajian Terhadap Awal</a:t>
            </a:r>
            <a:r>
              <a:rPr lang="en-US" sz="1800" b="0" i="0" u="none" strike="noStrike" baseline="0" dirty="0">
                <a:latin typeface="BookAntiqua"/>
              </a:rPr>
              <a:t> </a:t>
            </a:r>
            <a:r>
              <a:rPr lang="fi-FI" sz="1800" b="0" i="0" u="none" strike="noStrike" baseline="0" dirty="0">
                <a:latin typeface="BookAntiqua"/>
              </a:rPr>
              <a:t>Eksistensinya Melalui Konteks Perubahan Sosial Komunitas Kampung </a:t>
            </a:r>
            <a:r>
              <a:rPr lang="id-ID" sz="1800" b="0" i="0" u="none" strike="noStrike" baseline="0" dirty="0">
                <a:latin typeface="BookAntiqua"/>
              </a:rPr>
              <a:t>Surabaya</a:t>
            </a:r>
            <a:r>
              <a:rPr lang="id-ID" sz="1800" b="0" i="1" u="none" strike="noStrike" baseline="0" dirty="0">
                <a:latin typeface="BookAntiqua-Italic"/>
              </a:rPr>
              <a:t>.</a:t>
            </a:r>
            <a:r>
              <a:rPr lang="id-ID" sz="1800" b="0" i="0" u="none" strike="noStrike" baseline="0" dirty="0">
                <a:latin typeface="BookAntiqua"/>
              </a:rPr>
              <a:t>” Surabaya: Universitas Airlangga</a:t>
            </a:r>
            <a:endParaRPr lang="id-ID" dirty="0"/>
          </a:p>
        </p:txBody>
      </p:sp>
    </p:spTree>
    <p:extLst>
      <p:ext uri="{BB962C8B-B14F-4D97-AF65-F5344CB8AC3E}">
        <p14:creationId xmlns:p14="http://schemas.microsoft.com/office/powerpoint/2010/main" val="421026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1642-E0F1-4558-9F74-AC133E6E0734}"/>
              </a:ext>
            </a:extLst>
          </p:cNvPr>
          <p:cNvSpPr>
            <a:spLocks noGrp="1"/>
          </p:cNvSpPr>
          <p:nvPr>
            <p:ph type="title"/>
          </p:nvPr>
        </p:nvSpPr>
        <p:spPr/>
        <p:txBody>
          <a:bodyPr/>
          <a:lstStyle/>
          <a:p>
            <a:r>
              <a:rPr lang="en-US" dirty="0"/>
              <a:t>Beberapa Catatan</a:t>
            </a:r>
            <a:endParaRPr lang="id-ID" dirty="0"/>
          </a:p>
        </p:txBody>
      </p:sp>
      <p:sp>
        <p:nvSpPr>
          <p:cNvPr id="3" name="Content Placeholder 2">
            <a:extLst>
              <a:ext uri="{FF2B5EF4-FFF2-40B4-BE49-F238E27FC236}">
                <a16:creationId xmlns:a16="http://schemas.microsoft.com/office/drawing/2014/main" id="{AD60A49D-A22A-408B-9A26-D2DB5926F759}"/>
              </a:ext>
            </a:extLst>
          </p:cNvPr>
          <p:cNvSpPr>
            <a:spLocks noGrp="1"/>
          </p:cNvSpPr>
          <p:nvPr>
            <p:ph idx="1"/>
          </p:nvPr>
        </p:nvSpPr>
        <p:spPr>
          <a:xfrm>
            <a:off x="719997" y="1425864"/>
            <a:ext cx="10728325" cy="4589042"/>
          </a:xfrm>
        </p:spPr>
        <p:txBody>
          <a:bodyPr>
            <a:normAutofit/>
          </a:bodyPr>
          <a:lstStyle/>
          <a:p>
            <a:r>
              <a:rPr lang="en-US" dirty="0">
                <a:solidFill>
                  <a:srgbClr val="FFFFFF"/>
                </a:solidFill>
              </a:rPr>
              <a:t>Kebudayaan Arek tidak terkait/didasarkan pada identitas etnis, melainkan lebih karena didasarkan pada kesadaran kolektif “menjadi Arek”</a:t>
            </a:r>
          </a:p>
          <a:p>
            <a:r>
              <a:rPr lang="en-US" dirty="0">
                <a:solidFill>
                  <a:srgbClr val="FFFFFF"/>
                </a:solidFill>
              </a:rPr>
              <a:t>Kesadaran tersebut senantiasa bergerak dan sangat dipengaruhi oleh semangat zaman, latar sejarah, budaya, dan politik di setiap masa</a:t>
            </a:r>
          </a:p>
          <a:p>
            <a:r>
              <a:rPr lang="en-US" dirty="0">
                <a:solidFill>
                  <a:srgbClr val="FFFFFF"/>
                </a:solidFill>
              </a:rPr>
              <a:t>Oleh sebab itu, diperlukan sikap kritis untuk senantiasa menguji tipologi/karakterisasi budaya Arek</a:t>
            </a:r>
          </a:p>
          <a:p>
            <a:r>
              <a:rPr lang="en-US" dirty="0">
                <a:solidFill>
                  <a:srgbClr val="FFFFFF"/>
                </a:solidFill>
              </a:rPr>
              <a:t>Sikap kritis bisa diwujudkan, antara lain, dengan mengidentifikasi, memahami, dan memaknakan apa yang berubah, hilang, tetap, atau bertransformasi dalam ide, praktik, maupun produk-produk dari kebudayaan Arek</a:t>
            </a:r>
          </a:p>
          <a:p>
            <a:r>
              <a:rPr lang="en-US" dirty="0">
                <a:solidFill>
                  <a:srgbClr val="FFFFFF"/>
                </a:solidFill>
              </a:rPr>
              <a:t>Pertanyaannya, bagaimanakah strategi/cara/metode membuat publik menyadari, memprediksi, dan bersikap pada perubahan kebudayaan tersebut?</a:t>
            </a:r>
          </a:p>
          <a:p>
            <a:endParaRPr lang="id-ID" dirty="0">
              <a:solidFill>
                <a:srgbClr val="FFFFFF"/>
              </a:solidFill>
            </a:endParaRPr>
          </a:p>
        </p:txBody>
      </p:sp>
    </p:spTree>
    <p:extLst>
      <p:ext uri="{BB962C8B-B14F-4D97-AF65-F5344CB8AC3E}">
        <p14:creationId xmlns:p14="http://schemas.microsoft.com/office/powerpoint/2010/main" val="420716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D79E-CBB8-4AAF-93C5-26511318D216}"/>
              </a:ext>
            </a:extLst>
          </p:cNvPr>
          <p:cNvSpPr>
            <a:spLocks noGrp="1"/>
          </p:cNvSpPr>
          <p:nvPr>
            <p:ph type="title"/>
          </p:nvPr>
        </p:nvSpPr>
        <p:spPr>
          <a:xfrm>
            <a:off x="719997" y="577255"/>
            <a:ext cx="10728322" cy="1192822"/>
          </a:xfrm>
        </p:spPr>
        <p:txBody>
          <a:bodyPr/>
          <a:lstStyle/>
          <a:p>
            <a:r>
              <a:rPr lang="en-US" dirty="0"/>
              <a:t>ETIMOLOGI “AREK”</a:t>
            </a:r>
            <a:endParaRPr lang="id-ID" dirty="0"/>
          </a:p>
        </p:txBody>
      </p:sp>
      <p:sp>
        <p:nvSpPr>
          <p:cNvPr id="3" name="Content Placeholder 2">
            <a:extLst>
              <a:ext uri="{FF2B5EF4-FFF2-40B4-BE49-F238E27FC236}">
                <a16:creationId xmlns:a16="http://schemas.microsoft.com/office/drawing/2014/main" id="{D7684D38-1F8A-4A4B-961A-79F3870E3DDC}"/>
              </a:ext>
            </a:extLst>
          </p:cNvPr>
          <p:cNvSpPr>
            <a:spLocks noGrp="1"/>
          </p:cNvSpPr>
          <p:nvPr>
            <p:ph idx="1"/>
          </p:nvPr>
        </p:nvSpPr>
        <p:spPr>
          <a:xfrm>
            <a:off x="614597" y="1439056"/>
            <a:ext cx="10833728" cy="5205025"/>
          </a:xfrm>
        </p:spPr>
        <p:txBody>
          <a:bodyPr/>
          <a:lstStyle/>
          <a:p>
            <a:pPr marL="0" indent="0">
              <a:buNone/>
            </a:pPr>
            <a:r>
              <a:rPr lang="en-US" dirty="0">
                <a:solidFill>
                  <a:srgbClr val="FFFFFF"/>
                </a:solidFill>
              </a:rPr>
              <a:t>Terdapat beberapa kemungkinan/penafsiran terhadap asal-usul kata “Arek”</a:t>
            </a:r>
          </a:p>
          <a:p>
            <a:r>
              <a:rPr lang="en-US" dirty="0">
                <a:solidFill>
                  <a:srgbClr val="FFFFFF"/>
                </a:solidFill>
              </a:rPr>
              <a:t>Berasal dari kata </a:t>
            </a:r>
            <a:r>
              <a:rPr lang="en-US" i="1" dirty="0" err="1">
                <a:solidFill>
                  <a:srgbClr val="FFFFFF"/>
                </a:solidFill>
              </a:rPr>
              <a:t>lare</a:t>
            </a:r>
            <a:r>
              <a:rPr lang="en-US" i="1" dirty="0">
                <a:solidFill>
                  <a:srgbClr val="FFFFFF"/>
                </a:solidFill>
              </a:rPr>
              <a:t> (Jawa)</a:t>
            </a:r>
            <a:r>
              <a:rPr lang="en-US" dirty="0">
                <a:solidFill>
                  <a:srgbClr val="FFFFFF"/>
                </a:solidFill>
              </a:rPr>
              <a:t> yang berarti </a:t>
            </a:r>
            <a:r>
              <a:rPr lang="en-US" i="1" dirty="0">
                <a:solidFill>
                  <a:srgbClr val="FFFF00"/>
                </a:solidFill>
              </a:rPr>
              <a:t>anak-anak. </a:t>
            </a:r>
            <a:r>
              <a:rPr lang="en-US" dirty="0">
                <a:solidFill>
                  <a:schemeClr val="tx1"/>
                </a:solidFill>
              </a:rPr>
              <a:t>Dalam konteks bahasa Jawa ini, </a:t>
            </a:r>
            <a:r>
              <a:rPr lang="en-US" dirty="0" err="1">
                <a:solidFill>
                  <a:schemeClr val="tx1"/>
                </a:solidFill>
              </a:rPr>
              <a:t>lare</a:t>
            </a:r>
            <a:r>
              <a:rPr lang="en-US" dirty="0">
                <a:solidFill>
                  <a:schemeClr val="tx1"/>
                </a:solidFill>
              </a:rPr>
              <a:t> atau anak-anak tidak memiliki kategori berdasarkan usia secara ketat. Dalam penggunaannya, mereka yang berusia dewasa pun kerap disapa/disebut dengan </a:t>
            </a:r>
            <a:r>
              <a:rPr lang="en-US" i="1" dirty="0" err="1">
                <a:solidFill>
                  <a:schemeClr val="tx1"/>
                </a:solidFill>
              </a:rPr>
              <a:t>lare</a:t>
            </a:r>
            <a:endParaRPr lang="en-US" i="1" dirty="0">
              <a:solidFill>
                <a:schemeClr val="tx1"/>
              </a:solidFill>
            </a:endParaRPr>
          </a:p>
          <a:p>
            <a:r>
              <a:rPr lang="en-US" dirty="0">
                <a:solidFill>
                  <a:schemeClr val="tx1"/>
                </a:solidFill>
              </a:rPr>
              <a:t>Berasal dari kata </a:t>
            </a:r>
            <a:r>
              <a:rPr lang="en-US" i="1" dirty="0">
                <a:solidFill>
                  <a:schemeClr val="tx1"/>
                </a:solidFill>
              </a:rPr>
              <a:t>ari</a:t>
            </a:r>
            <a:r>
              <a:rPr lang="en-US" dirty="0">
                <a:solidFill>
                  <a:schemeClr val="tx1"/>
                </a:solidFill>
              </a:rPr>
              <a:t> (Jawa kuno) yang berarti </a:t>
            </a:r>
            <a:r>
              <a:rPr lang="en-US" i="1" dirty="0">
                <a:solidFill>
                  <a:schemeClr val="tx1"/>
                </a:solidFill>
              </a:rPr>
              <a:t>adik, </a:t>
            </a:r>
            <a:r>
              <a:rPr lang="en-US" dirty="0">
                <a:solidFill>
                  <a:schemeClr val="tx1"/>
                </a:solidFill>
              </a:rPr>
              <a:t>baik laki-laki maupun perempuan. Ari juga dipakai untuk menyebut orang/kerabat/saudara yang berusia lebih muda</a:t>
            </a:r>
          </a:p>
          <a:p>
            <a:r>
              <a:rPr lang="en-US" dirty="0">
                <a:solidFill>
                  <a:schemeClr val="tx1"/>
                </a:solidFill>
              </a:rPr>
              <a:t>Berasal dari kata ari-ari/ari-ika, yang merujuk pada </a:t>
            </a:r>
            <a:r>
              <a:rPr lang="en-US" i="1" dirty="0">
                <a:solidFill>
                  <a:schemeClr val="tx1"/>
                </a:solidFill>
              </a:rPr>
              <a:t>plasenta. </a:t>
            </a:r>
            <a:r>
              <a:rPr lang="en-US" dirty="0">
                <a:solidFill>
                  <a:schemeClr val="tx1"/>
                </a:solidFill>
              </a:rPr>
              <a:t>Dalam kepercayaan Jawa, ari-ari merupakan satu kesatuan (ika) dengan bayi. Kepercayaan tersebut dituangkan dalam konsep/istilah </a:t>
            </a:r>
            <a:r>
              <a:rPr lang="en-US" i="1" dirty="0">
                <a:solidFill>
                  <a:schemeClr val="tx1"/>
                </a:solidFill>
              </a:rPr>
              <a:t>kakang kawah adi ari-ari. </a:t>
            </a:r>
            <a:endParaRPr lang="en-US" i="1" dirty="0">
              <a:solidFill>
                <a:srgbClr val="FFFF00"/>
              </a:solidFill>
            </a:endParaRPr>
          </a:p>
          <a:p>
            <a:endParaRPr lang="id-ID" i="1" dirty="0">
              <a:solidFill>
                <a:srgbClr val="FFFF00"/>
              </a:solidFill>
            </a:endParaRPr>
          </a:p>
        </p:txBody>
      </p:sp>
    </p:spTree>
    <p:extLst>
      <p:ext uri="{BB962C8B-B14F-4D97-AF65-F5344CB8AC3E}">
        <p14:creationId xmlns:p14="http://schemas.microsoft.com/office/powerpoint/2010/main" val="90644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6C27-E33A-48A8-939B-BA634CB6F7E1}"/>
              </a:ext>
            </a:extLst>
          </p:cNvPr>
          <p:cNvSpPr>
            <a:spLocks noGrp="1"/>
          </p:cNvSpPr>
          <p:nvPr>
            <p:ph type="title"/>
          </p:nvPr>
        </p:nvSpPr>
        <p:spPr/>
        <p:txBody>
          <a:bodyPr/>
          <a:lstStyle/>
          <a:p>
            <a:pPr algn="ctr"/>
            <a:r>
              <a:rPr lang="en-US" dirty="0"/>
              <a:t>INISIASI PROYEK/AGENDA KEGIATAN</a:t>
            </a:r>
            <a:br>
              <a:rPr lang="en-US" dirty="0"/>
            </a:br>
            <a:r>
              <a:rPr lang="en-US" dirty="0"/>
              <a:t>LITERASI KEBUDAYAAN AREK SURABAYA</a:t>
            </a:r>
            <a:endParaRPr lang="id-ID" dirty="0"/>
          </a:p>
        </p:txBody>
      </p:sp>
      <p:sp>
        <p:nvSpPr>
          <p:cNvPr id="3" name="Content Placeholder 2">
            <a:extLst>
              <a:ext uri="{FF2B5EF4-FFF2-40B4-BE49-F238E27FC236}">
                <a16:creationId xmlns:a16="http://schemas.microsoft.com/office/drawing/2014/main" id="{0A9E8E26-0552-498D-B9C3-C862136ABAD4}"/>
              </a:ext>
            </a:extLst>
          </p:cNvPr>
          <p:cNvSpPr>
            <a:spLocks noGrp="1"/>
          </p:cNvSpPr>
          <p:nvPr>
            <p:ph idx="1"/>
          </p:nvPr>
        </p:nvSpPr>
        <p:spPr/>
        <p:txBody>
          <a:bodyPr/>
          <a:lstStyle/>
          <a:p>
            <a:pPr marL="457200" indent="-457200">
              <a:buFont typeface="+mj-lt"/>
              <a:buAutoNum type="arabicPeriod"/>
            </a:pPr>
            <a:r>
              <a:rPr lang="en-US" dirty="0"/>
              <a:t>Diskusikanlah dengan partner Anda, bagaimanakah bentuk/model pendidikan </a:t>
            </a:r>
            <a:r>
              <a:rPr lang="en-US" dirty="0" err="1"/>
              <a:t>literasi</a:t>
            </a:r>
            <a:r>
              <a:rPr lang="en-US" dirty="0"/>
              <a:t> kebudayaan Arek yang menurut Anda sesuai untuk diimplementasikan di Surabaya?</a:t>
            </a:r>
          </a:p>
          <a:p>
            <a:pPr marL="457200" indent="-457200">
              <a:buFont typeface="+mj-lt"/>
              <a:buAutoNum type="arabicPeriod"/>
            </a:pPr>
            <a:r>
              <a:rPr lang="en-US" dirty="0"/>
              <a:t>Media/bahan ajar </a:t>
            </a:r>
            <a:r>
              <a:rPr lang="en-US"/>
              <a:t>apa saja yang </a:t>
            </a:r>
            <a:r>
              <a:rPr lang="en-US" dirty="0"/>
              <a:t>paling memungkinkan untuk mendukung upaya pendidikan </a:t>
            </a:r>
            <a:r>
              <a:rPr lang="en-US" dirty="0" err="1"/>
              <a:t>literasi</a:t>
            </a:r>
            <a:r>
              <a:rPr lang="en-US" dirty="0"/>
              <a:t> kebudayaan Arek di Surabaya?</a:t>
            </a:r>
          </a:p>
          <a:p>
            <a:pPr marL="0" indent="0" algn="ctr">
              <a:buNone/>
            </a:pPr>
            <a:endParaRPr lang="id-ID" dirty="0"/>
          </a:p>
        </p:txBody>
      </p:sp>
    </p:spTree>
    <p:extLst>
      <p:ext uri="{BB962C8B-B14F-4D97-AF65-F5344CB8AC3E}">
        <p14:creationId xmlns:p14="http://schemas.microsoft.com/office/powerpoint/2010/main" val="365621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F76A0-70A6-493E-A33E-43FB5EEB9C60}"/>
              </a:ext>
            </a:extLst>
          </p:cNvPr>
          <p:cNvSpPr>
            <a:spLocks noGrp="1"/>
          </p:cNvSpPr>
          <p:nvPr>
            <p:ph type="title"/>
          </p:nvPr>
        </p:nvSpPr>
        <p:spPr>
          <a:xfrm>
            <a:off x="720000" y="619200"/>
            <a:ext cx="10728322" cy="624984"/>
          </a:xfrm>
        </p:spPr>
        <p:txBody>
          <a:bodyPr/>
          <a:lstStyle/>
          <a:p>
            <a:r>
              <a:rPr lang="en-US" dirty="0"/>
              <a:t>Genealogi “Arek”</a:t>
            </a:r>
            <a:endParaRPr lang="id-ID" dirty="0"/>
          </a:p>
        </p:txBody>
      </p:sp>
      <p:sp>
        <p:nvSpPr>
          <p:cNvPr id="3" name="Content Placeholder 2">
            <a:extLst>
              <a:ext uri="{FF2B5EF4-FFF2-40B4-BE49-F238E27FC236}">
                <a16:creationId xmlns:a16="http://schemas.microsoft.com/office/drawing/2014/main" id="{33990A32-9C79-4C75-8B25-EB4C38E6FFAB}"/>
              </a:ext>
            </a:extLst>
          </p:cNvPr>
          <p:cNvSpPr>
            <a:spLocks noGrp="1"/>
          </p:cNvSpPr>
          <p:nvPr>
            <p:ph idx="1"/>
          </p:nvPr>
        </p:nvSpPr>
        <p:spPr>
          <a:xfrm>
            <a:off x="719997" y="1417338"/>
            <a:ext cx="10728325" cy="4821462"/>
          </a:xfrm>
        </p:spPr>
        <p:txBody>
          <a:bodyPr/>
          <a:lstStyle/>
          <a:p>
            <a:pPr marL="0" indent="0">
              <a:buNone/>
            </a:pPr>
            <a:r>
              <a:rPr lang="en-US" b="1" dirty="0">
                <a:solidFill>
                  <a:srgbClr val="FFFFFF"/>
                </a:solidFill>
                <a:latin typeface="Cambria" panose="02040503050406030204" pitchFamily="18" charset="0"/>
                <a:ea typeface="Cambria" panose="02040503050406030204" pitchFamily="18" charset="0"/>
              </a:rPr>
              <a:t>Pra Kolonial</a:t>
            </a:r>
          </a:p>
          <a:p>
            <a:r>
              <a:rPr lang="en-US" b="1" dirty="0">
                <a:solidFill>
                  <a:srgbClr val="FFFFFF"/>
                </a:solidFill>
                <a:latin typeface="Cambria" panose="02040503050406030204" pitchFamily="18" charset="0"/>
                <a:ea typeface="Cambria" panose="02040503050406030204" pitchFamily="18" charset="0"/>
              </a:rPr>
              <a:t>Sejak abad ke 4 hingga 9 diperkirakan sub kebudayaan Arek muncul untuk menyebut komunitas yang tinggal di desa-desa di pinggir sungai yang berbentuk delta-delta/pulau-pulau kecil di muara bengawan/sungai </a:t>
            </a:r>
            <a:r>
              <a:rPr lang="en-US" b="1" dirty="0" err="1">
                <a:solidFill>
                  <a:srgbClr val="FFFFFF"/>
                </a:solidFill>
                <a:latin typeface="Cambria" panose="02040503050406030204" pitchFamily="18" charset="0"/>
                <a:ea typeface="Cambria" panose="02040503050406030204" pitchFamily="18" charset="0"/>
              </a:rPr>
              <a:t>brantas</a:t>
            </a:r>
            <a:r>
              <a:rPr lang="en-US" b="1" dirty="0">
                <a:solidFill>
                  <a:srgbClr val="FFFFFF"/>
                </a:solidFill>
                <a:latin typeface="Cambria" panose="02040503050406030204" pitchFamily="18" charset="0"/>
                <a:ea typeface="Cambria" panose="02040503050406030204" pitchFamily="18" charset="0"/>
              </a:rPr>
              <a:t>. </a:t>
            </a:r>
          </a:p>
          <a:p>
            <a:r>
              <a:rPr lang="en-US" b="1" dirty="0">
                <a:solidFill>
                  <a:srgbClr val="FFFFFF"/>
                </a:solidFill>
                <a:latin typeface="Cambria" panose="02040503050406030204" pitchFamily="18" charset="0"/>
                <a:ea typeface="Cambria" panose="02040503050406030204" pitchFamily="18" charset="0"/>
              </a:rPr>
              <a:t>Dinamika runtuh dan munculnya kerajaan-kerajaan di Jawa seperti </a:t>
            </a:r>
            <a:r>
              <a:rPr lang="en-US" b="1" dirty="0" err="1">
                <a:solidFill>
                  <a:srgbClr val="FFFFFF"/>
                </a:solidFill>
                <a:latin typeface="Cambria" panose="02040503050406030204" pitchFamily="18" charset="0"/>
                <a:ea typeface="Cambria" panose="02040503050406030204" pitchFamily="18" charset="0"/>
              </a:rPr>
              <a:t>Singasari</a:t>
            </a:r>
            <a:r>
              <a:rPr lang="en-US" b="1" dirty="0">
                <a:solidFill>
                  <a:srgbClr val="FFFFFF"/>
                </a:solidFill>
                <a:latin typeface="Cambria" panose="02040503050406030204" pitchFamily="18" charset="0"/>
                <a:ea typeface="Cambria" panose="02040503050406030204" pitchFamily="18" charset="0"/>
              </a:rPr>
              <a:t> hingga Majapahit (Hindu-Budha) lalu ke Demak, Pajang, dan Mataram (bercorak Islam)</a:t>
            </a:r>
          </a:p>
          <a:p>
            <a:r>
              <a:rPr lang="en-US" b="1" dirty="0">
                <a:solidFill>
                  <a:srgbClr val="FFFFFF"/>
                </a:solidFill>
                <a:latin typeface="Cambria" panose="02040503050406030204" pitchFamily="18" charset="0"/>
                <a:ea typeface="Cambria" panose="02040503050406030204" pitchFamily="18" charset="0"/>
              </a:rPr>
              <a:t> wilayah tempat komunitas ‘arek’ tersebut tinggal bernama </a:t>
            </a:r>
            <a:r>
              <a:rPr lang="en-US" b="1" i="1" dirty="0" err="1">
                <a:solidFill>
                  <a:srgbClr val="FFFFFF"/>
                </a:solidFill>
                <a:latin typeface="Cambria" panose="02040503050406030204" pitchFamily="18" charset="0"/>
                <a:ea typeface="Cambria" panose="02040503050406030204" pitchFamily="18" charset="0"/>
              </a:rPr>
              <a:t>Churabhaya</a:t>
            </a:r>
            <a:endParaRPr lang="en-US" b="1" i="1" dirty="0">
              <a:solidFill>
                <a:srgbClr val="FFFFFF"/>
              </a:solidFill>
              <a:latin typeface="Cambria" panose="02040503050406030204" pitchFamily="18" charset="0"/>
              <a:ea typeface="Cambria" panose="02040503050406030204" pitchFamily="18" charset="0"/>
            </a:endParaRPr>
          </a:p>
          <a:p>
            <a:endParaRPr lang="id-ID" dirty="0"/>
          </a:p>
        </p:txBody>
      </p:sp>
    </p:spTree>
    <p:extLst>
      <p:ext uri="{BB962C8B-B14F-4D97-AF65-F5344CB8AC3E}">
        <p14:creationId xmlns:p14="http://schemas.microsoft.com/office/powerpoint/2010/main" val="116704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28B7-3726-42D4-9C32-CE974FC05016}"/>
              </a:ext>
            </a:extLst>
          </p:cNvPr>
          <p:cNvSpPr>
            <a:spLocks noGrp="1"/>
          </p:cNvSpPr>
          <p:nvPr>
            <p:ph type="title"/>
          </p:nvPr>
        </p:nvSpPr>
        <p:spPr>
          <a:xfrm>
            <a:off x="720000" y="619200"/>
            <a:ext cx="10728322" cy="469825"/>
          </a:xfrm>
        </p:spPr>
        <p:txBody>
          <a:bodyPr>
            <a:normAutofit fontScale="90000"/>
          </a:bodyPr>
          <a:lstStyle/>
          <a:p>
            <a:r>
              <a:rPr lang="en-US" dirty="0"/>
              <a:t>Beberapa catatan sejarah </a:t>
            </a:r>
            <a:endParaRPr lang="id-ID" dirty="0"/>
          </a:p>
        </p:txBody>
      </p:sp>
      <p:sp>
        <p:nvSpPr>
          <p:cNvPr id="3" name="Content Placeholder 2">
            <a:extLst>
              <a:ext uri="{FF2B5EF4-FFF2-40B4-BE49-F238E27FC236}">
                <a16:creationId xmlns:a16="http://schemas.microsoft.com/office/drawing/2014/main" id="{17E5E018-7CE8-4B39-A47B-5B5973E312A6}"/>
              </a:ext>
            </a:extLst>
          </p:cNvPr>
          <p:cNvSpPr>
            <a:spLocks noGrp="1"/>
          </p:cNvSpPr>
          <p:nvPr>
            <p:ph idx="1"/>
          </p:nvPr>
        </p:nvSpPr>
        <p:spPr>
          <a:xfrm>
            <a:off x="719997" y="1397737"/>
            <a:ext cx="10728325" cy="5227915"/>
          </a:xfrm>
        </p:spPr>
        <p:txBody>
          <a:bodyPr>
            <a:normAutofit/>
          </a:bodyPr>
          <a:lstStyle/>
          <a:p>
            <a:pPr marL="0" indent="0">
              <a:buNone/>
            </a:pPr>
            <a:r>
              <a:rPr lang="en-US" dirty="0">
                <a:solidFill>
                  <a:srgbClr val="FFFFFF"/>
                </a:solidFill>
                <a:latin typeface="Cambria" panose="02040503050406030204" pitchFamily="18" charset="0"/>
                <a:ea typeface="Cambria" panose="02040503050406030204" pitchFamily="18" charset="0"/>
              </a:rPr>
              <a:t>Prasasti </a:t>
            </a:r>
            <a:r>
              <a:rPr lang="en-US" i="1" dirty="0">
                <a:solidFill>
                  <a:srgbClr val="FFFFFF"/>
                </a:solidFill>
                <a:latin typeface="Cambria" panose="02040503050406030204" pitchFamily="18" charset="0"/>
                <a:ea typeface="Cambria" panose="02040503050406030204" pitchFamily="18" charset="0"/>
              </a:rPr>
              <a:t>Canggu </a:t>
            </a:r>
            <a:r>
              <a:rPr lang="en-US" dirty="0" err="1">
                <a:solidFill>
                  <a:srgbClr val="FFFFFF"/>
                </a:solidFill>
                <a:latin typeface="Cambria" panose="02040503050406030204" pitchFamily="18" charset="0"/>
                <a:ea typeface="Cambria" panose="02040503050406030204" pitchFamily="18" charset="0"/>
              </a:rPr>
              <a:t>Trowulan</a:t>
            </a:r>
            <a:r>
              <a:rPr lang="en-US" dirty="0">
                <a:solidFill>
                  <a:srgbClr val="FFFFFF"/>
                </a:solidFill>
                <a:latin typeface="Cambria" panose="02040503050406030204" pitchFamily="18" charset="0"/>
                <a:ea typeface="Cambria" panose="02040503050406030204" pitchFamily="18" charset="0"/>
              </a:rPr>
              <a:t> 1358: </a:t>
            </a:r>
          </a:p>
          <a:p>
            <a:r>
              <a:rPr lang="en-US" dirty="0">
                <a:solidFill>
                  <a:srgbClr val="FFFFFF"/>
                </a:solidFill>
                <a:latin typeface="Cambria" panose="02040503050406030204" pitchFamily="18" charset="0"/>
                <a:ea typeface="Cambria" panose="02040503050406030204" pitchFamily="18" charset="0"/>
              </a:rPr>
              <a:t>“Desa-desa penting di sepanjang sungai </a:t>
            </a:r>
            <a:r>
              <a:rPr lang="en-US" dirty="0" err="1">
                <a:solidFill>
                  <a:srgbClr val="FFFFFF"/>
                </a:solidFill>
                <a:latin typeface="Cambria" panose="02040503050406030204" pitchFamily="18" charset="0"/>
                <a:ea typeface="Cambria" panose="02040503050406030204" pitchFamily="18" charset="0"/>
              </a:rPr>
              <a:t>Brantas</a:t>
            </a:r>
            <a:r>
              <a:rPr lang="en-US" dirty="0">
                <a:solidFill>
                  <a:srgbClr val="FFFFFF"/>
                </a:solidFill>
                <a:latin typeface="Cambria" panose="02040503050406030204" pitchFamily="18" charset="0"/>
                <a:ea typeface="Cambria" panose="02040503050406030204" pitchFamily="18" charset="0"/>
              </a:rPr>
              <a:t> yakni desa </a:t>
            </a:r>
            <a:r>
              <a:rPr lang="en-US" dirty="0" err="1">
                <a:solidFill>
                  <a:srgbClr val="FFFFFF"/>
                </a:solidFill>
                <a:latin typeface="Cambria" panose="02040503050406030204" pitchFamily="18" charset="0"/>
                <a:ea typeface="Cambria" panose="02040503050406030204" pitchFamily="18" charset="0"/>
              </a:rPr>
              <a:t>Serbo</a:t>
            </a:r>
            <a:r>
              <a:rPr lang="en-US" dirty="0">
                <a:solidFill>
                  <a:srgbClr val="FFFFFF"/>
                </a:solidFill>
                <a:latin typeface="Cambria" panose="02040503050406030204" pitchFamily="18" charset="0"/>
                <a:ea typeface="Cambria" panose="02040503050406030204" pitchFamily="18" charset="0"/>
              </a:rPr>
              <a:t>, Jeruk </a:t>
            </a:r>
            <a:r>
              <a:rPr lang="en-US" dirty="0" err="1">
                <a:solidFill>
                  <a:srgbClr val="FFFFFF"/>
                </a:solidFill>
                <a:latin typeface="Cambria" panose="02040503050406030204" pitchFamily="18" charset="0"/>
                <a:ea typeface="Cambria" panose="02040503050406030204" pitchFamily="18" charset="0"/>
              </a:rPr>
              <a:t>Legi</a:t>
            </a:r>
            <a:r>
              <a:rPr lang="en-US" dirty="0">
                <a:solidFill>
                  <a:srgbClr val="FFFFFF"/>
                </a:solidFill>
                <a:latin typeface="Cambria" panose="02040503050406030204" pitchFamily="18" charset="0"/>
                <a:ea typeface="Cambria" panose="02040503050406030204" pitchFamily="18" charset="0"/>
              </a:rPr>
              <a:t>, Terung, Bungkul, dan Surabaya”</a:t>
            </a:r>
          </a:p>
          <a:p>
            <a:pPr marL="0" indent="0">
              <a:buNone/>
            </a:pPr>
            <a:r>
              <a:rPr lang="en-US" dirty="0" err="1">
                <a:solidFill>
                  <a:srgbClr val="FFFFFF"/>
                </a:solidFill>
                <a:latin typeface="Cambria" panose="02040503050406030204" pitchFamily="18" charset="0"/>
                <a:ea typeface="Cambria" panose="02040503050406030204" pitchFamily="18" charset="0"/>
              </a:rPr>
              <a:t>Nagarakertagama</a:t>
            </a:r>
            <a:r>
              <a:rPr lang="en-US" dirty="0">
                <a:solidFill>
                  <a:srgbClr val="FFFFFF"/>
                </a:solidFill>
                <a:latin typeface="Cambria" panose="02040503050406030204" pitchFamily="18" charset="0"/>
                <a:ea typeface="Cambria" panose="02040503050406030204" pitchFamily="18" charset="0"/>
              </a:rPr>
              <a:t>, </a:t>
            </a:r>
            <a:r>
              <a:rPr lang="en-US" dirty="0" err="1">
                <a:solidFill>
                  <a:srgbClr val="FFFFFF"/>
                </a:solidFill>
                <a:latin typeface="Cambria" panose="02040503050406030204" pitchFamily="18" charset="0"/>
                <a:ea typeface="Cambria" panose="02040503050406030204" pitchFamily="18" charset="0"/>
              </a:rPr>
              <a:t>Mpu</a:t>
            </a:r>
            <a:r>
              <a:rPr lang="en-US" dirty="0">
                <a:solidFill>
                  <a:srgbClr val="FFFFFF"/>
                </a:solidFill>
                <a:latin typeface="Cambria" panose="02040503050406030204" pitchFamily="18" charset="0"/>
                <a:ea typeface="Cambria" panose="02040503050406030204" pitchFamily="18" charset="0"/>
              </a:rPr>
              <a:t> </a:t>
            </a:r>
            <a:r>
              <a:rPr lang="en-US" dirty="0" err="1">
                <a:solidFill>
                  <a:srgbClr val="FFFFFF"/>
                </a:solidFill>
                <a:latin typeface="Cambria" panose="02040503050406030204" pitchFamily="18" charset="0"/>
                <a:ea typeface="Cambria" panose="02040503050406030204" pitchFamily="18" charset="0"/>
              </a:rPr>
              <a:t>Prapanca</a:t>
            </a:r>
            <a:r>
              <a:rPr lang="en-US" dirty="0">
                <a:solidFill>
                  <a:srgbClr val="FFFFFF"/>
                </a:solidFill>
                <a:latin typeface="Cambria" panose="02040503050406030204" pitchFamily="18" charset="0"/>
                <a:ea typeface="Cambria" panose="02040503050406030204" pitchFamily="18" charset="0"/>
              </a:rPr>
              <a:t>  1365</a:t>
            </a:r>
          </a:p>
          <a:p>
            <a:r>
              <a:rPr lang="en-US" sz="1800" i="1" dirty="0">
                <a:solidFill>
                  <a:srgbClr val="FFFFFF"/>
                </a:solidFill>
                <a:effectLst/>
                <a:latin typeface="Cambria" panose="02040503050406030204" pitchFamily="18" charset="0"/>
                <a:ea typeface="Cambria" panose="02040503050406030204" pitchFamily="18" charset="0"/>
              </a:rPr>
              <a:t>“</a:t>
            </a:r>
            <a:r>
              <a:rPr lang="id-ID" sz="1800" i="1" dirty="0" err="1">
                <a:solidFill>
                  <a:srgbClr val="FFFFFF"/>
                </a:solidFill>
                <a:effectLst/>
                <a:latin typeface="Cambria" panose="02040503050406030204" pitchFamily="18" charset="0"/>
                <a:ea typeface="Cambria" panose="02040503050406030204" pitchFamily="18" charset="0"/>
              </a:rPr>
              <a:t>yan</a:t>
            </a:r>
            <a:r>
              <a:rPr lang="id-ID" sz="1800" i="1" dirty="0">
                <a:solidFill>
                  <a:srgbClr val="FFFFFF"/>
                </a:solidFill>
                <a:effectLst/>
                <a:latin typeface="Cambria" panose="02040503050406030204" pitchFamily="18" charset="0"/>
                <a:ea typeface="Cambria" panose="02040503050406030204" pitchFamily="18" charset="0"/>
              </a:rPr>
              <a:t> ring </a:t>
            </a:r>
            <a:r>
              <a:rPr lang="id-ID" sz="1800" i="1" dirty="0" err="1">
                <a:solidFill>
                  <a:srgbClr val="FFFFFF"/>
                </a:solidFill>
                <a:effectLst/>
                <a:latin typeface="Cambria" panose="02040503050406030204" pitchFamily="18" charset="0"/>
                <a:ea typeface="Cambria" panose="02040503050406030204" pitchFamily="18" charset="0"/>
              </a:rPr>
              <a:t>Janggala</a:t>
            </a:r>
            <a:r>
              <a:rPr lang="id-ID" sz="1800" i="1" dirty="0">
                <a:solidFill>
                  <a:srgbClr val="FFFFFF"/>
                </a:solidFill>
                <a:effectLst/>
                <a:latin typeface="Cambria" panose="02040503050406030204" pitchFamily="18" charset="0"/>
                <a:ea typeface="Cambria" panose="02040503050406030204" pitchFamily="18" charset="0"/>
              </a:rPr>
              <a:t> lot </a:t>
            </a:r>
            <a:r>
              <a:rPr lang="id-ID" sz="1800" i="1" dirty="0" err="1">
                <a:solidFill>
                  <a:srgbClr val="FFFFFF"/>
                </a:solidFill>
                <a:effectLst/>
                <a:latin typeface="Cambria" panose="02040503050406030204" pitchFamily="18" charset="0"/>
                <a:ea typeface="Cambria" panose="02040503050406030204" pitchFamily="18" charset="0"/>
              </a:rPr>
              <a:t>sabha</a:t>
            </a:r>
            <a:r>
              <a:rPr lang="id-ID" sz="1800" i="1" dirty="0">
                <a:solidFill>
                  <a:srgbClr val="FFFFFF"/>
                </a:solidFill>
                <a:effectLst/>
                <a:latin typeface="Cambria" panose="02040503050406030204" pitchFamily="18" charset="0"/>
                <a:ea typeface="Cambria" panose="02040503050406030204" pitchFamily="18" charset="0"/>
              </a:rPr>
              <a:t> </a:t>
            </a:r>
            <a:r>
              <a:rPr lang="id-ID" sz="1800" i="1" dirty="0" err="1">
                <a:solidFill>
                  <a:srgbClr val="FFFFFF"/>
                </a:solidFill>
                <a:effectLst/>
                <a:latin typeface="Cambria" panose="02040503050406030204" pitchFamily="18" charset="0"/>
                <a:ea typeface="Cambria" panose="02040503050406030204" pitchFamily="18" charset="0"/>
              </a:rPr>
              <a:t>nrpati</a:t>
            </a:r>
            <a:r>
              <a:rPr lang="id-ID" sz="1800" i="1" dirty="0">
                <a:solidFill>
                  <a:srgbClr val="FFFFFF"/>
                </a:solidFill>
                <a:effectLst/>
                <a:latin typeface="Cambria" panose="02040503050406030204" pitchFamily="18" charset="0"/>
                <a:ea typeface="Cambria" panose="02040503050406030204" pitchFamily="18" charset="0"/>
              </a:rPr>
              <a:t> ring </a:t>
            </a:r>
            <a:r>
              <a:rPr lang="id-ID" sz="1800" i="1" dirty="0" err="1">
                <a:solidFill>
                  <a:srgbClr val="FFFFFF"/>
                </a:solidFill>
                <a:effectLst/>
                <a:latin typeface="Cambria" panose="02040503050406030204" pitchFamily="18" charset="0"/>
                <a:ea typeface="Cambria" panose="02040503050406030204" pitchFamily="18" charset="0"/>
              </a:rPr>
              <a:t>Surabhaya</a:t>
            </a:r>
            <a:r>
              <a:rPr lang="id-ID" sz="1800" i="1" dirty="0">
                <a:solidFill>
                  <a:srgbClr val="FFFFFF"/>
                </a:solidFill>
                <a:effectLst/>
                <a:latin typeface="Cambria" panose="02040503050406030204" pitchFamily="18" charset="0"/>
                <a:ea typeface="Cambria" panose="02040503050406030204" pitchFamily="18" charset="0"/>
              </a:rPr>
              <a:t> </a:t>
            </a:r>
            <a:r>
              <a:rPr lang="id-ID" sz="1800" i="1" dirty="0" err="1">
                <a:solidFill>
                  <a:srgbClr val="FFFFFF"/>
                </a:solidFill>
                <a:effectLst/>
                <a:latin typeface="Cambria" panose="02040503050406030204" pitchFamily="18" charset="0"/>
                <a:ea typeface="Cambria" panose="02040503050406030204" pitchFamily="18" charset="0"/>
              </a:rPr>
              <a:t>manulus</a:t>
            </a:r>
            <a:r>
              <a:rPr lang="id-ID" sz="1800" i="1" dirty="0">
                <a:solidFill>
                  <a:srgbClr val="FFFFFF"/>
                </a:solidFill>
                <a:effectLst/>
                <a:latin typeface="Cambria" panose="02040503050406030204" pitchFamily="18" charset="0"/>
                <a:ea typeface="Cambria" panose="02040503050406030204" pitchFamily="18" charset="0"/>
              </a:rPr>
              <a:t> </a:t>
            </a:r>
            <a:r>
              <a:rPr lang="id-ID" sz="1800" i="1" dirty="0" err="1">
                <a:solidFill>
                  <a:srgbClr val="FFFFFF"/>
                </a:solidFill>
                <a:effectLst/>
                <a:latin typeface="Cambria" panose="02040503050406030204" pitchFamily="18" charset="0"/>
                <a:ea typeface="Cambria" panose="02040503050406030204" pitchFamily="18" charset="0"/>
              </a:rPr>
              <a:t>maring</a:t>
            </a:r>
            <a:r>
              <a:rPr lang="id-ID" sz="1800" i="1" dirty="0">
                <a:solidFill>
                  <a:srgbClr val="FFFFFF"/>
                </a:solidFill>
                <a:effectLst/>
                <a:latin typeface="Cambria" panose="02040503050406030204" pitchFamily="18" charset="0"/>
                <a:ea typeface="Cambria" panose="02040503050406030204" pitchFamily="18" charset="0"/>
              </a:rPr>
              <a:t> </a:t>
            </a:r>
            <a:r>
              <a:rPr lang="id-ID" sz="1800" i="1" dirty="0" err="1">
                <a:solidFill>
                  <a:srgbClr val="FFFFFF"/>
                </a:solidFill>
                <a:effectLst/>
                <a:latin typeface="Cambria" panose="02040503050406030204" pitchFamily="18" charset="0"/>
                <a:ea typeface="Cambria" panose="02040503050406030204" pitchFamily="18" charset="0"/>
              </a:rPr>
              <a:t>Buwun</a:t>
            </a:r>
            <a:r>
              <a:rPr lang="en-US" sz="1800" i="1" dirty="0">
                <a:solidFill>
                  <a:srgbClr val="FFFFFF"/>
                </a:solidFill>
                <a:effectLst/>
                <a:latin typeface="Cambria" panose="02040503050406030204" pitchFamily="18" charset="0"/>
                <a:ea typeface="Cambria" panose="02040503050406030204" pitchFamily="18" charset="0"/>
              </a:rPr>
              <a:t>” </a:t>
            </a:r>
            <a:r>
              <a:rPr lang="en-US" sz="1800" dirty="0">
                <a:solidFill>
                  <a:srgbClr val="FFFFFF"/>
                </a:solidFill>
                <a:effectLst/>
                <a:latin typeface="Cambria" panose="02040503050406030204" pitchFamily="18" charset="0"/>
                <a:ea typeface="Cambria" panose="02040503050406030204" pitchFamily="18" charset="0"/>
              </a:rPr>
              <a:t>(</a:t>
            </a:r>
            <a:r>
              <a:rPr lang="id-ID" sz="1800" dirty="0">
                <a:solidFill>
                  <a:srgbClr val="FFFFFF"/>
                </a:solidFill>
                <a:effectLst/>
                <a:latin typeface="Cambria" panose="02040503050406030204" pitchFamily="18" charset="0"/>
                <a:ea typeface="Cambria" panose="02040503050406030204" pitchFamily="18" charset="0"/>
              </a:rPr>
              <a:t>Ketika raja berada di </a:t>
            </a:r>
            <a:r>
              <a:rPr lang="id-ID" sz="1800" dirty="0" err="1">
                <a:solidFill>
                  <a:srgbClr val="FFFFFF"/>
                </a:solidFill>
                <a:effectLst/>
                <a:latin typeface="Cambria" panose="02040503050406030204" pitchFamily="18" charset="0"/>
                <a:ea typeface="Cambria" panose="02040503050406030204" pitchFamily="18" charset="0"/>
              </a:rPr>
              <a:t>Janggala</a:t>
            </a:r>
            <a:r>
              <a:rPr lang="id-ID" sz="1800" dirty="0">
                <a:solidFill>
                  <a:srgbClr val="FFFFFF"/>
                </a:solidFill>
                <a:effectLst/>
                <a:latin typeface="Cambria" panose="02040503050406030204" pitchFamily="18" charset="0"/>
                <a:ea typeface="Cambria" panose="02040503050406030204" pitchFamily="18" charset="0"/>
              </a:rPr>
              <a:t>, dia tinggal di Surabaya, di</a:t>
            </a:r>
            <a:r>
              <a:rPr lang="en-US" sz="1800" dirty="0">
                <a:solidFill>
                  <a:srgbClr val="FFFFFF"/>
                </a:solidFill>
                <a:effectLst/>
                <a:latin typeface="Cambria" panose="02040503050406030204" pitchFamily="18" charset="0"/>
                <a:ea typeface="Cambria" panose="02040503050406030204" pitchFamily="18" charset="0"/>
              </a:rPr>
              <a:t> </a:t>
            </a:r>
            <a:r>
              <a:rPr lang="id-ID" sz="1800" dirty="0">
                <a:solidFill>
                  <a:srgbClr val="FFFFFF"/>
                </a:solidFill>
                <a:effectLst/>
                <a:latin typeface="Cambria" panose="02040503050406030204" pitchFamily="18" charset="0"/>
                <a:ea typeface="Cambria" panose="02040503050406030204" pitchFamily="18" charset="0"/>
              </a:rPr>
              <a:t>mana dia meneruskan perjalanan menuju </a:t>
            </a:r>
            <a:r>
              <a:rPr lang="id-ID" sz="1800" dirty="0" err="1">
                <a:solidFill>
                  <a:srgbClr val="FFFFFF"/>
                </a:solidFill>
                <a:effectLst/>
                <a:latin typeface="Cambria" panose="02040503050406030204" pitchFamily="18" charset="0"/>
                <a:ea typeface="Cambria" panose="02040503050406030204" pitchFamily="18" charset="0"/>
              </a:rPr>
              <a:t>Buwun</a:t>
            </a:r>
            <a:r>
              <a:rPr lang="en-US" sz="1800" dirty="0">
                <a:solidFill>
                  <a:srgbClr val="FFFFFF"/>
                </a:solidFill>
                <a:effectLst/>
                <a:latin typeface="Cambria" panose="02040503050406030204" pitchFamily="18" charset="0"/>
                <a:ea typeface="Cambria" panose="02040503050406030204" pitchFamily="18" charset="0"/>
              </a:rPr>
              <a:t>)</a:t>
            </a:r>
            <a:endParaRPr lang="en-US" dirty="0">
              <a:solidFill>
                <a:srgbClr val="FFFFFF"/>
              </a:solidFill>
              <a:latin typeface="Cambria" panose="02040503050406030204" pitchFamily="18" charset="0"/>
              <a:ea typeface="Cambria" panose="02040503050406030204" pitchFamily="18" charset="0"/>
            </a:endParaRPr>
          </a:p>
          <a:p>
            <a:r>
              <a:rPr lang="en-US" dirty="0">
                <a:solidFill>
                  <a:srgbClr val="FFFFFF"/>
                </a:solidFill>
                <a:latin typeface="Cambria" panose="02040503050406030204" pitchFamily="18" charset="0"/>
                <a:ea typeface="Cambria" panose="02040503050406030204" pitchFamily="18" charset="0"/>
              </a:rPr>
              <a:t>Penyebutan </a:t>
            </a:r>
            <a:r>
              <a:rPr lang="en-US" i="1" dirty="0" err="1">
                <a:solidFill>
                  <a:srgbClr val="FFFFFF"/>
                </a:solidFill>
                <a:latin typeface="Cambria" panose="02040503050406030204" pitchFamily="18" charset="0"/>
                <a:ea typeface="Cambria" panose="02040503050406030204" pitchFamily="18" charset="0"/>
              </a:rPr>
              <a:t>surabhaya</a:t>
            </a:r>
            <a:r>
              <a:rPr lang="en-US" i="1" dirty="0">
                <a:solidFill>
                  <a:srgbClr val="FFFFFF"/>
                </a:solidFill>
                <a:latin typeface="Cambria" panose="02040503050406030204" pitchFamily="18" charset="0"/>
                <a:ea typeface="Cambria" panose="02040503050406030204" pitchFamily="18" charset="0"/>
              </a:rPr>
              <a:t> </a:t>
            </a:r>
            <a:r>
              <a:rPr lang="en-US" dirty="0">
                <a:solidFill>
                  <a:srgbClr val="FFFFFF"/>
                </a:solidFill>
                <a:latin typeface="Cambria" panose="02040503050406030204" pitchFamily="18" charset="0"/>
                <a:ea typeface="Cambria" panose="02040503050406030204" pitchFamily="18" charset="0"/>
              </a:rPr>
              <a:t>sebagai wilayah di mana subkultur Arek tinggal pada tahun 1358 dan 1359 menujukkan wilayah tersebut sudah ada sebelumnya. </a:t>
            </a:r>
          </a:p>
          <a:p>
            <a:endParaRPr lang="en-US" dirty="0"/>
          </a:p>
          <a:p>
            <a:endParaRPr lang="en-US" dirty="0"/>
          </a:p>
        </p:txBody>
      </p:sp>
    </p:spTree>
    <p:extLst>
      <p:ext uri="{BB962C8B-B14F-4D97-AF65-F5344CB8AC3E}">
        <p14:creationId xmlns:p14="http://schemas.microsoft.com/office/powerpoint/2010/main" val="143310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95A8-0C48-4BBE-B649-BA99C1BDB3EA}"/>
              </a:ext>
            </a:extLst>
          </p:cNvPr>
          <p:cNvSpPr>
            <a:spLocks noGrp="1"/>
          </p:cNvSpPr>
          <p:nvPr>
            <p:ph type="title"/>
          </p:nvPr>
        </p:nvSpPr>
        <p:spPr/>
        <p:txBody>
          <a:bodyPr/>
          <a:lstStyle/>
          <a:p>
            <a:r>
              <a:rPr lang="en-US" i="1" dirty="0"/>
              <a:t>Arek </a:t>
            </a:r>
            <a:r>
              <a:rPr lang="en-US" dirty="0"/>
              <a:t>(dan) </a:t>
            </a:r>
            <a:r>
              <a:rPr lang="en-US" i="1" dirty="0" err="1"/>
              <a:t>Surabhaya</a:t>
            </a:r>
            <a:endParaRPr lang="id-ID" i="1" dirty="0"/>
          </a:p>
        </p:txBody>
      </p:sp>
      <p:sp>
        <p:nvSpPr>
          <p:cNvPr id="3" name="Content Placeholder 2">
            <a:extLst>
              <a:ext uri="{FF2B5EF4-FFF2-40B4-BE49-F238E27FC236}">
                <a16:creationId xmlns:a16="http://schemas.microsoft.com/office/drawing/2014/main" id="{368C1F7B-AD66-410B-AE72-8F4118C068B9}"/>
              </a:ext>
            </a:extLst>
          </p:cNvPr>
          <p:cNvSpPr>
            <a:spLocks noGrp="1"/>
          </p:cNvSpPr>
          <p:nvPr>
            <p:ph idx="1"/>
          </p:nvPr>
        </p:nvSpPr>
        <p:spPr>
          <a:xfrm>
            <a:off x="719997" y="1534098"/>
            <a:ext cx="10728325" cy="3227375"/>
          </a:xfrm>
        </p:spPr>
        <p:txBody>
          <a:bodyPr/>
          <a:lstStyle/>
          <a:p>
            <a:r>
              <a:rPr lang="en-US" sz="1800" dirty="0">
                <a:solidFill>
                  <a:srgbClr val="FFFFFF"/>
                </a:solidFill>
                <a:effectLst/>
                <a:latin typeface="Times New Roman" panose="02020603050405020304" pitchFamily="18" charset="0"/>
                <a:ea typeface="Calibri" panose="020F0502020204030204" pitchFamily="34" charset="0"/>
              </a:rPr>
              <a:t>Menurut versi resmi Pemerintah Kota Surabaya, kawasan ini sudah berdiri sejak tahun 1293, yang artinya sudah berumur 725 tahun pada tahun ini. Versi tersebut mengacu pada peristiwa pengusiran tentara Tartar oleh Raden Wijaya. Tentara Tartar pada waktu itu ingin menguasai Jawa melalui Surabaya, namun bisa diusir pergi oleh Raden Wijaya. Peristiwa tersebut diabadikan dalam kalimat </a:t>
            </a:r>
            <a:r>
              <a:rPr lang="en-US" sz="1800" i="1" dirty="0">
                <a:solidFill>
                  <a:srgbClr val="FFFFFF"/>
                </a:solidFill>
                <a:effectLst/>
                <a:latin typeface="Times New Roman" panose="02020603050405020304" pitchFamily="18" charset="0"/>
                <a:ea typeface="Calibri" panose="020F0502020204030204" pitchFamily="34" charset="0"/>
              </a:rPr>
              <a:t>sura </a:t>
            </a:r>
            <a:r>
              <a:rPr lang="en-US" sz="1800" i="1" dirty="0" err="1">
                <a:solidFill>
                  <a:srgbClr val="FFFFFF"/>
                </a:solidFill>
                <a:effectLst/>
                <a:latin typeface="Times New Roman" panose="02020603050405020304" pitchFamily="18" charset="0"/>
                <a:ea typeface="Calibri" panose="020F0502020204030204" pitchFamily="34" charset="0"/>
              </a:rPr>
              <a:t>ing</a:t>
            </a:r>
            <a:r>
              <a:rPr lang="en-US" sz="1800" i="1" dirty="0">
                <a:solidFill>
                  <a:srgbClr val="FFFFFF"/>
                </a:solidFill>
                <a:effectLst/>
                <a:latin typeface="Times New Roman" panose="02020603050405020304" pitchFamily="18" charset="0"/>
                <a:ea typeface="Calibri" panose="020F0502020204030204" pitchFamily="34" charset="0"/>
              </a:rPr>
              <a:t> </a:t>
            </a:r>
            <a:r>
              <a:rPr lang="en-US" sz="1800" i="1" dirty="0" err="1">
                <a:solidFill>
                  <a:srgbClr val="FFFFFF"/>
                </a:solidFill>
                <a:effectLst/>
                <a:latin typeface="Times New Roman" panose="02020603050405020304" pitchFamily="18" charset="0"/>
                <a:ea typeface="Calibri" panose="020F0502020204030204" pitchFamily="34" charset="0"/>
              </a:rPr>
              <a:t>bhaya</a:t>
            </a:r>
            <a:r>
              <a:rPr lang="en-US" sz="1800" dirty="0">
                <a:solidFill>
                  <a:srgbClr val="FFFFFF"/>
                </a:solidFill>
                <a:effectLst/>
                <a:latin typeface="Times New Roman" panose="02020603050405020304" pitchFamily="18" charset="0"/>
                <a:ea typeface="Calibri" panose="020F0502020204030204" pitchFamily="34" charset="0"/>
              </a:rPr>
              <a:t> yang berarti berani menghadapi bahaya. </a:t>
            </a:r>
          </a:p>
          <a:p>
            <a:r>
              <a:rPr lang="en-US" sz="1800" dirty="0">
                <a:solidFill>
                  <a:srgbClr val="FFFFFF"/>
                </a:solidFill>
                <a:effectLst/>
                <a:latin typeface="Times New Roman" panose="02020603050405020304" pitchFamily="18" charset="0"/>
                <a:ea typeface="Calibri" panose="020F0502020204030204" pitchFamily="34" charset="0"/>
              </a:rPr>
              <a:t>Kalimat tersebut menjadi asal-usul nama kota Surabaya, dan tanggal 31 Mei 1293 dimana peristiwa tersebut terjadi, ditetapkan sebagai Hari Jadi Kota Surabaya</a:t>
            </a:r>
            <a:endParaRPr lang="id-ID" dirty="0">
              <a:solidFill>
                <a:srgbClr val="FFFFFF"/>
              </a:solidFill>
            </a:endParaRPr>
          </a:p>
        </p:txBody>
      </p:sp>
    </p:spTree>
    <p:extLst>
      <p:ext uri="{BB962C8B-B14F-4D97-AF65-F5344CB8AC3E}">
        <p14:creationId xmlns:p14="http://schemas.microsoft.com/office/powerpoint/2010/main" val="147571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7A6B-415A-4388-874D-A5888626D676}"/>
              </a:ext>
            </a:extLst>
          </p:cNvPr>
          <p:cNvSpPr>
            <a:spLocks noGrp="1"/>
          </p:cNvSpPr>
          <p:nvPr>
            <p:ph type="title"/>
          </p:nvPr>
        </p:nvSpPr>
        <p:spPr/>
        <p:txBody>
          <a:bodyPr/>
          <a:lstStyle/>
          <a:p>
            <a:r>
              <a:rPr lang="en-US" dirty="0"/>
              <a:t>Mitos ikan Sura dan Buaya</a:t>
            </a:r>
            <a:endParaRPr lang="id-ID" dirty="0"/>
          </a:p>
        </p:txBody>
      </p:sp>
      <p:sp>
        <p:nvSpPr>
          <p:cNvPr id="8" name="Content Placeholder 7">
            <a:extLst>
              <a:ext uri="{FF2B5EF4-FFF2-40B4-BE49-F238E27FC236}">
                <a16:creationId xmlns:a16="http://schemas.microsoft.com/office/drawing/2014/main" id="{D2DB7F1B-8528-4E9E-8A89-3E5E2D465784}"/>
              </a:ext>
            </a:extLst>
          </p:cNvPr>
          <p:cNvSpPr>
            <a:spLocks noGrp="1"/>
          </p:cNvSpPr>
          <p:nvPr>
            <p:ph sz="half" idx="1"/>
          </p:nvPr>
        </p:nvSpPr>
        <p:spPr>
          <a:xfrm>
            <a:off x="614974" y="1293644"/>
            <a:ext cx="5003800" cy="3234575"/>
          </a:xfrm>
        </p:spPr>
        <p:txBody>
          <a:bodyPr/>
          <a:lstStyle/>
          <a:p>
            <a:pPr marL="0" indent="0" algn="just">
              <a:buNone/>
            </a:pPr>
            <a:r>
              <a:rPr lang="id-ID" dirty="0"/>
              <a:t>Sejumlah literatur sejarah mengungkapkan logo tertua model ikan dan buaya itu ditemukan arkeolog Belanda tahun 1920 dari </a:t>
            </a:r>
            <a:r>
              <a:rPr lang="id-ID" i="1" dirty="0" err="1"/>
              <a:t>penning</a:t>
            </a:r>
            <a:r>
              <a:rPr lang="id-ID" dirty="0"/>
              <a:t> atau prasasti tua yang dibuat untuk memperingati 10 tahun usia Perkumpulan Musik St Caecilia (1848 - 1858)</a:t>
            </a:r>
          </a:p>
          <a:p>
            <a:endParaRPr lang="id-ID" dirty="0"/>
          </a:p>
        </p:txBody>
      </p:sp>
      <p:pic>
        <p:nvPicPr>
          <p:cNvPr id="11" name="Content Placeholder 10">
            <a:extLst>
              <a:ext uri="{FF2B5EF4-FFF2-40B4-BE49-F238E27FC236}">
                <a16:creationId xmlns:a16="http://schemas.microsoft.com/office/drawing/2014/main" id="{CEC41C8C-B3AD-40A2-971A-0147AB9434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3432" y="1174460"/>
            <a:ext cx="4430622" cy="3815258"/>
          </a:xfrm>
        </p:spPr>
      </p:pic>
    </p:spTree>
    <p:extLst>
      <p:ext uri="{BB962C8B-B14F-4D97-AF65-F5344CB8AC3E}">
        <p14:creationId xmlns:p14="http://schemas.microsoft.com/office/powerpoint/2010/main" val="222117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8BF64-AB65-4315-A879-E84A23CDB65D}"/>
              </a:ext>
            </a:extLst>
          </p:cNvPr>
          <p:cNvSpPr>
            <a:spLocks noGrp="1"/>
          </p:cNvSpPr>
          <p:nvPr>
            <p:ph type="title"/>
          </p:nvPr>
        </p:nvSpPr>
        <p:spPr/>
        <p:txBody>
          <a:bodyPr/>
          <a:lstStyle/>
          <a:p>
            <a:r>
              <a:rPr lang="en-US" dirty="0"/>
              <a:t>Ikon ikan hiu dan buaya dalam lambang kota Surabaya</a:t>
            </a:r>
            <a:endParaRPr lang="id-ID" dirty="0"/>
          </a:p>
        </p:txBody>
      </p:sp>
      <p:sp>
        <p:nvSpPr>
          <p:cNvPr id="5" name="Text Placeholder 4">
            <a:extLst>
              <a:ext uri="{FF2B5EF4-FFF2-40B4-BE49-F238E27FC236}">
                <a16:creationId xmlns:a16="http://schemas.microsoft.com/office/drawing/2014/main" id="{A67B7A94-E45E-449C-967A-18BB255056C2}"/>
              </a:ext>
            </a:extLst>
          </p:cNvPr>
          <p:cNvSpPr>
            <a:spLocks noGrp="1"/>
          </p:cNvSpPr>
          <p:nvPr>
            <p:ph type="body" idx="1"/>
          </p:nvPr>
        </p:nvSpPr>
        <p:spPr/>
        <p:txBody>
          <a:bodyPr/>
          <a:lstStyle/>
          <a:p>
            <a:pPr algn="ctr"/>
            <a:r>
              <a:rPr lang="en-US" dirty="0"/>
              <a:t>Era kolonial</a:t>
            </a:r>
            <a:endParaRPr lang="id-ID" dirty="0"/>
          </a:p>
        </p:txBody>
      </p:sp>
      <p:pic>
        <p:nvPicPr>
          <p:cNvPr id="10" name="Content Placeholder 9">
            <a:extLst>
              <a:ext uri="{FF2B5EF4-FFF2-40B4-BE49-F238E27FC236}">
                <a16:creationId xmlns:a16="http://schemas.microsoft.com/office/drawing/2014/main" id="{56554476-C19B-48DF-96D1-AEA6FCD93A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0610" y="2625478"/>
            <a:ext cx="4914417" cy="3235325"/>
          </a:xfrm>
        </p:spPr>
      </p:pic>
      <p:sp>
        <p:nvSpPr>
          <p:cNvPr id="7" name="Text Placeholder 6">
            <a:extLst>
              <a:ext uri="{FF2B5EF4-FFF2-40B4-BE49-F238E27FC236}">
                <a16:creationId xmlns:a16="http://schemas.microsoft.com/office/drawing/2014/main" id="{5D560C7D-E37E-4B47-8A46-905156A31DC7}"/>
              </a:ext>
            </a:extLst>
          </p:cNvPr>
          <p:cNvSpPr>
            <a:spLocks noGrp="1"/>
          </p:cNvSpPr>
          <p:nvPr>
            <p:ph type="body" sz="quarter" idx="3"/>
          </p:nvPr>
        </p:nvSpPr>
        <p:spPr/>
        <p:txBody>
          <a:bodyPr/>
          <a:lstStyle/>
          <a:p>
            <a:pPr algn="ctr"/>
            <a:r>
              <a:rPr lang="en-US" dirty="0"/>
              <a:t>Era kemerdekaan</a:t>
            </a:r>
            <a:endParaRPr lang="id-ID" dirty="0"/>
          </a:p>
        </p:txBody>
      </p:sp>
      <p:pic>
        <p:nvPicPr>
          <p:cNvPr id="12" name="Content Placeholder 11">
            <a:extLst>
              <a:ext uri="{FF2B5EF4-FFF2-40B4-BE49-F238E27FC236}">
                <a16:creationId xmlns:a16="http://schemas.microsoft.com/office/drawing/2014/main" id="{C9A01AC6-3D36-4B06-9AF3-B43571C5643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01106" y="2541588"/>
            <a:ext cx="2517487" cy="3235325"/>
          </a:xfrm>
        </p:spPr>
      </p:pic>
    </p:spTree>
    <p:extLst>
      <p:ext uri="{BB962C8B-B14F-4D97-AF65-F5344CB8AC3E}">
        <p14:creationId xmlns:p14="http://schemas.microsoft.com/office/powerpoint/2010/main" val="245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ACC472-A380-487E-A851-10FA76BE652E}"/>
              </a:ext>
            </a:extLst>
          </p:cNvPr>
          <p:cNvSpPr>
            <a:spLocks noGrp="1"/>
          </p:cNvSpPr>
          <p:nvPr>
            <p:ph type="title"/>
          </p:nvPr>
        </p:nvSpPr>
        <p:spPr>
          <a:xfrm>
            <a:off x="720000" y="619200"/>
            <a:ext cx="5982804" cy="465363"/>
          </a:xfrm>
        </p:spPr>
        <p:txBody>
          <a:bodyPr/>
          <a:lstStyle/>
          <a:p>
            <a:r>
              <a:rPr lang="en-US" dirty="0">
                <a:solidFill>
                  <a:srgbClr val="FF0000"/>
                </a:solidFill>
              </a:rPr>
              <a:t>Arek</a:t>
            </a:r>
            <a:r>
              <a:rPr lang="en-US" dirty="0"/>
              <a:t> dan Lambang Surabaya</a:t>
            </a:r>
            <a:endParaRPr lang="id-ID" dirty="0"/>
          </a:p>
        </p:txBody>
      </p:sp>
      <p:pic>
        <p:nvPicPr>
          <p:cNvPr id="11" name="Content Placeholder 10">
            <a:extLst>
              <a:ext uri="{FF2B5EF4-FFF2-40B4-BE49-F238E27FC236}">
                <a16:creationId xmlns:a16="http://schemas.microsoft.com/office/drawing/2014/main" id="{75AB86F3-E0DC-4A47-BE29-BF7369D9A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6144" y="281768"/>
            <a:ext cx="4559510" cy="6451941"/>
          </a:xfrm>
        </p:spPr>
      </p:pic>
      <p:sp>
        <p:nvSpPr>
          <p:cNvPr id="9" name="Text Placeholder 8">
            <a:extLst>
              <a:ext uri="{FF2B5EF4-FFF2-40B4-BE49-F238E27FC236}">
                <a16:creationId xmlns:a16="http://schemas.microsoft.com/office/drawing/2014/main" id="{F76E6C6D-11D3-40D7-BB66-5EA1815E8B0F}"/>
              </a:ext>
            </a:extLst>
          </p:cNvPr>
          <p:cNvSpPr>
            <a:spLocks noGrp="1"/>
          </p:cNvSpPr>
          <p:nvPr>
            <p:ph type="body" sz="half" idx="2"/>
          </p:nvPr>
        </p:nvSpPr>
        <p:spPr>
          <a:xfrm>
            <a:off x="720000" y="1207751"/>
            <a:ext cx="6276418" cy="1527060"/>
          </a:xfrm>
        </p:spPr>
        <p:txBody>
          <a:bodyPr>
            <a:normAutofit/>
          </a:bodyPr>
          <a:lstStyle/>
          <a:p>
            <a:pPr algn="l"/>
            <a:r>
              <a:rPr lang="id-ID" b="0" i="0" dirty="0">
                <a:solidFill>
                  <a:schemeClr val="tx1"/>
                </a:solidFill>
                <a:effectLst/>
                <a:latin typeface="Merriweather"/>
              </a:rPr>
              <a:t>Logo yang ditetapkan oleh DPRS Kota Besar Surabaya dalam Putusan no. 34/DPRDS tanggal 19 Juni 1955, ini diperkuat dengan Keputusan Presiden RI No 193 tahun 1956 tanggal 14 Desember 1956. </a:t>
            </a:r>
            <a:endParaRPr lang="id-ID" dirty="0"/>
          </a:p>
        </p:txBody>
      </p:sp>
      <p:sp>
        <p:nvSpPr>
          <p:cNvPr id="13" name="TextBox 12">
            <a:extLst>
              <a:ext uri="{FF2B5EF4-FFF2-40B4-BE49-F238E27FC236}">
                <a16:creationId xmlns:a16="http://schemas.microsoft.com/office/drawing/2014/main" id="{1E3F06E2-2F2A-4C61-8447-92987A215518}"/>
              </a:ext>
            </a:extLst>
          </p:cNvPr>
          <p:cNvSpPr txBox="1"/>
          <p:nvPr/>
        </p:nvSpPr>
        <p:spPr>
          <a:xfrm>
            <a:off x="664101" y="2734811"/>
            <a:ext cx="6094602" cy="3139321"/>
          </a:xfrm>
          <a:prstGeom prst="rect">
            <a:avLst/>
          </a:prstGeom>
          <a:noFill/>
        </p:spPr>
        <p:txBody>
          <a:bodyPr wrap="square">
            <a:spAutoFit/>
          </a:bodyPr>
          <a:lstStyle/>
          <a:p>
            <a:pPr marL="342900" indent="-342900" algn="l">
              <a:buFont typeface="+mj-lt"/>
              <a:buAutoNum type="arabicPeriod"/>
            </a:pPr>
            <a:r>
              <a:rPr lang="id-ID" b="0" i="0" dirty="0">
                <a:solidFill>
                  <a:schemeClr val="tx1"/>
                </a:solidFill>
                <a:effectLst/>
                <a:latin typeface="Merriweather"/>
              </a:rPr>
              <a:t>Lambang berbentuk perisai segi enam yang distilir (</a:t>
            </a:r>
            <a:r>
              <a:rPr lang="id-ID" b="0" i="0" dirty="0" err="1">
                <a:solidFill>
                  <a:schemeClr val="tx1"/>
                </a:solidFill>
                <a:effectLst/>
                <a:latin typeface="Merriweather"/>
              </a:rPr>
              <a:t>gesty</a:t>
            </a:r>
            <a:r>
              <a:rPr lang="id-ID" b="0" i="0" dirty="0">
                <a:solidFill>
                  <a:schemeClr val="tx1"/>
                </a:solidFill>
                <a:effectLst/>
                <a:latin typeface="Merriweather"/>
              </a:rPr>
              <a:t> </a:t>
            </a:r>
            <a:r>
              <a:rPr lang="id-ID" b="0" i="0" dirty="0" err="1">
                <a:solidFill>
                  <a:schemeClr val="tx1"/>
                </a:solidFill>
                <a:effectLst/>
                <a:latin typeface="Merriweather"/>
              </a:rPr>
              <a:t>leerd</a:t>
            </a:r>
            <a:r>
              <a:rPr lang="id-ID" b="0" i="0" dirty="0">
                <a:solidFill>
                  <a:schemeClr val="tx1"/>
                </a:solidFill>
                <a:effectLst/>
                <a:latin typeface="Merriweather"/>
              </a:rPr>
              <a:t>), yang maksudnya melindungi Kota Besar Surabaya.</a:t>
            </a:r>
            <a:endParaRPr lang="en-US" dirty="0">
              <a:latin typeface="Merriweather"/>
            </a:endParaRPr>
          </a:p>
          <a:p>
            <a:pPr marL="342900" indent="-342900" algn="l">
              <a:buFont typeface="+mj-lt"/>
              <a:buAutoNum type="arabicPeriod"/>
            </a:pPr>
            <a:r>
              <a:rPr lang="id-ID" b="0" i="0" dirty="0">
                <a:solidFill>
                  <a:schemeClr val="tx1"/>
                </a:solidFill>
                <a:effectLst/>
                <a:latin typeface="Merriweather"/>
              </a:rPr>
              <a:t>Lukisan Tugu Pahlawan melambangkan kepahlawanan </a:t>
            </a:r>
            <a:r>
              <a:rPr lang="id-ID" b="0" i="0" dirty="0" err="1">
                <a:solidFill>
                  <a:schemeClr val="tx1"/>
                </a:solidFill>
                <a:effectLst/>
                <a:latin typeface="Merriweather"/>
              </a:rPr>
              <a:t>putera</a:t>
            </a:r>
            <a:r>
              <a:rPr lang="id-ID" b="0" i="0" dirty="0">
                <a:solidFill>
                  <a:schemeClr val="tx1"/>
                </a:solidFill>
                <a:effectLst/>
                <a:latin typeface="Merriweather"/>
              </a:rPr>
              <a:t>-puteri Surabaya dalam mempertahankan Kemerdekaan melawan kaum penjajah.</a:t>
            </a:r>
            <a:endParaRPr lang="en-US" dirty="0">
              <a:latin typeface="Merriweather"/>
            </a:endParaRPr>
          </a:p>
          <a:p>
            <a:pPr marL="342900" indent="-342900" algn="l">
              <a:buFont typeface="+mj-lt"/>
              <a:buAutoNum type="arabicPeriod"/>
            </a:pPr>
            <a:r>
              <a:rPr lang="id-ID" b="0" i="0" dirty="0">
                <a:solidFill>
                  <a:schemeClr val="tx1"/>
                </a:solidFill>
                <a:effectLst/>
                <a:latin typeface="Merriweather"/>
              </a:rPr>
              <a:t>Lukisan ikan Sura dan Baya yang berarti Sura Ing Baya melambangkan sifat keberanian </a:t>
            </a:r>
            <a:r>
              <a:rPr lang="id-ID" b="0" i="0" dirty="0" err="1">
                <a:solidFill>
                  <a:srgbClr val="FF0000"/>
                </a:solidFill>
                <a:effectLst/>
                <a:latin typeface="Merriweather"/>
              </a:rPr>
              <a:t>putera</a:t>
            </a:r>
            <a:r>
              <a:rPr lang="id-ID" b="0" i="0" dirty="0">
                <a:solidFill>
                  <a:srgbClr val="FF0000"/>
                </a:solidFill>
                <a:effectLst/>
                <a:latin typeface="Merriweather"/>
              </a:rPr>
              <a:t>-puteri</a:t>
            </a:r>
            <a:r>
              <a:rPr lang="id-ID" b="0" i="0" dirty="0">
                <a:solidFill>
                  <a:schemeClr val="tx1"/>
                </a:solidFill>
                <a:effectLst/>
                <a:latin typeface="Merriweather"/>
              </a:rPr>
              <a:t> Surabaya yang tidak gentar menghadapi sesuatu bahaya.</a:t>
            </a:r>
            <a:endParaRPr lang="en-US" dirty="0">
              <a:latin typeface="Merriweather"/>
            </a:endParaRPr>
          </a:p>
          <a:p>
            <a:pPr marL="342900" indent="-342900" algn="l">
              <a:buFont typeface="+mj-lt"/>
              <a:buAutoNum type="arabicPeriod"/>
            </a:pPr>
            <a:r>
              <a:rPr lang="id-ID" b="0" i="0" dirty="0">
                <a:solidFill>
                  <a:schemeClr val="tx1"/>
                </a:solidFill>
                <a:effectLst/>
                <a:latin typeface="Merriweather"/>
              </a:rPr>
              <a:t>Warna-warna biru, hitam, perak (putih) dan emas (kuning) dibuat sejernih dan </a:t>
            </a:r>
            <a:r>
              <a:rPr lang="id-ID" b="0" i="0" dirty="0" err="1">
                <a:solidFill>
                  <a:schemeClr val="tx1"/>
                </a:solidFill>
                <a:effectLst/>
                <a:latin typeface="Merriweather"/>
              </a:rPr>
              <a:t>secermelang</a:t>
            </a:r>
            <a:r>
              <a:rPr lang="id-ID" b="0" i="0" dirty="0">
                <a:solidFill>
                  <a:schemeClr val="tx1"/>
                </a:solidFill>
                <a:effectLst/>
                <a:latin typeface="Merriweather"/>
              </a:rPr>
              <a:t> mungkin, agar dengan demikian dihasilkan suatu lambang yang memuaskan.</a:t>
            </a:r>
          </a:p>
        </p:txBody>
      </p:sp>
    </p:spTree>
    <p:extLst>
      <p:ext uri="{BB962C8B-B14F-4D97-AF65-F5344CB8AC3E}">
        <p14:creationId xmlns:p14="http://schemas.microsoft.com/office/powerpoint/2010/main" val="360130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81A9F-98BC-4451-9AFA-F60B4A71E7BE}"/>
              </a:ext>
            </a:extLst>
          </p:cNvPr>
          <p:cNvSpPr>
            <a:spLocks noGrp="1"/>
          </p:cNvSpPr>
          <p:nvPr>
            <p:ph type="title"/>
          </p:nvPr>
        </p:nvSpPr>
        <p:spPr/>
        <p:txBody>
          <a:bodyPr/>
          <a:lstStyle/>
          <a:p>
            <a:r>
              <a:rPr lang="en-US" dirty="0"/>
              <a:t>Era kolonial</a:t>
            </a:r>
            <a:endParaRPr lang="id-ID" dirty="0"/>
          </a:p>
        </p:txBody>
      </p:sp>
      <p:pic>
        <p:nvPicPr>
          <p:cNvPr id="10" name="Content Placeholder 9">
            <a:extLst>
              <a:ext uri="{FF2B5EF4-FFF2-40B4-BE49-F238E27FC236}">
                <a16:creationId xmlns:a16="http://schemas.microsoft.com/office/drawing/2014/main" id="{A0C25982-6B2D-43A6-9E6F-64FA168ECC8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2539" y="1357864"/>
            <a:ext cx="5003800" cy="3294168"/>
          </a:xfrm>
        </p:spPr>
      </p:pic>
      <p:sp>
        <p:nvSpPr>
          <p:cNvPr id="8" name="Content Placeholder 7">
            <a:extLst>
              <a:ext uri="{FF2B5EF4-FFF2-40B4-BE49-F238E27FC236}">
                <a16:creationId xmlns:a16="http://schemas.microsoft.com/office/drawing/2014/main" id="{BFB3E3BB-AD6B-4C7B-9EE6-15C04275D9B6}"/>
              </a:ext>
            </a:extLst>
          </p:cNvPr>
          <p:cNvSpPr>
            <a:spLocks noGrp="1"/>
          </p:cNvSpPr>
          <p:nvPr>
            <p:ph sz="half" idx="2"/>
          </p:nvPr>
        </p:nvSpPr>
        <p:spPr>
          <a:xfrm>
            <a:off x="5723799" y="307241"/>
            <a:ext cx="6104677" cy="6471063"/>
          </a:xfrm>
        </p:spPr>
        <p:txBody>
          <a:bodyPr>
            <a:normAutofit/>
          </a:bodyPr>
          <a:lstStyle/>
          <a:p>
            <a:r>
              <a:rPr lang="en-US" dirty="0">
                <a:solidFill>
                  <a:srgbClr val="FFFFFF"/>
                </a:solidFill>
                <a:latin typeface="Cambria" panose="02040503050406030204" pitchFamily="18" charset="0"/>
                <a:ea typeface="Cambria" panose="02040503050406030204" pitchFamily="18" charset="0"/>
              </a:rPr>
              <a:t>Surabaya dalam kendali VOC pada 1743</a:t>
            </a:r>
          </a:p>
          <a:p>
            <a:pPr algn="l"/>
            <a:r>
              <a:rPr lang="id-ID" sz="1800" b="0" i="0" u="none" strike="noStrike" baseline="0" dirty="0">
                <a:solidFill>
                  <a:srgbClr val="FFFFFF"/>
                </a:solidFill>
                <a:latin typeface="Cambria" panose="02040503050406030204" pitchFamily="18" charset="0"/>
                <a:ea typeface="Cambria" panose="02040503050406030204" pitchFamily="18" charset="0"/>
              </a:rPr>
              <a:t>Sebagai pelaksanaan dari </a:t>
            </a:r>
            <a:r>
              <a:rPr lang="id-ID" sz="1800" b="0" i="1" u="none" strike="noStrike" baseline="0" dirty="0" err="1">
                <a:solidFill>
                  <a:srgbClr val="FFFFFF"/>
                </a:solidFill>
                <a:latin typeface="Cambria" panose="02040503050406030204" pitchFamily="18" charset="0"/>
                <a:ea typeface="Cambria" panose="02040503050406030204" pitchFamily="18" charset="0"/>
              </a:rPr>
              <a:t>Decentralisatie</a:t>
            </a:r>
            <a:r>
              <a:rPr lang="id-ID" sz="1800" b="0" i="1" u="none" strike="noStrike" baseline="0" dirty="0">
                <a:solidFill>
                  <a:srgbClr val="FFFFFF"/>
                </a:solidFill>
                <a:latin typeface="Cambria" panose="02040503050406030204" pitchFamily="18" charset="0"/>
                <a:ea typeface="Cambria" panose="02040503050406030204" pitchFamily="18" charset="0"/>
              </a:rPr>
              <a:t> Wet 1903</a:t>
            </a:r>
            <a:r>
              <a:rPr lang="id-ID" sz="1800" b="0" i="0" u="none" strike="noStrike" baseline="0" dirty="0">
                <a:solidFill>
                  <a:srgbClr val="FFFFFF"/>
                </a:solidFill>
                <a:latin typeface="Cambria" panose="02040503050406030204" pitchFamily="18" charset="0"/>
                <a:ea typeface="Cambria" panose="02040503050406030204" pitchFamily="18" charset="0"/>
              </a:rPr>
              <a:t>, maka pada tanggal 1 April</a:t>
            </a:r>
            <a:r>
              <a:rPr lang="en-US" sz="1800" b="0" i="0" u="none" strike="noStrike" baseline="0" dirty="0">
                <a:solidFill>
                  <a:srgbClr val="FFFFFF"/>
                </a:solidFill>
                <a:latin typeface="Cambria" panose="02040503050406030204" pitchFamily="18" charset="0"/>
                <a:ea typeface="Cambria" panose="02040503050406030204" pitchFamily="18" charset="0"/>
              </a:rPr>
              <a:t> </a:t>
            </a:r>
            <a:r>
              <a:rPr lang="sv-SE" sz="1800" b="0" i="0" u="none" strike="noStrike" baseline="0" dirty="0">
                <a:solidFill>
                  <a:srgbClr val="FFFFFF"/>
                </a:solidFill>
                <a:latin typeface="Cambria" panose="02040503050406030204" pitchFamily="18" charset="0"/>
                <a:ea typeface="Cambria" panose="02040503050406030204" pitchFamily="18" charset="0"/>
              </a:rPr>
              <a:t>1906 disahkan pemerintahan Kota Surabaya yang otonom bernama </a:t>
            </a:r>
            <a:r>
              <a:rPr lang="sv-SE" sz="1800" b="0" i="1" u="none" strike="noStrike" baseline="0" dirty="0">
                <a:solidFill>
                  <a:srgbClr val="FFFFFF"/>
                </a:solidFill>
                <a:latin typeface="Cambria" panose="02040503050406030204" pitchFamily="18" charset="0"/>
                <a:ea typeface="Cambria" panose="02040503050406030204" pitchFamily="18" charset="0"/>
              </a:rPr>
              <a:t>Gemeente </a:t>
            </a:r>
            <a:r>
              <a:rPr lang="id-ID" sz="1800" b="0" i="0" u="none" strike="noStrike" baseline="0" dirty="0">
                <a:solidFill>
                  <a:srgbClr val="FFFFFF"/>
                </a:solidFill>
                <a:latin typeface="Cambria" panose="02040503050406030204" pitchFamily="18" charset="0"/>
                <a:ea typeface="Cambria" panose="02040503050406030204" pitchFamily="18" charset="0"/>
              </a:rPr>
              <a:t>Surabaya. Berdirinya </a:t>
            </a:r>
            <a:r>
              <a:rPr lang="id-ID" sz="1800" b="0" i="1" u="none" strike="noStrike" baseline="0" dirty="0" err="1">
                <a:solidFill>
                  <a:srgbClr val="FFFFFF"/>
                </a:solidFill>
                <a:latin typeface="Cambria" panose="02040503050406030204" pitchFamily="18" charset="0"/>
                <a:ea typeface="Cambria" panose="02040503050406030204" pitchFamily="18" charset="0"/>
              </a:rPr>
              <a:t>Gemeente</a:t>
            </a:r>
            <a:r>
              <a:rPr lang="id-ID" sz="1800" b="0" i="1" u="none" strike="noStrike" baseline="0" dirty="0">
                <a:solidFill>
                  <a:srgbClr val="FFFFFF"/>
                </a:solidFill>
                <a:latin typeface="Cambria" panose="02040503050406030204" pitchFamily="18" charset="0"/>
                <a:ea typeface="Cambria" panose="02040503050406030204" pitchFamily="18" charset="0"/>
              </a:rPr>
              <a:t> </a:t>
            </a:r>
            <a:r>
              <a:rPr lang="id-ID" sz="1800" b="0" i="0" u="none" strike="noStrike" baseline="0" dirty="0">
                <a:solidFill>
                  <a:srgbClr val="FFFFFF"/>
                </a:solidFill>
                <a:latin typeface="Cambria" panose="02040503050406030204" pitchFamily="18" charset="0"/>
                <a:ea typeface="Cambria" panose="02040503050406030204" pitchFamily="18" charset="0"/>
              </a:rPr>
              <a:t>Surabaya disahkan melalui </a:t>
            </a:r>
            <a:r>
              <a:rPr lang="id-ID" sz="1800" b="0" i="1" u="none" strike="noStrike" baseline="0" dirty="0" err="1">
                <a:solidFill>
                  <a:srgbClr val="FFFFFF"/>
                </a:solidFill>
                <a:latin typeface="Cambria" panose="02040503050406030204" pitchFamily="18" charset="0"/>
                <a:ea typeface="Cambria" panose="02040503050406030204" pitchFamily="18" charset="0"/>
              </a:rPr>
              <a:t>Staatsblad</a:t>
            </a:r>
            <a:r>
              <a:rPr lang="id-ID" sz="1800" b="0" i="1" u="none" strike="noStrike" baseline="0" dirty="0">
                <a:solidFill>
                  <a:srgbClr val="FFFFFF"/>
                </a:solidFill>
                <a:latin typeface="Cambria" panose="02040503050406030204" pitchFamily="18" charset="0"/>
                <a:ea typeface="Cambria" panose="02040503050406030204" pitchFamily="18" charset="0"/>
              </a:rPr>
              <a:t> No. 149 </a:t>
            </a:r>
            <a:r>
              <a:rPr lang="id-ID" sz="1800" b="0" i="0" u="none" strike="noStrike" baseline="0" dirty="0">
                <a:solidFill>
                  <a:srgbClr val="FFFFFF"/>
                </a:solidFill>
                <a:latin typeface="Cambria" panose="02040503050406030204" pitchFamily="18" charset="0"/>
                <a:ea typeface="Cambria" panose="02040503050406030204" pitchFamily="18" charset="0"/>
              </a:rPr>
              <a:t>Tahun</a:t>
            </a:r>
            <a:r>
              <a:rPr lang="en-US" sz="1800" b="0" i="0" u="none" strike="noStrike" baseline="0" dirty="0">
                <a:solidFill>
                  <a:srgbClr val="FFFFFF"/>
                </a:solidFill>
                <a:latin typeface="Cambria" panose="02040503050406030204" pitchFamily="18" charset="0"/>
                <a:ea typeface="Cambria" panose="02040503050406030204" pitchFamily="18" charset="0"/>
              </a:rPr>
              <a:t> </a:t>
            </a:r>
            <a:r>
              <a:rPr lang="id-ID" sz="1800" b="0" i="0" u="none" strike="noStrike" baseline="0" dirty="0">
                <a:solidFill>
                  <a:srgbClr val="FFFFFF"/>
                </a:solidFill>
                <a:latin typeface="Cambria" panose="02040503050406030204" pitchFamily="18" charset="0"/>
                <a:ea typeface="Cambria" panose="02040503050406030204" pitchFamily="18" charset="0"/>
              </a:rPr>
              <a:t>1906. </a:t>
            </a:r>
            <a:endParaRPr lang="en-US" sz="1800" b="0" i="0" u="none" strike="noStrike" baseline="0" dirty="0">
              <a:solidFill>
                <a:srgbClr val="FFFFFF"/>
              </a:solidFill>
              <a:latin typeface="Cambria" panose="02040503050406030204" pitchFamily="18" charset="0"/>
              <a:ea typeface="Cambria" panose="02040503050406030204" pitchFamily="18" charset="0"/>
            </a:endParaRPr>
          </a:p>
          <a:p>
            <a:pPr algn="l"/>
            <a:r>
              <a:rPr lang="id-ID" sz="1800" b="0" i="0" u="none" strike="noStrike" baseline="0" dirty="0">
                <a:solidFill>
                  <a:srgbClr val="FFFFFF"/>
                </a:solidFill>
                <a:latin typeface="Cambria" panose="02040503050406030204" pitchFamily="18" charset="0"/>
                <a:ea typeface="Cambria" panose="02040503050406030204" pitchFamily="18" charset="0"/>
              </a:rPr>
              <a:t>Dalam </a:t>
            </a:r>
            <a:r>
              <a:rPr lang="id-ID" sz="1800" b="0" i="1" u="none" strike="noStrike" baseline="0" dirty="0" err="1">
                <a:solidFill>
                  <a:srgbClr val="FFFFFF"/>
                </a:solidFill>
                <a:latin typeface="Cambria" panose="02040503050406030204" pitchFamily="18" charset="0"/>
                <a:ea typeface="Cambria" panose="02040503050406030204" pitchFamily="18" charset="0"/>
              </a:rPr>
              <a:t>staatsblad</a:t>
            </a:r>
            <a:r>
              <a:rPr lang="id-ID" sz="1800" b="0" i="1" u="none" strike="noStrike" baseline="0" dirty="0">
                <a:solidFill>
                  <a:srgbClr val="FFFFFF"/>
                </a:solidFill>
                <a:latin typeface="Cambria" panose="02040503050406030204" pitchFamily="18" charset="0"/>
                <a:ea typeface="Cambria" panose="02040503050406030204" pitchFamily="18" charset="0"/>
              </a:rPr>
              <a:t> </a:t>
            </a:r>
            <a:r>
              <a:rPr lang="id-ID" sz="1800" b="0" i="0" u="none" strike="noStrike" baseline="0" dirty="0">
                <a:solidFill>
                  <a:srgbClr val="FFFFFF"/>
                </a:solidFill>
                <a:latin typeface="Cambria" panose="02040503050406030204" pitchFamily="18" charset="0"/>
                <a:ea typeface="Cambria" panose="02040503050406030204" pitchFamily="18" charset="0"/>
              </a:rPr>
              <a:t>tersebut dijelaskan bahwa dengan berdirinya </a:t>
            </a:r>
            <a:r>
              <a:rPr lang="id-ID" sz="1800" b="0" i="1" u="none" strike="noStrike" baseline="0" dirty="0" err="1">
                <a:solidFill>
                  <a:srgbClr val="FFFFFF"/>
                </a:solidFill>
                <a:latin typeface="Cambria" panose="02040503050406030204" pitchFamily="18" charset="0"/>
                <a:ea typeface="Cambria" panose="02040503050406030204" pitchFamily="18" charset="0"/>
              </a:rPr>
              <a:t>Gemeente</a:t>
            </a:r>
            <a:r>
              <a:rPr lang="en-US" sz="1800" b="0" i="1" u="none" strike="noStrike" baseline="0" dirty="0">
                <a:solidFill>
                  <a:srgbClr val="FFFFFF"/>
                </a:solidFill>
                <a:latin typeface="Cambria" panose="02040503050406030204" pitchFamily="18" charset="0"/>
                <a:ea typeface="Cambria" panose="02040503050406030204" pitchFamily="18" charset="0"/>
              </a:rPr>
              <a:t> </a:t>
            </a:r>
            <a:r>
              <a:rPr lang="id-ID" sz="1800" b="0" i="0" u="none" strike="noStrike" baseline="0" dirty="0">
                <a:solidFill>
                  <a:srgbClr val="FFFFFF"/>
                </a:solidFill>
                <a:latin typeface="Cambria" panose="02040503050406030204" pitchFamily="18" charset="0"/>
                <a:ea typeface="Cambria" panose="02040503050406030204" pitchFamily="18" charset="0"/>
              </a:rPr>
              <a:t>Surabaya, maka Surabaya ditetapkan sebagai kota otonom atau kota mandiri yang</a:t>
            </a:r>
            <a:r>
              <a:rPr lang="en-US" sz="1800" b="0" i="0" u="none" strike="noStrike" baseline="0" dirty="0">
                <a:solidFill>
                  <a:srgbClr val="FFFFFF"/>
                </a:solidFill>
                <a:latin typeface="Cambria" panose="02040503050406030204" pitchFamily="18" charset="0"/>
                <a:ea typeface="Cambria" panose="02040503050406030204" pitchFamily="18" charset="0"/>
              </a:rPr>
              <a:t> </a:t>
            </a:r>
            <a:r>
              <a:rPr lang="id-ID" sz="1800" b="0" i="0" u="none" strike="noStrike" baseline="0" dirty="0">
                <a:solidFill>
                  <a:srgbClr val="FFFFFF"/>
                </a:solidFill>
                <a:latin typeface="Cambria" panose="02040503050406030204" pitchFamily="18" charset="0"/>
                <a:ea typeface="Cambria" panose="02040503050406030204" pitchFamily="18" charset="0"/>
              </a:rPr>
              <a:t>berkewajiban mengelola dan mendanai sendiri kota tersebut </a:t>
            </a:r>
            <a:endParaRPr lang="en-US" sz="1800" b="0" i="0" u="none" strike="noStrike" baseline="0" dirty="0">
              <a:solidFill>
                <a:srgbClr val="FFFFFF"/>
              </a:solidFill>
              <a:latin typeface="Cambria" panose="02040503050406030204" pitchFamily="18" charset="0"/>
              <a:ea typeface="Cambria" panose="02040503050406030204" pitchFamily="18" charset="0"/>
            </a:endParaRPr>
          </a:p>
          <a:p>
            <a:pPr algn="l"/>
            <a:r>
              <a:rPr lang="en-US" dirty="0">
                <a:solidFill>
                  <a:srgbClr val="FFFFFF"/>
                </a:solidFill>
                <a:latin typeface="Cambria" panose="02040503050406030204" pitchFamily="18" charset="0"/>
                <a:ea typeface="Cambria" panose="02040503050406030204" pitchFamily="18" charset="0"/>
              </a:rPr>
              <a:t>Pelabuhan Hujung Galuh (zaman Majapahit) berubah nama menjadi Tanjung Perak </a:t>
            </a:r>
          </a:p>
          <a:p>
            <a:r>
              <a:rPr lang="en-US" dirty="0">
                <a:solidFill>
                  <a:srgbClr val="FFFFFF"/>
                </a:solidFill>
                <a:latin typeface="Cambria" panose="02040503050406030204" pitchFamily="18" charset="0"/>
                <a:ea typeface="Cambria" panose="02040503050406030204" pitchFamily="18" charset="0"/>
              </a:rPr>
              <a:t>Kebijakan tanam paksa ikut memengaruhi perubahan tatanan masyarakat</a:t>
            </a:r>
          </a:p>
          <a:p>
            <a:r>
              <a:rPr lang="en-US" dirty="0">
                <a:solidFill>
                  <a:srgbClr val="FFFFFF"/>
                </a:solidFill>
                <a:latin typeface="Cambria" panose="02040503050406030204" pitchFamily="18" charset="0"/>
                <a:ea typeface="Cambria" panose="02040503050406030204" pitchFamily="18" charset="0"/>
              </a:rPr>
              <a:t>Perubahan dari masyarakat agraris ke masyarakat industri</a:t>
            </a:r>
          </a:p>
          <a:p>
            <a:endParaRPr lang="id-ID" dirty="0"/>
          </a:p>
        </p:txBody>
      </p:sp>
    </p:spTree>
    <p:extLst>
      <p:ext uri="{BB962C8B-B14F-4D97-AF65-F5344CB8AC3E}">
        <p14:creationId xmlns:p14="http://schemas.microsoft.com/office/powerpoint/2010/main" val="1328484243"/>
      </p:ext>
    </p:extLst>
  </p:cSld>
  <p:clrMapOvr>
    <a:masterClrMapping/>
  </p:clrMapOvr>
</p:sld>
</file>

<file path=ppt/theme/theme1.xml><?xml version="1.0" encoding="utf-8"?>
<a:theme xmlns:a="http://schemas.openxmlformats.org/drawingml/2006/main" name="BlobVTI">
  <a:themeElements>
    <a:clrScheme name="AnalogousFromRegularSeedLeftStep">
      <a:dk1>
        <a:srgbClr val="000000"/>
      </a:dk1>
      <a:lt1>
        <a:srgbClr val="FFFFFF"/>
      </a:lt1>
      <a:dk2>
        <a:srgbClr val="31321C"/>
      </a:dk2>
      <a:lt2>
        <a:srgbClr val="F0F0F3"/>
      </a:lt2>
      <a:accent1>
        <a:srgbClr val="A9A342"/>
      </a:accent1>
      <a:accent2>
        <a:srgbClr val="B1793B"/>
      </a:accent2>
      <a:accent3>
        <a:srgbClr val="C35A4D"/>
      </a:accent3>
      <a:accent4>
        <a:srgbClr val="B13B5F"/>
      </a:accent4>
      <a:accent5>
        <a:srgbClr val="C34DA2"/>
      </a:accent5>
      <a:accent6>
        <a:srgbClr val="A13BB1"/>
      </a:accent6>
      <a:hlink>
        <a:srgbClr val="6C72CE"/>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277</TotalTime>
  <Words>1972</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Book Antiqua</vt:lpstr>
      <vt:lpstr>BookAntiqua</vt:lpstr>
      <vt:lpstr>BookAntiqua-Italic</vt:lpstr>
      <vt:lpstr>Calibri</vt:lpstr>
      <vt:lpstr>Cambria</vt:lpstr>
      <vt:lpstr>Merriweather</vt:lpstr>
      <vt:lpstr>Sagona Book</vt:lpstr>
      <vt:lpstr>The Hand Extrablack</vt:lpstr>
      <vt:lpstr>Times New Roman</vt:lpstr>
      <vt:lpstr>BlobVTI</vt:lpstr>
      <vt:lpstr>SEKILAS TENTANG BUDAYA AREK</vt:lpstr>
      <vt:lpstr>ETIMOLOGI “AREK”</vt:lpstr>
      <vt:lpstr>Genealogi “Arek”</vt:lpstr>
      <vt:lpstr>Beberapa catatan sejarah </vt:lpstr>
      <vt:lpstr>Arek (dan) Surabhaya</vt:lpstr>
      <vt:lpstr>Mitos ikan Sura dan Buaya</vt:lpstr>
      <vt:lpstr>Ikon ikan hiu dan buaya dalam lambang kota Surabaya</vt:lpstr>
      <vt:lpstr>Arek dan Lambang Surabaya</vt:lpstr>
      <vt:lpstr>Era kolonial</vt:lpstr>
      <vt:lpstr>  Samidi (2017). Surabaya sebagai Kota Kolonial Modern pada Akhir Abad ke-19: Industri, Transportasi, Permukiman, dan Kemajemukan Masyarakat. Jurnal Mozaik Humaniora Vol. 17 (1): 157 - 180 </vt:lpstr>
      <vt:lpstr>Samidi (2017). Surabaya sebagai Kota Kolonial Modern pada Akhir Abad ke-19: Industri, Transportasi, Permukiman, dan Kemajemukan Masyarakat. Jurnal Mozaik Humaniora Vol. 17 (1): 157 - 180</vt:lpstr>
      <vt:lpstr>Gubernur Jenderal Johan Willem van Landberge (1875-1881) datang ke Surabaya, dan diabadikan dalam syair yang dimuat di Bintang Timor (18/5/1878).</vt:lpstr>
      <vt:lpstr>10 November 1945</vt:lpstr>
      <vt:lpstr>Era Kemerdekaan</vt:lpstr>
      <vt:lpstr>“Keragaman etnis di Surabaya sudah berlangsung sangat lama. Hal tersebut disebabkan adanya gelombang migrasi dan urbanisasi dari berbagai tempat ke kota Surabaya”  Basundoro, Purnawan. 2012. Penduduk Dan Hubungan Antaretnis Di Kota Surabaya Pada Masa Kolonial. Jurnal Paramita Vol. 22, No. 1</vt:lpstr>
      <vt:lpstr>Beberapa karakter Budaya Arek</vt:lpstr>
      <vt:lpstr>Abdillah, Autar. (tanpa tahun). Hibriditas Pertemuan Budaya Jawa Arek. </vt:lpstr>
      <vt:lpstr>PowerPoint Presentation</vt:lpstr>
      <vt:lpstr>Beberapa Catatan</vt:lpstr>
      <vt:lpstr>INISIASI PROYEK/AGENDA KEGIATAN LITERASI KEBUDAYAAN AREK SURABAYA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SEKILAS TENTANG BUDAYA AREK</dc:title>
  <dc:creator>user</dc:creator>
  <cp:lastModifiedBy>user</cp:lastModifiedBy>
  <cp:revision>27</cp:revision>
  <dcterms:created xsi:type="dcterms:W3CDTF">2020-10-07T02:30:21Z</dcterms:created>
  <dcterms:modified xsi:type="dcterms:W3CDTF">2020-10-07T07:07:36Z</dcterms:modified>
</cp:coreProperties>
</file>