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3"/>
  </p:notesMasterIdLst>
  <p:sldIdLst>
    <p:sldId id="256" r:id="rId2"/>
    <p:sldId id="257" r:id="rId3"/>
    <p:sldId id="298" r:id="rId4"/>
    <p:sldId id="258" r:id="rId5"/>
    <p:sldId id="303" r:id="rId6"/>
    <p:sldId id="308" r:id="rId7"/>
    <p:sldId id="378" r:id="rId8"/>
    <p:sldId id="309" r:id="rId9"/>
    <p:sldId id="385" r:id="rId10"/>
    <p:sldId id="315" r:id="rId11"/>
    <p:sldId id="317" r:id="rId12"/>
    <p:sldId id="319" r:id="rId13"/>
    <p:sldId id="320" r:id="rId14"/>
    <p:sldId id="325" r:id="rId15"/>
    <p:sldId id="300" r:id="rId16"/>
    <p:sldId id="305" r:id="rId17"/>
    <p:sldId id="306" r:id="rId18"/>
    <p:sldId id="302" r:id="rId19"/>
    <p:sldId id="328" r:id="rId20"/>
    <p:sldId id="330" r:id="rId21"/>
    <p:sldId id="331" r:id="rId22"/>
    <p:sldId id="332" r:id="rId23"/>
    <p:sldId id="333" r:id="rId24"/>
    <p:sldId id="334" r:id="rId25"/>
    <p:sldId id="335" r:id="rId26"/>
    <p:sldId id="338" r:id="rId27"/>
    <p:sldId id="341" r:id="rId28"/>
    <p:sldId id="342" r:id="rId29"/>
    <p:sldId id="343" r:id="rId30"/>
    <p:sldId id="344" r:id="rId31"/>
    <p:sldId id="345" r:id="rId32"/>
    <p:sldId id="380" r:id="rId33"/>
    <p:sldId id="382" r:id="rId34"/>
    <p:sldId id="381" r:id="rId35"/>
    <p:sldId id="260" r:id="rId36"/>
    <p:sldId id="261" r:id="rId37"/>
    <p:sldId id="262" r:id="rId38"/>
    <p:sldId id="384" r:id="rId39"/>
    <p:sldId id="264" r:id="rId40"/>
    <p:sldId id="265" r:id="rId41"/>
    <p:sldId id="383" r:id="rId42"/>
    <p:sldId id="266" r:id="rId43"/>
    <p:sldId id="267" r:id="rId44"/>
    <p:sldId id="268" r:id="rId45"/>
    <p:sldId id="271" r:id="rId46"/>
    <p:sldId id="273" r:id="rId47"/>
    <p:sldId id="278" r:id="rId48"/>
    <p:sldId id="282" r:id="rId49"/>
    <p:sldId id="286" r:id="rId50"/>
    <p:sldId id="291" r:id="rId51"/>
    <p:sldId id="349" r:id="rId52"/>
    <p:sldId id="350" r:id="rId53"/>
    <p:sldId id="351" r:id="rId54"/>
    <p:sldId id="354" r:id="rId55"/>
    <p:sldId id="360" r:id="rId56"/>
    <p:sldId id="361" r:id="rId57"/>
    <p:sldId id="362" r:id="rId58"/>
    <p:sldId id="363" r:id="rId59"/>
    <p:sldId id="377" r:id="rId60"/>
    <p:sldId id="297" r:id="rId61"/>
    <p:sldId id="259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3183D-1F1B-4092-B817-45236B391E34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8BA85-7541-4FFB-AA76-3783F8C257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864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12495E85-EEBE-42B7-AB66-FEBFBD9FB30B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43001" y="685802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128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99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842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524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55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3020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1130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052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571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321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2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32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1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612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342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232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82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D380A8-4B3D-4184-9948-249FAA23E650}" type="datetimeFigureOut">
              <a:rPr lang="id-ID" smtClean="0"/>
              <a:t>26/08/2021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A854EB-6A9A-4DA0-B60D-76766067E4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378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r>
              <a:rPr lang="id-ID" sz="6000" b="1" dirty="0"/>
              <a:t>IMUNISASI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6400800" cy="1752600"/>
          </a:xfrm>
        </p:spPr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Dominicus Husada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10347" cy="866725"/>
          </a:xfrm>
        </p:spPr>
        <p:txBody>
          <a:bodyPr>
            <a:noAutofit/>
          </a:bodyPr>
          <a:lstStyle/>
          <a:p>
            <a:r>
              <a:rPr lang="id-ID" sz="2800" dirty="0"/>
              <a:t>LOUIS PASTEUR, ROBERT KOCH, PAUL EHRLICH, ELIE METCHNIKOFF, EMIL VON BEHRING</a:t>
            </a:r>
          </a:p>
        </p:txBody>
      </p:sp>
      <p:pic>
        <p:nvPicPr>
          <p:cNvPr id="4" name="Content Placeholder 3" descr="ehrli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4641" y="1571612"/>
            <a:ext cx="1616317" cy="2428892"/>
          </a:xfrm>
        </p:spPr>
      </p:pic>
      <p:pic>
        <p:nvPicPr>
          <p:cNvPr id="5" name="Picture 4" descr="ko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571612"/>
            <a:ext cx="1876425" cy="2438400"/>
          </a:xfrm>
          <a:prstGeom prst="rect">
            <a:avLst/>
          </a:prstGeom>
        </p:spPr>
      </p:pic>
      <p:pic>
        <p:nvPicPr>
          <p:cNvPr id="6" name="Picture 5" descr="metchniko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4171973"/>
            <a:ext cx="1800225" cy="2543175"/>
          </a:xfrm>
          <a:prstGeom prst="rect">
            <a:avLst/>
          </a:prstGeom>
        </p:spPr>
      </p:pic>
      <p:pic>
        <p:nvPicPr>
          <p:cNvPr id="7" name="Picture 6" descr="paste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571612"/>
            <a:ext cx="1943100" cy="2352675"/>
          </a:xfrm>
          <a:prstGeom prst="rect">
            <a:avLst/>
          </a:prstGeom>
        </p:spPr>
      </p:pic>
      <p:pic>
        <p:nvPicPr>
          <p:cNvPr id="8" name="Picture 7" descr="von behr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4167211"/>
            <a:ext cx="1743075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EDWARD JENNER AND JAMES PHIPPS</a:t>
            </a:r>
          </a:p>
        </p:txBody>
      </p:sp>
      <p:pic>
        <p:nvPicPr>
          <p:cNvPr id="4" name="Content Placeholder 3" descr="jenner and phip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655913" cy="42941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95535"/>
          </a:xfrm>
        </p:spPr>
        <p:txBody>
          <a:bodyPr>
            <a:normAutofit fontScale="90000"/>
          </a:bodyPr>
          <a:lstStyle/>
          <a:p>
            <a:r>
              <a:rPr lang="id-ID" dirty="0"/>
              <a:t>LADY MARY WORTLEY MONTAGU</a:t>
            </a:r>
          </a:p>
        </p:txBody>
      </p:sp>
      <p:pic>
        <p:nvPicPr>
          <p:cNvPr id="4" name="Content Placeholder 3" descr="lady mary wortley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256" t="14375" r="20930" b="6764"/>
          <a:stretch>
            <a:fillRect/>
          </a:stretch>
        </p:blipFill>
        <p:spPr>
          <a:xfrm>
            <a:off x="3286116" y="1357298"/>
            <a:ext cx="2214578" cy="516734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JONAS SALK AND ALFRED SABIN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s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57364"/>
            <a:ext cx="3071834" cy="4154138"/>
          </a:xfrm>
          <a:prstGeom prst="rect">
            <a:avLst/>
          </a:prstGeom>
        </p:spPr>
      </p:pic>
      <p:pic>
        <p:nvPicPr>
          <p:cNvPr id="5" name="Picture 4" descr="sab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57364"/>
            <a:ext cx="3607766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8539"/>
          </a:xfrm>
        </p:spPr>
        <p:txBody>
          <a:bodyPr/>
          <a:lstStyle/>
          <a:p>
            <a:r>
              <a:rPr lang="id-ID" dirty="0"/>
              <a:t>MAURICE HILLEMAN</a:t>
            </a:r>
          </a:p>
        </p:txBody>
      </p:sp>
      <p:pic>
        <p:nvPicPr>
          <p:cNvPr id="4" name="Content Placeholder 3" descr="hille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605740"/>
            <a:ext cx="3241360" cy="453790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7200" b="1" dirty="0">
                <a:solidFill>
                  <a:srgbClr val="FF0000"/>
                </a:solidFill>
              </a:rPr>
              <a:t>IMUNISASI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id-ID" sz="8000" b="1" dirty="0"/>
              <a:t>VACCINE </a:t>
            </a:r>
            <a:r>
              <a:rPr lang="en-US" sz="8000" b="1" dirty="0"/>
              <a:t>BERMANFAAT</a:t>
            </a:r>
            <a:r>
              <a:rPr lang="id-ID" sz="8000" b="1" dirty="0"/>
              <a:t> !!!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8000" b="1" dirty="0">
                <a:solidFill>
                  <a:srgbClr val="FF0000"/>
                </a:solidFill>
              </a:rPr>
              <a:t>VACCINE </a:t>
            </a:r>
            <a:r>
              <a:rPr lang="en-US" sz="8000" b="1" dirty="0">
                <a:solidFill>
                  <a:srgbClr val="FF0000"/>
                </a:solidFill>
              </a:rPr>
              <a:t>AMAN</a:t>
            </a:r>
            <a:r>
              <a:rPr lang="id-ID" sz="8000" b="1" dirty="0">
                <a:solidFill>
                  <a:srgbClr val="FF0000"/>
                </a:solidFill>
              </a:rPr>
              <a:t> !!!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IMUNISASI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753192"/>
            <a:ext cx="7704667" cy="33328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sz="3600" b="1" dirty="0"/>
              <a:t>Jenis imunisasi / vaksin:</a:t>
            </a:r>
          </a:p>
          <a:p>
            <a:r>
              <a:rPr lang="id-ID" sz="3600" dirty="0"/>
              <a:t>Aktif – pasif</a:t>
            </a:r>
          </a:p>
          <a:p>
            <a:r>
              <a:rPr lang="id-ID" sz="3600" dirty="0"/>
              <a:t>Dasar – Ulangan</a:t>
            </a:r>
          </a:p>
          <a:p>
            <a:r>
              <a:rPr lang="id-ID" sz="3600" dirty="0"/>
              <a:t>Tunggal – kombinasi</a:t>
            </a:r>
          </a:p>
          <a:p>
            <a:r>
              <a:rPr lang="id-ID" sz="3600" dirty="0"/>
              <a:t>Hidup – Mati/inaktif</a:t>
            </a:r>
          </a:p>
          <a:p>
            <a:r>
              <a:rPr lang="id-ID" sz="3600" dirty="0"/>
              <a:t>(wajib – anjuran)</a:t>
            </a:r>
          </a:p>
          <a:p>
            <a:endParaRPr lang="id-ID" sz="3600" dirty="0"/>
          </a:p>
          <a:p>
            <a:endParaRPr lang="id-ID" sz="3600" dirty="0"/>
          </a:p>
          <a:p>
            <a:endParaRPr lang="id-ID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IMUNISASI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204864"/>
            <a:ext cx="7704667" cy="33328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sz="3600" dirty="0"/>
              <a:t>Manfaat imunisasi :</a:t>
            </a:r>
          </a:p>
          <a:p>
            <a:r>
              <a:rPr lang="id-ID" sz="3600" dirty="0"/>
              <a:t>Kekebalan individu</a:t>
            </a:r>
          </a:p>
          <a:p>
            <a:r>
              <a:rPr lang="id-ID" sz="3600" dirty="0"/>
              <a:t>Kekebalan masyarakat</a:t>
            </a:r>
          </a:p>
          <a:p>
            <a:pPr marL="0" indent="0">
              <a:buNone/>
            </a:pPr>
            <a:r>
              <a:rPr lang="en-US" sz="3600" dirty="0" err="1"/>
              <a:t>Beberapa</a:t>
            </a:r>
            <a:r>
              <a:rPr lang="en-US" sz="3600" dirty="0"/>
              <a:t> </a:t>
            </a:r>
            <a:r>
              <a:rPr lang="en-US" sz="3600" dirty="0" err="1"/>
              <a:t>manfaat</a:t>
            </a:r>
            <a:r>
              <a:rPr lang="en-US" sz="3600" dirty="0"/>
              <a:t> </a:t>
            </a:r>
            <a:r>
              <a:rPr lang="en-US" sz="3600" dirty="0" err="1"/>
              <a:t>tambahan</a:t>
            </a:r>
            <a:r>
              <a:rPr lang="en-US" sz="3600" dirty="0"/>
              <a:t>, </a:t>
            </a:r>
            <a:r>
              <a:rPr lang="en-US" sz="3600" dirty="0" err="1"/>
              <a:t>seperti</a:t>
            </a:r>
            <a:r>
              <a:rPr lang="en-US" sz="3600" dirty="0"/>
              <a:t>:</a:t>
            </a:r>
          </a:p>
          <a:p>
            <a:r>
              <a:rPr lang="id-ID" sz="3600" dirty="0"/>
              <a:t>Mengurangi resistensi antibiotika</a:t>
            </a:r>
          </a:p>
          <a:p>
            <a:endParaRPr lang="id-ID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     S   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Pendahuluan</a:t>
            </a:r>
          </a:p>
          <a:p>
            <a:r>
              <a:rPr lang="id-ID" sz="3600" dirty="0"/>
              <a:t>Imunisasi</a:t>
            </a:r>
          </a:p>
          <a:p>
            <a:r>
              <a:rPr lang="id-ID" sz="3600" dirty="0"/>
              <a:t>Pe</a:t>
            </a:r>
            <a:r>
              <a:rPr lang="en-US" sz="3600" dirty="0" err="1"/>
              <a:t>san</a:t>
            </a:r>
            <a:endParaRPr lang="id-ID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VAKSIN ITU BERMANFAAT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88840"/>
            <a:ext cx="7704667" cy="333281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800" dirty="0"/>
              <a:t>Tiga penyakit telah dimusnahkan, dua lagi akan menyusul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Sebagian besar penyakit menular yang mempunyai vaksin telah jauh berkurang dari segi angka kesakitan dan kematian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Kampanye MR di Jawa Timur 2017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Angka penderita difteri Jawa Timur sejak 2011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TIGA PENYAKIT TELAH DIMUSNAHKAN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Cacar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Rinderpest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Polio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42992"/>
            <a:ext cx="4614866" cy="1143000"/>
          </a:xfrm>
        </p:spPr>
        <p:txBody>
          <a:bodyPr/>
          <a:lstStyle/>
          <a:p>
            <a:r>
              <a:rPr lang="id-ID" dirty="0"/>
              <a:t>CACAR</a:t>
            </a:r>
          </a:p>
        </p:txBody>
      </p:sp>
      <p:pic>
        <p:nvPicPr>
          <p:cNvPr id="3074" name="Picture 2" descr="F:\New folder (4)\PKB Malang 2019 - MMR MSD - Bahan tambahan ppt\cacar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362331"/>
            <a:ext cx="4476184" cy="3352817"/>
          </a:xfrm>
          <a:prstGeom prst="rect">
            <a:avLst/>
          </a:prstGeom>
          <a:noFill/>
        </p:spPr>
      </p:pic>
      <p:pic>
        <p:nvPicPr>
          <p:cNvPr id="3075" name="Picture 3" descr="F:\New folder (4)\PKB Malang 2019 - MMR MSD - Bahan tambahan ppt\cacar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55" y="3803566"/>
            <a:ext cx="3538545" cy="2650493"/>
          </a:xfrm>
          <a:prstGeom prst="rect">
            <a:avLst/>
          </a:prstGeom>
          <a:noFill/>
        </p:spPr>
      </p:pic>
      <p:pic>
        <p:nvPicPr>
          <p:cNvPr id="3076" name="Picture 4" descr="F:\New folder (4)\PKB Malang 2019 - MMR MSD - Bahan tambahan ppt\cacar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0331"/>
            <a:ext cx="2571768" cy="3645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r>
              <a:rPr lang="id-ID" dirty="0"/>
              <a:t>POLIOMYELITIS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pol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00174"/>
            <a:ext cx="7790296" cy="50720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ANGKA KESAKITAN DAN KEMATIAN MENURUN TAJAM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459932"/>
            <a:ext cx="7704667" cy="3332816"/>
          </a:xfrm>
        </p:spPr>
        <p:txBody>
          <a:bodyPr>
            <a:normAutofit fontScale="70000" lnSpcReduction="20000"/>
          </a:bodyPr>
          <a:lstStyle/>
          <a:p>
            <a:r>
              <a:rPr lang="id-ID" sz="3600" dirty="0"/>
              <a:t>Lihatlah perbandingan angka kesakitan di era 1900 an dengan 2000 an</a:t>
            </a:r>
          </a:p>
          <a:p>
            <a:r>
              <a:rPr lang="id-ID" sz="3600" dirty="0"/>
              <a:t>Difteri mematikan separuh korbannya pada jaman sebelum tahun 1900 (vaksin difteri baru ada tahun 1920)</a:t>
            </a:r>
          </a:p>
          <a:p>
            <a:endParaRPr lang="id-ID" sz="3600" dirty="0"/>
          </a:p>
          <a:p>
            <a:r>
              <a:rPr lang="id-ID" sz="3600" dirty="0"/>
              <a:t>Kasus campak di Eropa dan USA dalam 2 tahun terakhir</a:t>
            </a:r>
          </a:p>
          <a:p>
            <a:endParaRPr lang="id-ID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541" t="11351" r="13513" b="4324"/>
          <a:stretch>
            <a:fillRect/>
          </a:stretch>
        </p:blipFill>
        <p:spPr bwMode="auto">
          <a:xfrm>
            <a:off x="274730" y="142852"/>
            <a:ext cx="865498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6000768"/>
            <a:ext cx="1428760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 descr="mmr-lancet-stfront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275" y="3672135"/>
            <a:ext cx="171450" cy="113729"/>
          </a:xfrm>
          <a:prstGeom prst="rect">
            <a:avLst/>
          </a:prstGeom>
        </p:spPr>
      </p:pic>
      <p:pic>
        <p:nvPicPr>
          <p:cNvPr id="10" name="Content Placeholder 3" descr="measles u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47809"/>
            <a:ext cx="6786610" cy="37959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38879" r="13354" b="23816"/>
          <a:stretch>
            <a:fillRect/>
          </a:stretch>
        </p:blipFill>
        <p:spPr bwMode="auto">
          <a:xfrm>
            <a:off x="71406" y="142852"/>
            <a:ext cx="8973143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KAMPANYE MR JAWA TIMUR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3600" dirty="0"/>
              <a:t>Angka pencapaian lebih dari 100% target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</p:spPr>
        <p:txBody>
          <a:bodyPr>
            <a:normAutofit fontScale="90000"/>
          </a:bodyPr>
          <a:lstStyle/>
          <a:p>
            <a:r>
              <a:rPr lang="id-ID" dirty="0"/>
              <a:t>HASIL KAMPANYE MR </a:t>
            </a:r>
            <a:br>
              <a:rPr lang="id-ID" dirty="0"/>
            </a:br>
            <a:r>
              <a:rPr lang="id-ID" dirty="0"/>
              <a:t>PER 13 OKTOBER 2017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3200" b="1" dirty="0"/>
                        <a:t>PROVINSI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b="1" dirty="0"/>
                        <a:t>JUMLAH ANAK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b="1" dirty="0"/>
                        <a:t>PROSENTASE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DKI Jakarta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2.379.298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97,25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Jawa Barat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11.624.967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95,98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Jawa Tengah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8.197.216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104,57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DI Jogjakarta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756.739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97,58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Jawa Timur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8.944.291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105,62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Banten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3.149.193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94,79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/>
                        <a:t>JAWA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/>
                        <a:t>35.051.704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/>
                        <a:t>100,25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KAMPANYE MR JAWA TIMUR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3332816"/>
          </a:xfrm>
        </p:spPr>
        <p:txBody>
          <a:bodyPr>
            <a:noAutofit/>
          </a:bodyPr>
          <a:lstStyle/>
          <a:p>
            <a:r>
              <a:rPr lang="id-ID" sz="3600" dirty="0"/>
              <a:t>Pada tahun 2018:</a:t>
            </a:r>
          </a:p>
          <a:p>
            <a:pPr lvl="1"/>
            <a:r>
              <a:rPr lang="id-ID" sz="3200" dirty="0"/>
              <a:t>Seluruh Jawa Timur hanya sekitar 50 penderita campak, angka terendah sepanjang sejarah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7200" b="1" dirty="0">
                <a:solidFill>
                  <a:srgbClr val="FF0000"/>
                </a:solidFill>
              </a:rPr>
              <a:t>PENDAHULUAN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DATA PENDERITA DIFTERI JAWA TIMUR SEJAK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Sebanyak 85% adalah anak atau orang yang tidak diimunisasi atau imunisasinya tidak lengkap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204788"/>
            <a:ext cx="91440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D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Lucida Sans Unicode" pitchFamily="34" charset="0"/>
                <a:cs typeface="Lucida Sans Unicode" pitchFamily="34" charset="0"/>
              </a:rPr>
              <a:t>ISTRIBUTION OF DIPHTHERIA PATIENTS BY IMMUNOLOGICAL STATUS IN EAST JAVA (2009-2016)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2227" name="TextBox 7"/>
          <p:cNvSpPr txBox="1">
            <a:spLocks noChangeArrowheads="1"/>
          </p:cNvSpPr>
          <p:nvPr/>
        </p:nvSpPr>
        <p:spPr bwMode="auto">
          <a:xfrm>
            <a:off x="285750" y="1357313"/>
            <a:ext cx="75723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d-ID" sz="6000">
                <a:solidFill>
                  <a:srgbClr val="FFFF00"/>
                </a:solidFill>
                <a:latin typeface="Rockwell Extra Bold" pitchFamily="18" charset="0"/>
              </a:rPr>
              <a:t>Bagaimana </a:t>
            </a:r>
          </a:p>
          <a:p>
            <a:pPr algn="ctr" eaLnBrk="1" hangingPunct="1"/>
            <a:r>
              <a:rPr lang="id-ID" sz="6000">
                <a:solidFill>
                  <a:srgbClr val="00FFFF"/>
                </a:solidFill>
                <a:latin typeface="Rockwell Extra Bold" pitchFamily="18" charset="0"/>
              </a:rPr>
              <a:t>Status imunisasi</a:t>
            </a:r>
          </a:p>
          <a:p>
            <a:pPr algn="ctr" eaLnBrk="1" hangingPunct="1"/>
            <a:r>
              <a:rPr lang="id-ID" sz="6000">
                <a:solidFill>
                  <a:srgbClr val="FFFF00"/>
                </a:solidFill>
                <a:latin typeface="Rockwell Extra Bold" pitchFamily="18" charset="0"/>
              </a:rPr>
              <a:t>Penderita ...?</a:t>
            </a:r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003631"/>
              </p:ext>
            </p:extLst>
          </p:nvPr>
        </p:nvGraphicFramePr>
        <p:xfrm>
          <a:off x="285750" y="1066800"/>
          <a:ext cx="8401050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608163" imgH="5095612" progId="MSGraph.Chart.8">
                  <p:embed followColorScheme="full"/>
                </p:oleObj>
              </mc:Choice>
              <mc:Fallback>
                <p:oleObj name="Chart" r:id="rId3" imgW="7608163" imgH="509561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066800"/>
                        <a:ext cx="8401050" cy="493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7525394" y="2209800"/>
            <a:ext cx="1048983" cy="309958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d-ID" sz="1400" b="1" dirty="0">
                <a:solidFill>
                  <a:schemeClr val="bg1">
                    <a:lumMod val="95000"/>
                  </a:schemeClr>
                </a:solidFill>
              </a:rPr>
              <a:t>UNIMMUN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7473950" y="4732338"/>
            <a:ext cx="1178826" cy="309958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d-ID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</a:t>
            </a:r>
            <a:endParaRPr lang="en-US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7561907" y="3513138"/>
            <a:ext cx="1145163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d-ID" sz="1400" b="1" dirty="0">
                <a:solidFill>
                  <a:srgbClr val="003300"/>
                </a:solidFill>
                <a:latin typeface="Arial Narrow" pitchFamily="34" charset="0"/>
              </a:rPr>
              <a:t>INCOMPLETE</a:t>
            </a:r>
            <a:endParaRPr lang="en-US" sz="14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812800" y="5875338"/>
            <a:ext cx="5338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d-ID" sz="1200" b="1" i="1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Keterangan</a:t>
            </a:r>
            <a:r>
              <a:rPr lang="id-ID" sz="120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:</a:t>
            </a:r>
          </a:p>
          <a:p>
            <a:pPr eaLnBrk="1" hangingPunct="1">
              <a:buFontTx/>
              <a:buChar char="-"/>
              <a:defRPr/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IMM LENGKAP	: Status IMM  sesuai umur dan ada bukti catatan</a:t>
            </a:r>
          </a:p>
          <a:p>
            <a:pPr eaLnBrk="1" hangingPunct="1">
              <a:buFontTx/>
              <a:buChar char="-"/>
              <a:defRPr/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IMM TAK LENGKAP	: Pernah IMM  atau  IMM sesuai umur berdasarkan ingatan</a:t>
            </a:r>
          </a:p>
          <a:p>
            <a:pPr eaLnBrk="1" hangingPunct="1">
              <a:buFontTx/>
              <a:buChar char="-"/>
              <a:defRPr/>
            </a:pPr>
            <a:r>
              <a:rPr lang="id-ID" sz="120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TAK IMM		: Tak pernah mendapatkan IMM</a:t>
            </a:r>
          </a:p>
        </p:txBody>
      </p:sp>
      <p:sp>
        <p:nvSpPr>
          <p:cNvPr id="820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034213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id-ID" sz="800" dirty="0">
                <a:solidFill>
                  <a:srgbClr val="FF3399"/>
                </a:solidFill>
              </a:rPr>
              <a:t>bwk keren</a:t>
            </a:r>
          </a:p>
        </p:txBody>
      </p:sp>
      <p:sp>
        <p:nvSpPr>
          <p:cNvPr id="11" name="Oval 10"/>
          <p:cNvSpPr/>
          <p:nvPr/>
        </p:nvSpPr>
        <p:spPr>
          <a:xfrm>
            <a:off x="7202363" y="1066800"/>
            <a:ext cx="1762125" cy="4954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216505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VAKSIN DALAM PROGRAM PEMERINTAH INDONESIA SAAT 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sz="3600" dirty="0"/>
              <a:t>Untuk bayi : 7 </a:t>
            </a:r>
            <a:r>
              <a:rPr lang="id-ID" sz="3600" dirty="0">
                <a:sym typeface="Wingdings" pitchFamily="2" charset="2"/>
              </a:rPr>
              <a:t> Hepatitis B, BCG, Polio, DPT, HiB, Campak, Rubela</a:t>
            </a:r>
            <a:endParaRPr lang="id-ID" sz="3600" dirty="0"/>
          </a:p>
          <a:p>
            <a:r>
              <a:rPr lang="id-ID" sz="3600" dirty="0"/>
              <a:t>Untuk anak sekolah : DPT/DT/Td/TdaP,  Campak Rubela</a:t>
            </a:r>
          </a:p>
          <a:p>
            <a:r>
              <a:rPr lang="id-ID" sz="3600" dirty="0"/>
              <a:t>Untuk remaja : Td / TT, Campak Rubela, HPV</a:t>
            </a:r>
          </a:p>
          <a:p>
            <a:r>
              <a:rPr lang="id-ID" sz="3600" dirty="0"/>
              <a:t>Untuk dewasa : Td</a:t>
            </a:r>
          </a:p>
          <a:p>
            <a:r>
              <a:rPr lang="id-ID" sz="3600" dirty="0"/>
              <a:t>Untuk ibu hamil : Td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742B-8FA5-40A0-9A7C-E6C405E2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VAKSIN TAMBAHAN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0EBFC-ED67-49FA-A152-4565F5814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Provinsi</a:t>
            </a:r>
            <a:r>
              <a:rPr lang="en-US" sz="3600" dirty="0"/>
              <a:t> </a:t>
            </a:r>
            <a:r>
              <a:rPr lang="en-US" sz="3600" dirty="0" err="1"/>
              <a:t>Jawa</a:t>
            </a:r>
            <a:r>
              <a:rPr lang="en-US" sz="3600" dirty="0"/>
              <a:t> Timur dan </a:t>
            </a:r>
            <a:r>
              <a:rPr lang="en-US" sz="3600" dirty="0" err="1"/>
              <a:t>Jawa</a:t>
            </a:r>
            <a:r>
              <a:rPr lang="en-US" sz="3600" dirty="0"/>
              <a:t> Barat </a:t>
            </a:r>
            <a:r>
              <a:rPr lang="en-US" sz="3600" dirty="0" err="1"/>
              <a:t>mendapat</a:t>
            </a:r>
            <a:r>
              <a:rPr lang="en-US" sz="3600" dirty="0"/>
              <a:t> </a:t>
            </a:r>
            <a:r>
              <a:rPr lang="en-US" sz="3600" dirty="0" err="1"/>
              <a:t>tambahan</a:t>
            </a:r>
            <a:r>
              <a:rPr lang="en-US" sz="3600" dirty="0"/>
              <a:t> </a:t>
            </a:r>
            <a:r>
              <a:rPr lang="en-US" sz="3600" dirty="0" err="1"/>
              <a:t>vaksin</a:t>
            </a:r>
            <a:r>
              <a:rPr lang="en-US" sz="3600" dirty="0"/>
              <a:t> </a:t>
            </a:r>
            <a:r>
              <a:rPr lang="en-US" sz="3600" dirty="0" err="1"/>
              <a:t>Pneumokokus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usia</a:t>
            </a:r>
            <a:r>
              <a:rPr lang="en-US" sz="3600" dirty="0"/>
              <a:t> 2-3-12 </a:t>
            </a:r>
            <a:r>
              <a:rPr lang="en-US" sz="3600" dirty="0" err="1"/>
              <a:t>bulan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6729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VAKSIN LAIN DI INDONESIA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3600" dirty="0"/>
              <a:t>Cukup banyak jenisnya</a:t>
            </a:r>
          </a:p>
          <a:p>
            <a:r>
              <a:rPr lang="id-ID" sz="3600" dirty="0"/>
              <a:t>Rabies, JEV/radang otak, PCV</a:t>
            </a:r>
            <a:r>
              <a:rPr lang="en-US" sz="3600" dirty="0"/>
              <a:t>/</a:t>
            </a:r>
            <a:r>
              <a:rPr lang="en-US" sz="3600" dirty="0" err="1"/>
              <a:t>radang</a:t>
            </a:r>
            <a:r>
              <a:rPr lang="en-US" sz="3600" dirty="0"/>
              <a:t> </a:t>
            </a:r>
            <a:r>
              <a:rPr lang="en-US" sz="3600" dirty="0" err="1"/>
              <a:t>paru</a:t>
            </a:r>
            <a:r>
              <a:rPr lang="id-ID" sz="3600" dirty="0"/>
              <a:t>, Rotavirus/diare, HPV/kanker leher rahim</a:t>
            </a:r>
          </a:p>
          <a:p>
            <a:r>
              <a:rPr lang="id-ID" sz="3600" dirty="0"/>
              <a:t>Umumnya di jalur swasta</a:t>
            </a:r>
          </a:p>
          <a:p>
            <a:r>
              <a:rPr lang="id-ID" sz="3600" dirty="0"/>
              <a:t>Untuk berbagai kelompok umur</a:t>
            </a:r>
          </a:p>
          <a:p>
            <a:r>
              <a:rPr lang="id-ID" sz="3600" dirty="0"/>
              <a:t>Sekali lagi, Indonesia </a:t>
            </a:r>
            <a:r>
              <a:rPr lang="en-US" sz="3600" dirty="0" err="1"/>
              <a:t>belum</a:t>
            </a:r>
            <a:r>
              <a:rPr lang="en-US" sz="3600" dirty="0"/>
              <a:t> </a:t>
            </a:r>
            <a:r>
              <a:rPr lang="en-US" sz="3600" dirty="0" err="1"/>
              <a:t>setara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id-ID" sz="3600" dirty="0"/>
              <a:t> negara maju</a:t>
            </a:r>
          </a:p>
          <a:p>
            <a:endParaRPr lang="id-ID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IMUNISASI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3600" dirty="0"/>
              <a:t>Vaksin sangat bermanfaat</a:t>
            </a:r>
          </a:p>
          <a:p>
            <a:r>
              <a:rPr lang="id-ID" sz="3600" dirty="0"/>
              <a:t>Vaksin telah terbukti keamanannya melalui serangkaian penelitian sebelum dan setelah dipasarkan</a:t>
            </a:r>
          </a:p>
          <a:p>
            <a:r>
              <a:rPr lang="id-ID" sz="3600" dirty="0"/>
              <a:t>Namun tidak ada buatan manusia yang 100% sempurna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IMUNISASI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sz="3600" dirty="0"/>
              <a:t>Berbeda dengan obat, vaksin diberikan pada individu sehat </a:t>
            </a:r>
            <a:r>
              <a:rPr lang="id-ID" sz="3600" dirty="0">
                <a:sym typeface="Wingdings" pitchFamily="2" charset="2"/>
              </a:rPr>
              <a:t> sehingga kehati-hatian lebih tinggi</a:t>
            </a:r>
          </a:p>
          <a:p>
            <a:r>
              <a:rPr lang="id-ID" sz="3600" dirty="0">
                <a:sym typeface="Wingdings" pitchFamily="2" charset="2"/>
              </a:rPr>
              <a:t>Keamanan vaksin menentukan “nasib” program imunisasi</a:t>
            </a:r>
          </a:p>
          <a:p>
            <a:r>
              <a:rPr lang="id-ID" sz="3600" dirty="0">
                <a:sym typeface="Wingdings" pitchFamily="2" charset="2"/>
              </a:rPr>
              <a:t>Efek simpang</a:t>
            </a:r>
          </a:p>
          <a:p>
            <a:r>
              <a:rPr lang="id-ID" sz="3600" dirty="0">
                <a:sym typeface="Wingdings" pitchFamily="2" charset="2"/>
              </a:rPr>
              <a:t>KIPI</a:t>
            </a:r>
          </a:p>
          <a:p>
            <a:endParaRPr lang="id-ID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KEMATANGAN PROGRAM IMUNISASI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Potential stages in the evolution of an immunisation program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600200"/>
            <a:ext cx="8769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9CD8-2516-4AAA-A2A1-6BA53191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NAMUN TIDAK ADA VAKSIN SEMPURNA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8DA3-6EED-4E9E-AD4C-339287470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ciptaan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sempurna</a:t>
            </a:r>
            <a:endParaRPr lang="en-US" dirty="0"/>
          </a:p>
          <a:p>
            <a:r>
              <a:rPr lang="en-US" dirty="0" err="1"/>
              <a:t>Vaksin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orang yang </a:t>
            </a:r>
            <a:r>
              <a:rPr lang="en-US" dirty="0" err="1">
                <a:sym typeface="Wingdings" panose="05000000000000000000" pitchFamily="2" charset="2"/>
              </a:rPr>
              <a:t>divaksin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masih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ada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sakit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Vaksin</a:t>
            </a:r>
            <a:r>
              <a:rPr lang="en-US" dirty="0">
                <a:sym typeface="Wingdings" panose="05000000000000000000" pitchFamily="2" charset="2"/>
              </a:rPr>
              <a:t> juga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lepas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reaksi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setelah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diberikan</a:t>
            </a:r>
            <a:r>
              <a:rPr lang="en-US" dirty="0">
                <a:sym typeface="Wingdings" panose="05000000000000000000" pitchFamily="2" charset="2"/>
              </a:rPr>
              <a:t> (yang </a:t>
            </a:r>
            <a:r>
              <a:rPr lang="en-US" dirty="0" err="1">
                <a:sym typeface="Wingdings" panose="05000000000000000000" pitchFamily="2" charset="2"/>
              </a:rPr>
              <a:t>disebut</a:t>
            </a:r>
            <a:r>
              <a:rPr lang="en-US" dirty="0">
                <a:sym typeface="Wingdings" panose="05000000000000000000" pitchFamily="2" charset="2"/>
              </a:rPr>
              <a:t> KIPI = </a:t>
            </a:r>
            <a:r>
              <a:rPr lang="en-US" dirty="0" err="1">
                <a:sym typeface="Wingdings" panose="05000000000000000000" pitchFamily="2" charset="2"/>
              </a:rPr>
              <a:t>Kejadian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Ikutan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Pasca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Imunisasi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66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DEFINISI KIPI MENURUT WHO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>
                <a:latin typeface="+mj-lt"/>
              </a:rPr>
              <a:t>KIPI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adalah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setiap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kejadian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medis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diinginkan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terjadi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setelah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pemberian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imunisasi</a:t>
            </a:r>
            <a:r>
              <a:rPr lang="en-US" dirty="0">
                <a:latin typeface="+mj-lt"/>
              </a:rPr>
              <a:t>, </a:t>
            </a:r>
            <a:r>
              <a:rPr lang="sv-SE" dirty="0">
                <a:latin typeface="+mj-lt"/>
              </a:rPr>
              <a:t>kejadian ikutan ini tidaklah harus memiliki hubungan sebab akibat dengan vaksin</a:t>
            </a:r>
            <a:r>
              <a:rPr lang="en-US" dirty="0">
                <a:latin typeface="+mj-lt"/>
              </a:rPr>
              <a:t>.</a:t>
            </a:r>
          </a:p>
          <a:p>
            <a:pPr algn="just"/>
            <a:r>
              <a:rPr lang="en-US" dirty="0" err="1">
                <a:latin typeface="+mj-lt"/>
              </a:rPr>
              <a:t>Kejadian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ikutan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dapat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berupa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gejala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membuat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nyaman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tanda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klinis</a:t>
            </a:r>
            <a:r>
              <a:rPr lang="en-US" b="1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penyakit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tertentu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hasil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laboratorium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yang </a:t>
            </a:r>
            <a:r>
              <a:rPr lang="en-US" dirty="0" err="1">
                <a:latin typeface="+mj-lt"/>
              </a:rPr>
              <a:t>tidak</a:t>
            </a:r>
            <a:r>
              <a:rPr lang="en-US" dirty="0">
                <a:latin typeface="+mj-lt"/>
              </a:rPr>
              <a:t> normal</a:t>
            </a:r>
          </a:p>
          <a:p>
            <a:endParaRPr lang="id-ID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3600" dirty="0"/>
              <a:t>Imunisasi = upaya pengebalan individu maupun komunitas</a:t>
            </a:r>
          </a:p>
          <a:p>
            <a:r>
              <a:rPr lang="id-ID" sz="3600" dirty="0"/>
              <a:t>Upaya mendapatkan kekebalan:</a:t>
            </a:r>
          </a:p>
          <a:p>
            <a:pPr lvl="1"/>
            <a:r>
              <a:rPr lang="id-ID" sz="3200" dirty="0"/>
              <a:t>Setelah sakit</a:t>
            </a:r>
          </a:p>
          <a:p>
            <a:pPr lvl="1"/>
            <a:r>
              <a:rPr lang="id-ID" sz="3200" dirty="0"/>
              <a:t>Setelah terpapar organisme penyebab penyakit</a:t>
            </a:r>
          </a:p>
          <a:p>
            <a:pPr lvl="1"/>
            <a:r>
              <a:rPr lang="id-ID" sz="3200" dirty="0"/>
              <a:t>Imunisasi</a:t>
            </a:r>
          </a:p>
          <a:p>
            <a:pPr lvl="1"/>
            <a:r>
              <a:rPr lang="id-ID" sz="3200" dirty="0"/>
              <a:t>Diturunkan dari ibu</a:t>
            </a:r>
          </a:p>
          <a:p>
            <a:endParaRPr lang="id-ID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KEJADIAN IKUTAN vs REAKSI SIMPANG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id-ID" b="1" dirty="0">
                <a:latin typeface="+mj-lt"/>
                <a:ea typeface="MS PGothic" charset="0"/>
                <a:cs typeface="MS PGothic" charset="0"/>
              </a:rPr>
              <a:t>Kejadian ikutan</a:t>
            </a:r>
            <a:r>
              <a:rPr lang="en-US" b="1" dirty="0">
                <a:latin typeface="+mj-lt"/>
                <a:ea typeface="MS PGothic" charset="0"/>
                <a:cs typeface="MS PGothic" charset="0"/>
              </a:rPr>
              <a:t> </a:t>
            </a:r>
            <a:r>
              <a:rPr lang="en-US" i="1" dirty="0">
                <a:latin typeface="+mj-lt"/>
                <a:ea typeface="MS PGothic" charset="0"/>
                <a:cs typeface="MS PGothic" charset="0"/>
              </a:rPr>
              <a:t>(adverse event)</a:t>
            </a:r>
            <a:r>
              <a:rPr lang="en-US" b="1" dirty="0">
                <a:latin typeface="+mj-lt"/>
                <a:ea typeface="MS PGothic" charset="0"/>
                <a:cs typeface="MS PGothic" charset="0"/>
              </a:rPr>
              <a:t>:</a:t>
            </a:r>
            <a:r>
              <a:rPr lang="en-US" dirty="0">
                <a:latin typeface="+mj-lt"/>
                <a:ea typeface="MS PGothic" charset="0"/>
                <a:cs typeface="MS PGothic" charset="0"/>
              </a:rPr>
              <a:t> </a:t>
            </a:r>
            <a:r>
              <a:rPr lang="id-ID" dirty="0">
                <a:latin typeface="+mj-lt"/>
                <a:ea typeface="MS PGothic" charset="0"/>
                <a:cs typeface="MS PGothic" charset="0"/>
              </a:rPr>
              <a:t>kejadian yang tidak diharapkan yang dilihat </a:t>
            </a:r>
            <a:r>
              <a:rPr lang="id-ID" u="sng" dirty="0">
                <a:latin typeface="+mj-lt"/>
                <a:ea typeface="MS PGothic" charset="0"/>
                <a:cs typeface="MS PGothic" charset="0"/>
              </a:rPr>
              <a:t>tanpa menilai apakah ada hubungan kausal (sebab-akibat) dengan vaksin</a:t>
            </a:r>
          </a:p>
          <a:p>
            <a:pPr algn="just">
              <a:buFont typeface="Arial" charset="0"/>
              <a:buChar char="•"/>
              <a:defRPr/>
            </a:pPr>
            <a:endParaRPr lang="id-ID" u="sng" dirty="0">
              <a:latin typeface="+mj-lt"/>
              <a:ea typeface="MS PGothic" charset="0"/>
              <a:cs typeface="MS PGothic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id-ID" b="1" dirty="0">
                <a:latin typeface="+mj-lt"/>
                <a:ea typeface="MS PGothic" charset="0"/>
                <a:cs typeface="MS PGothic" charset="0"/>
              </a:rPr>
              <a:t>R</a:t>
            </a:r>
            <a:r>
              <a:rPr lang="en-US" b="1" dirty="0">
                <a:latin typeface="+mj-lt"/>
                <a:ea typeface="MS PGothic" charset="0"/>
                <a:cs typeface="MS PGothic" charset="0"/>
              </a:rPr>
              <a:t>ea</a:t>
            </a:r>
            <a:r>
              <a:rPr lang="id-ID" b="1" dirty="0">
                <a:latin typeface="+mj-lt"/>
                <a:ea typeface="MS PGothic" charset="0"/>
                <a:cs typeface="MS PGothic" charset="0"/>
              </a:rPr>
              <a:t>ksi simpang</a:t>
            </a:r>
            <a:r>
              <a:rPr lang="en-US" b="1" dirty="0">
                <a:latin typeface="+mj-lt"/>
                <a:ea typeface="MS PGothic" charset="0"/>
                <a:cs typeface="MS PGothic" charset="0"/>
              </a:rPr>
              <a:t> </a:t>
            </a:r>
            <a:r>
              <a:rPr lang="en-US" i="1" dirty="0">
                <a:latin typeface="+mj-lt"/>
                <a:ea typeface="MS PGothic" charset="0"/>
                <a:cs typeface="MS PGothic" charset="0"/>
              </a:rPr>
              <a:t>(adverse reaction)</a:t>
            </a:r>
            <a:r>
              <a:rPr lang="en-US" b="1" dirty="0">
                <a:latin typeface="+mj-lt"/>
                <a:ea typeface="MS PGothic" charset="0"/>
                <a:cs typeface="MS PGothic" charset="0"/>
              </a:rPr>
              <a:t>: </a:t>
            </a:r>
            <a:r>
              <a:rPr lang="id-ID" dirty="0">
                <a:latin typeface="+mj-lt"/>
                <a:ea typeface="MS PGothic" charset="0"/>
                <a:cs typeface="MS PGothic" charset="0"/>
              </a:rPr>
              <a:t>kejadian y</a:t>
            </a:r>
            <a:r>
              <a:rPr lang="en-US" dirty="0">
                <a:latin typeface="+mj-lt"/>
                <a:ea typeface="MS PGothic" charset="0"/>
                <a:cs typeface="MS PGothic" charset="0"/>
              </a:rPr>
              <a:t>an</a:t>
            </a:r>
            <a:r>
              <a:rPr lang="id-ID" dirty="0">
                <a:latin typeface="+mj-lt"/>
                <a:ea typeface="MS PGothic" charset="0"/>
                <a:cs typeface="MS PGothic" charset="0"/>
              </a:rPr>
              <a:t>g</a:t>
            </a:r>
            <a:r>
              <a:rPr lang="en-US" dirty="0">
                <a:latin typeface="+mj-lt"/>
                <a:ea typeface="MS PGothic" charset="0"/>
                <a:cs typeface="MS PGothic" charset="0"/>
              </a:rPr>
              <a:t> </a:t>
            </a:r>
            <a:r>
              <a:rPr lang="id-ID" dirty="0">
                <a:latin typeface="+mj-lt"/>
                <a:ea typeface="MS PGothic" charset="0"/>
                <a:cs typeface="MS PGothic" charset="0"/>
              </a:rPr>
              <a:t>tidak diharapkan yang diakibatkan oleh vaksin / obat, dan </a:t>
            </a:r>
            <a:r>
              <a:rPr lang="id-ID" u="sng" dirty="0">
                <a:latin typeface="+mj-lt"/>
                <a:ea typeface="MS PGothic" charset="0"/>
                <a:cs typeface="MS PGothic" charset="0"/>
              </a:rPr>
              <a:t>ada bukti yang mendukung suatu hubungan kausal</a:t>
            </a:r>
          </a:p>
          <a:p>
            <a:endParaRPr lang="id-ID" dirty="0">
              <a:latin typeface="+mj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F509-F96C-46EB-9B4B-D75E6B61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KEJADIAN IKUTAN vs REAKSI SIMPANG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C244-187D-46BE-B86D-C95C36E60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Simpang</a:t>
            </a:r>
            <a:endParaRPr lang="en-US" b="1" dirty="0"/>
          </a:p>
          <a:p>
            <a:r>
              <a:rPr lang="en-US" dirty="0"/>
              <a:t>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KIPI,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yang BUKAN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simpang</a:t>
            </a:r>
            <a:r>
              <a:rPr lang="en-US" dirty="0"/>
              <a:t> ( </a:t>
            </a:r>
            <a:r>
              <a:rPr lang="en-US" dirty="0" err="1"/>
              <a:t>atau</a:t>
            </a:r>
            <a:r>
              <a:rPr lang="en-US" dirty="0"/>
              <a:t> yang TIDAK BERHUBUNGAN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5303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t="-1248" r="3425" b="-731"/>
          <a:stretch>
            <a:fillRect/>
          </a:stretch>
        </p:blipFill>
        <p:spPr>
          <a:xfrm>
            <a:off x="762365" y="214290"/>
            <a:ext cx="766728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717" y="188640"/>
            <a:ext cx="7704667" cy="739551"/>
          </a:xfrm>
        </p:spPr>
        <p:txBody>
          <a:bodyPr>
            <a:normAutofit fontScale="90000"/>
          </a:bodyPr>
          <a:lstStyle/>
          <a:p>
            <a:r>
              <a:rPr lang="id-ID" dirty="0"/>
              <a:t>REAKSI SIMPANG BUKAN PENGHALANG IMUNISASI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717" y="1484784"/>
            <a:ext cx="8229600" cy="4525963"/>
          </a:xfrm>
        </p:spPr>
        <p:txBody>
          <a:bodyPr>
            <a:normAutofit/>
          </a:bodyPr>
          <a:lstStyle/>
          <a:p>
            <a:r>
              <a:rPr lang="id-ID" sz="3600" dirty="0"/>
              <a:t>Reaksi simpang seharusnya bukanlah penghalang melakukan vaksinasi</a:t>
            </a:r>
          </a:p>
          <a:p>
            <a:endParaRPr lang="id-ID" sz="3600" dirty="0"/>
          </a:p>
          <a:p>
            <a:r>
              <a:rPr lang="id-ID" sz="3600" dirty="0"/>
              <a:t>Setiap hari ada kecelakaan lalu lintas ...</a:t>
            </a:r>
          </a:p>
          <a:p>
            <a:r>
              <a:rPr lang="id-ID" sz="3600" dirty="0"/>
              <a:t>Apakah Anda berhenti berkendaraan di jalan raya ?</a:t>
            </a:r>
          </a:p>
          <a:p>
            <a:endParaRPr lang="id-ID" sz="3600" dirty="0"/>
          </a:p>
        </p:txBody>
      </p:sp>
      <p:pic>
        <p:nvPicPr>
          <p:cNvPr id="4" name="Picture 3" descr="kecelakaan sepeda mo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5369701"/>
            <a:ext cx="2571768" cy="1440190"/>
          </a:xfrm>
          <a:prstGeom prst="rect">
            <a:avLst/>
          </a:prstGeom>
        </p:spPr>
      </p:pic>
      <p:pic>
        <p:nvPicPr>
          <p:cNvPr id="5" name="Picture 4" descr="naik motor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778" y="5429264"/>
            <a:ext cx="2474796" cy="138588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YANG MENGURUS KIPI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3600" dirty="0"/>
              <a:t>Komnas KIPI di Jakarta</a:t>
            </a:r>
          </a:p>
          <a:p>
            <a:r>
              <a:rPr lang="id-ID" sz="3600" dirty="0"/>
              <a:t>Komda KIPI Provinsi</a:t>
            </a:r>
          </a:p>
          <a:p>
            <a:r>
              <a:rPr lang="id-ID" sz="3600" dirty="0"/>
              <a:t>Komda/Pokja KIPI Kabupaten/Kota</a:t>
            </a:r>
          </a:p>
          <a:p>
            <a:r>
              <a:rPr lang="id-ID" sz="3600" dirty="0"/>
              <a:t>WHO</a:t>
            </a:r>
          </a:p>
          <a:p>
            <a:r>
              <a:rPr lang="id-ID" sz="3600" dirty="0"/>
              <a:t>Brighton Collaboration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PEMBAGIAN MENURUT BERAT RINGAN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KIPI ringan</a:t>
            </a:r>
          </a:p>
          <a:p>
            <a:r>
              <a:rPr lang="id-ID" sz="3600" dirty="0"/>
              <a:t>KIPI serius</a:t>
            </a:r>
          </a:p>
          <a:p>
            <a:r>
              <a:rPr lang="id-ID" sz="3600" dirty="0"/>
              <a:t>KIPI berat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REAKSI VAKSIN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988840"/>
            <a:ext cx="7704667" cy="3332816"/>
          </a:xfrm>
        </p:spPr>
        <p:txBody>
          <a:bodyPr>
            <a:normAutofit/>
          </a:bodyPr>
          <a:lstStyle/>
          <a:p>
            <a:r>
              <a:rPr lang="id-ID" sz="3600" dirty="0"/>
              <a:t>Ada 2 :</a:t>
            </a:r>
          </a:p>
          <a:p>
            <a:pPr lvl="1"/>
            <a:r>
              <a:rPr lang="id-ID" sz="3200" dirty="0"/>
              <a:t>Ringan</a:t>
            </a:r>
          </a:p>
          <a:p>
            <a:pPr lvl="1"/>
            <a:r>
              <a:rPr lang="id-ID" sz="3200" dirty="0"/>
              <a:t>Berat</a:t>
            </a:r>
          </a:p>
          <a:p>
            <a:r>
              <a:rPr lang="id-ID" sz="3600" dirty="0"/>
              <a:t>Frekuensi dapat diperkirakan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REAKSI VAKSIN GABUNGAN – DPT - RINGAN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86086"/>
              </p:ext>
            </p:extLst>
          </p:nvPr>
        </p:nvGraphicFramePr>
        <p:xfrm>
          <a:off x="982663" y="2667000"/>
          <a:ext cx="7704138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/>
                        <a:t>LOKAL</a:t>
                      </a:r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/>
                        <a:t>SISTEMIK</a:t>
                      </a:r>
                      <a:r>
                        <a:rPr lang="en-US" sz="2800" b="1" dirty="0"/>
                        <a:t>/UMUM</a:t>
                      </a:r>
                      <a:endParaRPr lang="id-ID" sz="2800" b="1" dirty="0"/>
                    </a:p>
                  </a:txBody>
                  <a:tcPr marL="85602" marR="856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Kemerahan</a:t>
                      </a:r>
                    </a:p>
                    <a:p>
                      <a:pPr algn="ctr"/>
                      <a:r>
                        <a:rPr lang="id-ID" sz="2800" dirty="0"/>
                        <a:t>Bengkak</a:t>
                      </a:r>
                    </a:p>
                    <a:p>
                      <a:pPr algn="ctr"/>
                      <a:r>
                        <a:rPr lang="id-ID" sz="2800" dirty="0"/>
                        <a:t>Nyeri</a:t>
                      </a:r>
                    </a:p>
                    <a:p>
                      <a:pPr algn="ctr"/>
                      <a:endParaRPr lang="id-ID" sz="2800" dirty="0"/>
                    </a:p>
                  </a:txBody>
                  <a:tcPr marL="85602" marR="85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Demam</a:t>
                      </a:r>
                    </a:p>
                    <a:p>
                      <a:pPr algn="ctr"/>
                      <a:r>
                        <a:rPr lang="en-US" sz="2800" dirty="0" err="1"/>
                        <a:t>Rewel</a:t>
                      </a:r>
                      <a:endParaRPr lang="id-ID" sz="2800" dirty="0"/>
                    </a:p>
                    <a:p>
                      <a:pPr algn="ctr"/>
                      <a:r>
                        <a:rPr lang="id-ID" sz="2800" dirty="0"/>
                        <a:t>“Pusing”</a:t>
                      </a:r>
                    </a:p>
                    <a:p>
                      <a:pPr algn="ctr"/>
                      <a:r>
                        <a:rPr lang="id-ID" sz="2800" dirty="0"/>
                        <a:t>Makan berkurang</a:t>
                      </a:r>
                    </a:p>
                    <a:p>
                      <a:pPr algn="ctr"/>
                      <a:r>
                        <a:rPr lang="id-ID" sz="2800" dirty="0"/>
                        <a:t>Muntah</a:t>
                      </a:r>
                    </a:p>
                    <a:p>
                      <a:pPr algn="ctr"/>
                      <a:r>
                        <a:rPr lang="id-ID" sz="2800" dirty="0"/>
                        <a:t>Menangis </a:t>
                      </a:r>
                      <a:r>
                        <a:rPr lang="en-US" sz="2800" dirty="0" err="1"/>
                        <a:t>terus</a:t>
                      </a:r>
                      <a:endParaRPr lang="id-ID" sz="2800" dirty="0"/>
                    </a:p>
                    <a:p>
                      <a:pPr algn="ctr"/>
                      <a:endParaRPr lang="id-ID" sz="2800" dirty="0"/>
                    </a:p>
                  </a:txBody>
                  <a:tcPr marL="85602" marR="856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KOINSIDEN - KEBETULAN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sz="3600" dirty="0"/>
              <a:t>Yang terbanyak dari semua KIPI</a:t>
            </a:r>
          </a:p>
          <a:p>
            <a:r>
              <a:rPr lang="id-ID" sz="3600" dirty="0"/>
              <a:t>Vaksin dituduh sebagai penyebab</a:t>
            </a:r>
          </a:p>
          <a:p>
            <a:r>
              <a:rPr lang="id-ID" sz="3600" dirty="0"/>
              <a:t>Dipengaruhi banyak faktor</a:t>
            </a:r>
          </a:p>
          <a:p>
            <a:endParaRPr lang="id-ID" sz="3600" dirty="0"/>
          </a:p>
          <a:p>
            <a:endParaRPr lang="id-ID" sz="3600" dirty="0"/>
          </a:p>
          <a:p>
            <a:r>
              <a:rPr lang="id-ID" sz="3600" dirty="0"/>
              <a:t>Kucing hitam dan hujan lebat</a:t>
            </a:r>
          </a:p>
          <a:p>
            <a:endParaRPr lang="id-ID" sz="3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PENANGANAN KIPI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132856"/>
            <a:ext cx="7704667" cy="3332816"/>
          </a:xfrm>
        </p:spPr>
        <p:txBody>
          <a:bodyPr>
            <a:normAutofit/>
          </a:bodyPr>
          <a:lstStyle/>
          <a:p>
            <a:r>
              <a:rPr lang="id-ID" sz="3600" dirty="0"/>
              <a:t>Sedini mungkin</a:t>
            </a:r>
          </a:p>
          <a:p>
            <a:r>
              <a:rPr lang="id-ID" sz="3600" dirty="0"/>
              <a:t>Petugas setempat, dengan rujukan berjenjang</a:t>
            </a:r>
          </a:p>
          <a:p>
            <a:r>
              <a:rPr lang="id-ID" sz="3600" dirty="0"/>
              <a:t>Aspek medis dan non medis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3600" dirty="0"/>
              <a:t>Yang diberikan untuk imunisasi disebut vaksin</a:t>
            </a:r>
          </a:p>
          <a:p>
            <a:r>
              <a:rPr lang="id-ID" sz="3600" dirty="0"/>
              <a:t>Imunisasi = vaksinasi</a:t>
            </a:r>
          </a:p>
          <a:p>
            <a:r>
              <a:rPr lang="id-ID" sz="3600" dirty="0"/>
              <a:t>Kata “vaksin” berarti sapi (=vacca), yang bermula dari bahan yang disuntikkan Jenner</a:t>
            </a:r>
          </a:p>
          <a:p>
            <a:r>
              <a:rPr lang="id-ID" sz="3600" dirty="0"/>
              <a:t>Imunisasi modern dimulai </a:t>
            </a:r>
          </a:p>
          <a:p>
            <a:pPr>
              <a:buNone/>
            </a:pPr>
            <a:r>
              <a:rPr lang="id-ID" sz="3600" dirty="0"/>
              <a:t>	dari Edward Jenner</a:t>
            </a:r>
          </a:p>
          <a:p>
            <a:endParaRPr lang="id-ID" sz="3600" dirty="0"/>
          </a:p>
        </p:txBody>
      </p:sp>
      <p:pic>
        <p:nvPicPr>
          <p:cNvPr id="4" name="Picture 2" descr="E:\New folder (6)\KEPK - Bahan gambar\jenner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9396" y="4643446"/>
            <a:ext cx="1663198" cy="2133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YANG MELAPORKAN KIPI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sz="3600" dirty="0"/>
              <a:t>Petugas lini depan</a:t>
            </a:r>
          </a:p>
          <a:p>
            <a:r>
              <a:rPr lang="id-ID" sz="3600" dirty="0"/>
              <a:t>Sumber informasi bisa dari siapa saja</a:t>
            </a:r>
          </a:p>
          <a:p>
            <a:r>
              <a:rPr lang="id-ID" sz="3600" dirty="0"/>
              <a:t>Ke petugas KIPI di Dinas Kesehatan Kab/Kota</a:t>
            </a:r>
          </a:p>
          <a:p>
            <a:r>
              <a:rPr lang="id-ID" sz="3600" dirty="0"/>
              <a:t>Selanjutnya diteruskan ke Komda/Pokja KIPI setempat</a:t>
            </a:r>
          </a:p>
          <a:p>
            <a:r>
              <a:rPr lang="id-ID" sz="3600" dirty="0"/>
              <a:t>Jika serius dilanjutkan ke provinsi/Jakarta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VAKSIN ITU AMAN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id-ID" sz="3600" dirty="0"/>
              <a:t>Penelitian vaksin sangat rumit dan dipenuhi persyaratan berat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3600" dirty="0"/>
              <a:t>Pemantauan setelah vaksin beredar juga sangat ketat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3600" dirty="0"/>
              <a:t>Kerja sama internasional yang baik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3600" dirty="0"/>
              <a:t>Prosedur KIPI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3600" dirty="0"/>
              <a:t>Data KIPI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3600" dirty="0"/>
              <a:t>Kebanyakan berita miring tentang vaksin itu hoax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3600" dirty="0"/>
              <a:t>Aspek sosial - politik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PENELITIAN VAKSIN RUMIT DAN BERAT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Proses dari penemuan bahan hingga uji manusia sangat panjang</a:t>
            </a:r>
          </a:p>
          <a:p>
            <a:r>
              <a:rPr lang="id-ID" dirty="0"/>
              <a:t>Pada uji klinis tahap akhir, jumlah sampel di atas 30 ribu orang</a:t>
            </a:r>
          </a:p>
          <a:p>
            <a:r>
              <a:rPr lang="id-ID" dirty="0"/>
              <a:t>Sampel diikuti bahkan hingga puluhan tahun setelah penelitian selesai</a:t>
            </a:r>
          </a:p>
          <a:p>
            <a:r>
              <a:rPr lang="id-ID" dirty="0"/>
              <a:t>Efek merugikan dari hal ini: sangat sedikit vaksin yang dilahirkan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PEMANTAUAN SETELAH VAKSIN BEREDAR SANGAT KETAT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sz="3600" dirty="0"/>
              <a:t>Sampel dari penelitian vaksin tersebut masih terus diikuti perkembangannya</a:t>
            </a:r>
          </a:p>
          <a:p>
            <a:r>
              <a:rPr lang="id-ID" sz="3600" dirty="0"/>
              <a:t>Data penggunaan vaksin beserta laporan KIPI dipantau dengan cermat</a:t>
            </a:r>
          </a:p>
          <a:p>
            <a:r>
              <a:rPr lang="id-ID" sz="3600" dirty="0"/>
              <a:t>Kasus vaksin rotavirus</a:t>
            </a:r>
          </a:p>
          <a:p>
            <a:r>
              <a:rPr lang="id-ID" sz="3600" dirty="0"/>
              <a:t>Kasus pada produk obat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KEBANYAKAN BERITA MIRING TENTANG VAKSIN ITU HOAX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Berita bisa benar (jadi bukan hoax), tapi persepsi belum tentu</a:t>
            </a:r>
          </a:p>
          <a:p>
            <a:r>
              <a:rPr lang="id-ID" sz="3600" b="1" dirty="0"/>
              <a:t>“Setelah”</a:t>
            </a:r>
            <a:r>
              <a:rPr lang="id-ID" sz="3600" dirty="0"/>
              <a:t> vs </a:t>
            </a:r>
            <a:r>
              <a:rPr lang="id-ID" sz="3600" b="1" dirty="0">
                <a:solidFill>
                  <a:srgbClr val="FF0000"/>
                </a:solidFill>
              </a:rPr>
              <a:t>“Karena”</a:t>
            </a:r>
          </a:p>
          <a:p>
            <a:endParaRPr lang="id-ID" sz="3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MMR DAN AUTISME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Tulisan 1998 oleh Andrew Wakefield (Inggris) di Majalah LANCET</a:t>
            </a:r>
          </a:p>
          <a:p>
            <a:r>
              <a:rPr lang="id-ID" dirty="0"/>
              <a:t>Penelitian yang bias dan cacat secara metodologi</a:t>
            </a:r>
          </a:p>
          <a:p>
            <a:r>
              <a:rPr lang="id-ID" dirty="0"/>
              <a:t>Pelanggaran etika penelitian</a:t>
            </a:r>
          </a:p>
          <a:p>
            <a:r>
              <a:rPr lang="id-ID" dirty="0"/>
              <a:t>Belakangan diketahui adanya motif uang di baliknya</a:t>
            </a:r>
          </a:p>
          <a:p>
            <a:r>
              <a:rPr lang="id-ID" dirty="0"/>
              <a:t>Wakefield menjalani penyelidikan oleh IDI Inggris dan dinyatakan bersalah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MMR DAN AUTISME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sz="4000" dirty="0"/>
              <a:t>Ijin praktek dicabut</a:t>
            </a:r>
          </a:p>
          <a:p>
            <a:r>
              <a:rPr lang="id-ID" sz="4000" dirty="0"/>
              <a:t>Wakefield sempat dipenjara</a:t>
            </a:r>
          </a:p>
          <a:p>
            <a:r>
              <a:rPr lang="id-ID" sz="4000" dirty="0"/>
              <a:t>Belakangan, sepuluh dari 12 penulis pendamping mengundurkan diri</a:t>
            </a:r>
          </a:p>
          <a:p>
            <a:r>
              <a:rPr lang="id-ID" sz="4000" dirty="0"/>
              <a:t>LANCET membatalkan tulisan tersebut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" name="Content Placeholder 9" descr="wakefield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7" y="142852"/>
            <a:ext cx="4071959" cy="4071959"/>
          </a:xfrm>
        </p:spPr>
      </p:pic>
      <p:pic>
        <p:nvPicPr>
          <p:cNvPr id="13" name="Picture 12" descr="wakefield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78" y="4286256"/>
            <a:ext cx="4275340" cy="2276480"/>
          </a:xfrm>
          <a:prstGeom prst="rect">
            <a:avLst/>
          </a:prstGeom>
        </p:spPr>
      </p:pic>
      <p:pic>
        <p:nvPicPr>
          <p:cNvPr id="15" name="Picture 14" descr="wakefield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88" y="83368"/>
            <a:ext cx="3000364" cy="4417202"/>
          </a:xfrm>
          <a:prstGeom prst="rect">
            <a:avLst/>
          </a:prstGeom>
        </p:spPr>
      </p:pic>
      <p:pic>
        <p:nvPicPr>
          <p:cNvPr id="18" name="Picture 17" descr="wakefield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286256"/>
            <a:ext cx="3357586" cy="248281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 descr="wakefield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616212"/>
            <a:ext cx="3014671" cy="425882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3183" t="23750" r="9912" b="32500"/>
          <a:stretch>
            <a:fillRect/>
          </a:stretch>
        </p:blipFill>
        <p:spPr bwMode="auto">
          <a:xfrm>
            <a:off x="1083971" y="115882"/>
            <a:ext cx="75009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</p:spPr>
        <p:txBody>
          <a:bodyPr/>
          <a:lstStyle/>
          <a:p>
            <a:r>
              <a:rPr lang="en-US" dirty="0"/>
              <a:t>PESAN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480" y="2924944"/>
            <a:ext cx="7704667" cy="3332816"/>
          </a:xfrm>
        </p:spPr>
        <p:txBody>
          <a:bodyPr>
            <a:noAutofit/>
          </a:bodyPr>
          <a:lstStyle/>
          <a:p>
            <a:r>
              <a:rPr lang="id-ID" sz="3200" dirty="0"/>
              <a:t>Vaksin adalah salah satu cara mendapatkan kekebalan</a:t>
            </a:r>
          </a:p>
          <a:p>
            <a:r>
              <a:rPr lang="id-ID" sz="3200" dirty="0"/>
              <a:t>Vaksin terbukti sangat bermanfaat</a:t>
            </a:r>
          </a:p>
          <a:p>
            <a:r>
              <a:rPr lang="id-ID" sz="3200" dirty="0"/>
              <a:t>Pengetahuan dasar imunisasi sangat penting bagi tenaga kesehatan</a:t>
            </a:r>
          </a:p>
          <a:p>
            <a:r>
              <a:rPr lang="id-ID" sz="3200" dirty="0"/>
              <a:t>Indonesia memberikan 7 vaksin untuk bayi/anak (melindungi terhadap 9 penyakit)</a:t>
            </a:r>
          </a:p>
          <a:p>
            <a:endParaRPr lang="id-ID" sz="3200" dirty="0"/>
          </a:p>
          <a:p>
            <a:endParaRPr lang="id-ID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E:\New folder (6)\KEPK - Bahan gambar\jenner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998" y="285729"/>
            <a:ext cx="751465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>
                <a:latin typeface="+mj-lt"/>
              </a:rPr>
              <a:t>Keamanan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vaksin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merupakan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penting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dalam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menjamin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kelangsungan</a:t>
            </a:r>
            <a:r>
              <a:rPr lang="en-US" dirty="0">
                <a:latin typeface="+mj-lt"/>
              </a:rPr>
              <a:t> program </a:t>
            </a:r>
            <a:r>
              <a:rPr lang="en-US" dirty="0" err="1">
                <a:latin typeface="+mj-lt"/>
              </a:rPr>
              <a:t>imunisasi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Kejadian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ikutan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pasca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imunisasi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dapat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terjadi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semua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vaksin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harus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dilaporkan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Prosedur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pemberian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imunisasi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benar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dapat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mengurangi</a:t>
            </a:r>
            <a:r>
              <a:rPr lang="en-US" dirty="0">
                <a:latin typeface="+mj-lt"/>
              </a:rPr>
              <a:t> KIPI </a:t>
            </a:r>
            <a:r>
              <a:rPr lang="en-US" dirty="0" err="1">
                <a:latin typeface="+mj-lt"/>
              </a:rPr>
              <a:t>akibat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kesalahan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Tenaga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medis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harus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dapat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memberikan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penanganan</a:t>
            </a:r>
            <a:r>
              <a:rPr lang="en-US" dirty="0">
                <a:latin typeface="+mj-lt"/>
              </a:rPr>
              <a:t> KIPI yang </a:t>
            </a:r>
            <a:r>
              <a:rPr lang="en-US" dirty="0" err="1">
                <a:latin typeface="+mj-lt"/>
              </a:rPr>
              <a:t>sering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mengancam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jiwa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misalnya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syok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anafilaksis</a:t>
            </a:r>
            <a:r>
              <a:rPr lang="en-US" dirty="0">
                <a:latin typeface="+mj-lt"/>
              </a:rPr>
              <a:t> </a:t>
            </a:r>
          </a:p>
          <a:p>
            <a:endParaRPr lang="id-ID" dirty="0">
              <a:latin typeface="+mj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400" b="1" dirty="0"/>
              <a:t>TERIMA KASIH</a:t>
            </a:r>
            <a:endParaRPr lang="id-ID" sz="8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PENDAHULUAN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sz="3600"/>
              <a:t>Dikenal sejak jaman Hipokrates (400 SM), kemudian dipraktikkan juga dalam kedokteran China dan India (1000 M)</a:t>
            </a:r>
          </a:p>
          <a:p>
            <a:r>
              <a:rPr lang="id-ID" sz="3600"/>
              <a:t>Turki menggunakan  (abad ke-18) </a:t>
            </a:r>
          </a:p>
          <a:p>
            <a:r>
              <a:rPr lang="id-ID" sz="3600"/>
              <a:t>Kemudian dibawa ke Inggris dan AS</a:t>
            </a:r>
          </a:p>
        </p:txBody>
      </p:sp>
      <p:pic>
        <p:nvPicPr>
          <p:cNvPr id="25604" name="Picture 3" descr="hipokrat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025" y="4643438"/>
            <a:ext cx="15065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3600" dirty="0"/>
              <a:t>Pada saat ini, TIDAK ADA SATUPUN negara di dunia yang TIDAK melaksanakan imunisasi</a:t>
            </a:r>
          </a:p>
          <a:p>
            <a:r>
              <a:rPr lang="en-US" sz="3600" dirty="0"/>
              <a:t>Banyak</a:t>
            </a:r>
            <a:r>
              <a:rPr lang="id-ID" sz="3600" dirty="0"/>
              <a:t> negara memberikan imunisasi yang lebih banyak dari yang </a:t>
            </a:r>
            <a:r>
              <a:rPr lang="en-US" sz="3600" dirty="0"/>
              <a:t>“</a:t>
            </a:r>
            <a:r>
              <a:rPr lang="id-ID" sz="3600" dirty="0"/>
              <a:t>diwajibkan</a:t>
            </a:r>
            <a:r>
              <a:rPr lang="en-US" sz="3600" dirty="0"/>
              <a:t>”</a:t>
            </a:r>
            <a:r>
              <a:rPr lang="id-ID" sz="3600" dirty="0"/>
              <a:t> di Indonesia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65A8-741E-412D-ACC5-C6362D28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8C1D-8D9C-4963-B9A1-401B92E9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Saat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imunisasi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salah </a:t>
            </a:r>
            <a:r>
              <a:rPr lang="en-US" sz="3600" dirty="0" err="1"/>
              <a:t>satu</a:t>
            </a:r>
            <a:r>
              <a:rPr lang="en-US" sz="3600" dirty="0"/>
              <a:t> </a:t>
            </a:r>
            <a:r>
              <a:rPr lang="en-US" sz="3600" dirty="0" err="1"/>
              <a:t>upaya</a:t>
            </a:r>
            <a:r>
              <a:rPr lang="en-US" sz="3600" dirty="0"/>
              <a:t> di </a:t>
            </a:r>
            <a:r>
              <a:rPr lang="en-US" sz="3600" dirty="0" err="1"/>
              <a:t>bidang</a:t>
            </a:r>
            <a:r>
              <a:rPr lang="en-US" sz="3600" dirty="0"/>
              <a:t> </a:t>
            </a:r>
            <a:r>
              <a:rPr lang="en-US" sz="3600" dirty="0" err="1"/>
              <a:t>kesehatan</a:t>
            </a:r>
            <a:r>
              <a:rPr lang="en-US" sz="3600" dirty="0"/>
              <a:t> </a:t>
            </a:r>
            <a:r>
              <a:rPr lang="en-US" sz="3600" dirty="0" err="1"/>
              <a:t>masyarakat</a:t>
            </a:r>
            <a:r>
              <a:rPr lang="en-US" sz="3600" dirty="0"/>
              <a:t> yang </a:t>
            </a:r>
            <a:r>
              <a:rPr lang="en-US" sz="3600" b="1" dirty="0">
                <a:solidFill>
                  <a:srgbClr val="FF0000"/>
                </a:solidFill>
              </a:rPr>
              <a:t>paling </a:t>
            </a:r>
            <a:r>
              <a:rPr lang="en-US" sz="3600" b="1" dirty="0" err="1">
                <a:solidFill>
                  <a:srgbClr val="FF0000"/>
                </a:solidFill>
              </a:rPr>
              <a:t>berhasil</a:t>
            </a:r>
            <a:r>
              <a:rPr lang="en-US" sz="3600" dirty="0"/>
              <a:t> di dunia</a:t>
            </a:r>
          </a:p>
        </p:txBody>
      </p:sp>
    </p:spTree>
    <p:extLst>
      <p:ext uri="{BB962C8B-B14F-4D97-AF65-F5344CB8AC3E}">
        <p14:creationId xmlns:p14="http://schemas.microsoft.com/office/powerpoint/2010/main" val="3839100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80</TotalTime>
  <Words>1288</Words>
  <Application>Microsoft Office PowerPoint</Application>
  <PresentationFormat>On-screen Show (4:3)</PresentationFormat>
  <Paragraphs>242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Arial Black</vt:lpstr>
      <vt:lpstr>Arial Narrow</vt:lpstr>
      <vt:lpstr>Calibri</vt:lpstr>
      <vt:lpstr>Corbel</vt:lpstr>
      <vt:lpstr>Rockwell Extra Bold</vt:lpstr>
      <vt:lpstr>Times New Roman</vt:lpstr>
      <vt:lpstr>Parallax</vt:lpstr>
      <vt:lpstr>Chart</vt:lpstr>
      <vt:lpstr>IMUNISASI</vt:lpstr>
      <vt:lpstr>I     S    I</vt:lpstr>
      <vt:lpstr>PowerPoint Presentation</vt:lpstr>
      <vt:lpstr>PENDAHULUAN</vt:lpstr>
      <vt:lpstr>PENDAHULUAN</vt:lpstr>
      <vt:lpstr>PowerPoint Presentation</vt:lpstr>
      <vt:lpstr>PENDAHULUAN</vt:lpstr>
      <vt:lpstr>PENDAHULUAN</vt:lpstr>
      <vt:lpstr>PENDAHULUAN</vt:lpstr>
      <vt:lpstr>LOUIS PASTEUR, ROBERT KOCH, PAUL EHRLICH, ELIE METCHNIKOFF, EMIL VON BEHRING</vt:lpstr>
      <vt:lpstr>EDWARD JENNER AND JAMES PHIPPS</vt:lpstr>
      <vt:lpstr>LADY MARY WORTLEY MONTAGU</vt:lpstr>
      <vt:lpstr>JONAS SALK AND ALFRED SABIN</vt:lpstr>
      <vt:lpstr>MAURICE HILLEMAN</vt:lpstr>
      <vt:lpstr>PowerPoint Presentation</vt:lpstr>
      <vt:lpstr>PowerPoint Presentation</vt:lpstr>
      <vt:lpstr>PowerPoint Presentation</vt:lpstr>
      <vt:lpstr>IMUNISASI</vt:lpstr>
      <vt:lpstr>IMUNISASI</vt:lpstr>
      <vt:lpstr>VAKSIN ITU BERMANFAAT</vt:lpstr>
      <vt:lpstr>TIGA PENYAKIT TELAH DIMUSNAHKAN</vt:lpstr>
      <vt:lpstr>CACAR</vt:lpstr>
      <vt:lpstr>POLIOMYELITIS</vt:lpstr>
      <vt:lpstr>ANGKA KESAKITAN DAN KEMATIAN MENURUN TAJAM</vt:lpstr>
      <vt:lpstr>PowerPoint Presentation</vt:lpstr>
      <vt:lpstr>PowerPoint Presentation</vt:lpstr>
      <vt:lpstr>KAMPANYE MR JAWA TIMUR 2017</vt:lpstr>
      <vt:lpstr>HASIL KAMPANYE MR  PER 13 OKTOBER 2017</vt:lpstr>
      <vt:lpstr>KAMPANYE MR JAWA TIMUR 2017</vt:lpstr>
      <vt:lpstr>DATA PENDERITA DIFTERI JAWA TIMUR SEJAK 2011</vt:lpstr>
      <vt:lpstr>PowerPoint Presentation</vt:lpstr>
      <vt:lpstr>VAKSIN DALAM PROGRAM PEMERINTAH INDONESIA SAAT INI</vt:lpstr>
      <vt:lpstr>VAKSIN TAMBAHAN 2021</vt:lpstr>
      <vt:lpstr>VAKSIN LAIN DI INDONESIA </vt:lpstr>
      <vt:lpstr>IMUNISASI</vt:lpstr>
      <vt:lpstr>IMUNISASI</vt:lpstr>
      <vt:lpstr>KEMATANGAN PROGRAM IMUNISASI</vt:lpstr>
      <vt:lpstr>NAMUN TIDAK ADA VAKSIN SEMPURNA</vt:lpstr>
      <vt:lpstr>DEFINISI KIPI MENURUT WHO</vt:lpstr>
      <vt:lpstr>KEJADIAN IKUTAN vs REAKSI SIMPANG</vt:lpstr>
      <vt:lpstr>KEJADIAN IKUTAN vs REAKSI SIMPANG</vt:lpstr>
      <vt:lpstr>PowerPoint Presentation</vt:lpstr>
      <vt:lpstr>REAKSI SIMPANG BUKAN PENGHALANG IMUNISASI</vt:lpstr>
      <vt:lpstr>YANG MENGURUS KIPI</vt:lpstr>
      <vt:lpstr>PEMBAGIAN MENURUT BERAT RINGAN</vt:lpstr>
      <vt:lpstr>REAKSI VAKSIN</vt:lpstr>
      <vt:lpstr>REAKSI VAKSIN GABUNGAN – DPT - RINGAN</vt:lpstr>
      <vt:lpstr>KOINSIDEN - KEBETULAN</vt:lpstr>
      <vt:lpstr>PENANGANAN KIPI</vt:lpstr>
      <vt:lpstr>YANG MELAPORKAN KIPI</vt:lpstr>
      <vt:lpstr>VAKSIN ITU AMAN</vt:lpstr>
      <vt:lpstr>PENELITIAN VAKSIN RUMIT DAN BERAT</vt:lpstr>
      <vt:lpstr>PEMANTAUAN SETELAH VAKSIN BEREDAR SANGAT KETAT</vt:lpstr>
      <vt:lpstr>KEBANYAKAN BERITA MIRING TENTANG VAKSIN ITU HOAX</vt:lpstr>
      <vt:lpstr>MMR DAN AUTISME</vt:lpstr>
      <vt:lpstr>MMR DAN AUTISME</vt:lpstr>
      <vt:lpstr>PowerPoint Presentation</vt:lpstr>
      <vt:lpstr>PowerPoint Presentation</vt:lpstr>
      <vt:lpstr>PESAN</vt:lpstr>
      <vt:lpstr>PESAN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IMUNISASI DAN KEJADIAN IKUTAN PASCA IMUNISASI (KIPI)</dc:title>
  <dc:creator>Donny</dc:creator>
  <cp:lastModifiedBy>fstravelindo fstravelindo</cp:lastModifiedBy>
  <cp:revision>6</cp:revision>
  <dcterms:created xsi:type="dcterms:W3CDTF">2019-10-05T18:38:19Z</dcterms:created>
  <dcterms:modified xsi:type="dcterms:W3CDTF">2021-08-26T05:49:21Z</dcterms:modified>
</cp:coreProperties>
</file>