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86" r:id="rId12"/>
    <p:sldId id="285" r:id="rId13"/>
    <p:sldId id="284" r:id="rId14"/>
    <p:sldId id="277" r:id="rId15"/>
    <p:sldId id="280" r:id="rId16"/>
    <p:sldId id="282" r:id="rId17"/>
    <p:sldId id="288" r:id="rId18"/>
    <p:sldId id="271" r:id="rId19"/>
    <p:sldId id="289" r:id="rId20"/>
    <p:sldId id="290" r:id="rId21"/>
    <p:sldId id="279" r:id="rId22"/>
    <p:sldId id="291" r:id="rId23"/>
    <p:sldId id="283" r:id="rId24"/>
    <p:sldId id="272" r:id="rId25"/>
    <p:sldId id="273" r:id="rId26"/>
    <p:sldId id="274" r:id="rId27"/>
    <p:sldId id="275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6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7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2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07CE-5EB0-4041-80AE-64FAA351E94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275B-87A7-4BAE-8D45-80897BE3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ANALISIS KONJOIN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ELVA FARIHAH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56909"/>
            <a:ext cx="1449416" cy="77236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0" y="662984"/>
            <a:ext cx="914400" cy="896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49" y="609600"/>
            <a:ext cx="919669" cy="9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SIMPAN FILE DENGAN KATA YANG SEDERHANA DAN MUDAH UNTUK DIINGAT</a:t>
            </a:r>
          </a:p>
          <a:p>
            <a:pPr marL="514350" indent="-514350">
              <a:buAutoNum type="arabicPeriod"/>
            </a:pPr>
            <a:r>
              <a:rPr lang="en-US" dirty="0" smtClean="0"/>
              <a:t>INGAT ATAU JIKA PERLU CATAT ALAMAT DI MANA ANDA MENYIMPAN FILE TERSEBUT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output orthogonal design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di data E </a:t>
            </a:r>
            <a:r>
              <a:rPr lang="en-US" dirty="0" err="1" smtClean="0"/>
              <a:t>pada</a:t>
            </a:r>
            <a:r>
              <a:rPr lang="en-US" dirty="0" smtClean="0"/>
              <a:t> folder ELVA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stimuli (‘E:\ELVA\</a:t>
            </a:r>
            <a:r>
              <a:rPr lang="en-US" dirty="0" err="1" smtClean="0"/>
              <a:t>stimuli.sav</a:t>
            </a:r>
            <a:r>
              <a:rPr lang="en-US" dirty="0" smtClean="0"/>
              <a:t>.’)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3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0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4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1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Konjoin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Syntax</a:t>
            </a:r>
          </a:p>
          <a:p>
            <a:pPr marL="0" indent="0">
              <a:buNone/>
            </a:pPr>
            <a:r>
              <a:rPr lang="en-US" dirty="0" smtClean="0"/>
              <a:t>CONJOINT PLAN=‘E:\ELVA\</a:t>
            </a:r>
            <a:r>
              <a:rPr lang="en-US" dirty="0" err="1" smtClean="0"/>
              <a:t>stimuli.sav</a:t>
            </a:r>
            <a:r>
              <a:rPr lang="en-US" dirty="0" smtClean="0"/>
              <a:t>.’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data stimuli </a:t>
            </a:r>
            <a:r>
              <a:rPr lang="en-US" dirty="0" err="1" smtClean="0"/>
              <a:t>disimpan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/DATA=‘E:\ELVA\</a:t>
            </a:r>
            <a:r>
              <a:rPr lang="en-US" dirty="0" err="1" smtClean="0"/>
              <a:t>bedak.sav</a:t>
            </a:r>
            <a:r>
              <a:rPr lang="en-US" dirty="0" smtClean="0"/>
              <a:t>.’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alamat</a:t>
            </a:r>
            <a:r>
              <a:rPr lang="en-US" dirty="0" smtClean="0"/>
              <a:t> data </a:t>
            </a:r>
            <a:r>
              <a:rPr lang="en-US" dirty="0" err="1" smtClean="0"/>
              <a:t>responden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/SCORE=p1 to p8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banyaknya</a:t>
            </a:r>
            <a:r>
              <a:rPr lang="en-US" dirty="0" smtClean="0"/>
              <a:t> stimuli </a:t>
            </a:r>
            <a:r>
              <a:rPr lang="en-US" dirty="0" err="1" smtClean="0"/>
              <a:t>yaitu</a:t>
            </a:r>
            <a:r>
              <a:rPr lang="en-US" dirty="0" smtClean="0"/>
              <a:t> 1 </a:t>
            </a:r>
            <a:r>
              <a:rPr lang="en-US" dirty="0" err="1" smtClean="0"/>
              <a:t>sampai</a:t>
            </a:r>
            <a:r>
              <a:rPr lang="en-US" dirty="0" smtClean="0"/>
              <a:t> 8 stimuli)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1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onsep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asar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onjoin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mengaplikasikan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konjoin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77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Goodness of fit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90500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pPr algn="ctr"/>
            <a:r>
              <a:rPr lang="en-US" sz="2800" b="1" dirty="0" err="1"/>
              <a:t>Correlations</a:t>
            </a:r>
            <a:r>
              <a:rPr lang="en-US" sz="2800" b="1" baseline="30000" dirty="0" err="1"/>
              <a:t>a</a:t>
            </a:r>
            <a:r>
              <a:rPr lang="en-US" dirty="0"/>
              <a:t>	</a:t>
            </a:r>
          </a:p>
          <a:p>
            <a:r>
              <a:rPr lang="en-US" dirty="0"/>
              <a:t>	Value	Sig.	</a:t>
            </a:r>
          </a:p>
          <a:p>
            <a:r>
              <a:rPr lang="en-US" sz="2000" dirty="0"/>
              <a:t>Pearson's R	.909	</a:t>
            </a:r>
            <a:r>
              <a:rPr lang="en-US" sz="3200" b="1" dirty="0"/>
              <a:t>.001</a:t>
            </a:r>
            <a:r>
              <a:rPr lang="en-US" sz="2000" dirty="0"/>
              <a:t>	</a:t>
            </a:r>
          </a:p>
          <a:p>
            <a:r>
              <a:rPr lang="en-US" sz="2000" dirty="0"/>
              <a:t>Kendall's tau	.741	</a:t>
            </a:r>
            <a:r>
              <a:rPr lang="en-US" sz="3200" b="1" dirty="0"/>
              <a:t>.006</a:t>
            </a:r>
            <a:r>
              <a:rPr lang="en-US" sz="2000" dirty="0"/>
              <a:t>	</a:t>
            </a:r>
          </a:p>
          <a:p>
            <a:r>
              <a:rPr lang="en-US" sz="2000" dirty="0"/>
              <a:t>a. Correlations between observed and estimated preferences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Utility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71694"/>
              </p:ext>
            </p:extLst>
          </p:nvPr>
        </p:nvGraphicFramePr>
        <p:xfrm>
          <a:off x="1828800" y="1600200"/>
          <a:ext cx="5410201" cy="3670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255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Utilities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145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Utility Estimate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Std. Error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Bentuk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Padat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-.031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.077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Tabur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.031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.077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Manfaat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Kulit Kering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-.258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.103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Kulit Berminyak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-.146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.121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Kulit Normal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.404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.121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Paraben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Iya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-.094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.077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Tidak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.094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.077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8235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(Constant)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3.396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.082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924800" cy="353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Bedak</a:t>
            </a:r>
            <a:r>
              <a:rPr lang="en-US" dirty="0" smtClean="0"/>
              <a:t> yang…</a:t>
            </a:r>
          </a:p>
          <a:p>
            <a:pPr marL="0" indent="0">
              <a:buNone/>
            </a:pPr>
            <a:r>
              <a:rPr lang="en-US" dirty="0" err="1" smtClean="0"/>
              <a:t>Bentuk</a:t>
            </a:r>
            <a:r>
              <a:rPr lang="en-US" dirty="0" smtClean="0"/>
              <a:t> : </a:t>
            </a:r>
            <a:r>
              <a:rPr lang="en-US" dirty="0" err="1" smtClean="0"/>
              <a:t>Tabur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Manfaat</a:t>
            </a:r>
            <a:r>
              <a:rPr lang="en-US" dirty="0" smtClean="0"/>
              <a:t> : </a:t>
            </a:r>
            <a:r>
              <a:rPr lang="en-US" dirty="0" err="1" smtClean="0"/>
              <a:t>Kulit</a:t>
            </a:r>
            <a:r>
              <a:rPr lang="en-US" dirty="0" smtClean="0"/>
              <a:t> Normal</a:t>
            </a:r>
          </a:p>
          <a:p>
            <a:pPr marL="0" indent="0">
              <a:buNone/>
            </a:pPr>
            <a:r>
              <a:rPr lang="en-US" dirty="0" err="1" smtClean="0"/>
              <a:t>Paraben</a:t>
            </a:r>
            <a:r>
              <a:rPr lang="en-US" dirty="0" smtClean="0"/>
              <a:t> : </a:t>
            </a:r>
            <a:r>
              <a:rPr lang="en-US" dirty="0" err="1" smtClean="0"/>
              <a:t>Tidak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Rata-rata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18943"/>
              </p:ext>
            </p:extLst>
          </p:nvPr>
        </p:nvGraphicFramePr>
        <p:xfrm>
          <a:off x="2590800" y="1752600"/>
          <a:ext cx="3200399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5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Importance Values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Bentuk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6.849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Manfaat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72.603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Paraben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20.548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80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Averaged Importance Score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4405745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Yang </a:t>
            </a:r>
            <a:r>
              <a:rPr lang="en-US" sz="2800" dirty="0" err="1" smtClean="0"/>
              <a:t>dianggap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:</a:t>
            </a:r>
          </a:p>
          <a:p>
            <a:r>
              <a:rPr lang="en-US" sz="2800" dirty="0" err="1" smtClean="0"/>
              <a:t>Manfaat</a:t>
            </a:r>
            <a:endParaRPr lang="en-US" sz="2800" dirty="0" smtClean="0"/>
          </a:p>
          <a:p>
            <a:r>
              <a:rPr lang="en-US" sz="2800" dirty="0" err="1" smtClean="0"/>
              <a:t>Paraben</a:t>
            </a:r>
            <a:endParaRPr lang="en-US" sz="2800" dirty="0" smtClean="0"/>
          </a:p>
          <a:p>
            <a:r>
              <a:rPr lang="en-US" sz="2800" dirty="0" err="1" smtClean="0"/>
              <a:t>Bentuk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43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SEMOGA BERMANFAAT</a:t>
            </a:r>
          </a:p>
          <a:p>
            <a:pPr marL="0" indent="0" algn="ctr">
              <a:buNone/>
            </a:pPr>
            <a:r>
              <a:rPr lang="en-US" dirty="0" smtClean="0"/>
              <a:t>DAN</a:t>
            </a:r>
          </a:p>
          <a:p>
            <a:pPr marL="0" indent="0" algn="ctr">
              <a:buNone/>
            </a:pPr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9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983163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konjoin</a:t>
            </a:r>
            <a:r>
              <a:rPr lang="en-ID" dirty="0"/>
              <a:t> 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>
                <a:sym typeface="Wingdings" pitchFamily="2" charset="2"/>
              </a:rPr>
              <a:t> </a:t>
            </a:r>
            <a:r>
              <a:rPr lang="en-ID" dirty="0" err="1" smtClean="0"/>
              <a:t>analisis</a:t>
            </a:r>
            <a:r>
              <a:rPr lang="en-ID" dirty="0" smtClean="0"/>
              <a:t> </a:t>
            </a:r>
            <a:r>
              <a:rPr lang="en-ID" dirty="0" err="1"/>
              <a:t>multivariat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preferensi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 smtClean="0"/>
              <a:t>jasa</a:t>
            </a:r>
            <a:endParaRPr lang="en-ID" dirty="0" smtClean="0"/>
          </a:p>
          <a:p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pemasaran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(</a:t>
            </a:r>
            <a:r>
              <a:rPr lang="en-ID" dirty="0" err="1"/>
              <a:t>spesifikasi</a:t>
            </a:r>
            <a:r>
              <a:rPr lang="en-ID" dirty="0"/>
              <a:t>)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 smtClean="0"/>
              <a:t>responden</a:t>
            </a:r>
            <a:endParaRPr lang="en-ID" dirty="0" smtClean="0"/>
          </a:p>
          <a:p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produk</a:t>
            </a:r>
            <a:r>
              <a:rPr lang="en-ID" dirty="0"/>
              <a:t> TV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responden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atribut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yang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preferensi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alternatif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level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. </a:t>
            </a:r>
            <a:r>
              <a:rPr lang="en-ID" dirty="0" err="1"/>
              <a:t>Contohnya</a:t>
            </a:r>
            <a:r>
              <a:rPr lang="en-ID" dirty="0"/>
              <a:t>, 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</a:t>
            </a:r>
            <a:r>
              <a:rPr lang="en-ID" dirty="0" err="1" smtClean="0"/>
              <a:t>Objek</a:t>
            </a:r>
            <a:r>
              <a:rPr lang="en-ID" dirty="0"/>
              <a:t>	: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(X)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</a:t>
            </a:r>
            <a:r>
              <a:rPr lang="en-ID" dirty="0" err="1" smtClean="0"/>
              <a:t>Faktor</a:t>
            </a:r>
            <a:r>
              <a:rPr lang="en-ID" dirty="0"/>
              <a:t>	: </a:t>
            </a:r>
            <a:r>
              <a:rPr lang="en-ID" dirty="0" err="1"/>
              <a:t>harga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Level</a:t>
            </a:r>
            <a:r>
              <a:rPr lang="en-ID" dirty="0"/>
              <a:t>	:  $39, $49, </a:t>
            </a:r>
            <a:r>
              <a:rPr lang="en-ID" dirty="0" err="1"/>
              <a:t>dan</a:t>
            </a:r>
            <a:r>
              <a:rPr lang="en-ID" dirty="0"/>
              <a:t> $59</a:t>
            </a:r>
            <a:endParaRPr lang="en-US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stimuli </a:t>
            </a:r>
            <a:r>
              <a:rPr lang="en-ID" dirty="0" err="1"/>
              <a:t>objek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dievaluasi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. Stimuli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level. </a:t>
            </a:r>
            <a:r>
              <a:rPr lang="en-ID" dirty="0" err="1"/>
              <a:t>Contohnya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X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$39.</a:t>
            </a:r>
            <a:endParaRPr lang="en-US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stimuli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dievaluasi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level.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stimuli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dijelaskan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</a:t>
            </a:r>
            <a:r>
              <a:rPr lang="en-ID" dirty="0" err="1" smtClean="0"/>
              <a:t>Diketahui</a:t>
            </a:r>
            <a:r>
              <a:rPr lang="en-ID" dirty="0" smtClean="0"/>
              <a:t> </a:t>
            </a:r>
            <a:r>
              <a:rPr lang="en-ID" dirty="0" err="1"/>
              <a:t>ada</a:t>
            </a:r>
            <a:r>
              <a:rPr lang="en-ID" dirty="0"/>
              <a:t> m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n level. </a:t>
            </a:r>
            <a:r>
              <a:rPr lang="en-ID" dirty="0" err="1"/>
              <a:t>Maka</a:t>
            </a:r>
            <a:r>
              <a:rPr lang="en-ID" dirty="0"/>
              <a:t>, stimuli = n x n x n </a:t>
            </a:r>
            <a:r>
              <a:rPr lang="en-ID" dirty="0" smtClean="0"/>
              <a:t>	x </a:t>
            </a:r>
            <a:r>
              <a:rPr lang="en-ID" dirty="0"/>
              <a:t>… </a:t>
            </a:r>
            <a:r>
              <a:rPr lang="en-ID" dirty="0" err="1"/>
              <a:t>sejumlah</a:t>
            </a:r>
            <a:r>
              <a:rPr lang="en-ID" dirty="0"/>
              <a:t> m </a:t>
            </a:r>
            <a:r>
              <a:rPr lang="en-ID" dirty="0" err="1"/>
              <a:t>buah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5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smtClean="0"/>
              <a:t>	</a:t>
            </a:r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 err="1"/>
              <a:t>memiliki</a:t>
            </a:r>
            <a:r>
              <a:rPr lang="en-ID" dirty="0"/>
              <a:t> 4 level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stimuli = 4 x 4 x 4 x 4 x </a:t>
            </a:r>
            <a:r>
              <a:rPr lang="en-ID" dirty="0" smtClean="0"/>
              <a:t>4.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5.   </a:t>
            </a:r>
            <a:r>
              <a:rPr lang="en-ID" i="1" dirty="0" smtClean="0"/>
              <a:t>Utility</a:t>
            </a:r>
            <a:r>
              <a:rPr lang="en-ID" dirty="0" smtClean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pendapat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(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)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perhitungan</a:t>
            </a:r>
            <a:r>
              <a:rPr lang="en-ID" dirty="0"/>
              <a:t> </a:t>
            </a:r>
            <a:r>
              <a:rPr lang="en-ID" dirty="0" err="1"/>
              <a:t>konjoin</a:t>
            </a:r>
            <a:r>
              <a:rPr lang="en-ID" dirty="0"/>
              <a:t>.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15 stimuli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diminta</a:t>
            </a:r>
            <a:r>
              <a:rPr lang="en-ID" dirty="0"/>
              <a:t> </a:t>
            </a:r>
            <a:r>
              <a:rPr lang="en-ID" dirty="0" err="1"/>
              <a:t>pendapat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15 stimuli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interval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(</a:t>
            </a:r>
            <a:r>
              <a:rPr lang="en-ID" dirty="0" err="1" smtClean="0"/>
              <a:t>misal</a:t>
            </a:r>
            <a:r>
              <a:rPr lang="en-ID" dirty="0" smtClean="0"/>
              <a:t> </a:t>
            </a:r>
            <a:r>
              <a:rPr lang="en-ID" dirty="0" err="1"/>
              <a:t>skala</a:t>
            </a:r>
            <a:r>
              <a:rPr lang="en-ID" dirty="0"/>
              <a:t> 1–5).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Langkah-langkah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konjoin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1: </a:t>
            </a:r>
            <a:r>
              <a:rPr lang="en-US" b="1" dirty="0" err="1" smtClean="0"/>
              <a:t>Menentukan</a:t>
            </a:r>
            <a:r>
              <a:rPr lang="en-US" b="1" dirty="0" smtClean="0"/>
              <a:t> </a:t>
            </a:r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b="1" dirty="0" smtClean="0"/>
          </a:p>
          <a:p>
            <a:pPr marL="0" indent="0">
              <a:buNone/>
            </a:pPr>
            <a:r>
              <a:rPr lang="en-ID" dirty="0"/>
              <a:t>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atribut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 smtClean="0"/>
              <a:t>produk</a:t>
            </a:r>
            <a:endParaRPr lang="en-ID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2: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konjoin</a:t>
            </a:r>
            <a:endParaRPr lang="en-US" b="1" dirty="0" smtClean="0"/>
          </a:p>
          <a:p>
            <a:pPr marL="0" lvl="0" indent="0">
              <a:buNone/>
            </a:pPr>
            <a:r>
              <a:rPr lang="en-ID" dirty="0" smtClean="0"/>
              <a:t>a. </a:t>
            </a:r>
            <a:r>
              <a:rPr lang="en-ID" dirty="0" err="1" smtClean="0"/>
              <a:t>Desain</a:t>
            </a:r>
            <a:r>
              <a:rPr lang="en-ID" dirty="0" smtClean="0"/>
              <a:t> </a:t>
            </a:r>
            <a:r>
              <a:rPr lang="en-ID" i="1" dirty="0" smtClean="0"/>
              <a:t>orthogonal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smtClean="0">
                <a:sym typeface="Wingdings" pitchFamily="2" charset="2"/>
              </a:rPr>
              <a:t> </a:t>
            </a:r>
            <a:r>
              <a:rPr lang="en-ID" dirty="0" err="1" smtClean="0">
                <a:sym typeface="Wingdings" pitchFamily="2" charset="2"/>
              </a:rPr>
              <a:t>merancang</a:t>
            </a:r>
            <a:r>
              <a:rPr lang="en-ID" dirty="0" smtClean="0">
                <a:sym typeface="Wingdings" pitchFamily="2" charset="2"/>
              </a:rPr>
              <a:t> stimuli </a:t>
            </a:r>
            <a:r>
              <a:rPr lang="en-ID" dirty="0" err="1" smtClean="0">
                <a:sym typeface="Wingdings" pitchFamily="2" charset="2"/>
              </a:rPr>
              <a:t>dengan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menetapkan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atribut</a:t>
            </a:r>
            <a:endParaRPr lang="en-ID" i="1" dirty="0" smtClean="0"/>
          </a:p>
          <a:p>
            <a:pPr marL="0" lvl="0" indent="0">
              <a:buNone/>
            </a:pPr>
            <a:r>
              <a:rPr lang="en-ID" i="1" dirty="0" smtClean="0"/>
              <a:t>-</a:t>
            </a:r>
            <a:r>
              <a:rPr lang="en-ID" i="1" dirty="0" err="1" smtClean="0"/>
              <a:t>Pairwaise</a:t>
            </a:r>
            <a:r>
              <a:rPr lang="en-ID" i="1" dirty="0" smtClean="0"/>
              <a:t> Combination</a:t>
            </a:r>
          </a:p>
          <a:p>
            <a:pPr marL="0" lvl="0" indent="0">
              <a:buNone/>
            </a:pPr>
            <a:r>
              <a:rPr lang="en-ID" i="1" dirty="0" smtClean="0"/>
              <a:t>-Full profile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smtClean="0">
                <a:sym typeface="Wingdings" pitchFamily="2" charset="2"/>
              </a:rPr>
              <a:t> paling </a:t>
            </a:r>
            <a:r>
              <a:rPr lang="en-ID" dirty="0" err="1" smtClean="0">
                <a:sym typeface="Wingdings" pitchFamily="2" charset="2"/>
              </a:rPr>
              <a:t>umum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digunakan</a:t>
            </a:r>
            <a:endParaRPr lang="en-ID" dirty="0" smtClean="0">
              <a:sym typeface="Wingdings" pitchFamily="2" charset="2"/>
            </a:endParaRPr>
          </a:p>
          <a:p>
            <a:pPr marL="0" lvl="0" indent="0">
              <a:buNone/>
            </a:pPr>
            <a:r>
              <a:rPr lang="en-ID" dirty="0" err="1"/>
              <a:t>Pada</a:t>
            </a:r>
            <a:r>
              <a:rPr lang="en-ID" dirty="0"/>
              <a:t> SPSS, </a:t>
            </a:r>
            <a:r>
              <a:rPr lang="en-ID" dirty="0" err="1"/>
              <a:t>desain</a:t>
            </a:r>
            <a:r>
              <a:rPr lang="en-ID" dirty="0"/>
              <a:t> </a:t>
            </a:r>
            <a:r>
              <a:rPr lang="en-ID" i="1" dirty="0"/>
              <a:t>orthogonal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i="1" dirty="0"/>
              <a:t>syntax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i="1" dirty="0"/>
              <a:t>orthogonal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Konjoin</a:t>
            </a:r>
            <a:endParaRPr lang="en-US" dirty="0" smtClean="0"/>
          </a:p>
          <a:p>
            <a:pPr marL="0" indent="0">
              <a:buNone/>
            </a:pPr>
            <a:r>
              <a:rPr lang="en-ID" dirty="0"/>
              <a:t> </a:t>
            </a:r>
            <a:r>
              <a:rPr lang="en-ID" dirty="0" smtClean="0"/>
              <a:t> 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/>
              <a:t>SPSS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konjoin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menu </a:t>
            </a:r>
            <a:r>
              <a:rPr lang="en-ID" i="1" dirty="0"/>
              <a:t>Syntax</a:t>
            </a:r>
            <a:r>
              <a:rPr lang="en-ID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5211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3: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Asumsi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4: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Kesesuaian</a:t>
            </a:r>
            <a:r>
              <a:rPr lang="en-US" b="1" dirty="0" smtClean="0"/>
              <a:t> Model</a:t>
            </a:r>
          </a:p>
          <a:p>
            <a:pPr marL="0" indent="0">
              <a:buNone/>
            </a:pPr>
            <a:r>
              <a:rPr lang="en-ID" dirty="0" err="1"/>
              <a:t>nilai</a:t>
            </a:r>
            <a:r>
              <a:rPr lang="en-ID" dirty="0"/>
              <a:t> Pearson’s R </a:t>
            </a:r>
            <a:r>
              <a:rPr lang="en-ID" dirty="0" err="1"/>
              <a:t>dan</a:t>
            </a:r>
            <a:r>
              <a:rPr lang="en-ID" dirty="0"/>
              <a:t> Kendall’s tau.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signifikansi</a:t>
            </a:r>
            <a:r>
              <a:rPr lang="en-ID" dirty="0"/>
              <a:t> &lt;0.05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korelasi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konjoin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model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i="1" dirty="0"/>
              <a:t>fit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Langkah</a:t>
            </a:r>
            <a:r>
              <a:rPr lang="en-US" b="1" dirty="0" smtClean="0"/>
              <a:t> 5: </a:t>
            </a:r>
            <a:r>
              <a:rPr lang="en-US" b="1" dirty="0" err="1" smtClean="0"/>
              <a:t>Interpretasi</a:t>
            </a:r>
            <a:endParaRPr lang="en-US" b="1" dirty="0" smtClean="0"/>
          </a:p>
          <a:p>
            <a:pPr marL="0" indent="0">
              <a:buNone/>
            </a:pP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i="1" dirty="0"/>
              <a:t>important utility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i="1" dirty="0"/>
              <a:t>output</a:t>
            </a:r>
            <a:r>
              <a:rPr lang="en-ID" dirty="0"/>
              <a:t> yang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preferensi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dinilai</a:t>
            </a:r>
            <a:r>
              <a:rPr lang="en-ID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Konjoin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221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PT YAM DAHE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kosmetik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melucurkan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bedak</a:t>
            </a:r>
            <a:r>
              <a:rPr lang="en-US" dirty="0" smtClean="0"/>
              <a:t>.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PT YAM DAHE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.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berjumlah</a:t>
            </a:r>
            <a:r>
              <a:rPr lang="en-US" dirty="0" smtClean="0"/>
              <a:t> 20 orang. PT YAM DAHE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respoden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: </a:t>
            </a:r>
            <a:r>
              <a:rPr lang="en-US" dirty="0" err="1" smtClean="0"/>
              <a:t>Padat</a:t>
            </a:r>
            <a:r>
              <a:rPr lang="en-US" dirty="0" smtClean="0"/>
              <a:t>, </a:t>
            </a:r>
            <a:r>
              <a:rPr lang="en-US" dirty="0" err="1" smtClean="0"/>
              <a:t>Tabur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Manfaat</a:t>
            </a:r>
            <a:r>
              <a:rPr lang="en-US" dirty="0" smtClean="0"/>
              <a:t>: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Berminyak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 Normal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Paraben</a:t>
            </a:r>
            <a:r>
              <a:rPr lang="en-US" dirty="0" smtClean="0"/>
              <a:t>: </a:t>
            </a:r>
            <a:r>
              <a:rPr lang="en-US" dirty="0" err="1" smtClean="0"/>
              <a:t>Iya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1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ID" sz="2800" b="1" dirty="0" err="1"/>
              <a:t>Atribut</a:t>
            </a:r>
            <a:r>
              <a:rPr lang="en-ID" sz="2800" b="1" dirty="0"/>
              <a:t> </a:t>
            </a:r>
            <a:r>
              <a:rPr lang="en-ID" sz="2800" b="1" dirty="0" err="1"/>
              <a:t>dan</a:t>
            </a:r>
            <a:r>
              <a:rPr lang="en-ID" sz="2800" b="1" dirty="0"/>
              <a:t> Level </a:t>
            </a:r>
            <a:r>
              <a:rPr lang="en-ID" sz="2800" b="1" dirty="0" err="1"/>
              <a:t>Produk</a:t>
            </a:r>
            <a:r>
              <a:rPr lang="en-ID" sz="2800" b="1" dirty="0"/>
              <a:t> </a:t>
            </a:r>
            <a:r>
              <a:rPr lang="en-ID" sz="2800" b="1" dirty="0" err="1" smtClean="0"/>
              <a:t>Bedak</a:t>
            </a:r>
            <a:r>
              <a:rPr lang="en-ID" sz="2800" b="1" dirty="0" smtClean="0"/>
              <a:t> PT YAM DAHE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606039"/>
              </p:ext>
            </p:extLst>
          </p:nvPr>
        </p:nvGraphicFramePr>
        <p:xfrm>
          <a:off x="1828800" y="2209800"/>
          <a:ext cx="5486399" cy="3130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5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>
                          <a:effectLst/>
                        </a:rPr>
                        <a:t>Factor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>
                          <a:effectLst/>
                        </a:rPr>
                        <a:t>Kode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>
                          <a:effectLst/>
                        </a:rPr>
                        <a:t>Keterangan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 smtClean="0">
                          <a:effectLst/>
                        </a:rPr>
                        <a:t>Bentuk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 smtClean="0">
                          <a:effectLst/>
                        </a:rPr>
                        <a:t>Padat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Tabur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 smtClean="0">
                          <a:effectLst/>
                        </a:rPr>
                        <a:t>Kulit</a:t>
                      </a:r>
                      <a:r>
                        <a:rPr lang="en-ID" sz="2400" baseline="0" dirty="0" smtClean="0">
                          <a:effectLst/>
                        </a:rPr>
                        <a:t> </a:t>
                      </a:r>
                      <a:r>
                        <a:rPr lang="en-ID" sz="2400" baseline="0" dirty="0" err="1" smtClean="0">
                          <a:effectLst/>
                        </a:rPr>
                        <a:t>Kering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Kulit</a:t>
                      </a:r>
                      <a:r>
                        <a:rPr lang="en-ID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Berminyak</a:t>
                      </a:r>
                      <a:endParaRPr lang="en-ID" sz="24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Kulit</a:t>
                      </a:r>
                      <a:r>
                        <a:rPr lang="en-ID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Normal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 smtClean="0">
                          <a:effectLst/>
                        </a:rPr>
                        <a:t>Paraben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>
                          <a:effectLst/>
                        </a:rPr>
                        <a:t>1</a:t>
                      </a:r>
                      <a:endParaRPr lang="en-US" sz="20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ID" sz="2400" dirty="0" err="1" smtClean="0">
                          <a:effectLst/>
                        </a:rPr>
                        <a:t>Iya</a:t>
                      </a:r>
                      <a:endParaRPr lang="en-US" sz="2000" dirty="0" smtClean="0">
                        <a:effectLst/>
                        <a:latin typeface="Calibri"/>
                        <a:cs typeface="Arial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3025" algn="l"/>
                        </a:tabLst>
                      </a:pPr>
                      <a:r>
                        <a:rPr lang="en-US" sz="2000" dirty="0" err="1" smtClean="0">
                          <a:effectLst/>
                          <a:latin typeface="Calibri"/>
                          <a:cs typeface="Arial"/>
                        </a:rPr>
                        <a:t>Tidak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09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Orthogonal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Sintax</a:t>
            </a:r>
            <a:endParaRPr lang="en-US" dirty="0" smtClean="0"/>
          </a:p>
          <a:p>
            <a:pPr marL="0" indent="0">
              <a:buNone/>
            </a:pPr>
            <a:r>
              <a:rPr lang="en-ID" dirty="0" err="1"/>
              <a:t>Ketik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i="1" dirty="0"/>
              <a:t>syntax editor</a:t>
            </a:r>
            <a:r>
              <a:rPr lang="en-ID" dirty="0"/>
              <a:t>: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ORTHOPLAN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/</a:t>
            </a:r>
            <a:r>
              <a:rPr lang="en-ID" dirty="0"/>
              <a:t>FACTOR1’nama factor 1’ (‘level faktor1’’level faktor2’)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/</a:t>
            </a:r>
            <a:r>
              <a:rPr lang="en-ID" dirty="0"/>
              <a:t>FACTOR2’nama </a:t>
            </a:r>
            <a:r>
              <a:rPr lang="en-ID" dirty="0" err="1"/>
              <a:t>faktor</a:t>
            </a:r>
            <a:r>
              <a:rPr lang="en-ID" dirty="0"/>
              <a:t> 2’‘(‘level faktor1’’level faktor2’)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(</a:t>
            </a:r>
            <a:r>
              <a:rPr lang="en-ID" dirty="0" err="1"/>
              <a:t>Diteruskan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level yang </a:t>
            </a:r>
            <a:r>
              <a:rPr lang="en-ID" dirty="0" err="1"/>
              <a:t>ada</a:t>
            </a:r>
            <a:r>
              <a:rPr lang="en-ID" dirty="0"/>
              <a:t>)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/</a:t>
            </a:r>
            <a:r>
              <a:rPr lang="en-ID" dirty="0"/>
              <a:t>HOLDOUT=0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SAVE </a:t>
            </a:r>
            <a:r>
              <a:rPr lang="en-ID" dirty="0"/>
              <a:t>OUTFILE= ‘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i="1" dirty="0"/>
              <a:t>file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menyimpan</a:t>
            </a:r>
            <a:r>
              <a:rPr lang="en-ID" dirty="0"/>
              <a:t> </a:t>
            </a:r>
            <a:r>
              <a:rPr lang="en-ID" i="1" dirty="0"/>
              <a:t>save’</a:t>
            </a:r>
            <a:endParaRPr lang="en-US" dirty="0"/>
          </a:p>
          <a:p>
            <a:pPr marL="0" indent="0">
              <a:buNone/>
            </a:pPr>
            <a:r>
              <a:rPr lang="en-ID" dirty="0" smtClean="0"/>
              <a:t>	</a:t>
            </a:r>
            <a:r>
              <a:rPr lang="en-ID" dirty="0" err="1" smtClean="0"/>
              <a:t>Pilih</a:t>
            </a:r>
            <a:r>
              <a:rPr lang="en-ID" dirty="0" smtClean="0"/>
              <a:t> </a:t>
            </a:r>
            <a:r>
              <a:rPr lang="en-ID" i="1" dirty="0" smtClean="0"/>
              <a:t>Run</a:t>
            </a:r>
            <a:r>
              <a:rPr lang="en-ID" dirty="0" smtClean="0"/>
              <a:t>&gt;</a:t>
            </a:r>
            <a:r>
              <a:rPr lang="en-ID" i="1" dirty="0" smtClean="0"/>
              <a:t>All</a:t>
            </a:r>
          </a:p>
          <a:p>
            <a:pPr marL="0" indent="0">
              <a:buNone/>
            </a:pPr>
            <a:r>
              <a:rPr lang="en-ID" dirty="0" smtClean="0"/>
              <a:t>2. </a:t>
            </a:r>
            <a:r>
              <a:rPr lang="en-ID" dirty="0" err="1" smtClean="0"/>
              <a:t>Prosedur</a:t>
            </a:r>
            <a:r>
              <a:rPr lang="en-ID" dirty="0" smtClean="0"/>
              <a:t> Orthogonal</a:t>
            </a:r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Data &gt; </a:t>
            </a:r>
            <a:r>
              <a:rPr lang="en-ID" dirty="0" err="1" smtClean="0"/>
              <a:t>Ortoghonal</a:t>
            </a:r>
            <a:r>
              <a:rPr lang="en-ID" dirty="0" smtClean="0"/>
              <a:t> design &gt; generate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0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556</Words>
  <Application>Microsoft Office PowerPoint</Application>
  <PresentationFormat>On-screen Show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ANALISIS KONJOIN</vt:lpstr>
      <vt:lpstr>TUJUAN</vt:lpstr>
      <vt:lpstr>PowerPoint Presentation</vt:lpstr>
      <vt:lpstr>Proses Dasar</vt:lpstr>
      <vt:lpstr>Langkah-langkah analisis konjoin</vt:lpstr>
      <vt:lpstr>PowerPoint Presentation</vt:lpstr>
      <vt:lpstr>Aplikasi Kasus Analisis Konjoin dengan SPSS</vt:lpstr>
      <vt:lpstr>Atribut dan Level Produk Bedak PT YAM DAHE</vt:lpstr>
      <vt:lpstr>Desain Orthogonal</vt:lpstr>
      <vt:lpstr>CATATAN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Konjoin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Goodness of fit</vt:lpstr>
      <vt:lpstr>Hasil Estimasi Utility</vt:lpstr>
      <vt:lpstr>Produk yang menjadi preferensi responden</vt:lpstr>
      <vt:lpstr>Rata-rata Nilai Berdasarkan Kepentingan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KONJOIN</dc:title>
  <dc:creator>ismail - [2010]</dc:creator>
  <cp:lastModifiedBy>ismail - [2010]</cp:lastModifiedBy>
  <cp:revision>23</cp:revision>
  <dcterms:created xsi:type="dcterms:W3CDTF">2021-08-25T06:45:40Z</dcterms:created>
  <dcterms:modified xsi:type="dcterms:W3CDTF">2021-09-14T03:22:01Z</dcterms:modified>
</cp:coreProperties>
</file>