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Cutive" pitchFamily="2" charset="0"/>
      <p:regular r:id="rId16"/>
    </p:embeddedFont>
    <p:embeddedFont>
      <p:font typeface="Open Sans" panose="020B0606030504020204" pitchFamily="34" charset="0"/>
      <p:regular r:id="rId17"/>
      <p:bold r:id="rId18"/>
      <p:italic r:id="rId19"/>
      <p:boldItalic r:id="rId20"/>
    </p:embeddedFont>
    <p:embeddedFont>
      <p:font typeface="Poppins" pitchFamily="2" charset="77"/>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i25BYrMGCNNVw293yhDXDtUpNl/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66"/>
    <p:restoredTop sz="94690"/>
  </p:normalViewPr>
  <p:slideViewPr>
    <p:cSldViewPr snapToGrid="0">
      <p:cViewPr varScale="1">
        <p:scale>
          <a:sx n="96" d="100"/>
          <a:sy n="96" d="100"/>
        </p:scale>
        <p:origin x="184" y="4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 name="Google Shape;237;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2" name="Google Shape;27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9" name="Google Shape;2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4" name="Google Shape;334;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a:spLocks noGrp="1"/>
          </p:cNvSpPr>
          <p:nvPr>
            <p:ph type="pic" idx="2"/>
          </p:nvPr>
        </p:nvSpPr>
        <p:spPr>
          <a:xfrm>
            <a:off x="1792288" y="612775"/>
            <a:ext cx="5486400" cy="4114800"/>
          </a:xfrm>
          <a:prstGeom prst="rect">
            <a:avLst/>
          </a:prstGeom>
          <a:noFill/>
          <a:ln>
            <a:noFill/>
          </a:ln>
        </p:spPr>
      </p:sp>
      <p:sp>
        <p:nvSpPr>
          <p:cNvPr id="64" name="Google Shape;64;p1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3"/>
        <p:cNvGrpSpPr/>
        <p:nvPr/>
      </p:nvGrpSpPr>
      <p:grpSpPr>
        <a:xfrm>
          <a:off x="0" y="0"/>
          <a:ext cx="0" cy="0"/>
          <a:chOff x="0" y="0"/>
          <a:chExt cx="0" cy="0"/>
        </a:xfrm>
      </p:grpSpPr>
      <p:sp>
        <p:nvSpPr>
          <p:cNvPr id="84" name="Google Shape;84;p1"/>
          <p:cNvSpPr/>
          <p:nvPr/>
        </p:nvSpPr>
        <p:spPr>
          <a:xfrm>
            <a:off x="5130567" y="-2488892"/>
            <a:ext cx="13352133" cy="13352133"/>
          </a:xfrm>
          <a:custGeom>
            <a:avLst/>
            <a:gdLst/>
            <a:ahLst/>
            <a:cxnLst/>
            <a:rect l="l" t="t" r="r" b="b"/>
            <a:pathLst>
              <a:path w="6540754" h="6540754" extrusionOk="0">
                <a:moveTo>
                  <a:pt x="6540754" y="0"/>
                </a:moveTo>
                <a:lnTo>
                  <a:pt x="0" y="6540754"/>
                </a:lnTo>
                <a:lnTo>
                  <a:pt x="6540754" y="6540754"/>
                </a:lnTo>
                <a:close/>
              </a:path>
            </a:pathLst>
          </a:custGeom>
          <a:blipFill rotWithShape="1">
            <a:blip r:embed="rId3">
              <a:alphaModFix/>
            </a:blip>
            <a:stretch>
              <a:fillRect l="-7687" r="-61976" b="-13044"/>
            </a:stretch>
          </a:blipFill>
          <a:ln>
            <a:noFill/>
          </a:ln>
        </p:spPr>
      </p:sp>
      <p:grpSp>
        <p:nvGrpSpPr>
          <p:cNvPr id="85" name="Google Shape;85;p1"/>
          <p:cNvGrpSpPr/>
          <p:nvPr/>
        </p:nvGrpSpPr>
        <p:grpSpPr>
          <a:xfrm rot="-2700000">
            <a:off x="1943780" y="8435905"/>
            <a:ext cx="4802710" cy="5027837"/>
            <a:chOff x="0" y="-38100"/>
            <a:chExt cx="812800" cy="850900"/>
          </a:xfrm>
        </p:grpSpPr>
        <p:sp>
          <p:nvSpPr>
            <p:cNvPr id="86" name="Google Shape;86;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87" name="Google Shape;87;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8" name="Google Shape;88;p1"/>
          <p:cNvGrpSpPr/>
          <p:nvPr/>
        </p:nvGrpSpPr>
        <p:grpSpPr>
          <a:xfrm rot="-2700000">
            <a:off x="11764570" y="-3640026"/>
            <a:ext cx="4802710" cy="5027837"/>
            <a:chOff x="0" y="-38100"/>
            <a:chExt cx="812800" cy="850900"/>
          </a:xfrm>
        </p:grpSpPr>
        <p:sp>
          <p:nvSpPr>
            <p:cNvPr id="89" name="Google Shape;89;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90" name="Google Shape;90;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1" name="Google Shape;91;p1"/>
          <p:cNvGrpSpPr/>
          <p:nvPr/>
        </p:nvGrpSpPr>
        <p:grpSpPr>
          <a:xfrm rot="-2700000">
            <a:off x="-551710" y="8071451"/>
            <a:ext cx="4802710" cy="5027837"/>
            <a:chOff x="0" y="-38100"/>
            <a:chExt cx="812800" cy="850900"/>
          </a:xfrm>
        </p:grpSpPr>
        <p:sp>
          <p:nvSpPr>
            <p:cNvPr id="92" name="Google Shape;92;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93" name="Google Shape;93;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4" name="Google Shape;94;p1"/>
          <p:cNvGrpSpPr/>
          <p:nvPr/>
        </p:nvGrpSpPr>
        <p:grpSpPr>
          <a:xfrm rot="-2700000">
            <a:off x="14796768" y="-2396526"/>
            <a:ext cx="4802710" cy="5027837"/>
            <a:chOff x="0" y="-38100"/>
            <a:chExt cx="812800" cy="850900"/>
          </a:xfrm>
        </p:grpSpPr>
        <p:sp>
          <p:nvSpPr>
            <p:cNvPr id="95" name="Google Shape;95;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96" name="Google Shape;96;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7" name="Google Shape;97;p1"/>
          <p:cNvGrpSpPr/>
          <p:nvPr/>
        </p:nvGrpSpPr>
        <p:grpSpPr>
          <a:xfrm rot="-2700000">
            <a:off x="1965503" y="9314952"/>
            <a:ext cx="4802710" cy="5027837"/>
            <a:chOff x="0" y="-38100"/>
            <a:chExt cx="812800" cy="850900"/>
          </a:xfrm>
        </p:grpSpPr>
        <p:sp>
          <p:nvSpPr>
            <p:cNvPr id="98" name="Google Shape;98;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99" name="Google Shape;99;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0" name="Google Shape;100;p1"/>
          <p:cNvGrpSpPr/>
          <p:nvPr/>
        </p:nvGrpSpPr>
        <p:grpSpPr>
          <a:xfrm rot="-2700000">
            <a:off x="11764570" y="-4249624"/>
            <a:ext cx="4802710" cy="5027837"/>
            <a:chOff x="0" y="-38100"/>
            <a:chExt cx="812800" cy="850900"/>
          </a:xfrm>
        </p:grpSpPr>
        <p:sp>
          <p:nvSpPr>
            <p:cNvPr id="101" name="Google Shape;101;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02" name="Google Shape;102;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3" name="Google Shape;103;p1"/>
          <p:cNvGrpSpPr/>
          <p:nvPr/>
        </p:nvGrpSpPr>
        <p:grpSpPr>
          <a:xfrm rot="-2700000">
            <a:off x="1965503" y="9883613"/>
            <a:ext cx="4802710" cy="5027837"/>
            <a:chOff x="0" y="-38100"/>
            <a:chExt cx="812800" cy="850900"/>
          </a:xfrm>
        </p:grpSpPr>
        <p:sp>
          <p:nvSpPr>
            <p:cNvPr id="104" name="Google Shape;104;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05" name="Google Shape;105;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6" name="Google Shape;106;p1"/>
          <p:cNvGrpSpPr/>
          <p:nvPr/>
        </p:nvGrpSpPr>
        <p:grpSpPr>
          <a:xfrm rot="-2700000">
            <a:off x="14796768" y="-3425226"/>
            <a:ext cx="4802710" cy="5027837"/>
            <a:chOff x="0" y="-38100"/>
            <a:chExt cx="812800" cy="850900"/>
          </a:xfrm>
        </p:grpSpPr>
        <p:sp>
          <p:nvSpPr>
            <p:cNvPr id="107" name="Google Shape;107;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08" name="Google Shape;108;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9" name="Google Shape;109;p1"/>
          <p:cNvGrpSpPr/>
          <p:nvPr/>
        </p:nvGrpSpPr>
        <p:grpSpPr>
          <a:xfrm rot="-2700000">
            <a:off x="-551710" y="8720047"/>
            <a:ext cx="4802710" cy="5027837"/>
            <a:chOff x="0" y="-38100"/>
            <a:chExt cx="812800" cy="850900"/>
          </a:xfrm>
        </p:grpSpPr>
        <p:sp>
          <p:nvSpPr>
            <p:cNvPr id="110" name="Google Shape;110;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11" name="Google Shape;111;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2" name="Google Shape;112;p1"/>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4">
              <a:alphaModFix/>
            </a:blip>
            <a:stretch>
              <a:fillRect/>
            </a:stretch>
          </a:blipFill>
          <a:ln>
            <a:noFill/>
          </a:ln>
        </p:spPr>
      </p:sp>
      <p:sp>
        <p:nvSpPr>
          <p:cNvPr id="113" name="Google Shape;113;p1"/>
          <p:cNvSpPr txBox="1"/>
          <p:nvPr/>
        </p:nvSpPr>
        <p:spPr>
          <a:xfrm>
            <a:off x="1190207" y="3020614"/>
            <a:ext cx="8753700" cy="2339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1" i="0" u="none" strike="noStrike" cap="none">
                <a:solidFill>
                  <a:srgbClr val="17365D"/>
                </a:solidFill>
                <a:latin typeface="Poppins"/>
                <a:ea typeface="Poppins"/>
                <a:cs typeface="Poppins"/>
                <a:sym typeface="Poppins"/>
              </a:rPr>
              <a:t>Unique Selling &amp;</a:t>
            </a:r>
            <a:r>
              <a:rPr lang="en-US" sz="7300" b="1" i="0" u="none" strike="noStrike" cap="none">
                <a:solidFill>
                  <a:srgbClr val="17365D"/>
                </a:solidFill>
                <a:latin typeface="Poppins"/>
                <a:ea typeface="Poppins"/>
                <a:cs typeface="Poppins"/>
                <a:sym typeface="Poppins"/>
              </a:rPr>
              <a:t> </a:t>
            </a:r>
            <a:r>
              <a:rPr lang="en-US" sz="7900" b="1" i="0" u="none" strike="noStrike" cap="none">
                <a:solidFill>
                  <a:schemeClr val="dk1"/>
                </a:solidFill>
                <a:latin typeface="Poppins"/>
                <a:ea typeface="Poppins"/>
                <a:cs typeface="Poppins"/>
                <a:sym typeface="Poppins"/>
              </a:rPr>
              <a:t>Prototipe Produk</a:t>
            </a:r>
            <a:endParaRPr sz="7900" b="1" i="0" u="none" strike="noStrike" cap="none">
              <a:solidFill>
                <a:schemeClr val="dk1"/>
              </a:solidFill>
              <a:latin typeface="Poppins"/>
              <a:ea typeface="Poppins"/>
              <a:cs typeface="Poppins"/>
              <a:sym typeface="Poppins"/>
            </a:endParaRPr>
          </a:p>
        </p:txBody>
      </p:sp>
      <p:sp>
        <p:nvSpPr>
          <p:cNvPr id="114" name="Google Shape;114;p1"/>
          <p:cNvSpPr txBox="1"/>
          <p:nvPr/>
        </p:nvSpPr>
        <p:spPr>
          <a:xfrm>
            <a:off x="1190207" y="6008158"/>
            <a:ext cx="9024659" cy="1384995"/>
          </a:xfrm>
          <a:prstGeom prst="rect">
            <a:avLst/>
          </a:prstGeom>
          <a:noFill/>
          <a:ln>
            <a:noFill/>
          </a:ln>
        </p:spPr>
        <p:txBody>
          <a:bodyPr spcFirstLastPara="1" wrap="square" lIns="0" tIns="0" rIns="0" bIns="0" anchor="t" anchorCtr="0">
            <a:spAutoFit/>
          </a:bodyPr>
          <a:lstStyle/>
          <a:p>
            <a:pPr marL="0" marR="0" lvl="0" indent="0" algn="l" rtl="0">
              <a:lnSpc>
                <a:spcPct val="133888"/>
              </a:lnSpc>
              <a:spcBef>
                <a:spcPts val="0"/>
              </a:spcBef>
              <a:spcAft>
                <a:spcPts val="0"/>
              </a:spcAft>
              <a:buClr>
                <a:srgbClr val="000000"/>
              </a:buClr>
              <a:buSzPts val="2700"/>
              <a:buFont typeface="Arial"/>
              <a:buNone/>
            </a:pPr>
            <a:r>
              <a:rPr lang="en-US" sz="2700" b="1" i="0" u="none" strike="noStrike" cap="none">
                <a:solidFill>
                  <a:srgbClr val="21264D"/>
                </a:solidFill>
                <a:latin typeface="Poppins"/>
                <a:ea typeface="Poppins"/>
                <a:cs typeface="Poppins"/>
                <a:sym typeface="Poppins"/>
              </a:rPr>
              <a:t>Jiwangga Hadi Nata, </a:t>
            </a:r>
            <a:endParaRPr sz="1400" b="0" i="0" u="none" strike="noStrike" cap="none">
              <a:solidFill>
                <a:srgbClr val="000000"/>
              </a:solidFill>
              <a:latin typeface="Arial"/>
              <a:ea typeface="Arial"/>
              <a:cs typeface="Arial"/>
              <a:sym typeface="Arial"/>
            </a:endParaRPr>
          </a:p>
          <a:p>
            <a:pPr marL="0" marR="0" lvl="0" indent="0" algn="l" rtl="0">
              <a:lnSpc>
                <a:spcPct val="133888"/>
              </a:lnSpc>
              <a:spcBef>
                <a:spcPts val="0"/>
              </a:spcBef>
              <a:spcAft>
                <a:spcPts val="0"/>
              </a:spcAft>
              <a:buClr>
                <a:srgbClr val="000000"/>
              </a:buClr>
              <a:buSzPts val="2700"/>
              <a:buFont typeface="Arial"/>
              <a:buNone/>
            </a:pPr>
            <a:r>
              <a:rPr lang="en-US" sz="2700" b="1" i="0" u="none" strike="noStrike" cap="none">
                <a:solidFill>
                  <a:srgbClr val="21264D"/>
                </a:solidFill>
                <a:latin typeface="Poppins"/>
                <a:ea typeface="Poppins"/>
                <a:cs typeface="Poppins"/>
                <a:sym typeface="Poppins"/>
              </a:rPr>
              <a:t>S.E., M.SM., CHE., HCM</a:t>
            </a:r>
            <a:endParaRPr sz="2700" b="0" i="0" u="none" strike="noStrike" cap="none">
              <a:solidFill>
                <a:schemeClr val="dk1"/>
              </a:solidFill>
              <a:latin typeface="Cutive"/>
              <a:ea typeface="Cutive"/>
              <a:cs typeface="Cutive"/>
              <a:sym typeface="Cutive"/>
            </a:endParaRPr>
          </a:p>
          <a:p>
            <a:pPr marL="0" marR="0" lvl="0" indent="0" algn="l" rtl="0">
              <a:lnSpc>
                <a:spcPct val="115017"/>
              </a:lnSpc>
              <a:spcBef>
                <a:spcPts val="0"/>
              </a:spcBef>
              <a:spcAft>
                <a:spcPts val="0"/>
              </a:spcAft>
              <a:buClr>
                <a:srgbClr val="000000"/>
              </a:buClr>
              <a:buSzPts val="3143"/>
              <a:buFont typeface="Arial"/>
              <a:buNone/>
            </a:pPr>
            <a:endParaRPr sz="3143" b="1" i="0" u="none" strike="noStrike" cap="none">
              <a:solidFill>
                <a:srgbClr val="21264D"/>
              </a:solidFill>
              <a:latin typeface="Poppins"/>
              <a:ea typeface="Poppins"/>
              <a:cs typeface="Poppins"/>
              <a:sym typeface="Poppins"/>
            </a:endParaRPr>
          </a:p>
        </p:txBody>
      </p:sp>
      <p:pic>
        <p:nvPicPr>
          <p:cNvPr id="115" name="Google Shape;115;p1"/>
          <p:cNvPicPr preferRelativeResize="0"/>
          <p:nvPr/>
        </p:nvPicPr>
        <p:blipFill rotWithShape="1">
          <a:blip r:embed="rId5">
            <a:alphaModFix/>
          </a:blip>
          <a:srcRect/>
          <a:stretch/>
        </p:blipFill>
        <p:spPr>
          <a:xfrm>
            <a:off x="962950" y="380162"/>
            <a:ext cx="4074179" cy="1901950"/>
          </a:xfrm>
          <a:prstGeom prst="rect">
            <a:avLst/>
          </a:prstGeom>
          <a:noFill/>
          <a:ln>
            <a:noFill/>
          </a:ln>
        </p:spPr>
      </p:pic>
      <p:pic>
        <p:nvPicPr>
          <p:cNvPr id="116" name="Google Shape;116;p1"/>
          <p:cNvPicPr preferRelativeResize="0"/>
          <p:nvPr/>
        </p:nvPicPr>
        <p:blipFill rotWithShape="1">
          <a:blip r:embed="rId6">
            <a:alphaModFix/>
          </a:blip>
          <a:srcRect/>
          <a:stretch/>
        </p:blipFill>
        <p:spPr>
          <a:xfrm>
            <a:off x="15302831" y="-107663"/>
            <a:ext cx="3366169" cy="18983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20"/>
        <p:cNvGrpSpPr/>
        <p:nvPr/>
      </p:nvGrpSpPr>
      <p:grpSpPr>
        <a:xfrm>
          <a:off x="0" y="0"/>
          <a:ext cx="0" cy="0"/>
          <a:chOff x="0" y="0"/>
          <a:chExt cx="0" cy="0"/>
        </a:xfrm>
      </p:grpSpPr>
      <p:sp>
        <p:nvSpPr>
          <p:cNvPr id="121" name="Google Shape;121;p2"/>
          <p:cNvSpPr/>
          <p:nvPr/>
        </p:nvSpPr>
        <p:spPr>
          <a:xfrm>
            <a:off x="10751069" y="2226452"/>
            <a:ext cx="6731000" cy="5829046"/>
          </a:xfrm>
          <a:custGeom>
            <a:avLst/>
            <a:gdLst/>
            <a:ahLst/>
            <a:cxnLst/>
            <a:rect l="l" t="t" r="r" b="b"/>
            <a:pathLst>
              <a:path w="6350000" h="5499100" extrusionOk="0">
                <a:moveTo>
                  <a:pt x="3175000" y="0"/>
                </a:moveTo>
                <a:lnTo>
                  <a:pt x="0" y="0"/>
                </a:lnTo>
                <a:lnTo>
                  <a:pt x="1587500" y="2749550"/>
                </a:lnTo>
                <a:lnTo>
                  <a:pt x="3175000" y="5499100"/>
                </a:lnTo>
                <a:lnTo>
                  <a:pt x="4762500" y="2749550"/>
                </a:lnTo>
                <a:lnTo>
                  <a:pt x="6350000" y="0"/>
                </a:lnTo>
                <a:close/>
              </a:path>
            </a:pathLst>
          </a:custGeom>
          <a:blipFill rotWithShape="1">
            <a:blip r:embed="rId3">
              <a:alphaModFix/>
            </a:blip>
            <a:stretch>
              <a:fillRect t="-21942" b="-21940"/>
            </a:stretch>
          </a:blipFill>
          <a:ln>
            <a:noFill/>
          </a:ln>
        </p:spPr>
      </p:sp>
      <p:grpSp>
        <p:nvGrpSpPr>
          <p:cNvPr id="122" name="Google Shape;122;p2"/>
          <p:cNvGrpSpPr/>
          <p:nvPr/>
        </p:nvGrpSpPr>
        <p:grpSpPr>
          <a:xfrm>
            <a:off x="15357712" y="4649615"/>
            <a:ext cx="6926752" cy="7161663"/>
            <a:chOff x="-175977" y="-175976"/>
            <a:chExt cx="9235669" cy="9548885"/>
          </a:xfrm>
        </p:grpSpPr>
        <p:grpSp>
          <p:nvGrpSpPr>
            <p:cNvPr id="123" name="Google Shape;123;p2"/>
            <p:cNvGrpSpPr/>
            <p:nvPr/>
          </p:nvGrpSpPr>
          <p:grpSpPr>
            <a:xfrm rot="-2700000">
              <a:off x="1011586" y="2751696"/>
              <a:ext cx="5309215" cy="5558084"/>
              <a:chOff x="0" y="-38100"/>
              <a:chExt cx="812800" cy="850900"/>
            </a:xfrm>
          </p:grpSpPr>
          <p:sp>
            <p:nvSpPr>
              <p:cNvPr id="124" name="Google Shape;124;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125" name="Google Shape;125;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26" name="Google Shape;126;p2"/>
            <p:cNvGrpSpPr/>
            <p:nvPr/>
          </p:nvGrpSpPr>
          <p:grpSpPr>
            <a:xfrm rot="-2700000">
              <a:off x="1831597" y="887152"/>
              <a:ext cx="5309215" cy="5558084"/>
              <a:chOff x="0" y="-38100"/>
              <a:chExt cx="812800" cy="850900"/>
            </a:xfrm>
          </p:grpSpPr>
          <p:sp>
            <p:nvSpPr>
              <p:cNvPr id="127" name="Google Shape;127;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28" name="Google Shape;128;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29" name="Google Shape;129;p2"/>
            <p:cNvGrpSpPr/>
            <p:nvPr/>
          </p:nvGrpSpPr>
          <p:grpSpPr>
            <a:xfrm rot="-2700000">
              <a:off x="1831597" y="2732109"/>
              <a:ext cx="5309215" cy="5558084"/>
              <a:chOff x="0" y="-38100"/>
              <a:chExt cx="812800" cy="850900"/>
            </a:xfrm>
          </p:grpSpPr>
          <p:sp>
            <p:nvSpPr>
              <p:cNvPr id="130" name="Google Shape;130;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31" name="Google Shape;131;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2" name="Google Shape;132;p2"/>
            <p:cNvGrpSpPr/>
            <p:nvPr/>
          </p:nvGrpSpPr>
          <p:grpSpPr>
            <a:xfrm rot="-2700000">
              <a:off x="2494928" y="2732109"/>
              <a:ext cx="5309215" cy="5558084"/>
              <a:chOff x="0" y="-38100"/>
              <a:chExt cx="812800" cy="850900"/>
            </a:xfrm>
          </p:grpSpPr>
          <p:sp>
            <p:nvSpPr>
              <p:cNvPr id="133" name="Google Shape;133;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34" name="Google Shape;134;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5" name="Google Shape;135;p2"/>
            <p:cNvGrpSpPr/>
            <p:nvPr/>
          </p:nvGrpSpPr>
          <p:grpSpPr>
            <a:xfrm rot="-2700000">
              <a:off x="2562914" y="887152"/>
              <a:ext cx="5309215" cy="5558084"/>
              <a:chOff x="0" y="-38100"/>
              <a:chExt cx="812800" cy="850900"/>
            </a:xfrm>
          </p:grpSpPr>
          <p:sp>
            <p:nvSpPr>
              <p:cNvPr id="136" name="Google Shape;136;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37" name="Google Shape;137;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38" name="Google Shape;138;p2"/>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4">
              <a:alphaModFix/>
            </a:blip>
            <a:stretch>
              <a:fillRect/>
            </a:stretch>
          </a:blipFill>
          <a:ln>
            <a:noFill/>
          </a:ln>
        </p:spPr>
      </p:sp>
      <p:sp>
        <p:nvSpPr>
          <p:cNvPr id="139" name="Google Shape;139;p2"/>
          <p:cNvSpPr txBox="1"/>
          <p:nvPr/>
        </p:nvSpPr>
        <p:spPr>
          <a:xfrm>
            <a:off x="1193950" y="1567175"/>
            <a:ext cx="8725800" cy="738900"/>
          </a:xfrm>
          <a:prstGeom prst="rect">
            <a:avLst/>
          </a:prstGeom>
          <a:noFill/>
          <a:ln>
            <a:noFill/>
          </a:ln>
        </p:spPr>
        <p:txBody>
          <a:bodyPr spcFirstLastPara="1" wrap="square" lIns="0" tIns="0" rIns="0" bIns="0" anchor="t" anchorCtr="0">
            <a:spAutoFit/>
          </a:bodyPr>
          <a:lstStyle/>
          <a:p>
            <a:pPr marL="0" marR="0" lvl="0" indent="0" algn="l" rtl="0">
              <a:lnSpc>
                <a:spcPct val="11314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Konsep Dasar Value Produk</a:t>
            </a:r>
            <a:endParaRPr sz="4800" b="1" i="0" u="none" strike="noStrike" cap="none">
              <a:solidFill>
                <a:srgbClr val="21264D"/>
              </a:solidFill>
              <a:latin typeface="Poppins"/>
              <a:ea typeface="Poppins"/>
              <a:cs typeface="Poppins"/>
              <a:sym typeface="Poppins"/>
            </a:endParaRPr>
          </a:p>
        </p:txBody>
      </p:sp>
      <p:sp>
        <p:nvSpPr>
          <p:cNvPr id="140" name="Google Shape;140;p2"/>
          <p:cNvSpPr txBox="1"/>
          <p:nvPr/>
        </p:nvSpPr>
        <p:spPr>
          <a:xfrm>
            <a:off x="1193961" y="2856939"/>
            <a:ext cx="9638100" cy="5678478"/>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100"/>
              <a:buFont typeface="Arial"/>
              <a:buNone/>
            </a:pPr>
            <a:r>
              <a:rPr lang="en-US" sz="4100" b="0" i="0" u="none" strike="noStrike" cap="none" dirty="0">
                <a:solidFill>
                  <a:schemeClr val="dk1"/>
                </a:solidFill>
                <a:latin typeface="Calibri"/>
                <a:ea typeface="Calibri"/>
                <a:cs typeface="Calibri"/>
                <a:sym typeface="Calibri"/>
              </a:rPr>
              <a:t>Value </a:t>
            </a:r>
            <a:r>
              <a:rPr lang="en-US" sz="4100" b="0" i="0" u="none" strike="noStrike" cap="none" dirty="0" err="1">
                <a:solidFill>
                  <a:schemeClr val="dk1"/>
                </a:solidFill>
                <a:latin typeface="Calibri"/>
                <a:ea typeface="Calibri"/>
                <a:cs typeface="Calibri"/>
                <a:sym typeface="Calibri"/>
              </a:rPr>
              <a:t>produk</a:t>
            </a:r>
            <a:r>
              <a:rPr lang="en-US" sz="4100" b="0" i="0" u="none" strike="noStrike" cap="none" dirty="0">
                <a:solidFill>
                  <a:schemeClr val="dk1"/>
                </a:solidFill>
                <a:latin typeface="Calibri"/>
                <a:ea typeface="Calibri"/>
                <a:cs typeface="Calibri"/>
                <a:sym typeface="Calibri"/>
              </a:rPr>
              <a:t> </a:t>
            </a:r>
            <a:r>
              <a:rPr lang="en-US" sz="4100" b="0" i="0" u="none" strike="noStrike" cap="none" dirty="0" err="1">
                <a:solidFill>
                  <a:schemeClr val="dk1"/>
                </a:solidFill>
                <a:latin typeface="Calibri"/>
                <a:ea typeface="Calibri"/>
                <a:cs typeface="Calibri"/>
                <a:sym typeface="Calibri"/>
              </a:rPr>
              <a:t>merupakan</a:t>
            </a:r>
            <a:r>
              <a:rPr lang="en-US" sz="4100" b="0" i="0" u="none" strike="noStrike" cap="none" dirty="0">
                <a:solidFill>
                  <a:schemeClr val="dk1"/>
                </a:solidFill>
                <a:latin typeface="Calibri"/>
                <a:ea typeface="Calibri"/>
                <a:cs typeface="Calibri"/>
                <a:sym typeface="Calibri"/>
              </a:rPr>
              <a:t> </a:t>
            </a:r>
            <a:r>
              <a:rPr lang="en-US" sz="4100" b="0" i="0" u="none" strike="noStrike" cap="none" dirty="0" err="1">
                <a:solidFill>
                  <a:schemeClr val="dk1"/>
                </a:solidFill>
                <a:latin typeface="Calibri"/>
                <a:ea typeface="Calibri"/>
                <a:cs typeface="Calibri"/>
                <a:sym typeface="Calibri"/>
              </a:rPr>
              <a:t>kegunaan</a:t>
            </a:r>
            <a:r>
              <a:rPr lang="en-US" sz="4100" b="0" i="0" u="none" strike="noStrike" cap="none" dirty="0">
                <a:solidFill>
                  <a:schemeClr val="dk1"/>
                </a:solidFill>
                <a:latin typeface="Calibri"/>
                <a:ea typeface="Calibri"/>
                <a:cs typeface="Calibri"/>
                <a:sym typeface="Calibri"/>
              </a:rPr>
              <a:t> </a:t>
            </a:r>
            <a:r>
              <a:rPr lang="en-US" sz="4100" b="0" i="0" u="none" strike="noStrike" cap="none" dirty="0" err="1">
                <a:solidFill>
                  <a:schemeClr val="dk1"/>
                </a:solidFill>
                <a:latin typeface="Calibri"/>
                <a:ea typeface="Calibri"/>
                <a:cs typeface="Calibri"/>
                <a:sym typeface="Calibri"/>
              </a:rPr>
              <a:t>atau</a:t>
            </a:r>
            <a:r>
              <a:rPr lang="en-US" sz="4100" b="0" i="0" u="none" strike="noStrike" cap="none" dirty="0">
                <a:solidFill>
                  <a:schemeClr val="dk1"/>
                </a:solidFill>
                <a:latin typeface="Calibri"/>
                <a:ea typeface="Calibri"/>
                <a:cs typeface="Calibri"/>
                <a:sym typeface="Calibri"/>
              </a:rPr>
              <a:t> </a:t>
            </a:r>
            <a:r>
              <a:rPr lang="en-US" sz="4100" b="0" i="0" u="none" strike="noStrike" cap="none" dirty="0" err="1">
                <a:solidFill>
                  <a:schemeClr val="dk1"/>
                </a:solidFill>
                <a:latin typeface="Calibri"/>
                <a:ea typeface="Calibri"/>
                <a:cs typeface="Calibri"/>
                <a:sym typeface="Calibri"/>
              </a:rPr>
              <a:t>manfaat</a:t>
            </a:r>
            <a:r>
              <a:rPr lang="en-US" sz="4100" b="0" i="0" u="none" strike="noStrike" cap="none" dirty="0">
                <a:solidFill>
                  <a:schemeClr val="dk1"/>
                </a:solidFill>
                <a:latin typeface="Calibri"/>
                <a:ea typeface="Calibri"/>
                <a:cs typeface="Calibri"/>
                <a:sym typeface="Calibri"/>
              </a:rPr>
              <a:t> yang </a:t>
            </a:r>
            <a:r>
              <a:rPr lang="en-US" sz="4100" b="0" i="0" u="none" strike="noStrike" cap="none" dirty="0" err="1">
                <a:solidFill>
                  <a:schemeClr val="dk1"/>
                </a:solidFill>
                <a:latin typeface="Calibri"/>
                <a:ea typeface="Calibri"/>
                <a:cs typeface="Calibri"/>
                <a:sym typeface="Calibri"/>
              </a:rPr>
              <a:t>ditawarkan</a:t>
            </a:r>
            <a:r>
              <a:rPr lang="en-US" sz="4100" b="0" i="0" u="none" strike="noStrike" cap="none" dirty="0">
                <a:solidFill>
                  <a:schemeClr val="dk1"/>
                </a:solidFill>
                <a:latin typeface="Calibri"/>
                <a:ea typeface="Calibri"/>
                <a:cs typeface="Calibri"/>
                <a:sym typeface="Calibri"/>
              </a:rPr>
              <a:t> dan </a:t>
            </a:r>
            <a:r>
              <a:rPr lang="en-US" sz="4100" b="0" i="0" u="none" strike="noStrike" cap="none" dirty="0" err="1">
                <a:solidFill>
                  <a:schemeClr val="dk1"/>
                </a:solidFill>
                <a:latin typeface="Calibri"/>
                <a:ea typeface="Calibri"/>
                <a:cs typeface="Calibri"/>
                <a:sym typeface="Calibri"/>
              </a:rPr>
              <a:t>diberikan</a:t>
            </a:r>
            <a:r>
              <a:rPr lang="en-US" sz="4100" b="0" i="0" u="none" strike="noStrike" cap="none" dirty="0">
                <a:solidFill>
                  <a:schemeClr val="dk1"/>
                </a:solidFill>
                <a:latin typeface="Calibri"/>
                <a:ea typeface="Calibri"/>
                <a:cs typeface="Calibri"/>
                <a:sym typeface="Calibri"/>
              </a:rPr>
              <a:t> oleh </a:t>
            </a:r>
            <a:r>
              <a:rPr lang="en-US" sz="4100" b="0" i="0" u="none" strike="noStrike" cap="none" dirty="0" err="1">
                <a:solidFill>
                  <a:schemeClr val="dk1"/>
                </a:solidFill>
                <a:latin typeface="Calibri"/>
                <a:ea typeface="Calibri"/>
                <a:cs typeface="Calibri"/>
                <a:sym typeface="Calibri"/>
              </a:rPr>
              <a:t>produk</a:t>
            </a:r>
            <a:r>
              <a:rPr lang="en-US" sz="4100" b="0" i="0" u="none" strike="noStrike" cap="none" dirty="0">
                <a:solidFill>
                  <a:schemeClr val="dk1"/>
                </a:solidFill>
                <a:latin typeface="Calibri"/>
                <a:ea typeface="Calibri"/>
                <a:cs typeface="Calibri"/>
                <a:sym typeface="Calibri"/>
              </a:rPr>
              <a:t> </a:t>
            </a:r>
            <a:r>
              <a:rPr lang="en-US" sz="4100" b="0" i="0" u="none" strike="noStrike" cap="none" dirty="0" err="1">
                <a:solidFill>
                  <a:schemeClr val="dk1"/>
                </a:solidFill>
                <a:latin typeface="Calibri"/>
                <a:ea typeface="Calibri"/>
                <a:cs typeface="Calibri"/>
                <a:sym typeface="Calibri"/>
              </a:rPr>
              <a:t>kepada</a:t>
            </a:r>
            <a:r>
              <a:rPr lang="en-US" sz="4100" b="0" i="0" u="none" strike="noStrike" cap="none" dirty="0">
                <a:solidFill>
                  <a:schemeClr val="dk1"/>
                </a:solidFill>
                <a:latin typeface="Calibri"/>
                <a:ea typeface="Calibri"/>
                <a:cs typeface="Calibri"/>
                <a:sym typeface="Calibri"/>
              </a:rPr>
              <a:t> </a:t>
            </a:r>
            <a:r>
              <a:rPr lang="en-US" sz="4100" b="0" i="0" u="none" strike="noStrike" cap="none" dirty="0" err="1">
                <a:solidFill>
                  <a:schemeClr val="dk1"/>
                </a:solidFill>
                <a:latin typeface="Calibri"/>
                <a:ea typeface="Calibri"/>
                <a:cs typeface="Calibri"/>
                <a:sym typeface="Calibri"/>
              </a:rPr>
              <a:t>konsumen</a:t>
            </a:r>
            <a:r>
              <a:rPr lang="en-US" sz="4100" b="0" i="0" u="none" strike="noStrike" cap="none" dirty="0">
                <a:solidFill>
                  <a:schemeClr val="dk1"/>
                </a:solidFill>
                <a:latin typeface="Calibri"/>
                <a:ea typeface="Calibri"/>
                <a:cs typeface="Calibri"/>
                <a:sym typeface="Calibri"/>
              </a:rPr>
              <a:t> yang </a:t>
            </a:r>
            <a:r>
              <a:rPr lang="en-US" sz="4100" b="0" i="0" u="none" strike="noStrike" cap="none" dirty="0" err="1">
                <a:solidFill>
                  <a:schemeClr val="dk1"/>
                </a:solidFill>
                <a:latin typeface="Calibri"/>
                <a:ea typeface="Calibri"/>
                <a:cs typeface="Calibri"/>
                <a:sym typeface="Calibri"/>
              </a:rPr>
              <a:t>dapat</a:t>
            </a:r>
            <a:r>
              <a:rPr lang="en-US" sz="4100" b="0" i="0" u="none" strike="noStrike" cap="none" dirty="0">
                <a:solidFill>
                  <a:schemeClr val="dk1"/>
                </a:solidFill>
                <a:latin typeface="Calibri"/>
                <a:ea typeface="Calibri"/>
                <a:cs typeface="Calibri"/>
                <a:sym typeface="Calibri"/>
              </a:rPr>
              <a:t> </a:t>
            </a:r>
            <a:r>
              <a:rPr lang="en-US" sz="4100" b="0" i="0" u="none" strike="noStrike" cap="none" dirty="0" err="1">
                <a:solidFill>
                  <a:schemeClr val="dk1"/>
                </a:solidFill>
                <a:latin typeface="Calibri"/>
                <a:ea typeface="Calibri"/>
                <a:cs typeface="Calibri"/>
                <a:sym typeface="Calibri"/>
              </a:rPr>
              <a:t>mempengaruhi</a:t>
            </a:r>
            <a:r>
              <a:rPr lang="en-US" sz="4100" b="0" i="0" u="none" strike="noStrike" cap="none" dirty="0">
                <a:solidFill>
                  <a:schemeClr val="dk1"/>
                </a:solidFill>
                <a:latin typeface="Calibri"/>
                <a:ea typeface="Calibri"/>
                <a:cs typeface="Calibri"/>
                <a:sym typeface="Calibri"/>
              </a:rPr>
              <a:t> </a:t>
            </a:r>
            <a:r>
              <a:rPr lang="en-US" sz="4100" b="0" i="0" u="none" strike="noStrike" cap="none" dirty="0" err="1">
                <a:solidFill>
                  <a:schemeClr val="dk1"/>
                </a:solidFill>
                <a:latin typeface="Calibri"/>
                <a:ea typeface="Calibri"/>
                <a:cs typeface="Calibri"/>
                <a:sym typeface="Calibri"/>
              </a:rPr>
              <a:t>keputusan</a:t>
            </a:r>
            <a:r>
              <a:rPr lang="en-US" sz="4100" b="0" i="0" u="none" strike="noStrike" cap="none" dirty="0">
                <a:solidFill>
                  <a:schemeClr val="dk1"/>
                </a:solidFill>
                <a:latin typeface="Calibri"/>
                <a:ea typeface="Calibri"/>
                <a:cs typeface="Calibri"/>
                <a:sym typeface="Calibri"/>
              </a:rPr>
              <a:t> </a:t>
            </a:r>
            <a:r>
              <a:rPr lang="en-US" sz="4100" b="0" i="0" u="none" strike="noStrike" cap="none" dirty="0" err="1">
                <a:solidFill>
                  <a:schemeClr val="dk1"/>
                </a:solidFill>
                <a:latin typeface="Calibri"/>
                <a:ea typeface="Calibri"/>
                <a:cs typeface="Calibri"/>
                <a:sym typeface="Calibri"/>
              </a:rPr>
              <a:t>pembelian</a:t>
            </a:r>
            <a:r>
              <a:rPr lang="en-US" sz="4100" b="0" i="0" u="none" strike="noStrike" cap="none" dirty="0">
                <a:solidFill>
                  <a:schemeClr val="dk1"/>
                </a:solidFill>
                <a:latin typeface="Calibri"/>
                <a:ea typeface="Calibri"/>
                <a:cs typeface="Calibri"/>
                <a:sym typeface="Calibri"/>
              </a:rPr>
              <a:t>. Nilai </a:t>
            </a:r>
            <a:r>
              <a:rPr lang="en-US" sz="4100" b="0" i="0" u="none" strike="noStrike" cap="none" dirty="0" err="1">
                <a:solidFill>
                  <a:schemeClr val="dk1"/>
                </a:solidFill>
                <a:latin typeface="Calibri"/>
                <a:ea typeface="Calibri"/>
                <a:cs typeface="Calibri"/>
                <a:sym typeface="Calibri"/>
              </a:rPr>
              <a:t>produk</a:t>
            </a:r>
            <a:r>
              <a:rPr lang="en-US" sz="4100" b="0" i="0" u="none" strike="noStrike" cap="none" dirty="0">
                <a:solidFill>
                  <a:schemeClr val="dk1"/>
                </a:solidFill>
                <a:latin typeface="Calibri"/>
                <a:ea typeface="Calibri"/>
                <a:cs typeface="Calibri"/>
                <a:sym typeface="Calibri"/>
              </a:rPr>
              <a:t> </a:t>
            </a:r>
            <a:r>
              <a:rPr lang="en-US" sz="4100" b="0" i="0" u="none" strike="noStrike" cap="none" dirty="0" err="1">
                <a:solidFill>
                  <a:schemeClr val="dk1"/>
                </a:solidFill>
                <a:latin typeface="Calibri"/>
                <a:ea typeface="Calibri"/>
                <a:cs typeface="Calibri"/>
                <a:sym typeface="Calibri"/>
              </a:rPr>
              <a:t>dapat</a:t>
            </a:r>
            <a:r>
              <a:rPr lang="en-US" sz="4100" b="0" i="0" u="none" strike="noStrike" cap="none" dirty="0">
                <a:solidFill>
                  <a:schemeClr val="dk1"/>
                </a:solidFill>
                <a:latin typeface="Calibri"/>
                <a:ea typeface="Calibri"/>
                <a:cs typeface="Calibri"/>
                <a:sym typeface="Calibri"/>
              </a:rPr>
              <a:t> </a:t>
            </a:r>
            <a:r>
              <a:rPr lang="en-US" sz="4100" b="0" i="0" u="none" strike="noStrike" cap="none" dirty="0" err="1">
                <a:solidFill>
                  <a:schemeClr val="dk1"/>
                </a:solidFill>
                <a:latin typeface="Calibri"/>
                <a:ea typeface="Calibri"/>
                <a:cs typeface="Calibri"/>
                <a:sym typeface="Calibri"/>
              </a:rPr>
              <a:t>berupa</a:t>
            </a:r>
            <a:r>
              <a:rPr lang="en-US" sz="4100" b="0" i="0" u="none" strike="noStrike" cap="none" dirty="0">
                <a:solidFill>
                  <a:schemeClr val="dk1"/>
                </a:solidFill>
                <a:latin typeface="Calibri"/>
                <a:ea typeface="Calibri"/>
                <a:cs typeface="Calibri"/>
                <a:sym typeface="Calibri"/>
              </a:rPr>
              <a:t> </a:t>
            </a:r>
            <a:r>
              <a:rPr lang="en-US" sz="4100" b="0" i="0" u="none" strike="noStrike" cap="none" dirty="0" err="1">
                <a:solidFill>
                  <a:schemeClr val="dk1"/>
                </a:solidFill>
                <a:latin typeface="Calibri"/>
                <a:ea typeface="Calibri"/>
                <a:cs typeface="Calibri"/>
                <a:sym typeface="Calibri"/>
              </a:rPr>
              <a:t>kualitas</a:t>
            </a:r>
            <a:r>
              <a:rPr lang="en-US" sz="4100" b="0" i="0" u="none" strike="noStrike" cap="none" dirty="0">
                <a:solidFill>
                  <a:schemeClr val="dk1"/>
                </a:solidFill>
                <a:latin typeface="Calibri"/>
                <a:ea typeface="Calibri"/>
                <a:cs typeface="Calibri"/>
                <a:sym typeface="Calibri"/>
              </a:rPr>
              <a:t>, </a:t>
            </a:r>
            <a:r>
              <a:rPr lang="en-US" sz="4100" b="0" i="0" u="none" strike="noStrike" cap="none" dirty="0" err="1">
                <a:solidFill>
                  <a:schemeClr val="dk1"/>
                </a:solidFill>
                <a:latin typeface="Calibri"/>
                <a:ea typeface="Calibri"/>
                <a:cs typeface="Calibri"/>
                <a:sym typeface="Calibri"/>
              </a:rPr>
              <a:t>harga</a:t>
            </a:r>
            <a:r>
              <a:rPr lang="en-US" sz="4100" b="0" i="0" u="none" strike="noStrike" cap="none" dirty="0">
                <a:solidFill>
                  <a:schemeClr val="dk1"/>
                </a:solidFill>
                <a:latin typeface="Calibri"/>
                <a:ea typeface="Calibri"/>
                <a:cs typeface="Calibri"/>
                <a:sym typeface="Calibri"/>
              </a:rPr>
              <a:t>, </a:t>
            </a:r>
            <a:r>
              <a:rPr lang="en-US" sz="4100" b="0" i="0" u="none" strike="noStrike" cap="none" dirty="0" err="1">
                <a:solidFill>
                  <a:schemeClr val="dk1"/>
                </a:solidFill>
                <a:latin typeface="Calibri"/>
                <a:ea typeface="Calibri"/>
                <a:cs typeface="Calibri"/>
                <a:sym typeface="Calibri"/>
              </a:rPr>
              <a:t>kepraktisan</a:t>
            </a:r>
            <a:r>
              <a:rPr lang="en-US" sz="4100" b="0" i="0" u="none" strike="noStrike" cap="none" dirty="0">
                <a:solidFill>
                  <a:schemeClr val="dk1"/>
                </a:solidFill>
                <a:latin typeface="Calibri"/>
                <a:ea typeface="Calibri"/>
                <a:cs typeface="Calibri"/>
                <a:sym typeface="Calibri"/>
              </a:rPr>
              <a:t>, </a:t>
            </a:r>
            <a:r>
              <a:rPr lang="en-US" sz="4100" b="0" i="0" u="none" strike="noStrike" cap="none" dirty="0" err="1">
                <a:solidFill>
                  <a:schemeClr val="dk1"/>
                </a:solidFill>
                <a:latin typeface="Calibri"/>
                <a:ea typeface="Calibri"/>
                <a:cs typeface="Calibri"/>
                <a:sym typeface="Calibri"/>
              </a:rPr>
              <a:t>keamanan</a:t>
            </a:r>
            <a:r>
              <a:rPr lang="en-US" sz="4100" b="0" i="0" u="none" strike="noStrike" cap="none" dirty="0">
                <a:solidFill>
                  <a:schemeClr val="dk1"/>
                </a:solidFill>
                <a:latin typeface="Calibri"/>
                <a:ea typeface="Calibri"/>
                <a:cs typeface="Calibri"/>
                <a:sym typeface="Calibri"/>
              </a:rPr>
              <a:t>, </a:t>
            </a:r>
            <a:r>
              <a:rPr lang="en-US" sz="4100" b="0" i="0" u="none" strike="noStrike" cap="none" dirty="0" err="1">
                <a:solidFill>
                  <a:schemeClr val="dk1"/>
                </a:solidFill>
                <a:latin typeface="Calibri"/>
                <a:ea typeface="Calibri"/>
                <a:cs typeface="Calibri"/>
                <a:sym typeface="Calibri"/>
              </a:rPr>
              <a:t>garansi</a:t>
            </a:r>
            <a:r>
              <a:rPr lang="en-US" sz="4100" b="0" i="0" u="none" strike="noStrike" cap="none" dirty="0">
                <a:solidFill>
                  <a:schemeClr val="dk1"/>
                </a:solidFill>
                <a:latin typeface="Calibri"/>
                <a:ea typeface="Calibri"/>
                <a:cs typeface="Calibri"/>
                <a:sym typeface="Calibri"/>
              </a:rPr>
              <a:t>, </a:t>
            </a:r>
            <a:r>
              <a:rPr lang="en-US" sz="4100" b="0" i="0" u="none" strike="noStrike" cap="none" dirty="0" err="1">
                <a:solidFill>
                  <a:schemeClr val="dk1"/>
                </a:solidFill>
                <a:latin typeface="Calibri"/>
                <a:ea typeface="Calibri"/>
                <a:cs typeface="Calibri"/>
                <a:sym typeface="Calibri"/>
              </a:rPr>
              <a:t>atau</a:t>
            </a:r>
            <a:r>
              <a:rPr lang="en-US" sz="4100" b="0" i="0" u="none" strike="noStrike" cap="none" dirty="0">
                <a:solidFill>
                  <a:schemeClr val="dk1"/>
                </a:solidFill>
                <a:latin typeface="Calibri"/>
                <a:ea typeface="Calibri"/>
                <a:cs typeface="Calibri"/>
                <a:sym typeface="Calibri"/>
              </a:rPr>
              <a:t> </a:t>
            </a:r>
            <a:r>
              <a:rPr lang="en-US" sz="4100" b="0" i="0" u="none" strike="noStrike" cap="none" dirty="0" err="1">
                <a:solidFill>
                  <a:schemeClr val="dk1"/>
                </a:solidFill>
                <a:latin typeface="Calibri"/>
                <a:ea typeface="Calibri"/>
                <a:cs typeface="Calibri"/>
                <a:sym typeface="Calibri"/>
              </a:rPr>
              <a:t>kepuasan</a:t>
            </a:r>
            <a:r>
              <a:rPr lang="en-US" sz="4100" b="0" i="0" u="none" strike="noStrike" cap="none" dirty="0">
                <a:solidFill>
                  <a:schemeClr val="dk1"/>
                </a:solidFill>
                <a:latin typeface="Calibri"/>
                <a:ea typeface="Calibri"/>
                <a:cs typeface="Calibri"/>
                <a:sym typeface="Calibri"/>
              </a:rPr>
              <a:t> </a:t>
            </a:r>
            <a:r>
              <a:rPr lang="en-US" sz="4100" b="0" i="0" u="none" strike="noStrike" cap="none" dirty="0" err="1">
                <a:solidFill>
                  <a:schemeClr val="dk1"/>
                </a:solidFill>
                <a:latin typeface="Calibri"/>
                <a:ea typeface="Calibri"/>
                <a:cs typeface="Calibri"/>
                <a:sym typeface="Calibri"/>
              </a:rPr>
              <a:t>pengguna</a:t>
            </a:r>
            <a:r>
              <a:rPr lang="en-US" sz="4100" b="0" i="0" u="none" strike="noStrike" cap="none" dirty="0">
                <a:solidFill>
                  <a:schemeClr val="dk1"/>
                </a:solidFill>
                <a:latin typeface="Calibri"/>
                <a:ea typeface="Calibri"/>
                <a:cs typeface="Calibri"/>
                <a:sym typeface="Calibri"/>
              </a:rPr>
              <a:t>. </a:t>
            </a:r>
            <a:r>
              <a:rPr lang="en-US" sz="4100" b="0" i="0" u="none" strike="noStrike" cap="none" dirty="0" err="1">
                <a:solidFill>
                  <a:schemeClr val="dk1"/>
                </a:solidFill>
                <a:latin typeface="Calibri"/>
                <a:ea typeface="Calibri"/>
                <a:cs typeface="Calibri"/>
                <a:sym typeface="Calibri"/>
              </a:rPr>
              <a:t>Memahami</a:t>
            </a:r>
            <a:r>
              <a:rPr lang="en-US" sz="4100" b="0" i="0" u="none" strike="noStrike" cap="none" dirty="0">
                <a:solidFill>
                  <a:schemeClr val="dk1"/>
                </a:solidFill>
                <a:latin typeface="Calibri"/>
                <a:ea typeface="Calibri"/>
                <a:cs typeface="Calibri"/>
                <a:sym typeface="Calibri"/>
              </a:rPr>
              <a:t> value </a:t>
            </a:r>
            <a:r>
              <a:rPr lang="en-US" sz="4100" b="0" i="0" u="none" strike="noStrike" cap="none" dirty="0" err="1">
                <a:solidFill>
                  <a:schemeClr val="dk1"/>
                </a:solidFill>
                <a:latin typeface="Calibri"/>
                <a:ea typeface="Calibri"/>
                <a:cs typeface="Calibri"/>
                <a:sym typeface="Calibri"/>
              </a:rPr>
              <a:t>produk</a:t>
            </a:r>
            <a:r>
              <a:rPr lang="en-US" sz="4100" b="0" i="0" u="none" strike="noStrike" cap="none" dirty="0">
                <a:solidFill>
                  <a:schemeClr val="dk1"/>
                </a:solidFill>
                <a:latin typeface="Calibri"/>
                <a:ea typeface="Calibri"/>
                <a:cs typeface="Calibri"/>
                <a:sym typeface="Calibri"/>
              </a:rPr>
              <a:t> sangat </a:t>
            </a:r>
            <a:r>
              <a:rPr lang="en-US" sz="4100" b="0" i="0" u="none" strike="noStrike" cap="none" dirty="0" err="1">
                <a:solidFill>
                  <a:schemeClr val="dk1"/>
                </a:solidFill>
                <a:latin typeface="Calibri"/>
                <a:ea typeface="Calibri"/>
                <a:cs typeface="Calibri"/>
                <a:sym typeface="Calibri"/>
              </a:rPr>
              <a:t>penting</a:t>
            </a:r>
            <a:r>
              <a:rPr lang="en-US" sz="4100" b="0" i="0" u="none" strike="noStrike" cap="none" dirty="0">
                <a:solidFill>
                  <a:schemeClr val="dk1"/>
                </a:solidFill>
                <a:latin typeface="Calibri"/>
                <a:ea typeface="Calibri"/>
                <a:cs typeface="Calibri"/>
                <a:sym typeface="Calibri"/>
              </a:rPr>
              <a:t> </a:t>
            </a:r>
            <a:r>
              <a:rPr lang="en-US" sz="4100" b="0" i="0" u="none" strike="noStrike" cap="none" dirty="0" err="1">
                <a:solidFill>
                  <a:schemeClr val="dk1"/>
                </a:solidFill>
                <a:latin typeface="Calibri"/>
                <a:ea typeface="Calibri"/>
                <a:cs typeface="Calibri"/>
                <a:sym typeface="Calibri"/>
              </a:rPr>
              <a:t>dalam</a:t>
            </a:r>
            <a:r>
              <a:rPr lang="en-US" sz="4100" b="0" i="0" u="none" strike="noStrike" cap="none" dirty="0">
                <a:solidFill>
                  <a:schemeClr val="dk1"/>
                </a:solidFill>
                <a:latin typeface="Calibri"/>
                <a:ea typeface="Calibri"/>
                <a:cs typeface="Calibri"/>
                <a:sym typeface="Calibri"/>
              </a:rPr>
              <a:t> </a:t>
            </a:r>
            <a:r>
              <a:rPr lang="en-US" sz="4100" b="0" i="0" u="none" strike="noStrike" cap="none" dirty="0" err="1">
                <a:solidFill>
                  <a:schemeClr val="dk1"/>
                </a:solidFill>
                <a:latin typeface="Calibri"/>
                <a:ea typeface="Calibri"/>
                <a:cs typeface="Calibri"/>
                <a:sym typeface="Calibri"/>
              </a:rPr>
              <a:t>merancang</a:t>
            </a:r>
            <a:r>
              <a:rPr lang="en-US" sz="4100" b="0" i="0" u="none" strike="noStrike" cap="none" dirty="0">
                <a:solidFill>
                  <a:schemeClr val="dk1"/>
                </a:solidFill>
                <a:latin typeface="Calibri"/>
                <a:ea typeface="Calibri"/>
                <a:cs typeface="Calibri"/>
                <a:sym typeface="Calibri"/>
              </a:rPr>
              <a:t> strategi </a:t>
            </a:r>
            <a:r>
              <a:rPr lang="en-US" sz="4100" b="0" i="0" u="none" strike="noStrike" cap="none" dirty="0" err="1">
                <a:solidFill>
                  <a:schemeClr val="dk1"/>
                </a:solidFill>
                <a:latin typeface="Calibri"/>
                <a:ea typeface="Calibri"/>
                <a:cs typeface="Calibri"/>
                <a:sym typeface="Calibri"/>
              </a:rPr>
              <a:t>pemasaran</a:t>
            </a:r>
            <a:r>
              <a:rPr lang="en-US" sz="4100" b="0" i="0" u="none" strike="noStrike" cap="none" dirty="0">
                <a:solidFill>
                  <a:schemeClr val="dk1"/>
                </a:solidFill>
                <a:latin typeface="Calibri"/>
                <a:ea typeface="Calibri"/>
                <a:cs typeface="Calibri"/>
                <a:sym typeface="Calibri"/>
              </a:rPr>
              <a:t> yang </a:t>
            </a:r>
            <a:r>
              <a:rPr lang="en-US" sz="4100" b="0" i="0" u="none" strike="noStrike" cap="none" dirty="0" err="1">
                <a:solidFill>
                  <a:schemeClr val="dk1"/>
                </a:solidFill>
                <a:latin typeface="Calibri"/>
                <a:ea typeface="Calibri"/>
                <a:cs typeface="Calibri"/>
                <a:sym typeface="Calibri"/>
              </a:rPr>
              <a:t>efektif</a:t>
            </a:r>
            <a:r>
              <a:rPr lang="en-US" sz="4100" b="0" i="0" u="none" strike="noStrike" cap="none" dirty="0">
                <a:solidFill>
                  <a:schemeClr val="dk1"/>
                </a:solidFill>
                <a:latin typeface="Calibri"/>
                <a:ea typeface="Calibri"/>
                <a:cs typeface="Calibri"/>
                <a:sym typeface="Calibri"/>
              </a:rPr>
              <a:t>.</a:t>
            </a:r>
            <a:endParaRPr sz="4100" b="0" i="0" u="none" strike="noStrike" cap="none" dirty="0">
              <a:solidFill>
                <a:schemeClr val="dk1"/>
              </a:solidFill>
              <a:latin typeface="Cutive"/>
              <a:ea typeface="Cutive"/>
              <a:cs typeface="Cutive"/>
              <a:sym typeface="Cutive"/>
            </a:endParaRPr>
          </a:p>
        </p:txBody>
      </p:sp>
      <p:sp>
        <p:nvSpPr>
          <p:cNvPr id="141" name="Google Shape;141;p2"/>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grpSp>
        <p:nvGrpSpPr>
          <p:cNvPr id="142" name="Google Shape;142;p2"/>
          <p:cNvGrpSpPr/>
          <p:nvPr/>
        </p:nvGrpSpPr>
        <p:grpSpPr>
          <a:xfrm>
            <a:off x="14202254" y="-78589"/>
            <a:ext cx="3537125" cy="1842646"/>
            <a:chOff x="14202254" y="-78589"/>
            <a:chExt cx="3537125" cy="1842646"/>
          </a:xfrm>
        </p:grpSpPr>
        <p:sp>
          <p:nvSpPr>
            <p:cNvPr id="143" name="Google Shape;143;p2"/>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5">
                <a:alphaModFix/>
              </a:blip>
              <a:stretch>
                <a:fillRect/>
              </a:stretch>
            </a:blipFill>
            <a:ln>
              <a:noFill/>
            </a:ln>
          </p:spPr>
        </p:sp>
        <p:pic>
          <p:nvPicPr>
            <p:cNvPr id="144" name="Google Shape;144;p2" descr="Vokasi Logo 1 – Fakultas Vokasi Unair"/>
            <p:cNvPicPr preferRelativeResize="0"/>
            <p:nvPr/>
          </p:nvPicPr>
          <p:blipFill rotWithShape="1">
            <a:blip r:embed="rId6">
              <a:alphaModFix/>
            </a:blip>
            <a:srcRect/>
            <a:stretch/>
          </p:blipFill>
          <p:spPr>
            <a:xfrm>
              <a:off x="14202254" y="-78589"/>
              <a:ext cx="3275815" cy="1842646"/>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48"/>
        <p:cNvGrpSpPr/>
        <p:nvPr/>
      </p:nvGrpSpPr>
      <p:grpSpPr>
        <a:xfrm>
          <a:off x="0" y="0"/>
          <a:ext cx="0" cy="0"/>
          <a:chOff x="0" y="0"/>
          <a:chExt cx="0" cy="0"/>
        </a:xfrm>
      </p:grpSpPr>
      <p:sp>
        <p:nvSpPr>
          <p:cNvPr id="149" name="Google Shape;149;p3"/>
          <p:cNvSpPr txBox="1"/>
          <p:nvPr/>
        </p:nvSpPr>
        <p:spPr>
          <a:xfrm>
            <a:off x="2245305" y="6551010"/>
            <a:ext cx="6651645" cy="208471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50" name="Google Shape;150;p3"/>
          <p:cNvGrpSpPr/>
          <p:nvPr/>
        </p:nvGrpSpPr>
        <p:grpSpPr>
          <a:xfrm rot="10800000">
            <a:off x="14209587" y="1954009"/>
            <a:ext cx="3280642" cy="3057907"/>
            <a:chOff x="1028699" y="3416530"/>
            <a:chExt cx="2671625" cy="2490239"/>
          </a:xfrm>
        </p:grpSpPr>
        <p:grpSp>
          <p:nvGrpSpPr>
            <p:cNvPr id="151" name="Google Shape;151;p3"/>
            <p:cNvGrpSpPr/>
            <p:nvPr/>
          </p:nvGrpSpPr>
          <p:grpSpPr>
            <a:xfrm rot="2700000">
              <a:off x="1966263" y="3924922"/>
              <a:ext cx="1417088" cy="1483514"/>
              <a:chOff x="0" y="-38100"/>
              <a:chExt cx="812800" cy="850900"/>
            </a:xfrm>
          </p:grpSpPr>
          <p:sp>
            <p:nvSpPr>
              <p:cNvPr id="152" name="Google Shape;152;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53" name="Google Shape;153;p3"/>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4" name="Google Shape;154;p3"/>
            <p:cNvGrpSpPr/>
            <p:nvPr/>
          </p:nvGrpSpPr>
          <p:grpSpPr>
            <a:xfrm rot="2700000">
              <a:off x="1413549" y="3761055"/>
              <a:ext cx="1720540" cy="1801190"/>
              <a:chOff x="0" y="-38100"/>
              <a:chExt cx="812800" cy="850900"/>
            </a:xfrm>
          </p:grpSpPr>
          <p:sp>
            <p:nvSpPr>
              <p:cNvPr id="155" name="Google Shape;155;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56" name="Google Shape;156;p3"/>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57" name="Google Shape;157;p3"/>
          <p:cNvGrpSpPr/>
          <p:nvPr/>
        </p:nvGrpSpPr>
        <p:grpSpPr>
          <a:xfrm rot="5400000">
            <a:off x="-1748095" y="8202375"/>
            <a:ext cx="6926752" cy="7161663"/>
            <a:chOff x="-175977" y="-175976"/>
            <a:chExt cx="9235669" cy="9548885"/>
          </a:xfrm>
        </p:grpSpPr>
        <p:grpSp>
          <p:nvGrpSpPr>
            <p:cNvPr id="158" name="Google Shape;158;p3"/>
            <p:cNvGrpSpPr/>
            <p:nvPr/>
          </p:nvGrpSpPr>
          <p:grpSpPr>
            <a:xfrm rot="-2700000">
              <a:off x="1011586" y="2751696"/>
              <a:ext cx="5309215" cy="5558084"/>
              <a:chOff x="0" y="-38100"/>
              <a:chExt cx="812800" cy="850900"/>
            </a:xfrm>
          </p:grpSpPr>
          <p:sp>
            <p:nvSpPr>
              <p:cNvPr id="159" name="Google Shape;159;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160" name="Google Shape;160;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1" name="Google Shape;161;p3"/>
            <p:cNvGrpSpPr/>
            <p:nvPr/>
          </p:nvGrpSpPr>
          <p:grpSpPr>
            <a:xfrm rot="-2700000">
              <a:off x="1831597" y="887152"/>
              <a:ext cx="5309215" cy="5558084"/>
              <a:chOff x="0" y="-38100"/>
              <a:chExt cx="812800" cy="850900"/>
            </a:xfrm>
          </p:grpSpPr>
          <p:sp>
            <p:nvSpPr>
              <p:cNvPr id="162" name="Google Shape;162;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63" name="Google Shape;163;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4" name="Google Shape;164;p3"/>
            <p:cNvGrpSpPr/>
            <p:nvPr/>
          </p:nvGrpSpPr>
          <p:grpSpPr>
            <a:xfrm rot="-2700000">
              <a:off x="1831597" y="2732109"/>
              <a:ext cx="5309215" cy="5558084"/>
              <a:chOff x="0" y="-38100"/>
              <a:chExt cx="812800" cy="850900"/>
            </a:xfrm>
          </p:grpSpPr>
          <p:sp>
            <p:nvSpPr>
              <p:cNvPr id="165" name="Google Shape;165;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66" name="Google Shape;166;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7" name="Google Shape;167;p3"/>
            <p:cNvGrpSpPr/>
            <p:nvPr/>
          </p:nvGrpSpPr>
          <p:grpSpPr>
            <a:xfrm rot="-2700000">
              <a:off x="2494928" y="2732109"/>
              <a:ext cx="5309215" cy="5558084"/>
              <a:chOff x="0" y="-38100"/>
              <a:chExt cx="812800" cy="850900"/>
            </a:xfrm>
          </p:grpSpPr>
          <p:sp>
            <p:nvSpPr>
              <p:cNvPr id="168" name="Google Shape;168;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69" name="Google Shape;169;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0" name="Google Shape;170;p3"/>
            <p:cNvGrpSpPr/>
            <p:nvPr/>
          </p:nvGrpSpPr>
          <p:grpSpPr>
            <a:xfrm rot="-2700000">
              <a:off x="2562914" y="887152"/>
              <a:ext cx="5309215" cy="5558084"/>
              <a:chOff x="0" y="-38100"/>
              <a:chExt cx="812800" cy="850900"/>
            </a:xfrm>
          </p:grpSpPr>
          <p:sp>
            <p:nvSpPr>
              <p:cNvPr id="171" name="Google Shape;171;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72" name="Google Shape;172;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73" name="Google Shape;173;p3"/>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174" name="Google Shape;174;p3"/>
          <p:cNvSpPr txBox="1"/>
          <p:nvPr/>
        </p:nvSpPr>
        <p:spPr>
          <a:xfrm>
            <a:off x="1476750" y="1584675"/>
            <a:ext cx="127254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Konsep Dasar Unique Selling Point (USP)</a:t>
            </a:r>
            <a:endParaRPr sz="4800" b="1" i="0" u="none" strike="noStrike" cap="none">
              <a:solidFill>
                <a:srgbClr val="21264D"/>
              </a:solidFill>
              <a:latin typeface="Poppins"/>
              <a:ea typeface="Poppins"/>
              <a:cs typeface="Poppins"/>
              <a:sym typeface="Poppins"/>
            </a:endParaRPr>
          </a:p>
        </p:txBody>
      </p:sp>
      <p:sp>
        <p:nvSpPr>
          <p:cNvPr id="175" name="Google Shape;175;p3"/>
          <p:cNvSpPr txBox="1"/>
          <p:nvPr/>
        </p:nvSpPr>
        <p:spPr>
          <a:xfrm>
            <a:off x="1476750" y="2836650"/>
            <a:ext cx="12380700" cy="47409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Calibri"/>
                <a:ea typeface="Calibri"/>
                <a:cs typeface="Calibri"/>
                <a:sym typeface="Calibri"/>
              </a:rPr>
              <a:t>Unique Selling Point (USP) adalah karakteristik atau fitur khusus dari suatu produk yang membedakannya dari produk sejenis di pasar. USP harus unik, relevan, dan dapat memenuhi kebutuhan atau keinginan konsumen. Menemukan dan mengkomunikasikan USP dengan jelas dapat membantu produk menonjol di pasar yang kompetitif.</a:t>
            </a:r>
            <a:endParaRPr sz="4400" b="0" i="0" u="none" strike="noStrike" cap="none">
              <a:solidFill>
                <a:schemeClr val="dk1"/>
              </a:solidFill>
              <a:latin typeface="Cutive"/>
              <a:ea typeface="Cutive"/>
              <a:cs typeface="Cutive"/>
              <a:sym typeface="Cutive"/>
            </a:endParaRPr>
          </a:p>
        </p:txBody>
      </p:sp>
      <p:grpSp>
        <p:nvGrpSpPr>
          <p:cNvPr id="176" name="Google Shape;176;p3"/>
          <p:cNvGrpSpPr/>
          <p:nvPr/>
        </p:nvGrpSpPr>
        <p:grpSpPr>
          <a:xfrm>
            <a:off x="14202254" y="-78589"/>
            <a:ext cx="3537125" cy="1842646"/>
            <a:chOff x="14202254" y="-78589"/>
            <a:chExt cx="3537125" cy="1842646"/>
          </a:xfrm>
        </p:grpSpPr>
        <p:sp>
          <p:nvSpPr>
            <p:cNvPr id="177" name="Google Shape;177;p3"/>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178" name="Google Shape;178;p3"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179" name="Google Shape;179;p3"/>
          <p:cNvSpPr txBox="1"/>
          <p:nvPr/>
        </p:nvSpPr>
        <p:spPr>
          <a:xfrm>
            <a:off x="13570972" y="9432337"/>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83"/>
        <p:cNvGrpSpPr/>
        <p:nvPr/>
      </p:nvGrpSpPr>
      <p:grpSpPr>
        <a:xfrm>
          <a:off x="0" y="0"/>
          <a:ext cx="0" cy="0"/>
          <a:chOff x="0" y="0"/>
          <a:chExt cx="0" cy="0"/>
        </a:xfrm>
      </p:grpSpPr>
      <p:sp>
        <p:nvSpPr>
          <p:cNvPr id="184" name="Google Shape;184;p4"/>
          <p:cNvSpPr txBox="1"/>
          <p:nvPr/>
        </p:nvSpPr>
        <p:spPr>
          <a:xfrm>
            <a:off x="1338556" y="1553480"/>
            <a:ext cx="15111300" cy="738900"/>
          </a:xfrm>
          <a:prstGeom prst="rect">
            <a:avLst/>
          </a:prstGeom>
          <a:noFill/>
          <a:ln>
            <a:noFill/>
          </a:ln>
        </p:spPr>
        <p:txBody>
          <a:bodyPr spcFirstLastPara="1" wrap="square" lIns="0" tIns="0" rIns="0" bIns="0" anchor="t" anchorCtr="0">
            <a:spAutoFit/>
          </a:bodyPr>
          <a:lstStyle/>
          <a:p>
            <a:pPr marL="0" marR="0" lvl="0" indent="0" algn="l" rtl="0">
              <a:lnSpc>
                <a:spcPct val="20462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Konsep Dasar Prototipe Produk</a:t>
            </a:r>
            <a:endParaRPr sz="4800" b="1" i="0" u="none" strike="noStrike" cap="none">
              <a:solidFill>
                <a:srgbClr val="21264D"/>
              </a:solidFill>
              <a:latin typeface="Poppins"/>
              <a:ea typeface="Poppins"/>
              <a:cs typeface="Poppins"/>
              <a:sym typeface="Poppins"/>
            </a:endParaRPr>
          </a:p>
        </p:txBody>
      </p:sp>
      <p:sp>
        <p:nvSpPr>
          <p:cNvPr id="185" name="Google Shape;185;p4"/>
          <p:cNvSpPr txBox="1"/>
          <p:nvPr/>
        </p:nvSpPr>
        <p:spPr>
          <a:xfrm>
            <a:off x="1231373" y="2679350"/>
            <a:ext cx="15831000" cy="44331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800"/>
              <a:buFont typeface="Arial"/>
              <a:buNone/>
            </a:pPr>
            <a:r>
              <a:rPr lang="en-US" sz="4800" b="0" i="0" u="none" strike="noStrike" cap="none">
                <a:solidFill>
                  <a:schemeClr val="dk1"/>
                </a:solidFill>
                <a:latin typeface="Calibri"/>
                <a:ea typeface="Calibri"/>
                <a:cs typeface="Calibri"/>
                <a:sym typeface="Calibri"/>
              </a:rPr>
              <a:t>Prototipe produk adalah versi awal atau model percobaan dari suatu produk yang digunakan untuk menguji desain, fungsi, dan kinerja sebelum produksi massal. Prototipe memungkinkan untuk identifikasi masalah dan perbaikan sebelum produk diluncurkan ke pasar. Proses pengembangan prototipe sangat penting dalam memastikan keberhasilan produk di pasar.</a:t>
            </a:r>
            <a:endParaRPr sz="4800" b="0" i="0" u="none" strike="noStrike" cap="none">
              <a:solidFill>
                <a:schemeClr val="dk1"/>
              </a:solidFill>
              <a:latin typeface="Cutive"/>
              <a:ea typeface="Cutive"/>
              <a:cs typeface="Cutive"/>
              <a:sym typeface="Cutive"/>
            </a:endParaRPr>
          </a:p>
        </p:txBody>
      </p:sp>
      <p:grpSp>
        <p:nvGrpSpPr>
          <p:cNvPr id="186" name="Google Shape;186;p4"/>
          <p:cNvGrpSpPr/>
          <p:nvPr/>
        </p:nvGrpSpPr>
        <p:grpSpPr>
          <a:xfrm rot="-5400000">
            <a:off x="14063734" y="-4348587"/>
            <a:ext cx="6926752" cy="7161663"/>
            <a:chOff x="-175977" y="-175976"/>
            <a:chExt cx="9235669" cy="9548885"/>
          </a:xfrm>
        </p:grpSpPr>
        <p:grpSp>
          <p:nvGrpSpPr>
            <p:cNvPr id="187" name="Google Shape;187;p4"/>
            <p:cNvGrpSpPr/>
            <p:nvPr/>
          </p:nvGrpSpPr>
          <p:grpSpPr>
            <a:xfrm rot="-2700000">
              <a:off x="1011586" y="2751696"/>
              <a:ext cx="5309215" cy="5558084"/>
              <a:chOff x="0" y="-38100"/>
              <a:chExt cx="812800" cy="850900"/>
            </a:xfrm>
          </p:grpSpPr>
          <p:sp>
            <p:nvSpPr>
              <p:cNvPr id="188" name="Google Shape;188;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189" name="Google Shape;189;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0" name="Google Shape;190;p4"/>
            <p:cNvGrpSpPr/>
            <p:nvPr/>
          </p:nvGrpSpPr>
          <p:grpSpPr>
            <a:xfrm rot="-2700000">
              <a:off x="1831597" y="887152"/>
              <a:ext cx="5309215" cy="5558084"/>
              <a:chOff x="0" y="-38100"/>
              <a:chExt cx="812800" cy="850900"/>
            </a:xfrm>
          </p:grpSpPr>
          <p:sp>
            <p:nvSpPr>
              <p:cNvPr id="191" name="Google Shape;191;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92" name="Google Shape;192;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3" name="Google Shape;193;p4"/>
            <p:cNvGrpSpPr/>
            <p:nvPr/>
          </p:nvGrpSpPr>
          <p:grpSpPr>
            <a:xfrm rot="-2700000">
              <a:off x="1831597" y="2732109"/>
              <a:ext cx="5309215" cy="5558084"/>
              <a:chOff x="0" y="-38100"/>
              <a:chExt cx="812800" cy="850900"/>
            </a:xfrm>
          </p:grpSpPr>
          <p:sp>
            <p:nvSpPr>
              <p:cNvPr id="194" name="Google Shape;194;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95" name="Google Shape;195;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6" name="Google Shape;196;p4"/>
            <p:cNvGrpSpPr/>
            <p:nvPr/>
          </p:nvGrpSpPr>
          <p:grpSpPr>
            <a:xfrm rot="-2700000">
              <a:off x="2494928" y="2732109"/>
              <a:ext cx="5309215" cy="5558084"/>
              <a:chOff x="0" y="-38100"/>
              <a:chExt cx="812800" cy="850900"/>
            </a:xfrm>
          </p:grpSpPr>
          <p:sp>
            <p:nvSpPr>
              <p:cNvPr id="197" name="Google Shape;197;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98" name="Google Shape;198;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9" name="Google Shape;199;p4"/>
            <p:cNvGrpSpPr/>
            <p:nvPr/>
          </p:nvGrpSpPr>
          <p:grpSpPr>
            <a:xfrm rot="-2700000">
              <a:off x="2562914" y="887152"/>
              <a:ext cx="5309215" cy="5558084"/>
              <a:chOff x="0" y="-38100"/>
              <a:chExt cx="812800" cy="850900"/>
            </a:xfrm>
          </p:grpSpPr>
          <p:sp>
            <p:nvSpPr>
              <p:cNvPr id="200" name="Google Shape;200;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01" name="Google Shape;201;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02" name="Google Shape;202;p4"/>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grpSp>
        <p:nvGrpSpPr>
          <p:cNvPr id="203" name="Google Shape;203;p4"/>
          <p:cNvGrpSpPr/>
          <p:nvPr/>
        </p:nvGrpSpPr>
        <p:grpSpPr>
          <a:xfrm>
            <a:off x="14249400" y="8444354"/>
            <a:ext cx="3537125" cy="1842646"/>
            <a:chOff x="14202254" y="-78589"/>
            <a:chExt cx="3537125" cy="1842646"/>
          </a:xfrm>
        </p:grpSpPr>
        <p:sp>
          <p:nvSpPr>
            <p:cNvPr id="204" name="Google Shape;204;p4"/>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205" name="Google Shape;205;p4"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206" name="Google Shape;206;p4"/>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10"/>
        <p:cNvGrpSpPr/>
        <p:nvPr/>
      </p:nvGrpSpPr>
      <p:grpSpPr>
        <a:xfrm>
          <a:off x="0" y="0"/>
          <a:ext cx="0" cy="0"/>
          <a:chOff x="0" y="0"/>
          <a:chExt cx="0" cy="0"/>
        </a:xfrm>
      </p:grpSpPr>
      <p:sp>
        <p:nvSpPr>
          <p:cNvPr id="211" name="Google Shape;211;p5"/>
          <p:cNvSpPr/>
          <p:nvPr/>
        </p:nvSpPr>
        <p:spPr>
          <a:xfrm>
            <a:off x="10827269" y="2226452"/>
            <a:ext cx="6731000" cy="5829046"/>
          </a:xfrm>
          <a:custGeom>
            <a:avLst/>
            <a:gdLst/>
            <a:ahLst/>
            <a:cxnLst/>
            <a:rect l="l" t="t" r="r" b="b"/>
            <a:pathLst>
              <a:path w="6350000" h="5499100" extrusionOk="0">
                <a:moveTo>
                  <a:pt x="3175000" y="0"/>
                </a:moveTo>
                <a:lnTo>
                  <a:pt x="0" y="0"/>
                </a:lnTo>
                <a:lnTo>
                  <a:pt x="1587500" y="2749550"/>
                </a:lnTo>
                <a:lnTo>
                  <a:pt x="3175000" y="5499100"/>
                </a:lnTo>
                <a:lnTo>
                  <a:pt x="4762500" y="2749550"/>
                </a:lnTo>
                <a:lnTo>
                  <a:pt x="6350000" y="0"/>
                </a:lnTo>
                <a:close/>
              </a:path>
            </a:pathLst>
          </a:custGeom>
          <a:blipFill rotWithShape="1">
            <a:blip r:embed="rId3">
              <a:alphaModFix/>
            </a:blip>
            <a:stretch>
              <a:fillRect t="-21942" b="-21940"/>
            </a:stretch>
          </a:blipFill>
          <a:ln>
            <a:noFill/>
          </a:ln>
        </p:spPr>
      </p:sp>
      <p:grpSp>
        <p:nvGrpSpPr>
          <p:cNvPr id="212" name="Google Shape;212;p5"/>
          <p:cNvGrpSpPr/>
          <p:nvPr/>
        </p:nvGrpSpPr>
        <p:grpSpPr>
          <a:xfrm>
            <a:off x="15357712" y="4649615"/>
            <a:ext cx="6926752" cy="7161663"/>
            <a:chOff x="-175977" y="-175976"/>
            <a:chExt cx="9235669" cy="9548885"/>
          </a:xfrm>
        </p:grpSpPr>
        <p:grpSp>
          <p:nvGrpSpPr>
            <p:cNvPr id="213" name="Google Shape;213;p5"/>
            <p:cNvGrpSpPr/>
            <p:nvPr/>
          </p:nvGrpSpPr>
          <p:grpSpPr>
            <a:xfrm rot="-2700000">
              <a:off x="1011586" y="2751696"/>
              <a:ext cx="5309215" cy="5558084"/>
              <a:chOff x="0" y="-38100"/>
              <a:chExt cx="812800" cy="850900"/>
            </a:xfrm>
          </p:grpSpPr>
          <p:sp>
            <p:nvSpPr>
              <p:cNvPr id="214" name="Google Shape;214;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215" name="Google Shape;215;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16" name="Google Shape;216;p5"/>
            <p:cNvGrpSpPr/>
            <p:nvPr/>
          </p:nvGrpSpPr>
          <p:grpSpPr>
            <a:xfrm rot="-2700000">
              <a:off x="1831597" y="887152"/>
              <a:ext cx="5309215" cy="5558084"/>
              <a:chOff x="0" y="-38100"/>
              <a:chExt cx="812800" cy="850900"/>
            </a:xfrm>
          </p:grpSpPr>
          <p:sp>
            <p:nvSpPr>
              <p:cNvPr id="217" name="Google Shape;217;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18" name="Google Shape;218;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19" name="Google Shape;219;p5"/>
            <p:cNvGrpSpPr/>
            <p:nvPr/>
          </p:nvGrpSpPr>
          <p:grpSpPr>
            <a:xfrm rot="-2700000">
              <a:off x="1831597" y="2732109"/>
              <a:ext cx="5309215" cy="5558084"/>
              <a:chOff x="0" y="-38100"/>
              <a:chExt cx="812800" cy="850900"/>
            </a:xfrm>
          </p:grpSpPr>
          <p:sp>
            <p:nvSpPr>
              <p:cNvPr id="220" name="Google Shape;220;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21" name="Google Shape;221;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22" name="Google Shape;222;p5"/>
            <p:cNvGrpSpPr/>
            <p:nvPr/>
          </p:nvGrpSpPr>
          <p:grpSpPr>
            <a:xfrm rot="-2700000">
              <a:off x="2494928" y="2732109"/>
              <a:ext cx="5309215" cy="5558084"/>
              <a:chOff x="0" y="-38100"/>
              <a:chExt cx="812800" cy="850900"/>
            </a:xfrm>
          </p:grpSpPr>
          <p:sp>
            <p:nvSpPr>
              <p:cNvPr id="223" name="Google Shape;223;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24" name="Google Shape;224;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25" name="Google Shape;225;p5"/>
            <p:cNvGrpSpPr/>
            <p:nvPr/>
          </p:nvGrpSpPr>
          <p:grpSpPr>
            <a:xfrm rot="-2700000">
              <a:off x="2562914" y="887152"/>
              <a:ext cx="5309215" cy="5558084"/>
              <a:chOff x="0" y="-38100"/>
              <a:chExt cx="812800" cy="850900"/>
            </a:xfrm>
          </p:grpSpPr>
          <p:sp>
            <p:nvSpPr>
              <p:cNvPr id="226" name="Google Shape;226;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27" name="Google Shape;227;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28" name="Google Shape;228;p5"/>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4">
              <a:alphaModFix/>
            </a:blip>
            <a:stretch>
              <a:fillRect/>
            </a:stretch>
          </a:blipFill>
          <a:ln>
            <a:noFill/>
          </a:ln>
        </p:spPr>
      </p:sp>
      <p:sp>
        <p:nvSpPr>
          <p:cNvPr id="229" name="Google Shape;229;p5"/>
          <p:cNvSpPr txBox="1"/>
          <p:nvPr/>
        </p:nvSpPr>
        <p:spPr>
          <a:xfrm>
            <a:off x="1154824" y="651738"/>
            <a:ext cx="8034000" cy="1574700"/>
          </a:xfrm>
          <a:prstGeom prst="rect">
            <a:avLst/>
          </a:prstGeom>
          <a:noFill/>
          <a:ln>
            <a:noFill/>
          </a:ln>
        </p:spPr>
        <p:txBody>
          <a:bodyPr spcFirstLastPara="1" wrap="square" lIns="0" tIns="0" rIns="0" bIns="0" anchor="t" anchorCtr="0">
            <a:spAutoFit/>
          </a:bodyPr>
          <a:lstStyle/>
          <a:p>
            <a:pPr marL="0" marR="0" lvl="0" indent="0" algn="l" rtl="0">
              <a:lnSpc>
                <a:spcPct val="11314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Cara Menentukan Unique Selling Point Produk</a:t>
            </a:r>
            <a:endParaRPr sz="4800" b="1" i="0" u="none" strike="noStrike" cap="none">
              <a:solidFill>
                <a:srgbClr val="21264D"/>
              </a:solidFill>
              <a:latin typeface="Poppins"/>
              <a:ea typeface="Poppins"/>
              <a:cs typeface="Poppins"/>
              <a:sym typeface="Poppins"/>
            </a:endParaRPr>
          </a:p>
        </p:txBody>
      </p:sp>
      <p:sp>
        <p:nvSpPr>
          <p:cNvPr id="230" name="Google Shape;230;p5"/>
          <p:cNvSpPr txBox="1"/>
          <p:nvPr/>
        </p:nvSpPr>
        <p:spPr>
          <a:xfrm>
            <a:off x="1154825" y="2802950"/>
            <a:ext cx="9623100" cy="55413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Untuk menentukan USP produk, pertama-tama identifikasi kebutuhan atau masalah yang ingin diselesaikan oleh target pasar. Kemudian, analisis produk pesaing untuk mengetahui kelemahan dan keunggulan mereka. Selanjutnya, fokus pada keunikan dan kelebihan produk Anda yang dapat memenuhi kebutuhan konsumen secara lebih baik daripada produk sejenis.</a:t>
            </a:r>
            <a:endParaRPr sz="4000" b="0" i="0" u="none" strike="noStrike" cap="none">
              <a:solidFill>
                <a:schemeClr val="dk1"/>
              </a:solidFill>
              <a:latin typeface="Cutive"/>
              <a:ea typeface="Cutive"/>
              <a:cs typeface="Cutive"/>
              <a:sym typeface="Cutive"/>
            </a:endParaRPr>
          </a:p>
        </p:txBody>
      </p:sp>
      <p:sp>
        <p:nvSpPr>
          <p:cNvPr id="231" name="Google Shape;231;p5"/>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grpSp>
        <p:nvGrpSpPr>
          <p:cNvPr id="232" name="Google Shape;232;p5"/>
          <p:cNvGrpSpPr/>
          <p:nvPr/>
        </p:nvGrpSpPr>
        <p:grpSpPr>
          <a:xfrm>
            <a:off x="14202254" y="-78589"/>
            <a:ext cx="3537125" cy="1842646"/>
            <a:chOff x="14202254" y="-78589"/>
            <a:chExt cx="3537125" cy="1842646"/>
          </a:xfrm>
        </p:grpSpPr>
        <p:sp>
          <p:nvSpPr>
            <p:cNvPr id="233" name="Google Shape;233;p5"/>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5">
                <a:alphaModFix/>
              </a:blip>
              <a:stretch>
                <a:fillRect/>
              </a:stretch>
            </a:blipFill>
            <a:ln>
              <a:noFill/>
            </a:ln>
          </p:spPr>
        </p:sp>
        <p:pic>
          <p:nvPicPr>
            <p:cNvPr id="234" name="Google Shape;234;p5" descr="Vokasi Logo 1 – Fakultas Vokasi Unair"/>
            <p:cNvPicPr preferRelativeResize="0"/>
            <p:nvPr/>
          </p:nvPicPr>
          <p:blipFill rotWithShape="1">
            <a:blip r:embed="rId6">
              <a:alphaModFix/>
            </a:blip>
            <a:srcRect/>
            <a:stretch/>
          </p:blipFill>
          <p:spPr>
            <a:xfrm>
              <a:off x="14202254" y="-78589"/>
              <a:ext cx="3275815" cy="1842646"/>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38"/>
        <p:cNvGrpSpPr/>
        <p:nvPr/>
      </p:nvGrpSpPr>
      <p:grpSpPr>
        <a:xfrm>
          <a:off x="0" y="0"/>
          <a:ext cx="0" cy="0"/>
          <a:chOff x="0" y="0"/>
          <a:chExt cx="0" cy="0"/>
        </a:xfrm>
      </p:grpSpPr>
      <p:sp>
        <p:nvSpPr>
          <p:cNvPr id="239" name="Google Shape;239;p6"/>
          <p:cNvSpPr txBox="1"/>
          <p:nvPr/>
        </p:nvSpPr>
        <p:spPr>
          <a:xfrm>
            <a:off x="2245305" y="6551010"/>
            <a:ext cx="6651645" cy="208471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40" name="Google Shape;240;p6"/>
          <p:cNvGrpSpPr/>
          <p:nvPr/>
        </p:nvGrpSpPr>
        <p:grpSpPr>
          <a:xfrm rot="10800000">
            <a:off x="14209587" y="1954009"/>
            <a:ext cx="3280642" cy="3057907"/>
            <a:chOff x="1028699" y="3416530"/>
            <a:chExt cx="2671625" cy="2490239"/>
          </a:xfrm>
        </p:grpSpPr>
        <p:grpSp>
          <p:nvGrpSpPr>
            <p:cNvPr id="241" name="Google Shape;241;p6"/>
            <p:cNvGrpSpPr/>
            <p:nvPr/>
          </p:nvGrpSpPr>
          <p:grpSpPr>
            <a:xfrm rot="2700000">
              <a:off x="1966263" y="3924922"/>
              <a:ext cx="1417088" cy="1483514"/>
              <a:chOff x="0" y="-38100"/>
              <a:chExt cx="812800" cy="850900"/>
            </a:xfrm>
          </p:grpSpPr>
          <p:sp>
            <p:nvSpPr>
              <p:cNvPr id="242" name="Google Shape;242;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43" name="Google Shape;243;p6"/>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4" name="Google Shape;244;p6"/>
            <p:cNvGrpSpPr/>
            <p:nvPr/>
          </p:nvGrpSpPr>
          <p:grpSpPr>
            <a:xfrm rot="2700000">
              <a:off x="1413549" y="3761055"/>
              <a:ext cx="1720540" cy="1801190"/>
              <a:chOff x="0" y="-38100"/>
              <a:chExt cx="812800" cy="850900"/>
            </a:xfrm>
          </p:grpSpPr>
          <p:sp>
            <p:nvSpPr>
              <p:cNvPr id="245" name="Google Shape;245;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46" name="Google Shape;246;p6"/>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247" name="Google Shape;247;p6"/>
          <p:cNvGrpSpPr/>
          <p:nvPr/>
        </p:nvGrpSpPr>
        <p:grpSpPr>
          <a:xfrm rot="5400000">
            <a:off x="-1748095" y="8202375"/>
            <a:ext cx="6926752" cy="7161663"/>
            <a:chOff x="-175977" y="-175976"/>
            <a:chExt cx="9235669" cy="9548885"/>
          </a:xfrm>
        </p:grpSpPr>
        <p:grpSp>
          <p:nvGrpSpPr>
            <p:cNvPr id="248" name="Google Shape;248;p6"/>
            <p:cNvGrpSpPr/>
            <p:nvPr/>
          </p:nvGrpSpPr>
          <p:grpSpPr>
            <a:xfrm rot="-2700000">
              <a:off x="1011586" y="2751696"/>
              <a:ext cx="5309215" cy="5558084"/>
              <a:chOff x="0" y="-38100"/>
              <a:chExt cx="812800" cy="850900"/>
            </a:xfrm>
          </p:grpSpPr>
          <p:sp>
            <p:nvSpPr>
              <p:cNvPr id="249" name="Google Shape;249;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250" name="Google Shape;250;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1" name="Google Shape;251;p6"/>
            <p:cNvGrpSpPr/>
            <p:nvPr/>
          </p:nvGrpSpPr>
          <p:grpSpPr>
            <a:xfrm rot="-2700000">
              <a:off x="1831597" y="887152"/>
              <a:ext cx="5309215" cy="5558084"/>
              <a:chOff x="0" y="-38100"/>
              <a:chExt cx="812800" cy="850900"/>
            </a:xfrm>
          </p:grpSpPr>
          <p:sp>
            <p:nvSpPr>
              <p:cNvPr id="252" name="Google Shape;252;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53" name="Google Shape;253;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4" name="Google Shape;254;p6"/>
            <p:cNvGrpSpPr/>
            <p:nvPr/>
          </p:nvGrpSpPr>
          <p:grpSpPr>
            <a:xfrm rot="-2700000">
              <a:off x="1831597" y="2732109"/>
              <a:ext cx="5309215" cy="5558084"/>
              <a:chOff x="0" y="-38100"/>
              <a:chExt cx="812800" cy="850900"/>
            </a:xfrm>
          </p:grpSpPr>
          <p:sp>
            <p:nvSpPr>
              <p:cNvPr id="255" name="Google Shape;255;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56" name="Google Shape;256;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7" name="Google Shape;257;p6"/>
            <p:cNvGrpSpPr/>
            <p:nvPr/>
          </p:nvGrpSpPr>
          <p:grpSpPr>
            <a:xfrm rot="-2700000">
              <a:off x="2494928" y="2732109"/>
              <a:ext cx="5309215" cy="5558084"/>
              <a:chOff x="0" y="-38100"/>
              <a:chExt cx="812800" cy="850900"/>
            </a:xfrm>
          </p:grpSpPr>
          <p:sp>
            <p:nvSpPr>
              <p:cNvPr id="258" name="Google Shape;258;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59" name="Google Shape;259;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60" name="Google Shape;260;p6"/>
            <p:cNvGrpSpPr/>
            <p:nvPr/>
          </p:nvGrpSpPr>
          <p:grpSpPr>
            <a:xfrm rot="-2700000">
              <a:off x="2562914" y="887152"/>
              <a:ext cx="5309215" cy="5558084"/>
              <a:chOff x="0" y="-38100"/>
              <a:chExt cx="812800" cy="850900"/>
            </a:xfrm>
          </p:grpSpPr>
          <p:sp>
            <p:nvSpPr>
              <p:cNvPr id="261" name="Google Shape;261;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62" name="Google Shape;262;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63" name="Google Shape;263;p6"/>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264" name="Google Shape;264;p6"/>
          <p:cNvSpPr txBox="1"/>
          <p:nvPr/>
        </p:nvSpPr>
        <p:spPr>
          <a:xfrm>
            <a:off x="1482426" y="1530025"/>
            <a:ext cx="108666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Menelurkan Ide Prototipe Produk</a:t>
            </a:r>
            <a:endParaRPr sz="4800" b="1" i="0" u="none" strike="noStrike" cap="none">
              <a:solidFill>
                <a:srgbClr val="21264D"/>
              </a:solidFill>
              <a:latin typeface="Poppins"/>
              <a:ea typeface="Poppins"/>
              <a:cs typeface="Poppins"/>
              <a:sym typeface="Poppins"/>
            </a:endParaRPr>
          </a:p>
        </p:txBody>
      </p:sp>
      <p:sp>
        <p:nvSpPr>
          <p:cNvPr id="265" name="Google Shape;265;p6"/>
          <p:cNvSpPr txBox="1"/>
          <p:nvPr/>
        </p:nvSpPr>
        <p:spPr>
          <a:xfrm>
            <a:off x="1482425" y="2861600"/>
            <a:ext cx="12249300" cy="54180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Calibri"/>
                <a:ea typeface="Calibri"/>
                <a:cs typeface="Calibri"/>
                <a:sym typeface="Calibri"/>
              </a:rPr>
              <a:t>Ide prototipe produk dapat muncul dari berbagai sumber, seperti riset pasar, umpan balik konsumen, atau observasi tren industri. Mulailah dengan mengidentifikasi kebutuhan pasar yang belum terpenuhi atau area di mana produk pesaing kurang memuaskan. Selanjutnya, kembangkan ide-ide tersebut menjadi konsep prototipe yang dapat diuji dan dievaluasi.</a:t>
            </a:r>
            <a:endParaRPr sz="4400" b="0" i="0" u="none" strike="noStrike" cap="none">
              <a:solidFill>
                <a:schemeClr val="dk1"/>
              </a:solidFill>
              <a:latin typeface="Calibri"/>
              <a:ea typeface="Calibri"/>
              <a:cs typeface="Calibri"/>
              <a:sym typeface="Calibri"/>
            </a:endParaRPr>
          </a:p>
        </p:txBody>
      </p:sp>
      <p:grpSp>
        <p:nvGrpSpPr>
          <p:cNvPr id="266" name="Google Shape;266;p6"/>
          <p:cNvGrpSpPr/>
          <p:nvPr/>
        </p:nvGrpSpPr>
        <p:grpSpPr>
          <a:xfrm>
            <a:off x="14202254" y="-78589"/>
            <a:ext cx="3537125" cy="1842646"/>
            <a:chOff x="14202254" y="-78589"/>
            <a:chExt cx="3537125" cy="1842646"/>
          </a:xfrm>
        </p:grpSpPr>
        <p:sp>
          <p:nvSpPr>
            <p:cNvPr id="267" name="Google Shape;267;p6"/>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268" name="Google Shape;268;p6"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269" name="Google Shape;269;p6"/>
          <p:cNvSpPr txBox="1"/>
          <p:nvPr/>
        </p:nvSpPr>
        <p:spPr>
          <a:xfrm>
            <a:off x="13570972" y="9432337"/>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73"/>
        <p:cNvGrpSpPr/>
        <p:nvPr/>
      </p:nvGrpSpPr>
      <p:grpSpPr>
        <a:xfrm>
          <a:off x="0" y="0"/>
          <a:ext cx="0" cy="0"/>
          <a:chOff x="0" y="0"/>
          <a:chExt cx="0" cy="0"/>
        </a:xfrm>
      </p:grpSpPr>
      <p:grpSp>
        <p:nvGrpSpPr>
          <p:cNvPr id="274" name="Google Shape;274;p7"/>
          <p:cNvGrpSpPr/>
          <p:nvPr/>
        </p:nvGrpSpPr>
        <p:grpSpPr>
          <a:xfrm>
            <a:off x="15357712" y="4649615"/>
            <a:ext cx="6926752" cy="7161663"/>
            <a:chOff x="-175977" y="-175976"/>
            <a:chExt cx="9235669" cy="9548885"/>
          </a:xfrm>
        </p:grpSpPr>
        <p:grpSp>
          <p:nvGrpSpPr>
            <p:cNvPr id="275" name="Google Shape;275;p7"/>
            <p:cNvGrpSpPr/>
            <p:nvPr/>
          </p:nvGrpSpPr>
          <p:grpSpPr>
            <a:xfrm rot="-2700000">
              <a:off x="1011586" y="2751696"/>
              <a:ext cx="5309215" cy="5558084"/>
              <a:chOff x="0" y="-38100"/>
              <a:chExt cx="812800" cy="850900"/>
            </a:xfrm>
          </p:grpSpPr>
          <p:sp>
            <p:nvSpPr>
              <p:cNvPr id="276" name="Google Shape;276;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277" name="Google Shape;277;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78" name="Google Shape;278;p7"/>
            <p:cNvGrpSpPr/>
            <p:nvPr/>
          </p:nvGrpSpPr>
          <p:grpSpPr>
            <a:xfrm rot="-2700000">
              <a:off x="1831597" y="887152"/>
              <a:ext cx="5309215" cy="5558084"/>
              <a:chOff x="0" y="-38100"/>
              <a:chExt cx="812800" cy="850900"/>
            </a:xfrm>
          </p:grpSpPr>
          <p:sp>
            <p:nvSpPr>
              <p:cNvPr id="279" name="Google Shape;279;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80" name="Google Shape;280;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1" name="Google Shape;281;p7"/>
            <p:cNvGrpSpPr/>
            <p:nvPr/>
          </p:nvGrpSpPr>
          <p:grpSpPr>
            <a:xfrm rot="-2700000">
              <a:off x="1831597" y="2732109"/>
              <a:ext cx="5309215" cy="5558084"/>
              <a:chOff x="0" y="-38100"/>
              <a:chExt cx="812800" cy="850900"/>
            </a:xfrm>
          </p:grpSpPr>
          <p:sp>
            <p:nvSpPr>
              <p:cNvPr id="282" name="Google Shape;282;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83" name="Google Shape;283;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4" name="Google Shape;284;p7"/>
            <p:cNvGrpSpPr/>
            <p:nvPr/>
          </p:nvGrpSpPr>
          <p:grpSpPr>
            <a:xfrm rot="-2700000">
              <a:off x="2494928" y="2732109"/>
              <a:ext cx="5309215" cy="5558084"/>
              <a:chOff x="0" y="-38100"/>
              <a:chExt cx="812800" cy="850900"/>
            </a:xfrm>
          </p:grpSpPr>
          <p:sp>
            <p:nvSpPr>
              <p:cNvPr id="285" name="Google Shape;285;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86" name="Google Shape;286;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7" name="Google Shape;287;p7"/>
            <p:cNvGrpSpPr/>
            <p:nvPr/>
          </p:nvGrpSpPr>
          <p:grpSpPr>
            <a:xfrm rot="-2700000">
              <a:off x="2562914" y="887152"/>
              <a:ext cx="5309215" cy="5558084"/>
              <a:chOff x="0" y="-38100"/>
              <a:chExt cx="812800" cy="850900"/>
            </a:xfrm>
          </p:grpSpPr>
          <p:sp>
            <p:nvSpPr>
              <p:cNvPr id="288" name="Google Shape;288;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89" name="Google Shape;289;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90" name="Google Shape;290;p7"/>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291" name="Google Shape;291;p7"/>
          <p:cNvSpPr txBox="1"/>
          <p:nvPr/>
        </p:nvSpPr>
        <p:spPr>
          <a:xfrm>
            <a:off x="1208131" y="1071555"/>
            <a:ext cx="9996900" cy="738900"/>
          </a:xfrm>
          <a:prstGeom prst="rect">
            <a:avLst/>
          </a:prstGeom>
          <a:noFill/>
          <a:ln>
            <a:noFill/>
          </a:ln>
        </p:spPr>
        <p:txBody>
          <a:bodyPr spcFirstLastPara="1" wrap="square" lIns="0" tIns="0" rIns="0" bIns="0" anchor="t" anchorCtr="0">
            <a:spAutoFit/>
          </a:bodyPr>
          <a:lstStyle/>
          <a:p>
            <a:pPr marL="0" marR="0" lvl="0" indent="0" algn="l" rtl="0">
              <a:lnSpc>
                <a:spcPct val="11314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Contoh di Hospitality</a:t>
            </a:r>
            <a:endParaRPr sz="4800" b="1" i="0" u="none" strike="noStrike" cap="none">
              <a:solidFill>
                <a:srgbClr val="21264D"/>
              </a:solidFill>
              <a:latin typeface="Poppins"/>
              <a:ea typeface="Poppins"/>
              <a:cs typeface="Poppins"/>
              <a:sym typeface="Poppins"/>
            </a:endParaRPr>
          </a:p>
        </p:txBody>
      </p:sp>
      <p:sp>
        <p:nvSpPr>
          <p:cNvPr id="292" name="Google Shape;292;p7"/>
          <p:cNvSpPr txBox="1"/>
          <p:nvPr/>
        </p:nvSpPr>
        <p:spPr>
          <a:xfrm>
            <a:off x="1208125" y="2216038"/>
            <a:ext cx="14880300" cy="64341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3800"/>
              <a:buFont typeface="Arial"/>
              <a:buNone/>
            </a:pPr>
            <a:r>
              <a:rPr lang="en-US" sz="3800" b="0" i="0" u="none" strike="noStrike" cap="none" dirty="0">
                <a:solidFill>
                  <a:schemeClr val="dk1"/>
                </a:solidFill>
                <a:latin typeface="Calibri"/>
                <a:ea typeface="Calibri"/>
                <a:cs typeface="Calibri"/>
                <a:sym typeface="Calibri"/>
              </a:rPr>
              <a:t>Hotel </a:t>
            </a:r>
            <a:r>
              <a:rPr lang="en-US" sz="3800" dirty="0">
                <a:solidFill>
                  <a:schemeClr val="dk1"/>
                </a:solidFill>
                <a:latin typeface="Calibri"/>
                <a:ea typeface="Calibri"/>
                <a:cs typeface="Calibri"/>
                <a:sym typeface="Calibri"/>
              </a:rPr>
              <a:t>DEF</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menawarkan</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pengalaman</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menginap</a:t>
            </a:r>
            <a:r>
              <a:rPr lang="en-US" sz="3800" b="0" i="0" u="none" strike="noStrike" cap="none" dirty="0">
                <a:solidFill>
                  <a:schemeClr val="dk1"/>
                </a:solidFill>
                <a:latin typeface="Calibri"/>
                <a:ea typeface="Calibri"/>
                <a:cs typeface="Calibri"/>
                <a:sym typeface="Calibri"/>
              </a:rPr>
              <a:t> yang </a:t>
            </a:r>
            <a:r>
              <a:rPr lang="en-US" sz="3800" b="0" i="0" u="none" strike="noStrike" cap="none" dirty="0" err="1">
                <a:solidFill>
                  <a:schemeClr val="dk1"/>
                </a:solidFill>
                <a:latin typeface="Calibri"/>
                <a:ea typeface="Calibri"/>
                <a:cs typeface="Calibri"/>
                <a:sym typeface="Calibri"/>
              </a:rPr>
              <a:t>unik</a:t>
            </a:r>
            <a:r>
              <a:rPr lang="en-US" sz="3800" b="0" i="0" u="none" strike="noStrike" cap="none" dirty="0">
                <a:solidFill>
                  <a:schemeClr val="dk1"/>
                </a:solidFill>
                <a:latin typeface="Calibri"/>
                <a:ea typeface="Calibri"/>
                <a:cs typeface="Calibri"/>
                <a:sym typeface="Calibri"/>
              </a:rPr>
              <a:t> dan personal </a:t>
            </a:r>
            <a:r>
              <a:rPr lang="en-US" sz="3800" b="0" i="0" u="none" strike="noStrike" cap="none" dirty="0" err="1">
                <a:solidFill>
                  <a:schemeClr val="dk1"/>
                </a:solidFill>
                <a:latin typeface="Calibri"/>
                <a:ea typeface="Calibri"/>
                <a:cs typeface="Calibri"/>
                <a:sym typeface="Calibri"/>
              </a:rPr>
              <a:t>kepada</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tamu</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Dengan</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fokus</a:t>
            </a:r>
            <a:r>
              <a:rPr lang="en-US" sz="3800" b="0" i="0" u="none" strike="noStrike" cap="none" dirty="0">
                <a:solidFill>
                  <a:schemeClr val="dk1"/>
                </a:solidFill>
                <a:latin typeface="Calibri"/>
                <a:ea typeface="Calibri"/>
                <a:cs typeface="Calibri"/>
                <a:sym typeface="Calibri"/>
              </a:rPr>
              <a:t> pada USP </a:t>
            </a:r>
            <a:r>
              <a:rPr lang="en-US" sz="3800" b="0" i="0" u="none" strike="noStrike" cap="none" dirty="0" err="1">
                <a:solidFill>
                  <a:schemeClr val="dk1"/>
                </a:solidFill>
                <a:latin typeface="Calibri"/>
                <a:ea typeface="Calibri"/>
                <a:cs typeface="Calibri"/>
                <a:sym typeface="Calibri"/>
              </a:rPr>
              <a:t>seperti</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desain</a:t>
            </a:r>
            <a:r>
              <a:rPr lang="en-US" sz="3800" b="0" i="0" u="none" strike="noStrike" cap="none" dirty="0">
                <a:solidFill>
                  <a:schemeClr val="dk1"/>
                </a:solidFill>
                <a:latin typeface="Calibri"/>
                <a:ea typeface="Calibri"/>
                <a:cs typeface="Calibri"/>
                <a:sym typeface="Calibri"/>
              </a:rPr>
              <a:t> interior yang </a:t>
            </a:r>
            <a:r>
              <a:rPr lang="en-US" sz="3800" b="0" i="0" u="none" strike="noStrike" cap="none" dirty="0" err="1">
                <a:solidFill>
                  <a:schemeClr val="dk1"/>
                </a:solidFill>
                <a:latin typeface="Calibri"/>
                <a:ea typeface="Calibri"/>
                <a:cs typeface="Calibri"/>
                <a:sym typeface="Calibri"/>
              </a:rPr>
              <a:t>kreatif</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layanan</a:t>
            </a:r>
            <a:r>
              <a:rPr lang="en-US" sz="3800" b="0" i="0" u="none" strike="noStrike" cap="none" dirty="0">
                <a:solidFill>
                  <a:schemeClr val="dk1"/>
                </a:solidFill>
                <a:latin typeface="Calibri"/>
                <a:ea typeface="Calibri"/>
                <a:cs typeface="Calibri"/>
                <a:sym typeface="Calibri"/>
              </a:rPr>
              <a:t> personal, dan </a:t>
            </a:r>
            <a:r>
              <a:rPr lang="en-US" sz="3800" b="0" i="0" u="none" strike="noStrike" cap="none" dirty="0" err="1">
                <a:solidFill>
                  <a:schemeClr val="dk1"/>
                </a:solidFill>
                <a:latin typeface="Calibri"/>
                <a:ea typeface="Calibri"/>
                <a:cs typeface="Calibri"/>
                <a:sym typeface="Calibri"/>
              </a:rPr>
              <a:t>lokasi</a:t>
            </a:r>
            <a:r>
              <a:rPr lang="en-US" sz="3800" b="0" i="0" u="none" strike="noStrike" cap="none" dirty="0">
                <a:solidFill>
                  <a:schemeClr val="dk1"/>
                </a:solidFill>
                <a:latin typeface="Calibri"/>
                <a:ea typeface="Calibri"/>
                <a:cs typeface="Calibri"/>
                <a:sym typeface="Calibri"/>
              </a:rPr>
              <a:t> yang </a:t>
            </a:r>
            <a:r>
              <a:rPr lang="en-US" sz="3800" b="0" i="0" u="none" strike="noStrike" cap="none" dirty="0" err="1">
                <a:solidFill>
                  <a:schemeClr val="dk1"/>
                </a:solidFill>
                <a:latin typeface="Calibri"/>
                <a:ea typeface="Calibri"/>
                <a:cs typeface="Calibri"/>
                <a:sym typeface="Calibri"/>
              </a:rPr>
              <a:t>strategis</a:t>
            </a:r>
            <a:r>
              <a:rPr lang="en-US" sz="3800" b="0" i="0" u="none" strike="noStrike" cap="none" dirty="0">
                <a:solidFill>
                  <a:schemeClr val="dk1"/>
                </a:solidFill>
                <a:latin typeface="Calibri"/>
                <a:ea typeface="Calibri"/>
                <a:cs typeface="Calibri"/>
                <a:sym typeface="Calibri"/>
              </a:rPr>
              <a:t>, hotel boutique </a:t>
            </a:r>
            <a:r>
              <a:rPr lang="en-US" sz="3800" b="0" i="0" u="none" strike="noStrike" cap="none" dirty="0" err="1">
                <a:solidFill>
                  <a:schemeClr val="dk1"/>
                </a:solidFill>
                <a:latin typeface="Calibri"/>
                <a:ea typeface="Calibri"/>
                <a:cs typeface="Calibri"/>
                <a:sym typeface="Calibri"/>
              </a:rPr>
              <a:t>mampu</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menarik</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perhatian</a:t>
            </a:r>
            <a:r>
              <a:rPr lang="en-US" sz="3800" b="0" i="0" u="none" strike="noStrike" cap="none" dirty="0">
                <a:solidFill>
                  <a:schemeClr val="dk1"/>
                </a:solidFill>
                <a:latin typeface="Calibri"/>
                <a:ea typeface="Calibri"/>
                <a:cs typeface="Calibri"/>
                <a:sym typeface="Calibri"/>
              </a:rPr>
              <a:t> dan </a:t>
            </a:r>
            <a:r>
              <a:rPr lang="en-US" sz="3800" b="0" i="0" u="none" strike="noStrike" cap="none" dirty="0" err="1">
                <a:solidFill>
                  <a:schemeClr val="dk1"/>
                </a:solidFill>
                <a:latin typeface="Calibri"/>
                <a:ea typeface="Calibri"/>
                <a:cs typeface="Calibri"/>
                <a:sym typeface="Calibri"/>
              </a:rPr>
              <a:t>loyalitas</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pelanggan</a:t>
            </a:r>
            <a:r>
              <a:rPr lang="en-US" sz="3800" b="0" i="0" u="none" strike="noStrike" cap="none" dirty="0">
                <a:solidFill>
                  <a:schemeClr val="dk1"/>
                </a:solidFill>
                <a:latin typeface="Calibri"/>
                <a:ea typeface="Calibri"/>
                <a:cs typeface="Calibri"/>
                <a:sym typeface="Calibri"/>
              </a:rPr>
              <a:t> di </a:t>
            </a:r>
            <a:r>
              <a:rPr lang="en-US" sz="3800" b="0" i="0" u="none" strike="noStrike" cap="none" dirty="0" err="1">
                <a:solidFill>
                  <a:schemeClr val="dk1"/>
                </a:solidFill>
                <a:latin typeface="Calibri"/>
                <a:ea typeface="Calibri"/>
                <a:cs typeface="Calibri"/>
                <a:sym typeface="Calibri"/>
              </a:rPr>
              <a:t>tengah</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persaingan</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industri</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perhotelan</a:t>
            </a:r>
            <a:r>
              <a:rPr lang="en-US" sz="3800" b="0" i="0" u="none" strike="noStrike" cap="none" dirty="0">
                <a:solidFill>
                  <a:schemeClr val="dk1"/>
                </a:solidFill>
                <a:latin typeface="Calibri"/>
                <a:ea typeface="Calibri"/>
                <a:cs typeface="Calibri"/>
                <a:sym typeface="Calibri"/>
              </a:rPr>
              <a:t> yang </a:t>
            </a:r>
            <a:r>
              <a:rPr lang="en-US" sz="3800" b="0" i="0" u="none" strike="noStrike" cap="none" dirty="0" err="1">
                <a:solidFill>
                  <a:schemeClr val="dk1"/>
                </a:solidFill>
                <a:latin typeface="Calibri"/>
                <a:ea typeface="Calibri"/>
                <a:cs typeface="Calibri"/>
                <a:sym typeface="Calibri"/>
              </a:rPr>
              <a:t>ketat</a:t>
            </a:r>
            <a:r>
              <a:rPr lang="en-US" sz="3800" b="0" i="0" u="none" strike="noStrike" cap="none" dirty="0">
                <a:solidFill>
                  <a:schemeClr val="dk1"/>
                </a:solidFill>
                <a:latin typeface="Calibri"/>
                <a:ea typeface="Calibri"/>
                <a:cs typeface="Calibri"/>
                <a:sym typeface="Calibri"/>
              </a:rPr>
              <a:t>.</a:t>
            </a:r>
            <a:endParaRPr sz="38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800"/>
              <a:buFont typeface="Arial"/>
              <a:buNone/>
            </a:pPr>
            <a:endParaRPr sz="38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800"/>
              <a:buFont typeface="Arial"/>
              <a:buNone/>
            </a:pPr>
            <a:r>
              <a:rPr lang="en-US" sz="3800" b="0" i="0" u="none" strike="noStrike" cap="none" dirty="0">
                <a:solidFill>
                  <a:schemeClr val="dk1"/>
                </a:solidFill>
                <a:latin typeface="Calibri"/>
                <a:ea typeface="Calibri"/>
                <a:cs typeface="Calibri"/>
                <a:sym typeface="Calibri"/>
              </a:rPr>
              <a:t>Hotel AYA yang </a:t>
            </a:r>
            <a:r>
              <a:rPr lang="en-US" sz="3800" b="0" i="0" u="none" strike="noStrike" cap="none" dirty="0" err="1">
                <a:solidFill>
                  <a:schemeClr val="dk1"/>
                </a:solidFill>
                <a:latin typeface="Calibri"/>
                <a:ea typeface="Calibri"/>
                <a:cs typeface="Calibri"/>
                <a:sym typeface="Calibri"/>
              </a:rPr>
              <a:t>terletak</a:t>
            </a:r>
            <a:r>
              <a:rPr lang="en-US" sz="3800" b="0" i="0" u="none" strike="noStrike" cap="none" dirty="0">
                <a:solidFill>
                  <a:schemeClr val="dk1"/>
                </a:solidFill>
                <a:latin typeface="Calibri"/>
                <a:ea typeface="Calibri"/>
                <a:cs typeface="Calibri"/>
                <a:sym typeface="Calibri"/>
              </a:rPr>
              <a:t> di </a:t>
            </a:r>
            <a:r>
              <a:rPr lang="en-US" sz="3800" b="0" i="0" u="none" strike="noStrike" cap="none" dirty="0" err="1">
                <a:solidFill>
                  <a:schemeClr val="dk1"/>
                </a:solidFill>
                <a:latin typeface="Calibri"/>
                <a:ea typeface="Calibri"/>
                <a:cs typeface="Calibri"/>
                <a:sym typeface="Calibri"/>
              </a:rPr>
              <a:t>pusat</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kota</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telah</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menetapkan</a:t>
            </a:r>
            <a:r>
              <a:rPr lang="en-US" sz="3800" b="0" i="0" u="none" strike="noStrike" cap="none" dirty="0">
                <a:solidFill>
                  <a:schemeClr val="dk1"/>
                </a:solidFill>
                <a:latin typeface="Calibri"/>
                <a:ea typeface="Calibri"/>
                <a:cs typeface="Calibri"/>
                <a:sym typeface="Calibri"/>
              </a:rPr>
              <a:t> USP </a:t>
            </a:r>
            <a:r>
              <a:rPr lang="en-US" sz="3800" b="0" i="0" u="none" strike="noStrike" cap="none" dirty="0" err="1">
                <a:solidFill>
                  <a:schemeClr val="dk1"/>
                </a:solidFill>
                <a:latin typeface="Calibri"/>
                <a:ea typeface="Calibri"/>
                <a:cs typeface="Calibri"/>
                <a:sym typeface="Calibri"/>
              </a:rPr>
              <a:t>mereka</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dengan</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menawarkan</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layanan</a:t>
            </a:r>
            <a:r>
              <a:rPr lang="en-US" sz="3800" b="0" i="0" u="none" strike="noStrike" cap="none" dirty="0">
                <a:solidFill>
                  <a:schemeClr val="dk1"/>
                </a:solidFill>
                <a:latin typeface="Calibri"/>
                <a:ea typeface="Calibri"/>
                <a:cs typeface="Calibri"/>
                <a:sym typeface="Calibri"/>
              </a:rPr>
              <a:t> concierge yang personal, </a:t>
            </a:r>
            <a:r>
              <a:rPr lang="en-US" sz="3800" b="0" i="0" u="none" strike="noStrike" cap="none" dirty="0" err="1">
                <a:solidFill>
                  <a:schemeClr val="dk1"/>
                </a:solidFill>
                <a:latin typeface="Calibri"/>
                <a:ea typeface="Calibri"/>
                <a:cs typeface="Calibri"/>
                <a:sym typeface="Calibri"/>
              </a:rPr>
              <a:t>fasilitas</a:t>
            </a:r>
            <a:r>
              <a:rPr lang="en-US" sz="3800" b="0" i="0" u="none" strike="noStrike" cap="none" dirty="0">
                <a:solidFill>
                  <a:schemeClr val="dk1"/>
                </a:solidFill>
                <a:latin typeface="Calibri"/>
                <a:ea typeface="Calibri"/>
                <a:cs typeface="Calibri"/>
                <a:sym typeface="Calibri"/>
              </a:rPr>
              <a:t> spa </a:t>
            </a:r>
            <a:r>
              <a:rPr lang="en-US" sz="3800" b="0" i="0" u="none" strike="noStrike" cap="none" dirty="0" err="1">
                <a:solidFill>
                  <a:schemeClr val="dk1"/>
                </a:solidFill>
                <a:latin typeface="Calibri"/>
                <a:ea typeface="Calibri"/>
                <a:cs typeface="Calibri"/>
                <a:sym typeface="Calibri"/>
              </a:rPr>
              <a:t>eksklusif</a:t>
            </a:r>
            <a:r>
              <a:rPr lang="en-US" sz="3800" b="0" i="0" u="none" strike="noStrike" cap="none" dirty="0">
                <a:solidFill>
                  <a:schemeClr val="dk1"/>
                </a:solidFill>
                <a:latin typeface="Calibri"/>
                <a:ea typeface="Calibri"/>
                <a:cs typeface="Calibri"/>
                <a:sym typeface="Calibri"/>
              </a:rPr>
              <a:t>, dan interior yang </a:t>
            </a:r>
            <a:r>
              <a:rPr lang="en-US" sz="3800" b="0" i="0" u="none" strike="noStrike" cap="none" dirty="0" err="1">
                <a:solidFill>
                  <a:schemeClr val="dk1"/>
                </a:solidFill>
                <a:latin typeface="Calibri"/>
                <a:ea typeface="Calibri"/>
                <a:cs typeface="Calibri"/>
                <a:sym typeface="Calibri"/>
              </a:rPr>
              <a:t>dirancang</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khusus</a:t>
            </a:r>
            <a:r>
              <a:rPr lang="en-US" sz="3800" b="0" i="0" u="none" strike="noStrike" cap="none" dirty="0">
                <a:solidFill>
                  <a:schemeClr val="dk1"/>
                </a:solidFill>
                <a:latin typeface="Calibri"/>
                <a:ea typeface="Calibri"/>
                <a:cs typeface="Calibri"/>
                <a:sym typeface="Calibri"/>
              </a:rPr>
              <a:t> oleh </a:t>
            </a:r>
            <a:r>
              <a:rPr lang="en-US" sz="3800" b="0" i="0" u="none" strike="noStrike" cap="none" dirty="0" err="1">
                <a:solidFill>
                  <a:schemeClr val="dk1"/>
                </a:solidFill>
                <a:latin typeface="Calibri"/>
                <a:ea typeface="Calibri"/>
                <a:cs typeface="Calibri"/>
                <a:sym typeface="Calibri"/>
              </a:rPr>
              <a:t>arsitek</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terkenal</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Pendekatan</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ini</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telah</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membantu</a:t>
            </a:r>
            <a:r>
              <a:rPr lang="en-US" sz="3800" b="0" i="0" u="none" strike="noStrike" cap="none" dirty="0">
                <a:solidFill>
                  <a:schemeClr val="dk1"/>
                </a:solidFill>
                <a:latin typeface="Calibri"/>
                <a:ea typeface="Calibri"/>
                <a:cs typeface="Calibri"/>
                <a:sym typeface="Calibri"/>
              </a:rPr>
              <a:t> hotel X </a:t>
            </a:r>
            <a:r>
              <a:rPr lang="en-US" sz="3800" b="0" i="0" u="none" strike="noStrike" cap="none" dirty="0" err="1">
                <a:solidFill>
                  <a:schemeClr val="dk1"/>
                </a:solidFill>
                <a:latin typeface="Calibri"/>
                <a:ea typeface="Calibri"/>
                <a:cs typeface="Calibri"/>
                <a:sym typeface="Calibri"/>
              </a:rPr>
              <a:t>menarik</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segmen</a:t>
            </a:r>
            <a:r>
              <a:rPr lang="en-US" sz="3800" b="0" i="0" u="none" strike="noStrike" cap="none" dirty="0">
                <a:solidFill>
                  <a:schemeClr val="dk1"/>
                </a:solidFill>
                <a:latin typeface="Calibri"/>
                <a:ea typeface="Calibri"/>
                <a:cs typeface="Calibri"/>
                <a:sym typeface="Calibri"/>
              </a:rPr>
              <a:t> pasar yang </a:t>
            </a:r>
            <a:r>
              <a:rPr lang="en-US" sz="3800" b="0" i="0" u="none" strike="noStrike" cap="none" dirty="0" err="1">
                <a:solidFill>
                  <a:schemeClr val="dk1"/>
                </a:solidFill>
                <a:latin typeface="Calibri"/>
                <a:ea typeface="Calibri"/>
                <a:cs typeface="Calibri"/>
                <a:sym typeface="Calibri"/>
              </a:rPr>
              <a:t>menghargai</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pengalaman</a:t>
            </a:r>
            <a:r>
              <a:rPr lang="en-US" sz="3800" b="0" i="0" u="none" strike="noStrike" cap="none" dirty="0">
                <a:solidFill>
                  <a:schemeClr val="dk1"/>
                </a:solidFill>
                <a:latin typeface="Calibri"/>
                <a:ea typeface="Calibri"/>
                <a:cs typeface="Calibri"/>
                <a:sym typeface="Calibri"/>
              </a:rPr>
              <a:t> </a:t>
            </a:r>
            <a:r>
              <a:rPr lang="en-US" sz="3800" b="0" i="0" u="none" strike="noStrike" cap="none" dirty="0" err="1">
                <a:solidFill>
                  <a:schemeClr val="dk1"/>
                </a:solidFill>
                <a:latin typeface="Calibri"/>
                <a:ea typeface="Calibri"/>
                <a:cs typeface="Calibri"/>
                <a:sym typeface="Calibri"/>
              </a:rPr>
              <a:t>menginap</a:t>
            </a:r>
            <a:r>
              <a:rPr lang="en-US" sz="3800" b="0" i="0" u="none" strike="noStrike" cap="none" dirty="0">
                <a:solidFill>
                  <a:schemeClr val="dk1"/>
                </a:solidFill>
                <a:latin typeface="Calibri"/>
                <a:ea typeface="Calibri"/>
                <a:cs typeface="Calibri"/>
                <a:sym typeface="Calibri"/>
              </a:rPr>
              <a:t> yang </a:t>
            </a:r>
            <a:r>
              <a:rPr lang="en-US" sz="3800" b="0" i="0" u="none" strike="noStrike" cap="none" dirty="0" err="1">
                <a:solidFill>
                  <a:schemeClr val="dk1"/>
                </a:solidFill>
                <a:latin typeface="Calibri"/>
                <a:ea typeface="Calibri"/>
                <a:cs typeface="Calibri"/>
                <a:sym typeface="Calibri"/>
              </a:rPr>
              <a:t>mewah</a:t>
            </a:r>
            <a:r>
              <a:rPr lang="en-US" sz="3800" b="0" i="0" u="none" strike="noStrike" cap="none" dirty="0">
                <a:solidFill>
                  <a:schemeClr val="dk1"/>
                </a:solidFill>
                <a:latin typeface="Calibri"/>
                <a:ea typeface="Calibri"/>
                <a:cs typeface="Calibri"/>
                <a:sym typeface="Calibri"/>
              </a:rPr>
              <a:t> dan </a:t>
            </a:r>
            <a:r>
              <a:rPr lang="en-US" sz="3800" b="0" i="0" u="none" strike="noStrike" cap="none" dirty="0" err="1">
                <a:solidFill>
                  <a:schemeClr val="dk1"/>
                </a:solidFill>
                <a:latin typeface="Calibri"/>
                <a:ea typeface="Calibri"/>
                <a:cs typeface="Calibri"/>
                <a:sym typeface="Calibri"/>
              </a:rPr>
              <a:t>berkelas</a:t>
            </a:r>
            <a:r>
              <a:rPr lang="en-US" sz="3800" b="0" i="0" u="none" strike="noStrike" cap="none" dirty="0">
                <a:solidFill>
                  <a:schemeClr val="dk1"/>
                </a:solidFill>
                <a:latin typeface="Calibri"/>
                <a:ea typeface="Calibri"/>
                <a:cs typeface="Calibri"/>
                <a:sym typeface="Calibri"/>
              </a:rPr>
              <a:t>.</a:t>
            </a:r>
            <a:endParaRPr sz="3800" b="0" i="0" u="none" strike="noStrike" cap="none" dirty="0">
              <a:solidFill>
                <a:schemeClr val="dk1"/>
              </a:solidFill>
              <a:latin typeface="Calibri"/>
              <a:ea typeface="Calibri"/>
              <a:cs typeface="Calibri"/>
              <a:sym typeface="Calibri"/>
            </a:endParaRPr>
          </a:p>
        </p:txBody>
      </p:sp>
      <p:sp>
        <p:nvSpPr>
          <p:cNvPr id="293" name="Google Shape;293;p7"/>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grpSp>
        <p:nvGrpSpPr>
          <p:cNvPr id="294" name="Google Shape;294;p7"/>
          <p:cNvGrpSpPr/>
          <p:nvPr/>
        </p:nvGrpSpPr>
        <p:grpSpPr>
          <a:xfrm>
            <a:off x="14202254" y="-78589"/>
            <a:ext cx="3537125" cy="1842646"/>
            <a:chOff x="14202254" y="-78589"/>
            <a:chExt cx="3537125" cy="1842646"/>
          </a:xfrm>
        </p:grpSpPr>
        <p:sp>
          <p:nvSpPr>
            <p:cNvPr id="295" name="Google Shape;295;p7"/>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296" name="Google Shape;296;p7"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300"/>
        <p:cNvGrpSpPr/>
        <p:nvPr/>
      </p:nvGrpSpPr>
      <p:grpSpPr>
        <a:xfrm>
          <a:off x="0" y="0"/>
          <a:ext cx="0" cy="0"/>
          <a:chOff x="0" y="0"/>
          <a:chExt cx="0" cy="0"/>
        </a:xfrm>
      </p:grpSpPr>
      <p:sp>
        <p:nvSpPr>
          <p:cNvPr id="301" name="Google Shape;301;p8"/>
          <p:cNvSpPr txBox="1"/>
          <p:nvPr/>
        </p:nvSpPr>
        <p:spPr>
          <a:xfrm>
            <a:off x="2245305" y="6551010"/>
            <a:ext cx="6651645" cy="208471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02" name="Google Shape;302;p8"/>
          <p:cNvGrpSpPr/>
          <p:nvPr/>
        </p:nvGrpSpPr>
        <p:grpSpPr>
          <a:xfrm rot="10800000">
            <a:off x="14209587" y="1954009"/>
            <a:ext cx="3280642" cy="3057907"/>
            <a:chOff x="1028699" y="3416530"/>
            <a:chExt cx="2671625" cy="2490239"/>
          </a:xfrm>
        </p:grpSpPr>
        <p:grpSp>
          <p:nvGrpSpPr>
            <p:cNvPr id="303" name="Google Shape;303;p8"/>
            <p:cNvGrpSpPr/>
            <p:nvPr/>
          </p:nvGrpSpPr>
          <p:grpSpPr>
            <a:xfrm rot="2700000">
              <a:off x="1966263" y="3924922"/>
              <a:ext cx="1417088" cy="1483514"/>
              <a:chOff x="0" y="-38100"/>
              <a:chExt cx="812800" cy="850900"/>
            </a:xfrm>
          </p:grpSpPr>
          <p:sp>
            <p:nvSpPr>
              <p:cNvPr id="304" name="Google Shape;304;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05" name="Google Shape;305;p8"/>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6" name="Google Shape;306;p8"/>
            <p:cNvGrpSpPr/>
            <p:nvPr/>
          </p:nvGrpSpPr>
          <p:grpSpPr>
            <a:xfrm rot="2700000">
              <a:off x="1413549" y="3761055"/>
              <a:ext cx="1720540" cy="1801190"/>
              <a:chOff x="0" y="-38100"/>
              <a:chExt cx="812800" cy="850900"/>
            </a:xfrm>
          </p:grpSpPr>
          <p:sp>
            <p:nvSpPr>
              <p:cNvPr id="307" name="Google Shape;307;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08" name="Google Shape;308;p8"/>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309" name="Google Shape;309;p8"/>
          <p:cNvGrpSpPr/>
          <p:nvPr/>
        </p:nvGrpSpPr>
        <p:grpSpPr>
          <a:xfrm rot="5400000">
            <a:off x="-1748095" y="8202375"/>
            <a:ext cx="6926752" cy="7161663"/>
            <a:chOff x="-175977" y="-175976"/>
            <a:chExt cx="9235669" cy="9548885"/>
          </a:xfrm>
        </p:grpSpPr>
        <p:grpSp>
          <p:nvGrpSpPr>
            <p:cNvPr id="310" name="Google Shape;310;p8"/>
            <p:cNvGrpSpPr/>
            <p:nvPr/>
          </p:nvGrpSpPr>
          <p:grpSpPr>
            <a:xfrm rot="-2700000">
              <a:off x="1011586" y="2751696"/>
              <a:ext cx="5309215" cy="5558084"/>
              <a:chOff x="0" y="-38100"/>
              <a:chExt cx="812800" cy="850900"/>
            </a:xfrm>
          </p:grpSpPr>
          <p:sp>
            <p:nvSpPr>
              <p:cNvPr id="311" name="Google Shape;311;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312" name="Google Shape;312;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13" name="Google Shape;313;p8"/>
            <p:cNvGrpSpPr/>
            <p:nvPr/>
          </p:nvGrpSpPr>
          <p:grpSpPr>
            <a:xfrm rot="-2700000">
              <a:off x="1831597" y="887152"/>
              <a:ext cx="5309215" cy="5558084"/>
              <a:chOff x="0" y="-38100"/>
              <a:chExt cx="812800" cy="850900"/>
            </a:xfrm>
          </p:grpSpPr>
          <p:sp>
            <p:nvSpPr>
              <p:cNvPr id="314" name="Google Shape;314;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15" name="Google Shape;315;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16" name="Google Shape;316;p8"/>
            <p:cNvGrpSpPr/>
            <p:nvPr/>
          </p:nvGrpSpPr>
          <p:grpSpPr>
            <a:xfrm rot="-2700000">
              <a:off x="1831597" y="2732109"/>
              <a:ext cx="5309215" cy="5558084"/>
              <a:chOff x="0" y="-38100"/>
              <a:chExt cx="812800" cy="850900"/>
            </a:xfrm>
          </p:grpSpPr>
          <p:sp>
            <p:nvSpPr>
              <p:cNvPr id="317" name="Google Shape;317;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18" name="Google Shape;318;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19" name="Google Shape;319;p8"/>
            <p:cNvGrpSpPr/>
            <p:nvPr/>
          </p:nvGrpSpPr>
          <p:grpSpPr>
            <a:xfrm rot="-2700000">
              <a:off x="2494928" y="2732109"/>
              <a:ext cx="5309215" cy="5558084"/>
              <a:chOff x="0" y="-38100"/>
              <a:chExt cx="812800" cy="850900"/>
            </a:xfrm>
          </p:grpSpPr>
          <p:sp>
            <p:nvSpPr>
              <p:cNvPr id="320" name="Google Shape;320;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21" name="Google Shape;321;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22" name="Google Shape;322;p8"/>
            <p:cNvGrpSpPr/>
            <p:nvPr/>
          </p:nvGrpSpPr>
          <p:grpSpPr>
            <a:xfrm rot="-2700000">
              <a:off x="2562914" y="887152"/>
              <a:ext cx="5309215" cy="5558084"/>
              <a:chOff x="0" y="-38100"/>
              <a:chExt cx="812800" cy="850900"/>
            </a:xfrm>
          </p:grpSpPr>
          <p:sp>
            <p:nvSpPr>
              <p:cNvPr id="323" name="Google Shape;323;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24" name="Google Shape;324;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25" name="Google Shape;325;p8"/>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326" name="Google Shape;326;p8"/>
          <p:cNvSpPr txBox="1"/>
          <p:nvPr/>
        </p:nvSpPr>
        <p:spPr>
          <a:xfrm>
            <a:off x="1422925" y="1088627"/>
            <a:ext cx="10253245" cy="1114921"/>
          </a:xfrm>
          <a:prstGeom prst="rect">
            <a:avLst/>
          </a:prstGeom>
          <a:noFill/>
          <a:ln>
            <a:noFill/>
          </a:ln>
        </p:spPr>
        <p:txBody>
          <a:bodyPr spcFirstLastPara="1" wrap="square" lIns="0" tIns="0" rIns="0" bIns="0" anchor="t" anchorCtr="0">
            <a:spAutoFit/>
          </a:bodyPr>
          <a:lstStyle/>
          <a:p>
            <a:pPr marL="0" marR="0" lvl="0" indent="0" algn="l" rtl="0">
              <a:lnSpc>
                <a:spcPct val="20462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Penutup</a:t>
            </a:r>
            <a:endParaRPr sz="4800" b="1" i="0" u="none" strike="noStrike" cap="none">
              <a:solidFill>
                <a:srgbClr val="21264D"/>
              </a:solidFill>
              <a:latin typeface="Poppins"/>
              <a:ea typeface="Poppins"/>
              <a:cs typeface="Poppins"/>
              <a:sym typeface="Poppins"/>
            </a:endParaRPr>
          </a:p>
        </p:txBody>
      </p:sp>
      <p:sp>
        <p:nvSpPr>
          <p:cNvPr id="327" name="Google Shape;327;p8"/>
          <p:cNvSpPr txBox="1"/>
          <p:nvPr/>
        </p:nvSpPr>
        <p:spPr>
          <a:xfrm>
            <a:off x="1422925" y="2776275"/>
            <a:ext cx="12434400" cy="47409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400"/>
              <a:buFont typeface="Arial"/>
              <a:buNone/>
            </a:pPr>
            <a:r>
              <a:rPr lang="en-US" sz="4400" b="0" i="0" u="none" strike="noStrike" cap="none" dirty="0" err="1">
                <a:solidFill>
                  <a:schemeClr val="dk1"/>
                </a:solidFill>
                <a:latin typeface="Calibri"/>
                <a:ea typeface="Calibri"/>
                <a:cs typeface="Calibri"/>
                <a:sym typeface="Calibri"/>
              </a:rPr>
              <a:t>Memahami</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konsep</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dasar</a:t>
            </a:r>
            <a:r>
              <a:rPr lang="en-US" sz="4400" b="0" i="0" u="none" strike="noStrike" cap="none" dirty="0">
                <a:solidFill>
                  <a:schemeClr val="dk1"/>
                </a:solidFill>
                <a:latin typeface="Calibri"/>
                <a:ea typeface="Calibri"/>
                <a:cs typeface="Calibri"/>
                <a:sym typeface="Calibri"/>
              </a:rPr>
              <a:t> value </a:t>
            </a:r>
            <a:r>
              <a:rPr lang="en-US" sz="4400" b="0" i="0" u="none" strike="noStrike" cap="none" dirty="0" err="1">
                <a:solidFill>
                  <a:schemeClr val="dk1"/>
                </a:solidFill>
                <a:latin typeface="Calibri"/>
                <a:ea typeface="Calibri"/>
                <a:cs typeface="Calibri"/>
                <a:sym typeface="Calibri"/>
              </a:rPr>
              <a:t>produk</a:t>
            </a:r>
            <a:r>
              <a:rPr lang="en-US" sz="4400" b="0" i="0" u="none" strike="noStrike" cap="none" dirty="0">
                <a:solidFill>
                  <a:schemeClr val="dk1"/>
                </a:solidFill>
                <a:latin typeface="Calibri"/>
                <a:ea typeface="Calibri"/>
                <a:cs typeface="Calibri"/>
                <a:sym typeface="Calibri"/>
              </a:rPr>
              <a:t>, USP, dan </a:t>
            </a:r>
            <a:r>
              <a:rPr lang="en-US" sz="4400" b="0" i="0" u="none" strike="noStrike" cap="none" dirty="0" err="1">
                <a:solidFill>
                  <a:schemeClr val="dk1"/>
                </a:solidFill>
                <a:latin typeface="Calibri"/>
                <a:ea typeface="Calibri"/>
                <a:cs typeface="Calibri"/>
                <a:sym typeface="Calibri"/>
              </a:rPr>
              <a:t>prototipe</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produk</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merupakan</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langkah</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penting</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dalam</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mengembangkan</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produk</a:t>
            </a:r>
            <a:r>
              <a:rPr lang="en-US" sz="4400" b="0" i="0" u="none" strike="noStrike" cap="none" dirty="0">
                <a:solidFill>
                  <a:schemeClr val="dk1"/>
                </a:solidFill>
                <a:latin typeface="Calibri"/>
                <a:ea typeface="Calibri"/>
                <a:cs typeface="Calibri"/>
                <a:sym typeface="Calibri"/>
              </a:rPr>
              <a:t> yang </a:t>
            </a:r>
            <a:r>
              <a:rPr lang="en-US" sz="4400" b="0" i="0" u="none" strike="noStrike" cap="none" dirty="0" err="1">
                <a:solidFill>
                  <a:schemeClr val="dk1"/>
                </a:solidFill>
                <a:latin typeface="Calibri"/>
                <a:ea typeface="Calibri"/>
                <a:cs typeface="Calibri"/>
                <a:sym typeface="Calibri"/>
              </a:rPr>
              <a:t>sukses</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Dengan</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mengidentifikasi</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nilai</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unik</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produk</a:t>
            </a:r>
            <a:r>
              <a:rPr lang="en-US" sz="4400" b="0" i="0" u="none" strike="noStrike" cap="none" dirty="0">
                <a:solidFill>
                  <a:schemeClr val="dk1"/>
                </a:solidFill>
                <a:latin typeface="Calibri"/>
                <a:ea typeface="Calibri"/>
                <a:cs typeface="Calibri"/>
                <a:sym typeface="Calibri"/>
              </a:rPr>
              <a:t> dan </a:t>
            </a:r>
            <a:r>
              <a:rPr lang="en-US" sz="4400" b="0" i="0" u="none" strike="noStrike" cap="none" dirty="0" err="1">
                <a:solidFill>
                  <a:schemeClr val="dk1"/>
                </a:solidFill>
                <a:latin typeface="Calibri"/>
                <a:ea typeface="Calibri"/>
                <a:cs typeface="Calibri"/>
                <a:sym typeface="Calibri"/>
              </a:rPr>
              <a:t>memahami</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kebutuhan</a:t>
            </a:r>
            <a:r>
              <a:rPr lang="en-US" sz="4400" b="0" i="0" u="none" strike="noStrike" cap="none" dirty="0">
                <a:solidFill>
                  <a:schemeClr val="dk1"/>
                </a:solidFill>
                <a:latin typeface="Calibri"/>
                <a:ea typeface="Calibri"/>
                <a:cs typeface="Calibri"/>
                <a:sym typeface="Calibri"/>
              </a:rPr>
              <a:t> pasar, </a:t>
            </a:r>
            <a:r>
              <a:rPr lang="en-US" sz="4400" b="0" i="0" u="none" strike="noStrike" cap="none" dirty="0" err="1">
                <a:solidFill>
                  <a:schemeClr val="dk1"/>
                </a:solidFill>
                <a:latin typeface="Calibri"/>
                <a:ea typeface="Calibri"/>
                <a:cs typeface="Calibri"/>
                <a:sym typeface="Calibri"/>
              </a:rPr>
              <a:t>perusahaan</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dapat</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menghasilkan</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produk</a:t>
            </a:r>
            <a:r>
              <a:rPr lang="en-US" sz="4400" b="0" i="0" u="none" strike="noStrike" cap="none" dirty="0">
                <a:solidFill>
                  <a:schemeClr val="dk1"/>
                </a:solidFill>
                <a:latin typeface="Calibri"/>
                <a:ea typeface="Calibri"/>
                <a:cs typeface="Calibri"/>
                <a:sym typeface="Calibri"/>
              </a:rPr>
              <a:t> yang </a:t>
            </a:r>
            <a:r>
              <a:rPr lang="en-US" sz="4400" b="0" i="0" u="none" strike="noStrike" cap="none" dirty="0" err="1">
                <a:solidFill>
                  <a:schemeClr val="dk1"/>
                </a:solidFill>
                <a:latin typeface="Calibri"/>
                <a:ea typeface="Calibri"/>
                <a:cs typeface="Calibri"/>
                <a:sym typeface="Calibri"/>
              </a:rPr>
              <a:t>memenuhi</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harapan</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konsumen</a:t>
            </a:r>
            <a:r>
              <a:rPr lang="en-US" sz="4400" b="0" i="0" u="none" strike="noStrike" cap="none" dirty="0">
                <a:solidFill>
                  <a:schemeClr val="dk1"/>
                </a:solidFill>
                <a:latin typeface="Calibri"/>
                <a:ea typeface="Calibri"/>
                <a:cs typeface="Calibri"/>
                <a:sym typeface="Calibri"/>
              </a:rPr>
              <a:t> dan </a:t>
            </a:r>
            <a:r>
              <a:rPr lang="en-US" sz="4400" b="0" i="0" u="none" strike="noStrike" cap="none">
                <a:solidFill>
                  <a:schemeClr val="dk1"/>
                </a:solidFill>
                <a:latin typeface="Calibri"/>
                <a:ea typeface="Calibri"/>
                <a:cs typeface="Calibri"/>
                <a:sym typeface="Calibri"/>
              </a:rPr>
              <a:t>memenangkan </a:t>
            </a:r>
            <a:r>
              <a:rPr lang="en-US" sz="4400" b="0" i="0" u="none" strike="noStrike" cap="none" dirty="0" err="1">
                <a:solidFill>
                  <a:schemeClr val="dk1"/>
                </a:solidFill>
                <a:latin typeface="Calibri"/>
                <a:ea typeface="Calibri"/>
                <a:cs typeface="Calibri"/>
                <a:sym typeface="Calibri"/>
              </a:rPr>
              <a:t>persaingan</a:t>
            </a:r>
            <a:r>
              <a:rPr lang="en-US" sz="4400" b="0" i="0" u="none" strike="noStrike" cap="none" dirty="0">
                <a:solidFill>
                  <a:schemeClr val="dk1"/>
                </a:solidFill>
                <a:latin typeface="Calibri"/>
                <a:ea typeface="Calibri"/>
                <a:cs typeface="Calibri"/>
                <a:sym typeface="Calibri"/>
              </a:rPr>
              <a:t> pasar.</a:t>
            </a:r>
            <a:endParaRPr sz="4400" b="0" i="0" u="none" strike="noStrike" cap="none" dirty="0">
              <a:solidFill>
                <a:schemeClr val="dk1"/>
              </a:solidFill>
              <a:latin typeface="Calibri"/>
              <a:ea typeface="Calibri"/>
              <a:cs typeface="Calibri"/>
              <a:sym typeface="Calibri"/>
            </a:endParaRPr>
          </a:p>
        </p:txBody>
      </p:sp>
      <p:grpSp>
        <p:nvGrpSpPr>
          <p:cNvPr id="328" name="Google Shape;328;p8"/>
          <p:cNvGrpSpPr/>
          <p:nvPr/>
        </p:nvGrpSpPr>
        <p:grpSpPr>
          <a:xfrm>
            <a:off x="14202254" y="-78589"/>
            <a:ext cx="3537125" cy="1842646"/>
            <a:chOff x="14202254" y="-78589"/>
            <a:chExt cx="3537125" cy="1842646"/>
          </a:xfrm>
        </p:grpSpPr>
        <p:sp>
          <p:nvSpPr>
            <p:cNvPr id="329" name="Google Shape;329;p8"/>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330" name="Google Shape;330;p8"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331" name="Google Shape;331;p8"/>
          <p:cNvSpPr txBox="1"/>
          <p:nvPr/>
        </p:nvSpPr>
        <p:spPr>
          <a:xfrm>
            <a:off x="13570972" y="9432337"/>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335"/>
        <p:cNvGrpSpPr/>
        <p:nvPr/>
      </p:nvGrpSpPr>
      <p:grpSpPr>
        <a:xfrm>
          <a:off x="0" y="0"/>
          <a:ext cx="0" cy="0"/>
          <a:chOff x="0" y="0"/>
          <a:chExt cx="0" cy="0"/>
        </a:xfrm>
      </p:grpSpPr>
      <p:sp>
        <p:nvSpPr>
          <p:cNvPr id="336" name="Google Shape;336;p9"/>
          <p:cNvSpPr/>
          <p:nvPr/>
        </p:nvSpPr>
        <p:spPr>
          <a:xfrm>
            <a:off x="4935867" y="-3065133"/>
            <a:ext cx="13352133" cy="13352133"/>
          </a:xfrm>
          <a:custGeom>
            <a:avLst/>
            <a:gdLst/>
            <a:ahLst/>
            <a:cxnLst/>
            <a:rect l="l" t="t" r="r" b="b"/>
            <a:pathLst>
              <a:path w="6540754" h="6540754" extrusionOk="0">
                <a:moveTo>
                  <a:pt x="6540754" y="0"/>
                </a:moveTo>
                <a:lnTo>
                  <a:pt x="0" y="6540754"/>
                </a:lnTo>
                <a:lnTo>
                  <a:pt x="6540754" y="6540754"/>
                </a:lnTo>
                <a:close/>
              </a:path>
            </a:pathLst>
          </a:custGeom>
          <a:blipFill rotWithShape="1">
            <a:blip r:embed="rId3">
              <a:alphaModFix/>
            </a:blip>
            <a:stretch>
              <a:fillRect l="-61343" t="-760" r="-90767" b="-74524"/>
            </a:stretch>
          </a:blipFill>
          <a:ln>
            <a:noFill/>
          </a:ln>
        </p:spPr>
      </p:sp>
      <p:pic>
        <p:nvPicPr>
          <p:cNvPr id="337" name="Google Shape;337;p9"/>
          <p:cNvPicPr preferRelativeResize="0"/>
          <p:nvPr/>
        </p:nvPicPr>
        <p:blipFill rotWithShape="1">
          <a:blip r:embed="rId4">
            <a:alphaModFix/>
          </a:blip>
          <a:srcRect/>
          <a:stretch/>
        </p:blipFill>
        <p:spPr>
          <a:xfrm>
            <a:off x="4989334" y="-3047202"/>
            <a:ext cx="13348234" cy="13348234"/>
          </a:xfrm>
          <a:prstGeom prst="rect">
            <a:avLst/>
          </a:prstGeom>
          <a:noFill/>
          <a:ln>
            <a:noFill/>
          </a:ln>
        </p:spPr>
      </p:pic>
      <p:grpSp>
        <p:nvGrpSpPr>
          <p:cNvPr id="338" name="Google Shape;338;p9"/>
          <p:cNvGrpSpPr/>
          <p:nvPr/>
        </p:nvGrpSpPr>
        <p:grpSpPr>
          <a:xfrm rot="-2700000">
            <a:off x="1943780" y="8435905"/>
            <a:ext cx="4802710" cy="5027837"/>
            <a:chOff x="0" y="-38100"/>
            <a:chExt cx="812800" cy="850900"/>
          </a:xfrm>
        </p:grpSpPr>
        <p:sp>
          <p:nvSpPr>
            <p:cNvPr id="339" name="Google Shape;339;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340" name="Google Shape;340;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1" name="Google Shape;341;p9"/>
          <p:cNvGrpSpPr/>
          <p:nvPr/>
        </p:nvGrpSpPr>
        <p:grpSpPr>
          <a:xfrm rot="-2700000">
            <a:off x="11764570" y="-3640026"/>
            <a:ext cx="4802710" cy="5027837"/>
            <a:chOff x="0" y="-38100"/>
            <a:chExt cx="812800" cy="850900"/>
          </a:xfrm>
        </p:grpSpPr>
        <p:sp>
          <p:nvSpPr>
            <p:cNvPr id="342" name="Google Shape;342;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43" name="Google Shape;343;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4" name="Google Shape;344;p9"/>
          <p:cNvGrpSpPr/>
          <p:nvPr/>
        </p:nvGrpSpPr>
        <p:grpSpPr>
          <a:xfrm rot="-2700000">
            <a:off x="-551710" y="8071451"/>
            <a:ext cx="4802710" cy="5027837"/>
            <a:chOff x="0" y="-38100"/>
            <a:chExt cx="812800" cy="850900"/>
          </a:xfrm>
        </p:grpSpPr>
        <p:sp>
          <p:nvSpPr>
            <p:cNvPr id="345" name="Google Shape;345;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46" name="Google Shape;346;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7" name="Google Shape;347;p9"/>
          <p:cNvGrpSpPr/>
          <p:nvPr/>
        </p:nvGrpSpPr>
        <p:grpSpPr>
          <a:xfrm rot="-2700000">
            <a:off x="14796768" y="-2396526"/>
            <a:ext cx="4802710" cy="5027837"/>
            <a:chOff x="0" y="-38100"/>
            <a:chExt cx="812800" cy="850900"/>
          </a:xfrm>
        </p:grpSpPr>
        <p:sp>
          <p:nvSpPr>
            <p:cNvPr id="348" name="Google Shape;348;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49" name="Google Shape;349;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50" name="Google Shape;350;p9"/>
          <p:cNvGrpSpPr/>
          <p:nvPr/>
        </p:nvGrpSpPr>
        <p:grpSpPr>
          <a:xfrm rot="-2700000">
            <a:off x="1965503" y="9314952"/>
            <a:ext cx="4802710" cy="5027837"/>
            <a:chOff x="0" y="-38100"/>
            <a:chExt cx="812800" cy="850900"/>
          </a:xfrm>
        </p:grpSpPr>
        <p:sp>
          <p:nvSpPr>
            <p:cNvPr id="351" name="Google Shape;351;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52" name="Google Shape;352;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53" name="Google Shape;353;p9"/>
          <p:cNvGrpSpPr/>
          <p:nvPr/>
        </p:nvGrpSpPr>
        <p:grpSpPr>
          <a:xfrm rot="-2700000">
            <a:off x="11764570" y="-4249624"/>
            <a:ext cx="4802710" cy="5027837"/>
            <a:chOff x="0" y="-38100"/>
            <a:chExt cx="812800" cy="850900"/>
          </a:xfrm>
        </p:grpSpPr>
        <p:sp>
          <p:nvSpPr>
            <p:cNvPr id="354" name="Google Shape;354;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355" name="Google Shape;355;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56" name="Google Shape;356;p9"/>
          <p:cNvGrpSpPr/>
          <p:nvPr/>
        </p:nvGrpSpPr>
        <p:grpSpPr>
          <a:xfrm rot="-2700000">
            <a:off x="1965503" y="9883613"/>
            <a:ext cx="4802710" cy="5027837"/>
            <a:chOff x="0" y="-38100"/>
            <a:chExt cx="812800" cy="850900"/>
          </a:xfrm>
        </p:grpSpPr>
        <p:sp>
          <p:nvSpPr>
            <p:cNvPr id="357" name="Google Shape;357;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358" name="Google Shape;358;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59" name="Google Shape;359;p9"/>
          <p:cNvGrpSpPr/>
          <p:nvPr/>
        </p:nvGrpSpPr>
        <p:grpSpPr>
          <a:xfrm rot="-2700000">
            <a:off x="14796768" y="-3425226"/>
            <a:ext cx="4802710" cy="5027837"/>
            <a:chOff x="0" y="-38100"/>
            <a:chExt cx="812800" cy="850900"/>
          </a:xfrm>
        </p:grpSpPr>
        <p:sp>
          <p:nvSpPr>
            <p:cNvPr id="360" name="Google Shape;360;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361" name="Google Shape;361;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62" name="Google Shape;362;p9"/>
          <p:cNvGrpSpPr/>
          <p:nvPr/>
        </p:nvGrpSpPr>
        <p:grpSpPr>
          <a:xfrm rot="-2700000">
            <a:off x="-551710" y="8720047"/>
            <a:ext cx="4802710" cy="5027837"/>
            <a:chOff x="0" y="-38100"/>
            <a:chExt cx="812800" cy="850900"/>
          </a:xfrm>
        </p:grpSpPr>
        <p:sp>
          <p:nvSpPr>
            <p:cNvPr id="363" name="Google Shape;363;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364" name="Google Shape;364;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65" name="Google Shape;365;p9"/>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5">
              <a:alphaModFix/>
            </a:blip>
            <a:stretch>
              <a:fillRect/>
            </a:stretch>
          </a:blipFill>
          <a:ln>
            <a:noFill/>
          </a:ln>
        </p:spPr>
      </p:sp>
      <p:sp>
        <p:nvSpPr>
          <p:cNvPr id="366" name="Google Shape;366;p9"/>
          <p:cNvSpPr txBox="1"/>
          <p:nvPr/>
        </p:nvSpPr>
        <p:spPr>
          <a:xfrm>
            <a:off x="1338542" y="2159016"/>
            <a:ext cx="9784007" cy="1737235"/>
          </a:xfrm>
          <a:prstGeom prst="rect">
            <a:avLst/>
          </a:prstGeom>
          <a:noFill/>
          <a:ln>
            <a:noFill/>
          </a:ln>
        </p:spPr>
        <p:txBody>
          <a:bodyPr spcFirstLastPara="1" wrap="square" lIns="0" tIns="0" rIns="0" bIns="0" anchor="t" anchorCtr="0">
            <a:spAutoFit/>
          </a:bodyPr>
          <a:lstStyle/>
          <a:p>
            <a:pPr marL="0" marR="0" lvl="0" indent="0" algn="l" rtl="0">
              <a:lnSpc>
                <a:spcPct val="114996"/>
              </a:lnSpc>
              <a:spcBef>
                <a:spcPts val="0"/>
              </a:spcBef>
              <a:spcAft>
                <a:spcPts val="0"/>
              </a:spcAft>
              <a:buClr>
                <a:srgbClr val="000000"/>
              </a:buClr>
              <a:buSzPts val="11029"/>
              <a:buFont typeface="Arial"/>
              <a:buNone/>
            </a:pPr>
            <a:r>
              <a:rPr lang="en-US" sz="11029" b="1" i="0" u="none" strike="noStrike" cap="none">
                <a:solidFill>
                  <a:srgbClr val="000000"/>
                </a:solidFill>
                <a:latin typeface="Poppins"/>
                <a:ea typeface="Poppins"/>
                <a:cs typeface="Poppins"/>
                <a:sym typeface="Poppins"/>
              </a:rPr>
              <a:t>TERIMAKASIH</a:t>
            </a:r>
            <a:endParaRPr sz="1400" b="0" i="0" u="none" strike="noStrike" cap="none">
              <a:solidFill>
                <a:srgbClr val="000000"/>
              </a:solidFill>
              <a:latin typeface="Arial"/>
              <a:ea typeface="Arial"/>
              <a:cs typeface="Arial"/>
              <a:sym typeface="Arial"/>
            </a:endParaRPr>
          </a:p>
        </p:txBody>
      </p:sp>
      <p:sp>
        <p:nvSpPr>
          <p:cNvPr id="367" name="Google Shape;367;p9"/>
          <p:cNvSpPr txBox="1"/>
          <p:nvPr/>
        </p:nvSpPr>
        <p:spPr>
          <a:xfrm>
            <a:off x="1338542" y="3908982"/>
            <a:ext cx="8555376" cy="756252"/>
          </a:xfrm>
          <a:prstGeom prst="rect">
            <a:avLst/>
          </a:prstGeom>
          <a:noFill/>
          <a:ln>
            <a:noFill/>
          </a:ln>
        </p:spPr>
        <p:txBody>
          <a:bodyPr spcFirstLastPara="1" wrap="square" lIns="0" tIns="0" rIns="0" bIns="0" anchor="t" anchorCtr="0">
            <a:spAutoFit/>
          </a:bodyPr>
          <a:lstStyle/>
          <a:p>
            <a:pPr marL="0" marR="0" lvl="0" indent="0" algn="l" rtl="0">
              <a:lnSpc>
                <a:spcPct val="114996"/>
              </a:lnSpc>
              <a:spcBef>
                <a:spcPts val="0"/>
              </a:spcBef>
              <a:spcAft>
                <a:spcPts val="0"/>
              </a:spcAft>
              <a:buClr>
                <a:srgbClr val="000000"/>
              </a:buClr>
              <a:buSzPts val="4801"/>
              <a:buFont typeface="Arial"/>
              <a:buNone/>
            </a:pPr>
            <a:r>
              <a:rPr lang="en-US" sz="4801" b="0" i="0" u="none" strike="noStrike" cap="none">
                <a:solidFill>
                  <a:srgbClr val="21264D"/>
                </a:solidFill>
                <a:latin typeface="Poppins"/>
                <a:ea typeface="Poppins"/>
                <a:cs typeface="Poppins"/>
                <a:sym typeface="Poppins"/>
              </a:rPr>
              <a:t>ATAS PERHATIANNYA</a:t>
            </a:r>
            <a:endParaRPr sz="1400" b="0" i="0" u="none" strike="noStrike" cap="none">
              <a:solidFill>
                <a:srgbClr val="000000"/>
              </a:solidFill>
              <a:latin typeface="Arial"/>
              <a:ea typeface="Arial"/>
              <a:cs typeface="Arial"/>
              <a:sym typeface="Arial"/>
            </a:endParaRPr>
          </a:p>
        </p:txBody>
      </p:sp>
      <p:grpSp>
        <p:nvGrpSpPr>
          <p:cNvPr id="368" name="Google Shape;368;p9"/>
          <p:cNvGrpSpPr/>
          <p:nvPr/>
        </p:nvGrpSpPr>
        <p:grpSpPr>
          <a:xfrm>
            <a:off x="740480" y="236776"/>
            <a:ext cx="3537125" cy="1842646"/>
            <a:chOff x="14202254" y="-78589"/>
            <a:chExt cx="3537125" cy="1842646"/>
          </a:xfrm>
        </p:grpSpPr>
        <p:sp>
          <p:nvSpPr>
            <p:cNvPr id="369" name="Google Shape;369;p9"/>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6">
                <a:alphaModFix/>
              </a:blip>
              <a:stretch>
                <a:fillRect/>
              </a:stretch>
            </a:blipFill>
            <a:ln>
              <a:noFill/>
            </a:ln>
          </p:spPr>
        </p:sp>
        <p:pic>
          <p:nvPicPr>
            <p:cNvPr id="370" name="Google Shape;370;p9" descr="Vokasi Logo 1 – Fakultas Vokasi Unair"/>
            <p:cNvPicPr preferRelativeResize="0"/>
            <p:nvPr/>
          </p:nvPicPr>
          <p:blipFill rotWithShape="1">
            <a:blip r:embed="rId7">
              <a:alphaModFix/>
            </a:blip>
            <a:srcRect/>
            <a:stretch/>
          </p:blipFill>
          <p:spPr>
            <a:xfrm>
              <a:off x="14202254" y="-78589"/>
              <a:ext cx="3275815" cy="1842646"/>
            </a:xfrm>
            <a:prstGeom prst="rect">
              <a:avLst/>
            </a:prstGeom>
            <a:noFill/>
            <a:ln>
              <a:noFill/>
            </a:ln>
          </p:spPr>
        </p:pic>
      </p:grpSp>
      <p:sp>
        <p:nvSpPr>
          <p:cNvPr id="371" name="Google Shape;371;p9"/>
          <p:cNvSpPr txBox="1"/>
          <p:nvPr/>
        </p:nvSpPr>
        <p:spPr>
          <a:xfrm>
            <a:off x="1366895" y="5816708"/>
            <a:ext cx="9024659" cy="1384995"/>
          </a:xfrm>
          <a:prstGeom prst="rect">
            <a:avLst/>
          </a:prstGeom>
          <a:noFill/>
          <a:ln>
            <a:noFill/>
          </a:ln>
        </p:spPr>
        <p:txBody>
          <a:bodyPr spcFirstLastPara="1" wrap="square" lIns="0" tIns="0" rIns="0" bIns="0" anchor="t" anchorCtr="0">
            <a:spAutoFit/>
          </a:bodyPr>
          <a:lstStyle/>
          <a:p>
            <a:pPr marL="0" marR="0" lvl="0" indent="0" algn="l" rtl="0">
              <a:lnSpc>
                <a:spcPct val="133888"/>
              </a:lnSpc>
              <a:spcBef>
                <a:spcPts val="0"/>
              </a:spcBef>
              <a:spcAft>
                <a:spcPts val="0"/>
              </a:spcAft>
              <a:buClr>
                <a:srgbClr val="000000"/>
              </a:buClr>
              <a:buSzPts val="2700"/>
              <a:buFont typeface="Arial"/>
              <a:buNone/>
            </a:pPr>
            <a:r>
              <a:rPr lang="en-US" sz="2700" b="1" i="0" u="none" strike="noStrike" cap="none">
                <a:solidFill>
                  <a:srgbClr val="21264D"/>
                </a:solidFill>
                <a:latin typeface="Poppins"/>
                <a:ea typeface="Poppins"/>
                <a:cs typeface="Poppins"/>
                <a:sym typeface="Poppins"/>
              </a:rPr>
              <a:t>Jiwangga Hadi Nata, </a:t>
            </a:r>
            <a:endParaRPr sz="1400" b="0" i="0" u="none" strike="noStrike" cap="none">
              <a:solidFill>
                <a:srgbClr val="000000"/>
              </a:solidFill>
              <a:latin typeface="Arial"/>
              <a:ea typeface="Arial"/>
              <a:cs typeface="Arial"/>
              <a:sym typeface="Arial"/>
            </a:endParaRPr>
          </a:p>
          <a:p>
            <a:pPr marL="0" marR="0" lvl="0" indent="0" algn="l" rtl="0">
              <a:lnSpc>
                <a:spcPct val="133888"/>
              </a:lnSpc>
              <a:spcBef>
                <a:spcPts val="0"/>
              </a:spcBef>
              <a:spcAft>
                <a:spcPts val="0"/>
              </a:spcAft>
              <a:buClr>
                <a:srgbClr val="000000"/>
              </a:buClr>
              <a:buSzPts val="2700"/>
              <a:buFont typeface="Arial"/>
              <a:buNone/>
            </a:pPr>
            <a:r>
              <a:rPr lang="en-US" sz="2700" b="1" i="0" u="none" strike="noStrike" cap="none">
                <a:solidFill>
                  <a:srgbClr val="21264D"/>
                </a:solidFill>
                <a:latin typeface="Poppins"/>
                <a:ea typeface="Poppins"/>
                <a:cs typeface="Poppins"/>
                <a:sym typeface="Poppins"/>
              </a:rPr>
              <a:t>S.E., M.SM., CHE., HCM</a:t>
            </a:r>
            <a:endParaRPr sz="2700" b="0" i="0" u="none" strike="noStrike" cap="none">
              <a:solidFill>
                <a:schemeClr val="dk1"/>
              </a:solidFill>
              <a:latin typeface="Cutive"/>
              <a:ea typeface="Cutive"/>
              <a:cs typeface="Cutive"/>
              <a:sym typeface="Cutive"/>
            </a:endParaRPr>
          </a:p>
          <a:p>
            <a:pPr marL="0" marR="0" lvl="0" indent="0" algn="l" rtl="0">
              <a:lnSpc>
                <a:spcPct val="115017"/>
              </a:lnSpc>
              <a:spcBef>
                <a:spcPts val="0"/>
              </a:spcBef>
              <a:spcAft>
                <a:spcPts val="0"/>
              </a:spcAft>
              <a:buClr>
                <a:srgbClr val="000000"/>
              </a:buClr>
              <a:buSzPts val="3143"/>
              <a:buFont typeface="Arial"/>
              <a:buNone/>
            </a:pPr>
            <a:endParaRPr sz="3143" b="1" i="0" u="none" strike="noStrike" cap="none">
              <a:solidFill>
                <a:srgbClr val="21264D"/>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537</Words>
  <Application>Microsoft Macintosh PowerPoint</Application>
  <PresentationFormat>Kustom</PresentationFormat>
  <Paragraphs>30</Paragraphs>
  <Slides>9</Slides>
  <Notes>9</Notes>
  <HiddenSlides>0</HiddenSlides>
  <MMClips>0</MMClips>
  <ScaleCrop>false</ScaleCrop>
  <HeadingPairs>
    <vt:vector size="6" baseType="variant">
      <vt:variant>
        <vt:lpstr>Font Dipakai</vt:lpstr>
      </vt:variant>
      <vt:variant>
        <vt:i4>5</vt:i4>
      </vt:variant>
      <vt:variant>
        <vt:lpstr>Tema</vt:lpstr>
      </vt:variant>
      <vt:variant>
        <vt:i4>1</vt:i4>
      </vt:variant>
      <vt:variant>
        <vt:lpstr>Judul Slide</vt:lpstr>
      </vt:variant>
      <vt:variant>
        <vt:i4>9</vt:i4>
      </vt:variant>
    </vt:vector>
  </HeadingPairs>
  <TitlesOfParts>
    <vt:vector size="15" baseType="lpstr">
      <vt:lpstr>Calibri</vt:lpstr>
      <vt:lpstr>Poppins</vt:lpstr>
      <vt:lpstr>Arial</vt:lpstr>
      <vt:lpstr>Open Sans</vt:lpstr>
      <vt:lpstr>Cutive</vt:lpstr>
      <vt:lpstr>Office Theme</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Presentasi PowerPoint</dc:title>
  <cp:lastModifiedBy>Microsoft Office User</cp:lastModifiedBy>
  <cp:revision>1</cp:revision>
  <dcterms:created xsi:type="dcterms:W3CDTF">2006-08-16T00:00:00Z</dcterms:created>
  <dcterms:modified xsi:type="dcterms:W3CDTF">2024-04-03T06:13:12Z</dcterms:modified>
</cp:coreProperties>
</file>