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18288000" cy="10287000"/>
  <p:notesSz cx="6858000" cy="9144000"/>
  <p:embeddedFontLst>
    <p:embeddedFont>
      <p:font typeface="Glacial Indifference" panose="020B0604020202020204" charset="0"/>
      <p:regular r:id="rId17"/>
    </p:embeddedFont>
    <p:embeddedFont>
      <p:font typeface="Poppins Medium" panose="020B0604020202020204" charset="0"/>
      <p:regular r:id="rId18"/>
    </p:embeddedFont>
    <p:embeddedFont>
      <p:font typeface="Poppins Light Bold" panose="020B0604020202020204" charset="0"/>
      <p:regular r:id="rId19"/>
    </p:embeddedFont>
    <p:embeddedFont>
      <p:font typeface="Prompt Medium Bold" panose="020B0604020202020204" charset="-34"/>
      <p:regular r:id="rId20"/>
    </p:embeddedFont>
    <p:embeddedFont>
      <p:font typeface="Lovelo" panose="020B0604020202020204" charset="0"/>
      <p:regular r:id="rId21"/>
    </p:embeddedFont>
    <p:embeddedFont>
      <p:font typeface="Arimo Bold" panose="020B0604020202020204" charset="0"/>
      <p:regular r:id="rId22"/>
    </p:embeddedFont>
    <p:embeddedFont>
      <p:font typeface="Glacial Indifference Bold" panose="020B0604020202020204" charset="0"/>
      <p:regular r:id="rId23"/>
    </p:embeddedFont>
    <p:embeddedFont>
      <p:font typeface="Arial Black" panose="020B0A04020102020204" pitchFamily="34" charset="0"/>
      <p:bold r:id="rId24"/>
    </p:embeddedFont>
    <p:embeddedFont>
      <p:font typeface="League Spartan" panose="020B0604020202020204" charset="0"/>
      <p:regular r:id="rId25"/>
    </p:embeddedFont>
    <p:embeddedFont>
      <p:font typeface="Prompt Light" panose="020B0604020202020204" charset="-34"/>
      <p:regular r:id="rId26"/>
    </p:embeddedFont>
    <p:embeddedFont>
      <p:font typeface="Comic Sans MS" panose="030F0702030302020204" pitchFamily="66"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Arimo" panose="020B0604020202020204" charset="0"/>
      <p:regular r:id="rId35"/>
    </p:embeddedFont>
    <p:embeddedFont>
      <p:font typeface="Poppins Bold"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svg"/><Relationship Id="rId7" Type="http://schemas.openxmlformats.org/officeDocument/2006/relationships/image" Target="../media/image3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7.svg"/><Relationship Id="rId4" Type="http://schemas.openxmlformats.org/officeDocument/2006/relationships/image" Target="../media/image21.png"/><Relationship Id="rId9"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1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A3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4018" y="-3320308"/>
            <a:ext cx="18756035" cy="18756035"/>
          </a:xfrm>
          <a:prstGeom prst="rect">
            <a:avLst/>
          </a:prstGeom>
        </p:spPr>
      </p:pic>
      <p:pic>
        <p:nvPicPr>
          <p:cNvPr id="3" name="Picture 3"/>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16743" y="7372254"/>
            <a:ext cx="3885113" cy="3772092"/>
          </a:xfrm>
          <a:prstGeom prst="rect">
            <a:avLst/>
          </a:prstGeom>
        </p:spPr>
      </p:pic>
      <p:pic>
        <p:nvPicPr>
          <p:cNvPr id="4" name="Picture 4"/>
          <p:cNvPicPr>
            <a:picLocks noChangeAspect="1"/>
          </p:cNvPicPr>
          <p:nvPr/>
        </p:nvPicPr>
        <p:blipFill>
          <a:blip r:embed="rId6">
            <a:alphaModFix amt="19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13857" y="-1073519"/>
            <a:ext cx="3885113" cy="3772092"/>
          </a:xfrm>
          <a:prstGeom prst="rect">
            <a:avLst/>
          </a:prstGeom>
        </p:spPr>
      </p:pic>
      <p:pic>
        <p:nvPicPr>
          <p:cNvPr id="5" name="Picture 5"/>
          <p:cNvPicPr>
            <a:picLocks noChangeAspect="1"/>
          </p:cNvPicPr>
          <p:nvPr/>
        </p:nvPicPr>
        <p:blipFill>
          <a:blip r:embed="rId8">
            <a:alphaModFix amt="19999"/>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886815">
            <a:off x="14337991" y="-802853"/>
            <a:ext cx="5072035" cy="5255994"/>
          </a:xfrm>
          <a:prstGeom prst="rect">
            <a:avLst/>
          </a:prstGeom>
        </p:spPr>
      </p:pic>
      <p:pic>
        <p:nvPicPr>
          <p:cNvPr id="6" name="Picture 6"/>
          <p:cNvPicPr>
            <a:picLocks noChangeAspect="1"/>
          </p:cNvPicPr>
          <p:nvPr/>
        </p:nvPicPr>
        <p:blipFill>
          <a:blip r:embed="rId10">
            <a:alphaModFix amt="19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886815">
            <a:off x="15547031" y="-1141655"/>
            <a:ext cx="5072035" cy="5255994"/>
          </a:xfrm>
          <a:prstGeom prst="rect">
            <a:avLst/>
          </a:prstGeom>
        </p:spPr>
      </p:pic>
      <p:pic>
        <p:nvPicPr>
          <p:cNvPr id="7" name="Picture 7"/>
          <p:cNvPicPr>
            <a:picLocks noChangeAspect="1"/>
          </p:cNvPicPr>
          <p:nvPr/>
        </p:nvPicPr>
        <p:blipFill>
          <a:blip r:embed="rId10">
            <a:alphaModFix amt="19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546216">
            <a:off x="-882000" y="6574455"/>
            <a:ext cx="5072035" cy="5255994"/>
          </a:xfrm>
          <a:prstGeom prst="rect">
            <a:avLst/>
          </a:prstGeom>
        </p:spPr>
      </p:pic>
      <p:pic>
        <p:nvPicPr>
          <p:cNvPr id="8" name="Picture 8"/>
          <p:cNvPicPr>
            <a:picLocks noChangeAspect="1"/>
          </p:cNvPicPr>
          <p:nvPr/>
        </p:nvPicPr>
        <p:blipFill>
          <a:blip r:embed="rId8">
            <a:alphaModFix amt="19999"/>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546216">
            <a:off x="-2132635" y="6686151"/>
            <a:ext cx="5072035" cy="5255994"/>
          </a:xfrm>
          <a:prstGeom prst="rect">
            <a:avLst/>
          </a:prstGeom>
        </p:spPr>
      </p:pic>
      <p:grpSp>
        <p:nvGrpSpPr>
          <p:cNvPr id="9" name="Group 9"/>
          <p:cNvGrpSpPr/>
          <p:nvPr/>
        </p:nvGrpSpPr>
        <p:grpSpPr>
          <a:xfrm>
            <a:off x="3832888" y="2576757"/>
            <a:ext cx="9550639" cy="5255135"/>
            <a:chOff x="0" y="0"/>
            <a:chExt cx="3230710" cy="1777663"/>
          </a:xfrm>
        </p:grpSpPr>
        <p:sp>
          <p:nvSpPr>
            <p:cNvPr id="10" name="Freeform 10"/>
            <p:cNvSpPr/>
            <p:nvPr/>
          </p:nvSpPr>
          <p:spPr>
            <a:xfrm>
              <a:off x="0" y="0"/>
              <a:ext cx="3230710" cy="1777663"/>
            </a:xfrm>
            <a:custGeom>
              <a:avLst/>
              <a:gdLst/>
              <a:ahLst/>
              <a:cxnLst/>
              <a:rect l="l" t="t" r="r" b="b"/>
              <a:pathLst>
                <a:path w="3230710" h="1777663">
                  <a:moveTo>
                    <a:pt x="0" y="0"/>
                  </a:moveTo>
                  <a:lnTo>
                    <a:pt x="0" y="1777663"/>
                  </a:lnTo>
                  <a:lnTo>
                    <a:pt x="3230710" y="1777663"/>
                  </a:lnTo>
                  <a:lnTo>
                    <a:pt x="3230710" y="0"/>
                  </a:lnTo>
                  <a:lnTo>
                    <a:pt x="0" y="0"/>
                  </a:lnTo>
                  <a:close/>
                  <a:moveTo>
                    <a:pt x="3169750" y="1716703"/>
                  </a:moveTo>
                  <a:lnTo>
                    <a:pt x="59690" y="1716703"/>
                  </a:lnTo>
                  <a:lnTo>
                    <a:pt x="59690" y="59690"/>
                  </a:lnTo>
                  <a:lnTo>
                    <a:pt x="3169750" y="59690"/>
                  </a:lnTo>
                  <a:lnTo>
                    <a:pt x="3169750" y="1716703"/>
                  </a:lnTo>
                  <a:close/>
                </a:path>
              </a:pathLst>
            </a:custGeom>
            <a:solidFill>
              <a:srgbClr val="E1A3FF"/>
            </a:solidFill>
          </p:spPr>
        </p:sp>
      </p:grpSp>
      <p:sp>
        <p:nvSpPr>
          <p:cNvPr id="11" name="TextBox 11"/>
          <p:cNvSpPr txBox="1"/>
          <p:nvPr/>
        </p:nvSpPr>
        <p:spPr>
          <a:xfrm>
            <a:off x="4106654" y="3101502"/>
            <a:ext cx="9160618" cy="5936672"/>
          </a:xfrm>
          <a:prstGeom prst="rect">
            <a:avLst/>
          </a:prstGeom>
        </p:spPr>
        <p:txBody>
          <a:bodyPr lIns="0" tIns="0" rIns="0" bIns="0" rtlCol="0" anchor="t">
            <a:spAutoFit/>
          </a:bodyPr>
          <a:lstStyle/>
          <a:p>
            <a:pPr>
              <a:lnSpc>
                <a:spcPts val="9292"/>
              </a:lnSpc>
            </a:pPr>
            <a:r>
              <a:rPr lang="en-US" sz="9781" spc="-489">
                <a:solidFill>
                  <a:srgbClr val="F8EAFF"/>
                </a:solidFill>
                <a:latin typeface="League Spartan"/>
              </a:rPr>
              <a:t>EDUKASI INVESTASI GENERASI MILLENIAL</a:t>
            </a:r>
          </a:p>
          <a:p>
            <a:pPr algn="l">
              <a:lnSpc>
                <a:spcPts val="9292"/>
              </a:lnSpc>
            </a:pPr>
            <a:endParaRPr lang="en-US" sz="9781" spc="-489">
              <a:solidFill>
                <a:srgbClr val="F8EAFF"/>
              </a:solidFill>
              <a:latin typeface="League Spartan"/>
            </a:endParaRPr>
          </a:p>
        </p:txBody>
      </p:sp>
      <p:sp>
        <p:nvSpPr>
          <p:cNvPr id="12" name="TextBox 12"/>
          <p:cNvSpPr txBox="1"/>
          <p:nvPr/>
        </p:nvSpPr>
        <p:spPr>
          <a:xfrm>
            <a:off x="3832888" y="8180728"/>
            <a:ext cx="10622223" cy="1245235"/>
          </a:xfrm>
          <a:prstGeom prst="rect">
            <a:avLst/>
          </a:prstGeom>
        </p:spPr>
        <p:txBody>
          <a:bodyPr lIns="0" tIns="0" rIns="0" bIns="0" rtlCol="0" anchor="t">
            <a:spAutoFit/>
          </a:bodyPr>
          <a:lstStyle/>
          <a:p>
            <a:pPr algn="ctr">
              <a:lnSpc>
                <a:spcPts val="5039"/>
              </a:lnSpc>
            </a:pPr>
            <a:r>
              <a:rPr lang="en-US" sz="3599">
                <a:solidFill>
                  <a:srgbClr val="FFFFFF"/>
                </a:solidFill>
                <a:latin typeface="Poppins Bold"/>
              </a:rPr>
              <a:t>Zidane Jomalik Ibrahim </a:t>
            </a:r>
          </a:p>
          <a:p>
            <a:pPr algn="ctr">
              <a:lnSpc>
                <a:spcPts val="5039"/>
              </a:lnSpc>
            </a:pPr>
            <a:r>
              <a:rPr lang="en-US" sz="3599">
                <a:solidFill>
                  <a:srgbClr val="FFFFFF"/>
                </a:solidFill>
                <a:latin typeface="Poppins Bold"/>
              </a:rPr>
              <a:t>Universitas Airlangga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67903" y="1028700"/>
            <a:ext cx="4396318" cy="1745654"/>
            <a:chOff x="0" y="0"/>
            <a:chExt cx="5861758" cy="2327539"/>
          </a:xfrm>
        </p:grpSpPr>
        <p:grpSp>
          <p:nvGrpSpPr>
            <p:cNvPr id="3" name="Group 3"/>
            <p:cNvGrpSpPr/>
            <p:nvPr/>
          </p:nvGrpSpPr>
          <p:grpSpPr>
            <a:xfrm>
              <a:off x="0" y="0"/>
              <a:ext cx="5861758" cy="2327539"/>
              <a:chOff x="0" y="0"/>
              <a:chExt cx="11370199" cy="4514786"/>
            </a:xfrm>
          </p:grpSpPr>
          <p:sp>
            <p:nvSpPr>
              <p:cNvPr id="4" name="Freeform 4"/>
              <p:cNvSpPr/>
              <p:nvPr/>
            </p:nvSpPr>
            <p:spPr>
              <a:xfrm>
                <a:off x="0" y="0"/>
                <a:ext cx="11370199" cy="4514786"/>
              </a:xfrm>
              <a:custGeom>
                <a:avLst/>
                <a:gdLst/>
                <a:ahLst/>
                <a:cxnLst/>
                <a:rect l="l" t="t" r="r" b="b"/>
                <a:pathLst>
                  <a:path w="11370199" h="4514786">
                    <a:moveTo>
                      <a:pt x="0" y="0"/>
                    </a:moveTo>
                    <a:lnTo>
                      <a:pt x="0" y="4514786"/>
                    </a:lnTo>
                    <a:lnTo>
                      <a:pt x="11370199" y="4514786"/>
                    </a:lnTo>
                    <a:lnTo>
                      <a:pt x="11370199" y="0"/>
                    </a:lnTo>
                    <a:lnTo>
                      <a:pt x="0" y="0"/>
                    </a:lnTo>
                    <a:close/>
                    <a:moveTo>
                      <a:pt x="11309239" y="4453826"/>
                    </a:moveTo>
                    <a:lnTo>
                      <a:pt x="59690" y="4453826"/>
                    </a:lnTo>
                    <a:lnTo>
                      <a:pt x="59690" y="59690"/>
                    </a:lnTo>
                    <a:lnTo>
                      <a:pt x="11309239" y="59690"/>
                    </a:lnTo>
                    <a:lnTo>
                      <a:pt x="11309239" y="4453826"/>
                    </a:lnTo>
                    <a:close/>
                  </a:path>
                </a:pathLst>
              </a:custGeom>
              <a:solidFill>
                <a:srgbClr val="E1A3FF"/>
              </a:solidFill>
            </p:spPr>
          </p:sp>
        </p:grpSp>
        <p:sp>
          <p:nvSpPr>
            <p:cNvPr id="5" name="TextBox 5"/>
            <p:cNvSpPr txBox="1"/>
            <p:nvPr/>
          </p:nvSpPr>
          <p:spPr>
            <a:xfrm>
              <a:off x="510206" y="596503"/>
              <a:ext cx="4841345" cy="1134533"/>
            </a:xfrm>
            <a:prstGeom prst="rect">
              <a:avLst/>
            </a:prstGeom>
          </p:spPr>
          <p:txBody>
            <a:bodyPr lIns="0" tIns="0" rIns="0" bIns="0" rtlCol="0" anchor="t">
              <a:spAutoFit/>
            </a:bodyPr>
            <a:lstStyle/>
            <a:p>
              <a:pPr>
                <a:lnSpc>
                  <a:spcPts val="6720"/>
                </a:lnSpc>
              </a:pPr>
              <a:r>
                <a:rPr lang="en-US" sz="5600" spc="168">
                  <a:solidFill>
                    <a:srgbClr val="8B73FF"/>
                  </a:solidFill>
                  <a:latin typeface="Poppins Bold Bold Italics"/>
                </a:rPr>
                <a:t>Deposito</a:t>
              </a:r>
            </a:p>
          </p:txBody>
        </p:sp>
      </p:grpSp>
      <p:sp>
        <p:nvSpPr>
          <p:cNvPr id="6" name="TextBox 6"/>
          <p:cNvSpPr txBox="1"/>
          <p:nvPr/>
        </p:nvSpPr>
        <p:spPr>
          <a:xfrm>
            <a:off x="5867903" y="4711065"/>
            <a:ext cx="4701460" cy="2209323"/>
          </a:xfrm>
          <a:prstGeom prst="rect">
            <a:avLst/>
          </a:prstGeom>
        </p:spPr>
        <p:txBody>
          <a:bodyPr lIns="0" tIns="0" rIns="0" bIns="0" rtlCol="0" anchor="t">
            <a:spAutoFit/>
          </a:bodyPr>
          <a:lstStyle/>
          <a:p>
            <a:pPr marL="453390" lvl="1" indent="-226695">
              <a:lnSpc>
                <a:spcPts val="2940"/>
              </a:lnSpc>
              <a:buFont typeface="Arial"/>
              <a:buChar char="•"/>
            </a:pPr>
            <a:r>
              <a:rPr lang="en-US" sz="2000" dirty="0">
                <a:solidFill>
                  <a:srgbClr val="8B73FF"/>
                </a:solidFill>
                <a:latin typeface="Arial Black" panose="020B0A04020102020204" pitchFamily="34" charset="0"/>
              </a:rPr>
              <a:t>Memiliki resiko yang lebih rendah  </a:t>
            </a:r>
          </a:p>
          <a:p>
            <a:pPr marL="453390" lvl="1" indent="-226695">
              <a:lnSpc>
                <a:spcPts val="2940"/>
              </a:lnSpc>
              <a:buFont typeface="Arial"/>
              <a:buChar char="•"/>
            </a:pPr>
            <a:r>
              <a:rPr lang="en-US" sz="2000" dirty="0">
                <a:solidFill>
                  <a:srgbClr val="8B73FF"/>
                </a:solidFill>
                <a:latin typeface="Arial Black" panose="020B0A04020102020204" pitchFamily="34" charset="0"/>
              </a:rPr>
              <a:t>Suku bunga yang tetap </a:t>
            </a:r>
          </a:p>
          <a:p>
            <a:pPr marL="453390" lvl="1" indent="-226695">
              <a:lnSpc>
                <a:spcPts val="2940"/>
              </a:lnSpc>
              <a:buFont typeface="Arial"/>
              <a:buChar char="•"/>
            </a:pPr>
            <a:r>
              <a:rPr lang="en-US" sz="2000" dirty="0">
                <a:solidFill>
                  <a:srgbClr val="8B73FF"/>
                </a:solidFill>
                <a:latin typeface="Arial Black" panose="020B0A04020102020204" pitchFamily="34" charset="0"/>
              </a:rPr>
              <a:t>Fleksibel, bisa dicairkan kapan saja</a:t>
            </a:r>
          </a:p>
          <a:p>
            <a:pPr>
              <a:lnSpc>
                <a:spcPts val="2940"/>
              </a:lnSpc>
            </a:pPr>
            <a:endParaRPr lang="en-US" sz="2100" dirty="0">
              <a:solidFill>
                <a:srgbClr val="8B73FF"/>
              </a:solidFill>
              <a:latin typeface="Arial Black" panose="020B0A04020102020204" pitchFamily="34" charset="0"/>
            </a:endParaRPr>
          </a:p>
        </p:txBody>
      </p:sp>
      <p:pic>
        <p:nvPicPr>
          <p:cNvPr id="7" name="Picture 7"/>
          <p:cNvPicPr>
            <a:picLocks noChangeAspect="1"/>
          </p:cNvPicPr>
          <p:nvPr/>
        </p:nvPicPr>
        <p:blipFill>
          <a:blip r:embed="rId2"/>
          <a:srcRect l="6085" t="1064" r="6085"/>
          <a:stretch>
            <a:fillRect/>
          </a:stretch>
        </p:blipFill>
        <p:spPr>
          <a:xfrm>
            <a:off x="0" y="0"/>
            <a:ext cx="5257509" cy="10250232"/>
          </a:xfrm>
          <a:prstGeom prst="rect">
            <a:avLst/>
          </a:prstGeom>
        </p:spPr>
      </p:pic>
      <p:sp>
        <p:nvSpPr>
          <p:cNvPr id="8" name="TextBox 8"/>
          <p:cNvSpPr txBox="1"/>
          <p:nvPr/>
        </p:nvSpPr>
        <p:spPr>
          <a:xfrm>
            <a:off x="5867903" y="3450826"/>
            <a:ext cx="3588309" cy="824230"/>
          </a:xfrm>
          <a:prstGeom prst="rect">
            <a:avLst/>
          </a:prstGeom>
        </p:spPr>
        <p:txBody>
          <a:bodyPr lIns="0" tIns="0" rIns="0" bIns="0" rtlCol="0" anchor="t">
            <a:spAutoFit/>
          </a:bodyPr>
          <a:lstStyle/>
          <a:p>
            <a:pPr algn="ctr">
              <a:lnSpc>
                <a:spcPts val="6720"/>
              </a:lnSpc>
            </a:pPr>
            <a:r>
              <a:rPr lang="en-US" sz="4800">
                <a:solidFill>
                  <a:srgbClr val="8B73FF"/>
                </a:solidFill>
                <a:latin typeface="Poppins Medium"/>
              </a:rPr>
              <a:t>Kelebihan</a:t>
            </a:r>
          </a:p>
        </p:txBody>
      </p:sp>
      <p:sp>
        <p:nvSpPr>
          <p:cNvPr id="9" name="TextBox 9"/>
          <p:cNvSpPr txBox="1"/>
          <p:nvPr/>
        </p:nvSpPr>
        <p:spPr>
          <a:xfrm>
            <a:off x="12151813" y="3450826"/>
            <a:ext cx="4005352" cy="824230"/>
          </a:xfrm>
          <a:prstGeom prst="rect">
            <a:avLst/>
          </a:prstGeom>
        </p:spPr>
        <p:txBody>
          <a:bodyPr lIns="0" tIns="0" rIns="0" bIns="0" rtlCol="0" anchor="t">
            <a:spAutoFit/>
          </a:bodyPr>
          <a:lstStyle/>
          <a:p>
            <a:pPr algn="ctr">
              <a:lnSpc>
                <a:spcPts val="6720"/>
              </a:lnSpc>
            </a:pPr>
            <a:r>
              <a:rPr lang="en-US" sz="4800">
                <a:solidFill>
                  <a:srgbClr val="8B73FF"/>
                </a:solidFill>
                <a:latin typeface="Poppins Medium"/>
              </a:rPr>
              <a:t>Kekuragan</a:t>
            </a:r>
          </a:p>
        </p:txBody>
      </p:sp>
      <p:sp>
        <p:nvSpPr>
          <p:cNvPr id="10" name="TextBox 10"/>
          <p:cNvSpPr txBox="1"/>
          <p:nvPr/>
        </p:nvSpPr>
        <p:spPr>
          <a:xfrm>
            <a:off x="12151813" y="4711065"/>
            <a:ext cx="4701460" cy="2231380"/>
          </a:xfrm>
          <a:prstGeom prst="rect">
            <a:avLst/>
          </a:prstGeom>
        </p:spPr>
        <p:txBody>
          <a:bodyPr lIns="0" tIns="0" rIns="0" bIns="0" rtlCol="0" anchor="t">
            <a:spAutoFit/>
          </a:bodyPr>
          <a:lstStyle/>
          <a:p>
            <a:pPr marL="453390" lvl="1" indent="-226695">
              <a:lnSpc>
                <a:spcPts val="2940"/>
              </a:lnSpc>
              <a:buFont typeface="Arial"/>
              <a:buChar char="•"/>
            </a:pPr>
            <a:r>
              <a:rPr lang="en-US" sz="2000" dirty="0">
                <a:solidFill>
                  <a:srgbClr val="8B73FF"/>
                </a:solidFill>
                <a:latin typeface="Arial Black" panose="020B0A04020102020204" pitchFamily="34" charset="0"/>
              </a:rPr>
              <a:t>Sanksi dalam deposito bisa menjadi kerugian juga bagi deposan</a:t>
            </a:r>
          </a:p>
          <a:p>
            <a:pPr marL="453390" lvl="1" indent="-226695">
              <a:lnSpc>
                <a:spcPts val="2940"/>
              </a:lnSpc>
              <a:buFont typeface="Arial"/>
              <a:buChar char="•"/>
            </a:pPr>
            <a:r>
              <a:rPr lang="en-US" sz="2000" dirty="0">
                <a:solidFill>
                  <a:srgbClr val="8B73FF"/>
                </a:solidFill>
                <a:latin typeface="Arial Black" panose="020B0A04020102020204" pitchFamily="34" charset="0"/>
              </a:rPr>
              <a:t>Keuntungan deposito kecil </a:t>
            </a:r>
          </a:p>
          <a:p>
            <a:pPr marL="453390" lvl="1" indent="-226695">
              <a:lnSpc>
                <a:spcPts val="2940"/>
              </a:lnSpc>
              <a:buFont typeface="Arial"/>
              <a:buChar char="•"/>
            </a:pPr>
            <a:r>
              <a:rPr lang="en-US" sz="2000" dirty="0">
                <a:solidFill>
                  <a:srgbClr val="8B73FF"/>
                </a:solidFill>
                <a:latin typeface="Arial Black" panose="020B0A04020102020204" pitchFamily="34" charset="0"/>
              </a:rPr>
              <a:t>Suku bunga fluktuatif</a:t>
            </a:r>
          </a:p>
          <a:p>
            <a:pPr>
              <a:lnSpc>
                <a:spcPts val="2940"/>
              </a:lnSpc>
            </a:pPr>
            <a:endParaRPr lang="en-US" sz="2000" dirty="0">
              <a:solidFill>
                <a:srgbClr val="8B73FF"/>
              </a:solidFill>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4396318" cy="1745654"/>
            <a:chOff x="0" y="0"/>
            <a:chExt cx="5861758" cy="2327539"/>
          </a:xfrm>
        </p:grpSpPr>
        <p:grpSp>
          <p:nvGrpSpPr>
            <p:cNvPr id="3" name="Group 3"/>
            <p:cNvGrpSpPr/>
            <p:nvPr/>
          </p:nvGrpSpPr>
          <p:grpSpPr>
            <a:xfrm>
              <a:off x="0" y="0"/>
              <a:ext cx="5861758" cy="2327539"/>
              <a:chOff x="0" y="0"/>
              <a:chExt cx="11370199" cy="4514786"/>
            </a:xfrm>
          </p:grpSpPr>
          <p:sp>
            <p:nvSpPr>
              <p:cNvPr id="4" name="Freeform 4"/>
              <p:cNvSpPr/>
              <p:nvPr/>
            </p:nvSpPr>
            <p:spPr>
              <a:xfrm>
                <a:off x="0" y="0"/>
                <a:ext cx="11370199" cy="4514786"/>
              </a:xfrm>
              <a:custGeom>
                <a:avLst/>
                <a:gdLst/>
                <a:ahLst/>
                <a:cxnLst/>
                <a:rect l="l" t="t" r="r" b="b"/>
                <a:pathLst>
                  <a:path w="11370199" h="4514786">
                    <a:moveTo>
                      <a:pt x="0" y="0"/>
                    </a:moveTo>
                    <a:lnTo>
                      <a:pt x="0" y="4514786"/>
                    </a:lnTo>
                    <a:lnTo>
                      <a:pt x="11370199" y="4514786"/>
                    </a:lnTo>
                    <a:lnTo>
                      <a:pt x="11370199" y="0"/>
                    </a:lnTo>
                    <a:lnTo>
                      <a:pt x="0" y="0"/>
                    </a:lnTo>
                    <a:close/>
                    <a:moveTo>
                      <a:pt x="11309239" y="4453826"/>
                    </a:moveTo>
                    <a:lnTo>
                      <a:pt x="59690" y="4453826"/>
                    </a:lnTo>
                    <a:lnTo>
                      <a:pt x="59690" y="59690"/>
                    </a:lnTo>
                    <a:lnTo>
                      <a:pt x="11309239" y="59690"/>
                    </a:lnTo>
                    <a:lnTo>
                      <a:pt x="11309239" y="4453826"/>
                    </a:lnTo>
                    <a:close/>
                  </a:path>
                </a:pathLst>
              </a:custGeom>
              <a:solidFill>
                <a:srgbClr val="E86AA7"/>
              </a:solidFill>
            </p:spPr>
          </p:sp>
        </p:grpSp>
        <p:sp>
          <p:nvSpPr>
            <p:cNvPr id="5" name="TextBox 5"/>
            <p:cNvSpPr txBox="1"/>
            <p:nvPr/>
          </p:nvSpPr>
          <p:spPr>
            <a:xfrm>
              <a:off x="510206" y="596503"/>
              <a:ext cx="4841345" cy="1134533"/>
            </a:xfrm>
            <a:prstGeom prst="rect">
              <a:avLst/>
            </a:prstGeom>
          </p:spPr>
          <p:txBody>
            <a:bodyPr lIns="0" tIns="0" rIns="0" bIns="0" rtlCol="0" anchor="t">
              <a:spAutoFit/>
            </a:bodyPr>
            <a:lstStyle/>
            <a:p>
              <a:pPr>
                <a:lnSpc>
                  <a:spcPts val="6719"/>
                </a:lnSpc>
              </a:pPr>
              <a:r>
                <a:rPr lang="en-US" sz="5599" spc="167">
                  <a:solidFill>
                    <a:srgbClr val="8B73FF"/>
                  </a:solidFill>
                  <a:latin typeface="Poppins Bold Bold Italics"/>
                </a:rPr>
                <a:t>Emas</a:t>
              </a:r>
            </a:p>
          </p:txBody>
        </p:sp>
      </p:grpSp>
      <p:pic>
        <p:nvPicPr>
          <p:cNvPr id="6" name="Picture 6"/>
          <p:cNvPicPr>
            <a:picLocks noChangeAspect="1"/>
          </p:cNvPicPr>
          <p:nvPr/>
        </p:nvPicPr>
        <p:blipFill>
          <a:blip r:embed="rId2"/>
          <a:srcRect l="3863" r="8279" b="122"/>
          <a:stretch>
            <a:fillRect/>
          </a:stretch>
        </p:blipFill>
        <p:spPr>
          <a:xfrm>
            <a:off x="13059713" y="0"/>
            <a:ext cx="5228287" cy="10287000"/>
          </a:xfrm>
          <a:prstGeom prst="rect">
            <a:avLst/>
          </a:prstGeom>
        </p:spPr>
      </p:pic>
      <p:sp>
        <p:nvSpPr>
          <p:cNvPr id="7" name="TextBox 7"/>
          <p:cNvSpPr txBox="1"/>
          <p:nvPr/>
        </p:nvSpPr>
        <p:spPr>
          <a:xfrm>
            <a:off x="1028700" y="4434323"/>
            <a:ext cx="4701460" cy="2180084"/>
          </a:xfrm>
          <a:prstGeom prst="rect">
            <a:avLst/>
          </a:prstGeom>
        </p:spPr>
        <p:txBody>
          <a:bodyPr lIns="0" tIns="0" rIns="0" bIns="0" rtlCol="0" anchor="t">
            <a:spAutoFit/>
          </a:bodyPr>
          <a:lstStyle/>
          <a:p>
            <a:pPr marL="518158" lvl="1" indent="-259079">
              <a:lnSpc>
                <a:spcPts val="3359"/>
              </a:lnSpc>
              <a:buFont typeface="Arial"/>
              <a:buChar char="•"/>
            </a:pPr>
            <a:r>
              <a:rPr lang="en-US" sz="2800" dirty="0">
                <a:solidFill>
                  <a:srgbClr val="8B73FF"/>
                </a:solidFill>
                <a:latin typeface="Comic Sans MS" panose="030F0702030302020204" pitchFamily="66" charset="0"/>
                <a:ea typeface="Arimo Bold" panose="020B0604020202020204" charset="0"/>
                <a:cs typeface="Arimo Bold" panose="020B0604020202020204" charset="0"/>
              </a:rPr>
              <a:t>Sifatnya yang mudah dipakai dan dilindungi</a:t>
            </a:r>
          </a:p>
          <a:p>
            <a:pPr marL="518158" lvl="1" indent="-259079">
              <a:lnSpc>
                <a:spcPts val="3359"/>
              </a:lnSpc>
              <a:buFont typeface="Arial"/>
              <a:buChar char="•"/>
            </a:pPr>
            <a:r>
              <a:rPr lang="en-US" sz="2800" dirty="0">
                <a:solidFill>
                  <a:srgbClr val="8B73FF"/>
                </a:solidFill>
                <a:latin typeface="Comic Sans MS" panose="030F0702030302020204" pitchFamily="66" charset="0"/>
                <a:ea typeface="Arimo Bold" panose="020B0604020202020204" charset="0"/>
                <a:cs typeface="Arimo Bold" panose="020B0604020202020204" charset="0"/>
              </a:rPr>
              <a:t>Bebas Pajak</a:t>
            </a:r>
          </a:p>
          <a:p>
            <a:pPr marL="518158" lvl="1" indent="-259079">
              <a:lnSpc>
                <a:spcPts val="3359"/>
              </a:lnSpc>
              <a:buFont typeface="Arial"/>
              <a:buChar char="•"/>
            </a:pPr>
            <a:r>
              <a:rPr lang="en-US" sz="2800" dirty="0">
                <a:solidFill>
                  <a:srgbClr val="8B73FF"/>
                </a:solidFill>
                <a:latin typeface="Comic Sans MS" panose="030F0702030302020204" pitchFamily="66" charset="0"/>
                <a:ea typeface="Arimo Bold" panose="020B0604020202020204" charset="0"/>
                <a:cs typeface="Arimo Bold" panose="020B0604020202020204" charset="0"/>
              </a:rPr>
              <a:t>Harga relatif naik.</a:t>
            </a:r>
          </a:p>
          <a:p>
            <a:pPr>
              <a:lnSpc>
                <a:spcPts val="3359"/>
              </a:lnSpc>
            </a:pPr>
            <a:endParaRPr lang="en-US" sz="2800" dirty="0">
              <a:solidFill>
                <a:srgbClr val="8B73FF"/>
              </a:solidFill>
              <a:latin typeface="Comic Sans MS" panose="030F0702030302020204" pitchFamily="66" charset="0"/>
              <a:ea typeface="Arimo Bold" panose="020B0604020202020204" charset="0"/>
              <a:cs typeface="Arimo Bold" panose="020B0604020202020204" charset="0"/>
            </a:endParaRPr>
          </a:p>
        </p:txBody>
      </p:sp>
      <p:sp>
        <p:nvSpPr>
          <p:cNvPr id="8" name="TextBox 8"/>
          <p:cNvSpPr txBox="1"/>
          <p:nvPr/>
        </p:nvSpPr>
        <p:spPr>
          <a:xfrm>
            <a:off x="1028700" y="3227587"/>
            <a:ext cx="3588309" cy="824230"/>
          </a:xfrm>
          <a:prstGeom prst="rect">
            <a:avLst/>
          </a:prstGeom>
        </p:spPr>
        <p:txBody>
          <a:bodyPr lIns="0" tIns="0" rIns="0" bIns="0" rtlCol="0" anchor="t">
            <a:spAutoFit/>
          </a:bodyPr>
          <a:lstStyle/>
          <a:p>
            <a:pPr algn="ctr">
              <a:lnSpc>
                <a:spcPts val="6720"/>
              </a:lnSpc>
            </a:pPr>
            <a:r>
              <a:rPr lang="en-US" sz="4800">
                <a:solidFill>
                  <a:srgbClr val="8B73FF"/>
                </a:solidFill>
                <a:latin typeface="Poppins Medium"/>
              </a:rPr>
              <a:t>Kelebihan</a:t>
            </a:r>
          </a:p>
        </p:txBody>
      </p:sp>
      <p:sp>
        <p:nvSpPr>
          <p:cNvPr id="9" name="TextBox 9"/>
          <p:cNvSpPr txBox="1"/>
          <p:nvPr/>
        </p:nvSpPr>
        <p:spPr>
          <a:xfrm>
            <a:off x="6793270" y="3227587"/>
            <a:ext cx="3970598" cy="824230"/>
          </a:xfrm>
          <a:prstGeom prst="rect">
            <a:avLst/>
          </a:prstGeom>
        </p:spPr>
        <p:txBody>
          <a:bodyPr lIns="0" tIns="0" rIns="0" bIns="0" rtlCol="0" anchor="t">
            <a:spAutoFit/>
          </a:bodyPr>
          <a:lstStyle/>
          <a:p>
            <a:pPr algn="ctr">
              <a:lnSpc>
                <a:spcPts val="6720"/>
              </a:lnSpc>
            </a:pPr>
            <a:r>
              <a:rPr lang="en-US" sz="4800">
                <a:solidFill>
                  <a:srgbClr val="8B73FF"/>
                </a:solidFill>
                <a:latin typeface="Poppins Medium"/>
              </a:rPr>
              <a:t>Kekuragan</a:t>
            </a:r>
          </a:p>
        </p:txBody>
      </p:sp>
      <p:sp>
        <p:nvSpPr>
          <p:cNvPr id="10" name="TextBox 10"/>
          <p:cNvSpPr txBox="1"/>
          <p:nvPr/>
        </p:nvSpPr>
        <p:spPr>
          <a:xfrm>
            <a:off x="6793270" y="4434323"/>
            <a:ext cx="4701460" cy="2986843"/>
          </a:xfrm>
          <a:prstGeom prst="rect">
            <a:avLst/>
          </a:prstGeom>
        </p:spPr>
        <p:txBody>
          <a:bodyPr lIns="0" tIns="0" rIns="0" bIns="0" rtlCol="0" anchor="t">
            <a:spAutoFit/>
          </a:bodyPr>
          <a:lstStyle/>
          <a:p>
            <a:pPr marL="518158" lvl="1" indent="-259079">
              <a:lnSpc>
                <a:spcPts val="3359"/>
              </a:lnSpc>
              <a:buFont typeface="Arial"/>
              <a:buChar char="•"/>
            </a:pPr>
            <a:r>
              <a:rPr lang="en-US" sz="2800" dirty="0">
                <a:solidFill>
                  <a:srgbClr val="8B73FF"/>
                </a:solidFill>
                <a:latin typeface="Comic Sans MS" panose="030F0702030302020204" pitchFamily="66" charset="0"/>
              </a:rPr>
              <a:t>Risiko Kehilangan Yang Cukup Tinggi</a:t>
            </a:r>
          </a:p>
          <a:p>
            <a:pPr marL="518158" lvl="1" indent="-259079">
              <a:lnSpc>
                <a:spcPts val="3359"/>
              </a:lnSpc>
              <a:buFont typeface="Arial"/>
              <a:buChar char="•"/>
            </a:pPr>
            <a:r>
              <a:rPr lang="en-US" sz="2800" dirty="0">
                <a:solidFill>
                  <a:srgbClr val="8B73FF"/>
                </a:solidFill>
                <a:latin typeface="Comic Sans MS" panose="030F0702030302020204" pitchFamily="66" charset="0"/>
              </a:rPr>
              <a:t>Harganya Fluktuatif</a:t>
            </a:r>
          </a:p>
          <a:p>
            <a:pPr marL="518158" lvl="1" indent="-259079">
              <a:lnSpc>
                <a:spcPts val="3359"/>
              </a:lnSpc>
              <a:buFont typeface="Arial"/>
              <a:buChar char="•"/>
            </a:pPr>
            <a:r>
              <a:rPr lang="en-US" sz="2800" dirty="0">
                <a:solidFill>
                  <a:srgbClr val="8B73FF"/>
                </a:solidFill>
                <a:latin typeface="Comic Sans MS" panose="030F0702030302020204" pitchFamily="66" charset="0"/>
              </a:rPr>
              <a:t>Harganya Cenderung Melambat Ketika Kondisi Ekonomi Stabil. </a:t>
            </a:r>
          </a:p>
          <a:p>
            <a:pPr>
              <a:lnSpc>
                <a:spcPts val="3359"/>
              </a:lnSpc>
            </a:pPr>
            <a:endParaRPr lang="en-US" sz="1499" dirty="0">
              <a:solidFill>
                <a:srgbClr val="8B73FF"/>
              </a:solidFill>
              <a:latin typeface="Arim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43700" y="1028700"/>
            <a:ext cx="4396318" cy="1745654"/>
            <a:chOff x="0" y="0"/>
            <a:chExt cx="5861758" cy="2327539"/>
          </a:xfrm>
        </p:grpSpPr>
        <p:grpSp>
          <p:nvGrpSpPr>
            <p:cNvPr id="3" name="Group 3"/>
            <p:cNvGrpSpPr/>
            <p:nvPr/>
          </p:nvGrpSpPr>
          <p:grpSpPr>
            <a:xfrm>
              <a:off x="0" y="0"/>
              <a:ext cx="5861758" cy="2327539"/>
              <a:chOff x="0" y="0"/>
              <a:chExt cx="11370199" cy="4514786"/>
            </a:xfrm>
          </p:grpSpPr>
          <p:sp>
            <p:nvSpPr>
              <p:cNvPr id="4" name="Freeform 4"/>
              <p:cNvSpPr/>
              <p:nvPr/>
            </p:nvSpPr>
            <p:spPr>
              <a:xfrm>
                <a:off x="0" y="0"/>
                <a:ext cx="11370199" cy="4514786"/>
              </a:xfrm>
              <a:custGeom>
                <a:avLst/>
                <a:gdLst/>
                <a:ahLst/>
                <a:cxnLst/>
                <a:rect l="l" t="t" r="r" b="b"/>
                <a:pathLst>
                  <a:path w="11370199" h="4514786">
                    <a:moveTo>
                      <a:pt x="0" y="0"/>
                    </a:moveTo>
                    <a:lnTo>
                      <a:pt x="0" y="4514786"/>
                    </a:lnTo>
                    <a:lnTo>
                      <a:pt x="11370199" y="4514786"/>
                    </a:lnTo>
                    <a:lnTo>
                      <a:pt x="11370199" y="0"/>
                    </a:lnTo>
                    <a:lnTo>
                      <a:pt x="0" y="0"/>
                    </a:lnTo>
                    <a:close/>
                    <a:moveTo>
                      <a:pt x="11309239" y="4453826"/>
                    </a:moveTo>
                    <a:lnTo>
                      <a:pt x="59690" y="4453826"/>
                    </a:lnTo>
                    <a:lnTo>
                      <a:pt x="59690" y="59690"/>
                    </a:lnTo>
                    <a:lnTo>
                      <a:pt x="11309239" y="59690"/>
                    </a:lnTo>
                    <a:lnTo>
                      <a:pt x="11309239" y="4453826"/>
                    </a:lnTo>
                    <a:close/>
                  </a:path>
                </a:pathLst>
              </a:custGeom>
              <a:solidFill>
                <a:srgbClr val="E1A3FF"/>
              </a:solidFill>
            </p:spPr>
          </p:sp>
        </p:grpSp>
        <p:sp>
          <p:nvSpPr>
            <p:cNvPr id="5" name="TextBox 5"/>
            <p:cNvSpPr txBox="1"/>
            <p:nvPr/>
          </p:nvSpPr>
          <p:spPr>
            <a:xfrm>
              <a:off x="510206" y="596503"/>
              <a:ext cx="4841345" cy="1134533"/>
            </a:xfrm>
            <a:prstGeom prst="rect">
              <a:avLst/>
            </a:prstGeom>
          </p:spPr>
          <p:txBody>
            <a:bodyPr lIns="0" tIns="0" rIns="0" bIns="0" rtlCol="0" anchor="t">
              <a:spAutoFit/>
            </a:bodyPr>
            <a:lstStyle/>
            <a:p>
              <a:pPr>
                <a:lnSpc>
                  <a:spcPts val="6719"/>
                </a:lnSpc>
              </a:pPr>
              <a:r>
                <a:rPr lang="en-US" sz="5599" spc="167">
                  <a:solidFill>
                    <a:srgbClr val="8B73FF"/>
                  </a:solidFill>
                  <a:latin typeface="Poppins Bold Bold Italics"/>
                </a:rPr>
                <a:t>Properti</a:t>
              </a:r>
            </a:p>
          </p:txBody>
        </p:sp>
      </p:grpSp>
      <p:pic>
        <p:nvPicPr>
          <p:cNvPr id="6" name="Picture 6"/>
          <p:cNvPicPr>
            <a:picLocks noChangeAspect="1"/>
          </p:cNvPicPr>
          <p:nvPr/>
        </p:nvPicPr>
        <p:blipFill>
          <a:blip r:embed="rId2"/>
          <a:srcRect r="11829"/>
          <a:stretch>
            <a:fillRect/>
          </a:stretch>
        </p:blipFill>
        <p:spPr>
          <a:xfrm>
            <a:off x="0" y="0"/>
            <a:ext cx="5240490" cy="10287000"/>
          </a:xfrm>
          <a:prstGeom prst="rect">
            <a:avLst/>
          </a:prstGeom>
        </p:spPr>
      </p:pic>
      <p:sp>
        <p:nvSpPr>
          <p:cNvPr id="7" name="TextBox 7"/>
          <p:cNvSpPr txBox="1"/>
          <p:nvPr/>
        </p:nvSpPr>
        <p:spPr>
          <a:xfrm>
            <a:off x="6243700" y="4175760"/>
            <a:ext cx="4701460" cy="2616101"/>
          </a:xfrm>
          <a:prstGeom prst="rect">
            <a:avLst/>
          </a:prstGeom>
        </p:spPr>
        <p:txBody>
          <a:bodyPr lIns="0" tIns="0" rIns="0" bIns="0" rtlCol="0" anchor="t">
            <a:spAutoFit/>
          </a:bodyPr>
          <a:lstStyle/>
          <a:p>
            <a:pPr marL="518158" lvl="1" indent="-259079">
              <a:lnSpc>
                <a:spcPts val="3359"/>
              </a:lnSpc>
              <a:buFont typeface="Arial"/>
              <a:buChar char="•"/>
            </a:pPr>
            <a:r>
              <a:rPr lang="en-US" sz="2400" dirty="0">
                <a:solidFill>
                  <a:srgbClr val="8B73FF"/>
                </a:solidFill>
                <a:latin typeface="Comic Sans MS" panose="030F0702030302020204" pitchFamily="66" charset="0"/>
              </a:rPr>
              <a:t>Rendah Resiko</a:t>
            </a:r>
          </a:p>
          <a:p>
            <a:pPr marL="518158" lvl="1" indent="-259079">
              <a:lnSpc>
                <a:spcPts val="3359"/>
              </a:lnSpc>
              <a:buFont typeface="Arial"/>
              <a:buChar char="•"/>
            </a:pPr>
            <a:r>
              <a:rPr lang="en-US" sz="2400" dirty="0">
                <a:solidFill>
                  <a:srgbClr val="8B73FF"/>
                </a:solidFill>
                <a:latin typeface="Comic Sans MS" panose="030F0702030302020204" pitchFamily="66" charset="0"/>
              </a:rPr>
              <a:t>Nilai Keuntungan Meningkat Dari Tahun Ke Tahun</a:t>
            </a:r>
          </a:p>
          <a:p>
            <a:pPr marL="518158" lvl="1" indent="-259079">
              <a:lnSpc>
                <a:spcPts val="3359"/>
              </a:lnSpc>
              <a:buFont typeface="Arial"/>
              <a:buChar char="•"/>
            </a:pPr>
            <a:r>
              <a:rPr lang="en-US" sz="2400" dirty="0">
                <a:solidFill>
                  <a:srgbClr val="8B73FF"/>
                </a:solidFill>
                <a:latin typeface="Comic Sans MS" panose="030F0702030302020204" pitchFamily="66" charset="0"/>
              </a:rPr>
              <a:t>Dapat Dijadikan Agunan</a:t>
            </a:r>
          </a:p>
          <a:p>
            <a:pPr marL="518158" lvl="1" indent="-259079">
              <a:lnSpc>
                <a:spcPts val="3359"/>
              </a:lnSpc>
              <a:buFont typeface="Arial"/>
              <a:buChar char="•"/>
            </a:pPr>
            <a:r>
              <a:rPr lang="en-US" sz="2400" dirty="0">
                <a:solidFill>
                  <a:srgbClr val="8B73FF"/>
                </a:solidFill>
                <a:latin typeface="Comic Sans MS" panose="030F0702030302020204" pitchFamily="66" charset="0"/>
              </a:rPr>
              <a:t>Dapat Terlihat Secara Fisik</a:t>
            </a:r>
          </a:p>
          <a:p>
            <a:pPr>
              <a:lnSpc>
                <a:spcPts val="3359"/>
              </a:lnSpc>
            </a:pPr>
            <a:endParaRPr lang="en-US" sz="2400" dirty="0">
              <a:solidFill>
                <a:srgbClr val="8B73FF"/>
              </a:solidFill>
              <a:latin typeface="Comic Sans MS" panose="030F0702030302020204" pitchFamily="66" charset="0"/>
            </a:endParaRPr>
          </a:p>
        </p:txBody>
      </p:sp>
      <p:sp>
        <p:nvSpPr>
          <p:cNvPr id="8" name="TextBox 8"/>
          <p:cNvSpPr txBox="1"/>
          <p:nvPr/>
        </p:nvSpPr>
        <p:spPr>
          <a:xfrm>
            <a:off x="6243700" y="2938514"/>
            <a:ext cx="3588309" cy="824230"/>
          </a:xfrm>
          <a:prstGeom prst="rect">
            <a:avLst/>
          </a:prstGeom>
        </p:spPr>
        <p:txBody>
          <a:bodyPr lIns="0" tIns="0" rIns="0" bIns="0" rtlCol="0" anchor="t">
            <a:spAutoFit/>
          </a:bodyPr>
          <a:lstStyle/>
          <a:p>
            <a:pPr algn="ctr">
              <a:lnSpc>
                <a:spcPts val="6719"/>
              </a:lnSpc>
            </a:pPr>
            <a:r>
              <a:rPr lang="en-US" sz="4800">
                <a:solidFill>
                  <a:srgbClr val="8B73FF"/>
                </a:solidFill>
                <a:latin typeface="Poppins Medium"/>
              </a:rPr>
              <a:t>Kelebihan</a:t>
            </a:r>
          </a:p>
        </p:txBody>
      </p:sp>
      <p:sp>
        <p:nvSpPr>
          <p:cNvPr id="9" name="TextBox 9"/>
          <p:cNvSpPr txBox="1"/>
          <p:nvPr/>
        </p:nvSpPr>
        <p:spPr>
          <a:xfrm>
            <a:off x="12082306" y="2938514"/>
            <a:ext cx="4109613" cy="824230"/>
          </a:xfrm>
          <a:prstGeom prst="rect">
            <a:avLst/>
          </a:prstGeom>
        </p:spPr>
        <p:txBody>
          <a:bodyPr lIns="0" tIns="0" rIns="0" bIns="0" rtlCol="0" anchor="t">
            <a:spAutoFit/>
          </a:bodyPr>
          <a:lstStyle/>
          <a:p>
            <a:pPr algn="ctr">
              <a:lnSpc>
                <a:spcPts val="6719"/>
              </a:lnSpc>
            </a:pPr>
            <a:r>
              <a:rPr lang="en-US" sz="4800">
                <a:solidFill>
                  <a:srgbClr val="8B73FF"/>
                </a:solidFill>
                <a:latin typeface="Poppins Medium"/>
              </a:rPr>
              <a:t>Kekuragan</a:t>
            </a:r>
          </a:p>
        </p:txBody>
      </p:sp>
      <p:sp>
        <p:nvSpPr>
          <p:cNvPr id="10" name="TextBox 10"/>
          <p:cNvSpPr txBox="1"/>
          <p:nvPr/>
        </p:nvSpPr>
        <p:spPr>
          <a:xfrm>
            <a:off x="12082306" y="4175760"/>
            <a:ext cx="4701460" cy="5668218"/>
          </a:xfrm>
          <a:prstGeom prst="rect">
            <a:avLst/>
          </a:prstGeom>
        </p:spPr>
        <p:txBody>
          <a:bodyPr lIns="0" tIns="0" rIns="0" bIns="0" rtlCol="0" anchor="t">
            <a:spAutoFit/>
          </a:bodyPr>
          <a:lstStyle/>
          <a:p>
            <a:pPr marL="518158" lvl="1" indent="-259079">
              <a:lnSpc>
                <a:spcPts val="3359"/>
              </a:lnSpc>
              <a:buFont typeface="Arial"/>
              <a:buChar char="•"/>
            </a:pPr>
            <a:r>
              <a:rPr lang="en-US" sz="2400" dirty="0">
                <a:solidFill>
                  <a:srgbClr val="8B73FF"/>
                </a:solidFill>
                <a:latin typeface="Comic Sans MS" panose="030F0702030302020204" pitchFamily="66" charset="0"/>
              </a:rPr>
              <a:t>Biaya perawatan untuk investasi properti relatif mahal</a:t>
            </a:r>
          </a:p>
          <a:p>
            <a:pPr marL="518158" lvl="1" indent="-259079">
              <a:lnSpc>
                <a:spcPts val="3359"/>
              </a:lnSpc>
              <a:buFont typeface="Arial"/>
              <a:buChar char="•"/>
            </a:pPr>
            <a:r>
              <a:rPr lang="en-US" sz="2400" dirty="0">
                <a:solidFill>
                  <a:srgbClr val="8B73FF"/>
                </a:solidFill>
                <a:latin typeface="Comic Sans MS" panose="030F0702030302020204" pitchFamily="66" charset="0"/>
              </a:rPr>
              <a:t>Modal yang diperlukan untuk melakukan investasi properti terbilang cukup besar</a:t>
            </a:r>
          </a:p>
          <a:p>
            <a:pPr marL="518158" lvl="1" indent="-259079">
              <a:lnSpc>
                <a:spcPts val="3359"/>
              </a:lnSpc>
              <a:buFont typeface="Arial"/>
              <a:buChar char="•"/>
            </a:pPr>
            <a:r>
              <a:rPr lang="en-US" sz="2400" dirty="0">
                <a:solidFill>
                  <a:srgbClr val="8B73FF"/>
                </a:solidFill>
                <a:latin typeface="Comic Sans MS" panose="030F0702030302020204" pitchFamily="66" charset="0"/>
              </a:rPr>
              <a:t>Biaya transaksi yang harus di keluarkan untuk investasi properti terbilang tinggi</a:t>
            </a:r>
          </a:p>
          <a:p>
            <a:pPr marL="518158" lvl="1" indent="-259079">
              <a:lnSpc>
                <a:spcPts val="3359"/>
              </a:lnSpc>
              <a:buFont typeface="Arial"/>
              <a:buChar char="•"/>
            </a:pPr>
            <a:r>
              <a:rPr lang="en-US" sz="2400" dirty="0">
                <a:solidFill>
                  <a:srgbClr val="8B73FF"/>
                </a:solidFill>
                <a:latin typeface="Comic Sans MS" panose="030F0702030302020204" pitchFamily="66" charset="0"/>
              </a:rPr>
              <a:t>Rawan apabila terjadi bencana alam atau kecelakaan yang disengaja</a:t>
            </a:r>
          </a:p>
          <a:p>
            <a:pPr>
              <a:lnSpc>
                <a:spcPts val="3359"/>
              </a:lnSpc>
            </a:pPr>
            <a:endParaRPr lang="en-US" sz="2400" dirty="0">
              <a:solidFill>
                <a:srgbClr val="8B73FF"/>
              </a:solidFill>
              <a:latin typeface="Comic Sans MS" panose="030F0702030302020204"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89265" y="1028700"/>
            <a:ext cx="4396318" cy="1745654"/>
            <a:chOff x="0" y="0"/>
            <a:chExt cx="5861758" cy="2327539"/>
          </a:xfrm>
        </p:grpSpPr>
        <p:grpSp>
          <p:nvGrpSpPr>
            <p:cNvPr id="3" name="Group 3"/>
            <p:cNvGrpSpPr/>
            <p:nvPr/>
          </p:nvGrpSpPr>
          <p:grpSpPr>
            <a:xfrm>
              <a:off x="0" y="0"/>
              <a:ext cx="5861758" cy="2327539"/>
              <a:chOff x="0" y="0"/>
              <a:chExt cx="11370199" cy="4514786"/>
            </a:xfrm>
          </p:grpSpPr>
          <p:sp>
            <p:nvSpPr>
              <p:cNvPr id="4" name="Freeform 4"/>
              <p:cNvSpPr/>
              <p:nvPr/>
            </p:nvSpPr>
            <p:spPr>
              <a:xfrm>
                <a:off x="0" y="0"/>
                <a:ext cx="11370199" cy="4514786"/>
              </a:xfrm>
              <a:custGeom>
                <a:avLst/>
                <a:gdLst/>
                <a:ahLst/>
                <a:cxnLst/>
                <a:rect l="l" t="t" r="r" b="b"/>
                <a:pathLst>
                  <a:path w="11370199" h="4514786">
                    <a:moveTo>
                      <a:pt x="0" y="0"/>
                    </a:moveTo>
                    <a:lnTo>
                      <a:pt x="0" y="4514786"/>
                    </a:lnTo>
                    <a:lnTo>
                      <a:pt x="11370199" y="4514786"/>
                    </a:lnTo>
                    <a:lnTo>
                      <a:pt x="11370199" y="0"/>
                    </a:lnTo>
                    <a:lnTo>
                      <a:pt x="0" y="0"/>
                    </a:lnTo>
                    <a:close/>
                    <a:moveTo>
                      <a:pt x="11309239" y="4453826"/>
                    </a:moveTo>
                    <a:lnTo>
                      <a:pt x="59690" y="4453826"/>
                    </a:lnTo>
                    <a:lnTo>
                      <a:pt x="59690" y="59690"/>
                    </a:lnTo>
                    <a:lnTo>
                      <a:pt x="11309239" y="59690"/>
                    </a:lnTo>
                    <a:lnTo>
                      <a:pt x="11309239" y="4453826"/>
                    </a:lnTo>
                    <a:close/>
                  </a:path>
                </a:pathLst>
              </a:custGeom>
              <a:solidFill>
                <a:srgbClr val="E1A3FF"/>
              </a:solidFill>
            </p:spPr>
          </p:sp>
        </p:grpSp>
        <p:sp>
          <p:nvSpPr>
            <p:cNvPr id="5" name="TextBox 5"/>
            <p:cNvSpPr txBox="1"/>
            <p:nvPr/>
          </p:nvSpPr>
          <p:spPr>
            <a:xfrm>
              <a:off x="510206" y="596503"/>
              <a:ext cx="4841345" cy="1134533"/>
            </a:xfrm>
            <a:prstGeom prst="rect">
              <a:avLst/>
            </a:prstGeom>
          </p:spPr>
          <p:txBody>
            <a:bodyPr lIns="0" tIns="0" rIns="0" bIns="0" rtlCol="0" anchor="t">
              <a:spAutoFit/>
            </a:bodyPr>
            <a:lstStyle/>
            <a:p>
              <a:pPr>
                <a:lnSpc>
                  <a:spcPts val="6719"/>
                </a:lnSpc>
              </a:pPr>
              <a:r>
                <a:rPr lang="en-US" sz="5599" spc="167">
                  <a:solidFill>
                    <a:srgbClr val="8B73FF"/>
                  </a:solidFill>
                  <a:latin typeface="Poppins Bold Bold Italics"/>
                </a:rPr>
                <a:t>Saham</a:t>
              </a:r>
            </a:p>
          </p:txBody>
        </p:sp>
      </p:grpSp>
      <p:pic>
        <p:nvPicPr>
          <p:cNvPr id="6" name="Picture 6"/>
          <p:cNvPicPr>
            <a:picLocks noChangeAspect="1"/>
          </p:cNvPicPr>
          <p:nvPr/>
        </p:nvPicPr>
        <p:blipFill>
          <a:blip r:embed="rId2"/>
          <a:srcRect r="5058" b="3876"/>
          <a:stretch>
            <a:fillRect/>
          </a:stretch>
        </p:blipFill>
        <p:spPr>
          <a:xfrm>
            <a:off x="0" y="0"/>
            <a:ext cx="5870541" cy="10287000"/>
          </a:xfrm>
          <a:prstGeom prst="rect">
            <a:avLst/>
          </a:prstGeom>
        </p:spPr>
      </p:pic>
      <p:sp>
        <p:nvSpPr>
          <p:cNvPr id="7" name="TextBox 7"/>
          <p:cNvSpPr txBox="1"/>
          <p:nvPr/>
        </p:nvSpPr>
        <p:spPr>
          <a:xfrm>
            <a:off x="6389265" y="4391250"/>
            <a:ext cx="4701460" cy="3052118"/>
          </a:xfrm>
          <a:prstGeom prst="rect">
            <a:avLst/>
          </a:prstGeom>
        </p:spPr>
        <p:txBody>
          <a:bodyPr lIns="0" tIns="0" rIns="0" bIns="0" rtlCol="0" anchor="t">
            <a:spAutoFit/>
          </a:bodyPr>
          <a:lstStyle/>
          <a:p>
            <a:pPr marL="518158" lvl="1" indent="-259079">
              <a:lnSpc>
                <a:spcPts val="3359"/>
              </a:lnSpc>
              <a:buFont typeface="Arial"/>
              <a:buChar char="•"/>
            </a:pPr>
            <a:r>
              <a:rPr lang="en-US" sz="2400" dirty="0">
                <a:solidFill>
                  <a:srgbClr val="8B73FF"/>
                </a:solidFill>
                <a:latin typeface="Comic Sans MS" panose="030F0702030302020204" pitchFamily="66" charset="0"/>
              </a:rPr>
              <a:t>Dividen</a:t>
            </a:r>
          </a:p>
          <a:p>
            <a:pPr marL="518158" lvl="1" indent="-259079">
              <a:lnSpc>
                <a:spcPts val="3359"/>
              </a:lnSpc>
              <a:buFont typeface="Arial"/>
              <a:buChar char="•"/>
            </a:pPr>
            <a:r>
              <a:rPr lang="en-US" sz="2400" dirty="0">
                <a:solidFill>
                  <a:srgbClr val="8B73FF"/>
                </a:solidFill>
                <a:latin typeface="Comic Sans MS" panose="030F0702030302020204" pitchFamily="66" charset="0"/>
              </a:rPr>
              <a:t>Capital gain</a:t>
            </a:r>
          </a:p>
          <a:p>
            <a:pPr marL="518158" lvl="1" indent="-259079">
              <a:lnSpc>
                <a:spcPts val="3359"/>
              </a:lnSpc>
              <a:buFont typeface="Arial"/>
              <a:buChar char="•"/>
            </a:pPr>
            <a:r>
              <a:rPr lang="en-US" sz="2400" dirty="0">
                <a:solidFill>
                  <a:srgbClr val="8B73FF"/>
                </a:solidFill>
                <a:latin typeface="Comic Sans MS" panose="030F0702030302020204" pitchFamily="66" charset="0"/>
              </a:rPr>
              <a:t>Mudah dibeli</a:t>
            </a:r>
          </a:p>
          <a:p>
            <a:pPr marL="518158" lvl="1" indent="-259079">
              <a:lnSpc>
                <a:spcPts val="3359"/>
              </a:lnSpc>
              <a:buFont typeface="Arial"/>
              <a:buChar char="•"/>
            </a:pPr>
            <a:r>
              <a:rPr lang="en-US" sz="2400" dirty="0">
                <a:solidFill>
                  <a:srgbClr val="8B73FF"/>
                </a:solidFill>
                <a:latin typeface="Comic Sans MS" panose="030F0702030302020204" pitchFamily="66" charset="0"/>
              </a:rPr>
              <a:t>Dapat dijangkau semua kalangan</a:t>
            </a:r>
          </a:p>
          <a:p>
            <a:pPr marL="518158" lvl="1" indent="-259079">
              <a:lnSpc>
                <a:spcPts val="3359"/>
              </a:lnSpc>
              <a:buFont typeface="Arial"/>
              <a:buChar char="•"/>
            </a:pPr>
            <a:r>
              <a:rPr lang="en-US" sz="2400" dirty="0">
                <a:solidFill>
                  <a:srgbClr val="8B73FF"/>
                </a:solidFill>
                <a:latin typeface="Comic Sans MS" panose="030F0702030302020204" pitchFamily="66" charset="0"/>
              </a:rPr>
              <a:t>Tidak perlu mengeluarkan modal besar.</a:t>
            </a:r>
          </a:p>
        </p:txBody>
      </p:sp>
      <p:sp>
        <p:nvSpPr>
          <p:cNvPr id="8" name="TextBox 8"/>
          <p:cNvSpPr txBox="1"/>
          <p:nvPr/>
        </p:nvSpPr>
        <p:spPr>
          <a:xfrm>
            <a:off x="6389265" y="3141067"/>
            <a:ext cx="3588309" cy="824230"/>
          </a:xfrm>
          <a:prstGeom prst="rect">
            <a:avLst/>
          </a:prstGeom>
        </p:spPr>
        <p:txBody>
          <a:bodyPr lIns="0" tIns="0" rIns="0" bIns="0" rtlCol="0" anchor="t">
            <a:spAutoFit/>
          </a:bodyPr>
          <a:lstStyle/>
          <a:p>
            <a:pPr algn="ctr">
              <a:lnSpc>
                <a:spcPts val="6720"/>
              </a:lnSpc>
            </a:pPr>
            <a:r>
              <a:rPr lang="en-US" sz="4800">
                <a:solidFill>
                  <a:srgbClr val="8B73FF"/>
                </a:solidFill>
                <a:latin typeface="Poppins Medium"/>
              </a:rPr>
              <a:t>Kelebihan</a:t>
            </a:r>
          </a:p>
        </p:txBody>
      </p:sp>
      <p:sp>
        <p:nvSpPr>
          <p:cNvPr id="9" name="TextBox 9"/>
          <p:cNvSpPr txBox="1"/>
          <p:nvPr/>
        </p:nvSpPr>
        <p:spPr>
          <a:xfrm>
            <a:off x="12557840" y="3141067"/>
            <a:ext cx="3796830" cy="824230"/>
          </a:xfrm>
          <a:prstGeom prst="rect">
            <a:avLst/>
          </a:prstGeom>
        </p:spPr>
        <p:txBody>
          <a:bodyPr lIns="0" tIns="0" rIns="0" bIns="0" rtlCol="0" anchor="t">
            <a:spAutoFit/>
          </a:bodyPr>
          <a:lstStyle/>
          <a:p>
            <a:pPr algn="ctr">
              <a:lnSpc>
                <a:spcPts val="6720"/>
              </a:lnSpc>
            </a:pPr>
            <a:r>
              <a:rPr lang="en-US" sz="4800">
                <a:solidFill>
                  <a:srgbClr val="8B73FF"/>
                </a:solidFill>
                <a:latin typeface="Poppins Medium"/>
              </a:rPr>
              <a:t>Kekuragan</a:t>
            </a:r>
          </a:p>
        </p:txBody>
      </p:sp>
      <p:sp>
        <p:nvSpPr>
          <p:cNvPr id="10" name="TextBox 10"/>
          <p:cNvSpPr txBox="1"/>
          <p:nvPr/>
        </p:nvSpPr>
        <p:spPr>
          <a:xfrm>
            <a:off x="12557840" y="4391250"/>
            <a:ext cx="4701460" cy="3488134"/>
          </a:xfrm>
          <a:prstGeom prst="rect">
            <a:avLst/>
          </a:prstGeom>
        </p:spPr>
        <p:txBody>
          <a:bodyPr lIns="0" tIns="0" rIns="0" bIns="0" rtlCol="0" anchor="t">
            <a:spAutoFit/>
          </a:bodyPr>
          <a:lstStyle/>
          <a:p>
            <a:pPr marL="518158" lvl="1" indent="-259079">
              <a:lnSpc>
                <a:spcPts val="3359"/>
              </a:lnSpc>
              <a:buFont typeface="Arial"/>
              <a:buChar char="•"/>
            </a:pPr>
            <a:r>
              <a:rPr lang="en-US" sz="2400" dirty="0">
                <a:solidFill>
                  <a:srgbClr val="8B73FF"/>
                </a:solidFill>
                <a:latin typeface="Comic Sans MS" panose="030F0702030302020204" pitchFamily="66" charset="0"/>
              </a:rPr>
              <a:t>Capital loss</a:t>
            </a:r>
          </a:p>
          <a:p>
            <a:pPr marL="518158" lvl="1" indent="-259079">
              <a:lnSpc>
                <a:spcPts val="3359"/>
              </a:lnSpc>
              <a:buFont typeface="Arial"/>
              <a:buChar char="•"/>
            </a:pPr>
            <a:r>
              <a:rPr lang="en-US" sz="2400" dirty="0">
                <a:solidFill>
                  <a:srgbClr val="8B73FF"/>
                </a:solidFill>
                <a:latin typeface="Comic Sans MS" panose="030F0702030302020204" pitchFamily="66" charset="0"/>
              </a:rPr>
              <a:t>potensi rugi yang besar akibat salah pilih saham.</a:t>
            </a:r>
          </a:p>
          <a:p>
            <a:pPr marL="518158" lvl="1" indent="-259079">
              <a:lnSpc>
                <a:spcPts val="3359"/>
              </a:lnSpc>
              <a:buFont typeface="Arial"/>
              <a:buChar char="•"/>
            </a:pPr>
            <a:r>
              <a:rPr lang="en-US" sz="2400" dirty="0">
                <a:solidFill>
                  <a:srgbClr val="8B73FF"/>
                </a:solidFill>
                <a:latin typeface="Comic Sans MS" panose="030F0702030302020204" pitchFamily="66" charset="0"/>
              </a:rPr>
              <a:t>Harga fluktuatif.</a:t>
            </a:r>
          </a:p>
          <a:p>
            <a:pPr marL="518158" lvl="1" indent="-259079">
              <a:lnSpc>
                <a:spcPts val="3359"/>
              </a:lnSpc>
              <a:buFont typeface="Arial"/>
              <a:buChar char="•"/>
            </a:pPr>
            <a:r>
              <a:rPr lang="en-US" sz="2400" dirty="0">
                <a:solidFill>
                  <a:srgbClr val="8B73FF"/>
                </a:solidFill>
                <a:latin typeface="Comic Sans MS" panose="030F0702030302020204" pitchFamily="66" charset="0"/>
              </a:rPr>
              <a:t>Berisiko tinggi. </a:t>
            </a:r>
          </a:p>
          <a:p>
            <a:pPr marL="518158" lvl="1" indent="-259079">
              <a:lnSpc>
                <a:spcPts val="3359"/>
              </a:lnSpc>
              <a:buFont typeface="Arial"/>
              <a:buChar char="•"/>
            </a:pPr>
            <a:r>
              <a:rPr lang="en-US" sz="2400" dirty="0">
                <a:solidFill>
                  <a:srgbClr val="8B73FF"/>
                </a:solidFill>
                <a:latin typeface="Comic Sans MS" panose="030F0702030302020204" pitchFamily="66" charset="0"/>
              </a:rPr>
              <a:t>Kurang Disarankan untuk Investor. </a:t>
            </a:r>
          </a:p>
          <a:p>
            <a:pPr>
              <a:lnSpc>
                <a:spcPts val="3359"/>
              </a:lnSpc>
            </a:pPr>
            <a:endParaRPr lang="en-US" sz="2400" dirty="0">
              <a:solidFill>
                <a:srgbClr val="8B73FF"/>
              </a:solidFill>
              <a:latin typeface="Comic Sans MS" panose="030F0702030302020204"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01870" y="1028700"/>
            <a:ext cx="5855970" cy="1745654"/>
            <a:chOff x="0" y="0"/>
            <a:chExt cx="7807960" cy="2327539"/>
          </a:xfrm>
        </p:grpSpPr>
        <p:grpSp>
          <p:nvGrpSpPr>
            <p:cNvPr id="3" name="Group 3"/>
            <p:cNvGrpSpPr/>
            <p:nvPr/>
          </p:nvGrpSpPr>
          <p:grpSpPr>
            <a:xfrm>
              <a:off x="0" y="0"/>
              <a:ext cx="7807960" cy="2327539"/>
              <a:chOff x="0" y="0"/>
              <a:chExt cx="15145296" cy="4514786"/>
            </a:xfrm>
          </p:grpSpPr>
          <p:sp>
            <p:nvSpPr>
              <p:cNvPr id="4" name="Freeform 4"/>
              <p:cNvSpPr/>
              <p:nvPr/>
            </p:nvSpPr>
            <p:spPr>
              <a:xfrm>
                <a:off x="0" y="0"/>
                <a:ext cx="15145296" cy="4514786"/>
              </a:xfrm>
              <a:custGeom>
                <a:avLst/>
                <a:gdLst/>
                <a:ahLst/>
                <a:cxnLst/>
                <a:rect l="l" t="t" r="r" b="b"/>
                <a:pathLst>
                  <a:path w="15145296" h="4514786">
                    <a:moveTo>
                      <a:pt x="0" y="0"/>
                    </a:moveTo>
                    <a:lnTo>
                      <a:pt x="0" y="4514786"/>
                    </a:lnTo>
                    <a:lnTo>
                      <a:pt x="15145296" y="4514786"/>
                    </a:lnTo>
                    <a:lnTo>
                      <a:pt x="15145296" y="0"/>
                    </a:lnTo>
                    <a:lnTo>
                      <a:pt x="0" y="0"/>
                    </a:lnTo>
                    <a:close/>
                    <a:moveTo>
                      <a:pt x="15084337" y="4453826"/>
                    </a:moveTo>
                    <a:lnTo>
                      <a:pt x="59690" y="4453826"/>
                    </a:lnTo>
                    <a:lnTo>
                      <a:pt x="59690" y="59690"/>
                    </a:lnTo>
                    <a:lnTo>
                      <a:pt x="15084337" y="59690"/>
                    </a:lnTo>
                    <a:lnTo>
                      <a:pt x="15084337" y="4453826"/>
                    </a:lnTo>
                    <a:close/>
                  </a:path>
                </a:pathLst>
              </a:custGeom>
              <a:solidFill>
                <a:srgbClr val="E1A3FF"/>
              </a:solidFill>
            </p:spPr>
          </p:sp>
        </p:grpSp>
        <p:sp>
          <p:nvSpPr>
            <p:cNvPr id="5" name="TextBox 5"/>
            <p:cNvSpPr txBox="1"/>
            <p:nvPr/>
          </p:nvSpPr>
          <p:spPr>
            <a:xfrm>
              <a:off x="679604" y="596503"/>
              <a:ext cx="6448753" cy="1134533"/>
            </a:xfrm>
            <a:prstGeom prst="rect">
              <a:avLst/>
            </a:prstGeom>
          </p:spPr>
          <p:txBody>
            <a:bodyPr lIns="0" tIns="0" rIns="0" bIns="0" rtlCol="0" anchor="t">
              <a:spAutoFit/>
            </a:bodyPr>
            <a:lstStyle/>
            <a:p>
              <a:pPr>
                <a:lnSpc>
                  <a:spcPts val="6719"/>
                </a:lnSpc>
              </a:pPr>
              <a:r>
                <a:rPr lang="en-US" sz="5599" spc="167">
                  <a:solidFill>
                    <a:srgbClr val="8B73FF"/>
                  </a:solidFill>
                  <a:latin typeface="Poppins Bold Bold Italics"/>
                </a:rPr>
                <a:t>Reksa Dana</a:t>
              </a:r>
            </a:p>
          </p:txBody>
        </p:sp>
      </p:grpSp>
      <p:pic>
        <p:nvPicPr>
          <p:cNvPr id="6" name="Picture 6"/>
          <p:cNvPicPr>
            <a:picLocks noChangeAspect="1"/>
          </p:cNvPicPr>
          <p:nvPr/>
        </p:nvPicPr>
        <p:blipFill>
          <a:blip r:embed="rId2"/>
          <a:srcRect/>
          <a:stretch>
            <a:fillRect/>
          </a:stretch>
        </p:blipFill>
        <p:spPr>
          <a:xfrm>
            <a:off x="0" y="0"/>
            <a:ext cx="5943600" cy="10287000"/>
          </a:xfrm>
          <a:prstGeom prst="rect">
            <a:avLst/>
          </a:prstGeom>
        </p:spPr>
      </p:pic>
      <p:sp>
        <p:nvSpPr>
          <p:cNvPr id="7" name="TextBox 7"/>
          <p:cNvSpPr txBox="1"/>
          <p:nvPr/>
        </p:nvSpPr>
        <p:spPr>
          <a:xfrm>
            <a:off x="6701870" y="4306955"/>
            <a:ext cx="4701460" cy="3456395"/>
          </a:xfrm>
          <a:prstGeom prst="rect">
            <a:avLst/>
          </a:prstGeom>
        </p:spPr>
        <p:txBody>
          <a:bodyPr lIns="0" tIns="0" rIns="0" bIns="0" rtlCol="0" anchor="t">
            <a:spAutoFit/>
          </a:bodyPr>
          <a:lstStyle/>
          <a:p>
            <a:pPr marL="518158" lvl="1" indent="-259079">
              <a:lnSpc>
                <a:spcPts val="3359"/>
              </a:lnSpc>
              <a:buFont typeface="Arial"/>
              <a:buChar char="•"/>
            </a:pPr>
            <a:r>
              <a:rPr lang="en-US" sz="2400" dirty="0">
                <a:solidFill>
                  <a:srgbClr val="8B73FF"/>
                </a:solidFill>
                <a:latin typeface="Comic Sans MS" panose="030F0702030302020204" pitchFamily="66" charset="0"/>
              </a:rPr>
              <a:t>Keuntungan Tinggi</a:t>
            </a:r>
          </a:p>
          <a:p>
            <a:pPr marL="518158" lvl="1" indent="-259079">
              <a:lnSpc>
                <a:spcPts val="3359"/>
              </a:lnSpc>
              <a:buFont typeface="Arial"/>
              <a:buChar char="•"/>
            </a:pPr>
            <a:r>
              <a:rPr lang="en-US" sz="2400" dirty="0">
                <a:solidFill>
                  <a:srgbClr val="8B73FF"/>
                </a:solidFill>
                <a:latin typeface="Comic Sans MS" panose="030F0702030302020204" pitchFamily="66" charset="0"/>
              </a:rPr>
              <a:t>Diversifikasi Resiko</a:t>
            </a:r>
          </a:p>
          <a:p>
            <a:pPr marL="518158" lvl="1" indent="-259079">
              <a:lnSpc>
                <a:spcPts val="3359"/>
              </a:lnSpc>
              <a:buFont typeface="Arial"/>
              <a:buChar char="•"/>
            </a:pPr>
            <a:r>
              <a:rPr lang="en-US" sz="2400" dirty="0">
                <a:solidFill>
                  <a:srgbClr val="8B73FF"/>
                </a:solidFill>
                <a:latin typeface="Comic Sans MS" panose="030F0702030302020204" pitchFamily="66" charset="0"/>
              </a:rPr>
              <a:t>Dikelola Manajer Investasi Professional</a:t>
            </a:r>
          </a:p>
          <a:p>
            <a:pPr marL="518158" lvl="1" indent="-259079">
              <a:lnSpc>
                <a:spcPts val="3359"/>
              </a:lnSpc>
              <a:buFont typeface="Arial"/>
              <a:buChar char="•"/>
            </a:pPr>
            <a:r>
              <a:rPr lang="en-US" sz="2400" dirty="0">
                <a:solidFill>
                  <a:srgbClr val="8B73FF"/>
                </a:solidFill>
                <a:latin typeface="Comic Sans MS" panose="030F0702030302020204" pitchFamily="66" charset="0"/>
              </a:rPr>
              <a:t>Jumlah Investasi Kecil, Bisa Rp 10 ribu</a:t>
            </a:r>
          </a:p>
          <a:p>
            <a:pPr marL="518158" lvl="1" indent="-259079">
              <a:lnSpc>
                <a:spcPts val="3359"/>
              </a:lnSpc>
              <a:buFont typeface="Arial"/>
              <a:buChar char="•"/>
            </a:pPr>
            <a:r>
              <a:rPr lang="en-US" sz="2400" dirty="0">
                <a:solidFill>
                  <a:srgbClr val="8B73FF"/>
                </a:solidFill>
                <a:latin typeface="Comic Sans MS" panose="030F0702030302020204" pitchFamily="66" charset="0"/>
              </a:rPr>
              <a:t>Beli Jual Online</a:t>
            </a:r>
          </a:p>
          <a:p>
            <a:pPr>
              <a:lnSpc>
                <a:spcPts val="3359"/>
              </a:lnSpc>
            </a:pPr>
            <a:endParaRPr lang="en-US" sz="2400" dirty="0">
              <a:solidFill>
                <a:srgbClr val="8B73FF"/>
              </a:solidFill>
              <a:latin typeface="Comic Sans MS" panose="030F0702030302020204" pitchFamily="66" charset="0"/>
            </a:endParaRPr>
          </a:p>
        </p:txBody>
      </p:sp>
      <p:sp>
        <p:nvSpPr>
          <p:cNvPr id="8" name="TextBox 8"/>
          <p:cNvSpPr txBox="1"/>
          <p:nvPr/>
        </p:nvSpPr>
        <p:spPr>
          <a:xfrm>
            <a:off x="6701870" y="3100219"/>
            <a:ext cx="3588309" cy="824230"/>
          </a:xfrm>
          <a:prstGeom prst="rect">
            <a:avLst/>
          </a:prstGeom>
        </p:spPr>
        <p:txBody>
          <a:bodyPr lIns="0" tIns="0" rIns="0" bIns="0" rtlCol="0" anchor="t">
            <a:spAutoFit/>
          </a:bodyPr>
          <a:lstStyle/>
          <a:p>
            <a:pPr algn="ctr">
              <a:lnSpc>
                <a:spcPts val="6720"/>
              </a:lnSpc>
            </a:pPr>
            <a:r>
              <a:rPr lang="en-US" sz="4800">
                <a:solidFill>
                  <a:srgbClr val="8B73FF"/>
                </a:solidFill>
                <a:latin typeface="Poppins Medium"/>
              </a:rPr>
              <a:t>Kelebihan</a:t>
            </a:r>
          </a:p>
        </p:txBody>
      </p:sp>
      <p:sp>
        <p:nvSpPr>
          <p:cNvPr id="9" name="TextBox 9"/>
          <p:cNvSpPr txBox="1"/>
          <p:nvPr/>
        </p:nvSpPr>
        <p:spPr>
          <a:xfrm>
            <a:off x="12557840" y="3100219"/>
            <a:ext cx="3796830" cy="824230"/>
          </a:xfrm>
          <a:prstGeom prst="rect">
            <a:avLst/>
          </a:prstGeom>
        </p:spPr>
        <p:txBody>
          <a:bodyPr lIns="0" tIns="0" rIns="0" bIns="0" rtlCol="0" anchor="t">
            <a:spAutoFit/>
          </a:bodyPr>
          <a:lstStyle/>
          <a:p>
            <a:pPr algn="ctr">
              <a:lnSpc>
                <a:spcPts val="6720"/>
              </a:lnSpc>
            </a:pPr>
            <a:r>
              <a:rPr lang="en-US" sz="4800">
                <a:solidFill>
                  <a:srgbClr val="8B73FF"/>
                </a:solidFill>
                <a:latin typeface="Poppins Medium"/>
              </a:rPr>
              <a:t>Kekuragan</a:t>
            </a:r>
          </a:p>
        </p:txBody>
      </p:sp>
      <p:sp>
        <p:nvSpPr>
          <p:cNvPr id="10" name="TextBox 10"/>
          <p:cNvSpPr txBox="1"/>
          <p:nvPr/>
        </p:nvSpPr>
        <p:spPr>
          <a:xfrm>
            <a:off x="12557840" y="4306955"/>
            <a:ext cx="4701460" cy="3456395"/>
          </a:xfrm>
          <a:prstGeom prst="rect">
            <a:avLst/>
          </a:prstGeom>
        </p:spPr>
        <p:txBody>
          <a:bodyPr lIns="0" tIns="0" rIns="0" bIns="0" rtlCol="0" anchor="t">
            <a:spAutoFit/>
          </a:bodyPr>
          <a:lstStyle/>
          <a:p>
            <a:pPr marL="518158" lvl="1" indent="-259079">
              <a:lnSpc>
                <a:spcPts val="3359"/>
              </a:lnSpc>
              <a:buFont typeface="Arial"/>
              <a:buChar char="•"/>
            </a:pPr>
            <a:r>
              <a:rPr lang="en-US" sz="2400" dirty="0">
                <a:solidFill>
                  <a:srgbClr val="8B73FF"/>
                </a:solidFill>
                <a:latin typeface="Comic Sans MS" panose="030F0702030302020204" pitchFamily="66" charset="0"/>
              </a:rPr>
              <a:t>Kerugian Investasi</a:t>
            </a:r>
          </a:p>
          <a:p>
            <a:pPr marL="518158" lvl="1" indent="-259079">
              <a:lnSpc>
                <a:spcPts val="3359"/>
              </a:lnSpc>
              <a:buFont typeface="Arial"/>
              <a:buChar char="•"/>
            </a:pPr>
            <a:r>
              <a:rPr lang="en-US" sz="2400" dirty="0">
                <a:solidFill>
                  <a:srgbClr val="8B73FF"/>
                </a:solidFill>
                <a:latin typeface="Comic Sans MS" panose="030F0702030302020204" pitchFamily="66" charset="0"/>
              </a:rPr>
              <a:t>Biaya Investasi</a:t>
            </a:r>
          </a:p>
          <a:p>
            <a:pPr marL="518158" lvl="1" indent="-259079">
              <a:lnSpc>
                <a:spcPts val="3359"/>
              </a:lnSpc>
              <a:buFont typeface="Arial"/>
              <a:buChar char="•"/>
            </a:pPr>
            <a:r>
              <a:rPr lang="en-US" sz="2400" dirty="0">
                <a:solidFill>
                  <a:srgbClr val="8B73FF"/>
                </a:solidFill>
                <a:latin typeface="Comic Sans MS" panose="030F0702030302020204" pitchFamily="66" charset="0"/>
              </a:rPr>
              <a:t>Butuh Waktu Pencairan (Likuiditas)</a:t>
            </a:r>
          </a:p>
          <a:p>
            <a:pPr marL="518158" lvl="1" indent="-259079">
              <a:lnSpc>
                <a:spcPts val="3359"/>
              </a:lnSpc>
              <a:buFont typeface="Arial"/>
              <a:buChar char="•"/>
            </a:pPr>
            <a:r>
              <a:rPr lang="en-US" sz="2400" dirty="0">
                <a:solidFill>
                  <a:srgbClr val="8B73FF"/>
                </a:solidFill>
                <a:latin typeface="Comic Sans MS" panose="030F0702030302020204" pitchFamily="66" charset="0"/>
              </a:rPr>
              <a:t>Penutupan Reksadana</a:t>
            </a:r>
          </a:p>
          <a:p>
            <a:pPr marL="518158" lvl="1" indent="-259079">
              <a:lnSpc>
                <a:spcPts val="3359"/>
              </a:lnSpc>
              <a:buFont typeface="Arial"/>
              <a:buChar char="•"/>
            </a:pPr>
            <a:r>
              <a:rPr lang="en-US" sz="2400" dirty="0">
                <a:solidFill>
                  <a:srgbClr val="8B73FF"/>
                </a:solidFill>
                <a:latin typeface="Comic Sans MS" panose="030F0702030302020204" pitchFamily="66" charset="0"/>
              </a:rPr>
              <a:t>Wanprestasi Manajer Investasi. </a:t>
            </a:r>
          </a:p>
          <a:p>
            <a:pPr>
              <a:lnSpc>
                <a:spcPts val="3359"/>
              </a:lnSpc>
            </a:pPr>
            <a:endParaRPr lang="en-US" sz="2400" dirty="0">
              <a:solidFill>
                <a:srgbClr val="8B73FF"/>
              </a:solidFill>
              <a:latin typeface="Comic Sans MS" panose="030F0702030302020204"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B73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4018" y="-3320308"/>
            <a:ext cx="18756035" cy="18756035"/>
          </a:xfrm>
          <a:prstGeom prst="rect">
            <a:avLst/>
          </a:prstGeom>
        </p:spPr>
      </p:pic>
      <p:sp>
        <p:nvSpPr>
          <p:cNvPr id="3" name="TextBox 3"/>
          <p:cNvSpPr txBox="1"/>
          <p:nvPr/>
        </p:nvSpPr>
        <p:spPr>
          <a:xfrm>
            <a:off x="9565878" y="6578211"/>
            <a:ext cx="7693422" cy="2680089"/>
          </a:xfrm>
          <a:prstGeom prst="rect">
            <a:avLst/>
          </a:prstGeom>
        </p:spPr>
        <p:txBody>
          <a:bodyPr lIns="0" tIns="0" rIns="0" bIns="0" rtlCol="0" anchor="t">
            <a:spAutoFit/>
          </a:bodyPr>
          <a:lstStyle/>
          <a:p>
            <a:pPr algn="r">
              <a:lnSpc>
                <a:spcPts val="10560"/>
              </a:lnSpc>
            </a:pPr>
            <a:r>
              <a:rPr lang="en-US" sz="8800">
                <a:solidFill>
                  <a:srgbClr val="FAFAFA"/>
                </a:solidFill>
                <a:latin typeface="Prompt Medium Bold"/>
              </a:rPr>
              <a:t>TERIMA</a:t>
            </a:r>
          </a:p>
          <a:p>
            <a:pPr algn="r">
              <a:lnSpc>
                <a:spcPts val="10560"/>
              </a:lnSpc>
            </a:pPr>
            <a:r>
              <a:rPr lang="en-US" sz="8800">
                <a:solidFill>
                  <a:srgbClr val="FAFAFA"/>
                </a:solidFill>
                <a:latin typeface="Prompt Medium Bold"/>
              </a:rPr>
              <a:t>KASIH</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8169" y="5984652"/>
            <a:ext cx="4345106" cy="271766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028700"/>
            <a:ext cx="7411325" cy="4635447"/>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985801" y="3797247"/>
            <a:ext cx="3289448" cy="2057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B73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590" y="5326940"/>
            <a:ext cx="3864850" cy="3752418"/>
          </a:xfrm>
          <a:prstGeom prst="rect">
            <a:avLst/>
          </a:prstGeom>
        </p:spPr>
      </p:pic>
      <p:grpSp>
        <p:nvGrpSpPr>
          <p:cNvPr id="3" name="Group 3"/>
          <p:cNvGrpSpPr/>
          <p:nvPr/>
        </p:nvGrpSpPr>
        <p:grpSpPr>
          <a:xfrm>
            <a:off x="1225331" y="1062973"/>
            <a:ext cx="6996330" cy="2142695"/>
            <a:chOff x="0" y="0"/>
            <a:chExt cx="9328441" cy="2856926"/>
          </a:xfrm>
        </p:grpSpPr>
        <p:grpSp>
          <p:nvGrpSpPr>
            <p:cNvPr id="4" name="Group 4"/>
            <p:cNvGrpSpPr/>
            <p:nvPr/>
          </p:nvGrpSpPr>
          <p:grpSpPr>
            <a:xfrm>
              <a:off x="0" y="0"/>
              <a:ext cx="9328441" cy="2856926"/>
              <a:chOff x="0" y="0"/>
              <a:chExt cx="14185752" cy="4344526"/>
            </a:xfrm>
          </p:grpSpPr>
          <p:sp>
            <p:nvSpPr>
              <p:cNvPr id="5" name="Freeform 5"/>
              <p:cNvSpPr/>
              <p:nvPr/>
            </p:nvSpPr>
            <p:spPr>
              <a:xfrm>
                <a:off x="0" y="0"/>
                <a:ext cx="14185753" cy="4344526"/>
              </a:xfrm>
              <a:custGeom>
                <a:avLst/>
                <a:gdLst/>
                <a:ahLst/>
                <a:cxnLst/>
                <a:rect l="l" t="t" r="r" b="b"/>
                <a:pathLst>
                  <a:path w="14185753" h="4344526">
                    <a:moveTo>
                      <a:pt x="0" y="0"/>
                    </a:moveTo>
                    <a:lnTo>
                      <a:pt x="0" y="4344526"/>
                    </a:lnTo>
                    <a:lnTo>
                      <a:pt x="14185753" y="4344526"/>
                    </a:lnTo>
                    <a:lnTo>
                      <a:pt x="14185753" y="0"/>
                    </a:lnTo>
                    <a:lnTo>
                      <a:pt x="0" y="0"/>
                    </a:lnTo>
                    <a:close/>
                    <a:moveTo>
                      <a:pt x="14124792" y="4283566"/>
                    </a:moveTo>
                    <a:lnTo>
                      <a:pt x="59690" y="4283566"/>
                    </a:lnTo>
                    <a:lnTo>
                      <a:pt x="59690" y="59690"/>
                    </a:lnTo>
                    <a:lnTo>
                      <a:pt x="14124792" y="59690"/>
                    </a:lnTo>
                    <a:lnTo>
                      <a:pt x="14124792" y="4283566"/>
                    </a:lnTo>
                    <a:close/>
                  </a:path>
                </a:pathLst>
              </a:custGeom>
              <a:solidFill>
                <a:srgbClr val="FFFFFF"/>
              </a:solidFill>
            </p:spPr>
          </p:sp>
        </p:grpSp>
        <p:sp>
          <p:nvSpPr>
            <p:cNvPr id="6" name="TextBox 6"/>
            <p:cNvSpPr txBox="1"/>
            <p:nvPr/>
          </p:nvSpPr>
          <p:spPr>
            <a:xfrm>
              <a:off x="745256" y="717263"/>
              <a:ext cx="7837928" cy="1422400"/>
            </a:xfrm>
            <a:prstGeom prst="rect">
              <a:avLst/>
            </a:prstGeom>
          </p:spPr>
          <p:txBody>
            <a:bodyPr lIns="0" tIns="0" rIns="0" bIns="0" rtlCol="0" anchor="t">
              <a:spAutoFit/>
            </a:bodyPr>
            <a:lstStyle/>
            <a:p>
              <a:pPr>
                <a:lnSpc>
                  <a:spcPts val="8400"/>
                </a:lnSpc>
              </a:pPr>
              <a:r>
                <a:rPr lang="en-US" sz="6999" spc="209">
                  <a:solidFill>
                    <a:srgbClr val="FFFFFF"/>
                  </a:solidFill>
                  <a:latin typeface="Poppins Bold Bold Italics"/>
                </a:rPr>
                <a:t>Sub Topik</a:t>
              </a:r>
            </a:p>
          </p:txBody>
        </p:sp>
      </p:grpSp>
      <p:sp>
        <p:nvSpPr>
          <p:cNvPr id="7" name="TextBox 7"/>
          <p:cNvSpPr txBox="1"/>
          <p:nvPr/>
        </p:nvSpPr>
        <p:spPr>
          <a:xfrm rot="5400000">
            <a:off x="14917599" y="2915156"/>
            <a:ext cx="4121426" cy="561975"/>
          </a:xfrm>
          <a:prstGeom prst="rect">
            <a:avLst/>
          </a:prstGeom>
        </p:spPr>
        <p:txBody>
          <a:bodyPr lIns="0" tIns="0" rIns="0" bIns="0" rtlCol="0" anchor="t">
            <a:spAutoFit/>
          </a:bodyPr>
          <a:lstStyle/>
          <a:p>
            <a:pPr>
              <a:lnSpc>
                <a:spcPts val="4440"/>
              </a:lnSpc>
            </a:pPr>
            <a:r>
              <a:rPr lang="en-US" sz="3700" spc="555">
                <a:solidFill>
                  <a:srgbClr val="FFFFFF"/>
                </a:solidFill>
                <a:latin typeface="Poppins Bold Italics"/>
              </a:rPr>
              <a:t>SOROTAN</a:t>
            </a:r>
          </a:p>
        </p:txBody>
      </p:sp>
      <p:pic>
        <p:nvPicPr>
          <p:cNvPr id="8" name="Picture 8"/>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87001">
            <a:off x="13529995" y="6340229"/>
            <a:ext cx="5631877" cy="5836142"/>
          </a:xfrm>
          <a:prstGeom prst="rect">
            <a:avLst/>
          </a:prstGeom>
        </p:spPr>
      </p:pic>
      <p:pic>
        <p:nvPicPr>
          <p:cNvPr id="9" name="Picture 9"/>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87001">
            <a:off x="13529995" y="7572471"/>
            <a:ext cx="5631877" cy="5836142"/>
          </a:xfrm>
          <a:prstGeom prst="rect">
            <a:avLst/>
          </a:prstGeom>
        </p:spPr>
      </p:pic>
      <p:sp>
        <p:nvSpPr>
          <p:cNvPr id="10" name="TextBox 10"/>
          <p:cNvSpPr txBox="1"/>
          <p:nvPr/>
        </p:nvSpPr>
        <p:spPr>
          <a:xfrm>
            <a:off x="2932357" y="6197468"/>
            <a:ext cx="5871737" cy="544049"/>
          </a:xfrm>
          <a:prstGeom prst="rect">
            <a:avLst/>
          </a:prstGeom>
        </p:spPr>
        <p:txBody>
          <a:bodyPr lIns="0" tIns="0" rIns="0" bIns="0" rtlCol="0" anchor="t">
            <a:spAutoFit/>
          </a:bodyPr>
          <a:lstStyle/>
          <a:p>
            <a:pPr>
              <a:lnSpc>
                <a:spcPts val="4480"/>
              </a:lnSpc>
            </a:pPr>
            <a:r>
              <a:rPr lang="en-US" sz="3200">
                <a:solidFill>
                  <a:srgbClr val="FFFFFF"/>
                </a:solidFill>
                <a:latin typeface="Prompt Light"/>
              </a:rPr>
              <a:t>Produk-produk investasi</a:t>
            </a:r>
          </a:p>
        </p:txBody>
      </p:sp>
      <p:sp>
        <p:nvSpPr>
          <p:cNvPr id="11" name="AutoShape 11"/>
          <p:cNvSpPr/>
          <p:nvPr/>
        </p:nvSpPr>
        <p:spPr>
          <a:xfrm>
            <a:off x="1225331" y="5957073"/>
            <a:ext cx="1202892" cy="1204217"/>
          </a:xfrm>
          <a:prstGeom prst="rect">
            <a:avLst/>
          </a:prstGeom>
          <a:solidFill>
            <a:srgbClr val="FFFFFF"/>
          </a:solidFill>
        </p:spPr>
      </p:sp>
      <p:sp>
        <p:nvSpPr>
          <p:cNvPr id="12" name="TextBox 12"/>
          <p:cNvSpPr txBox="1"/>
          <p:nvPr/>
        </p:nvSpPr>
        <p:spPr>
          <a:xfrm>
            <a:off x="1421963" y="6236693"/>
            <a:ext cx="809629" cy="644977"/>
          </a:xfrm>
          <a:prstGeom prst="rect">
            <a:avLst/>
          </a:prstGeom>
        </p:spPr>
        <p:txBody>
          <a:bodyPr lIns="0" tIns="0" rIns="0" bIns="0" rtlCol="0" anchor="t">
            <a:spAutoFit/>
          </a:bodyPr>
          <a:lstStyle/>
          <a:p>
            <a:pPr algn="ctr">
              <a:lnSpc>
                <a:spcPts val="5096"/>
              </a:lnSpc>
            </a:pPr>
            <a:r>
              <a:rPr lang="en-US" sz="4246">
                <a:solidFill>
                  <a:srgbClr val="8B73FF"/>
                </a:solidFill>
                <a:latin typeface="Prompt Medium Bold"/>
              </a:rPr>
              <a:t>01</a:t>
            </a:r>
          </a:p>
        </p:txBody>
      </p:sp>
      <p:sp>
        <p:nvSpPr>
          <p:cNvPr id="13" name="AutoShape 13"/>
          <p:cNvSpPr/>
          <p:nvPr/>
        </p:nvSpPr>
        <p:spPr>
          <a:xfrm>
            <a:off x="1225331" y="8055946"/>
            <a:ext cx="1202892" cy="1204217"/>
          </a:xfrm>
          <a:prstGeom prst="rect">
            <a:avLst/>
          </a:prstGeom>
          <a:solidFill>
            <a:srgbClr val="F8EAFF"/>
          </a:solidFill>
        </p:spPr>
      </p:sp>
      <p:sp>
        <p:nvSpPr>
          <p:cNvPr id="14" name="TextBox 14"/>
          <p:cNvSpPr txBox="1"/>
          <p:nvPr/>
        </p:nvSpPr>
        <p:spPr>
          <a:xfrm>
            <a:off x="1421963" y="8335566"/>
            <a:ext cx="809629" cy="644977"/>
          </a:xfrm>
          <a:prstGeom prst="rect">
            <a:avLst/>
          </a:prstGeom>
        </p:spPr>
        <p:txBody>
          <a:bodyPr lIns="0" tIns="0" rIns="0" bIns="0" rtlCol="0" anchor="t">
            <a:spAutoFit/>
          </a:bodyPr>
          <a:lstStyle/>
          <a:p>
            <a:pPr algn="ctr">
              <a:lnSpc>
                <a:spcPts val="5096"/>
              </a:lnSpc>
            </a:pPr>
            <a:r>
              <a:rPr lang="en-US" sz="4246">
                <a:solidFill>
                  <a:srgbClr val="8B73FF"/>
                </a:solidFill>
                <a:latin typeface="Prompt Medium Bold"/>
              </a:rPr>
              <a:t>02</a:t>
            </a:r>
          </a:p>
        </p:txBody>
      </p:sp>
      <p:sp>
        <p:nvSpPr>
          <p:cNvPr id="15" name="TextBox 15"/>
          <p:cNvSpPr txBox="1"/>
          <p:nvPr/>
        </p:nvSpPr>
        <p:spPr>
          <a:xfrm>
            <a:off x="2932357" y="8073365"/>
            <a:ext cx="5871737" cy="1112228"/>
          </a:xfrm>
          <a:prstGeom prst="rect">
            <a:avLst/>
          </a:prstGeom>
        </p:spPr>
        <p:txBody>
          <a:bodyPr lIns="0" tIns="0" rIns="0" bIns="0" rtlCol="0" anchor="t">
            <a:spAutoFit/>
          </a:bodyPr>
          <a:lstStyle/>
          <a:p>
            <a:pPr>
              <a:lnSpc>
                <a:spcPts val="4480"/>
              </a:lnSpc>
            </a:pPr>
            <a:r>
              <a:rPr lang="en-US" sz="3200">
                <a:solidFill>
                  <a:srgbClr val="FFFFFF"/>
                </a:solidFill>
                <a:latin typeface="Prompt Light"/>
              </a:rPr>
              <a:t>Kelebihan dan kekurangan dari produk investasi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49327" y="4215400"/>
            <a:ext cx="1591897" cy="159644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46319" y="3964835"/>
            <a:ext cx="1796637" cy="18470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223617" y="4215400"/>
            <a:ext cx="1840765" cy="159644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41561" y="4285916"/>
            <a:ext cx="1612606" cy="152592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441147" y="4803270"/>
            <a:ext cx="2004960" cy="973317"/>
          </a:xfrm>
          <a:prstGeom prst="rect">
            <a:avLst/>
          </a:prstGeom>
        </p:spPr>
      </p:pic>
      <p:sp>
        <p:nvSpPr>
          <p:cNvPr id="7" name="TextBox 7"/>
          <p:cNvSpPr txBox="1"/>
          <p:nvPr/>
        </p:nvSpPr>
        <p:spPr>
          <a:xfrm>
            <a:off x="4599463" y="5997117"/>
            <a:ext cx="2690349" cy="465455"/>
          </a:xfrm>
          <a:prstGeom prst="rect">
            <a:avLst/>
          </a:prstGeom>
        </p:spPr>
        <p:txBody>
          <a:bodyPr lIns="0" tIns="0" rIns="0" bIns="0" rtlCol="0" anchor="t">
            <a:spAutoFit/>
          </a:bodyPr>
          <a:lstStyle/>
          <a:p>
            <a:pPr algn="ctr">
              <a:lnSpc>
                <a:spcPts val="3840"/>
              </a:lnSpc>
            </a:pPr>
            <a:r>
              <a:rPr lang="en-US" sz="2400" spc="120">
                <a:solidFill>
                  <a:srgbClr val="FBF1EF"/>
                </a:solidFill>
                <a:latin typeface="Glacial Indifference"/>
              </a:rPr>
              <a:t>Deposito</a:t>
            </a:r>
          </a:p>
        </p:txBody>
      </p:sp>
      <p:sp>
        <p:nvSpPr>
          <p:cNvPr id="8" name="TextBox 8"/>
          <p:cNvSpPr txBox="1"/>
          <p:nvPr/>
        </p:nvSpPr>
        <p:spPr>
          <a:xfrm>
            <a:off x="7798826" y="6025692"/>
            <a:ext cx="2690349" cy="465455"/>
          </a:xfrm>
          <a:prstGeom prst="rect">
            <a:avLst/>
          </a:prstGeom>
        </p:spPr>
        <p:txBody>
          <a:bodyPr lIns="0" tIns="0" rIns="0" bIns="0" rtlCol="0" anchor="t">
            <a:spAutoFit/>
          </a:bodyPr>
          <a:lstStyle/>
          <a:p>
            <a:pPr algn="ctr">
              <a:lnSpc>
                <a:spcPts val="3840"/>
              </a:lnSpc>
            </a:pPr>
            <a:r>
              <a:rPr lang="en-US" sz="2400" spc="120">
                <a:solidFill>
                  <a:srgbClr val="FBF1EF"/>
                </a:solidFill>
                <a:latin typeface="Glacial Indifference"/>
              </a:rPr>
              <a:t>Properti</a:t>
            </a:r>
          </a:p>
        </p:txBody>
      </p:sp>
      <p:sp>
        <p:nvSpPr>
          <p:cNvPr id="9" name="TextBox 9"/>
          <p:cNvSpPr txBox="1"/>
          <p:nvPr/>
        </p:nvSpPr>
        <p:spPr>
          <a:xfrm>
            <a:off x="10998188" y="5997117"/>
            <a:ext cx="2690349" cy="465455"/>
          </a:xfrm>
          <a:prstGeom prst="rect">
            <a:avLst/>
          </a:prstGeom>
        </p:spPr>
        <p:txBody>
          <a:bodyPr lIns="0" tIns="0" rIns="0" bIns="0" rtlCol="0" anchor="t">
            <a:spAutoFit/>
          </a:bodyPr>
          <a:lstStyle/>
          <a:p>
            <a:pPr algn="ctr">
              <a:lnSpc>
                <a:spcPts val="3840"/>
              </a:lnSpc>
            </a:pPr>
            <a:r>
              <a:rPr lang="en-US" sz="2400" spc="120">
                <a:solidFill>
                  <a:srgbClr val="FBF1EF"/>
                </a:solidFill>
                <a:latin typeface="Glacial Indifference"/>
              </a:rPr>
              <a:t>Emas</a:t>
            </a:r>
          </a:p>
        </p:txBody>
      </p:sp>
      <p:sp>
        <p:nvSpPr>
          <p:cNvPr id="10" name="TextBox 10"/>
          <p:cNvSpPr txBox="1"/>
          <p:nvPr/>
        </p:nvSpPr>
        <p:spPr>
          <a:xfrm>
            <a:off x="1400101" y="2090624"/>
            <a:ext cx="12312590" cy="644525"/>
          </a:xfrm>
          <a:prstGeom prst="rect">
            <a:avLst/>
          </a:prstGeom>
        </p:spPr>
        <p:txBody>
          <a:bodyPr lIns="0" tIns="0" rIns="0" bIns="0" rtlCol="0" anchor="t">
            <a:spAutoFit/>
          </a:bodyPr>
          <a:lstStyle/>
          <a:p>
            <a:pPr algn="l">
              <a:lnSpc>
                <a:spcPts val="5040"/>
              </a:lnSpc>
            </a:pPr>
            <a:r>
              <a:rPr lang="en-US" sz="4200" spc="126">
                <a:solidFill>
                  <a:srgbClr val="FBF1EF"/>
                </a:solidFill>
                <a:latin typeface="Glacial Indifference Bold"/>
              </a:rPr>
              <a:t>PRODUK PRODUK INVESTASI</a:t>
            </a:r>
          </a:p>
        </p:txBody>
      </p:sp>
      <p:sp>
        <p:nvSpPr>
          <p:cNvPr id="11" name="TextBox 11"/>
          <p:cNvSpPr txBox="1"/>
          <p:nvPr/>
        </p:nvSpPr>
        <p:spPr>
          <a:xfrm>
            <a:off x="1400101" y="5997117"/>
            <a:ext cx="2690349" cy="465455"/>
          </a:xfrm>
          <a:prstGeom prst="rect">
            <a:avLst/>
          </a:prstGeom>
        </p:spPr>
        <p:txBody>
          <a:bodyPr lIns="0" tIns="0" rIns="0" bIns="0" rtlCol="0" anchor="t">
            <a:spAutoFit/>
          </a:bodyPr>
          <a:lstStyle/>
          <a:p>
            <a:pPr algn="ctr">
              <a:lnSpc>
                <a:spcPts val="3840"/>
              </a:lnSpc>
            </a:pPr>
            <a:r>
              <a:rPr lang="en-US" sz="2400" spc="120">
                <a:solidFill>
                  <a:srgbClr val="FBF1EF"/>
                </a:solidFill>
                <a:latin typeface="Glacial Indifference"/>
              </a:rPr>
              <a:t>SAHAM</a:t>
            </a:r>
          </a:p>
        </p:txBody>
      </p:sp>
      <p:sp>
        <p:nvSpPr>
          <p:cNvPr id="12" name="TextBox 12"/>
          <p:cNvSpPr txBox="1"/>
          <p:nvPr/>
        </p:nvSpPr>
        <p:spPr>
          <a:xfrm>
            <a:off x="14102690" y="5997117"/>
            <a:ext cx="2690349" cy="465455"/>
          </a:xfrm>
          <a:prstGeom prst="rect">
            <a:avLst/>
          </a:prstGeom>
        </p:spPr>
        <p:txBody>
          <a:bodyPr lIns="0" tIns="0" rIns="0" bIns="0" rtlCol="0" anchor="t">
            <a:spAutoFit/>
          </a:bodyPr>
          <a:lstStyle/>
          <a:p>
            <a:pPr algn="ctr">
              <a:lnSpc>
                <a:spcPts val="3840"/>
              </a:lnSpc>
            </a:pPr>
            <a:r>
              <a:rPr lang="en-US" sz="2400" spc="120">
                <a:solidFill>
                  <a:srgbClr val="FBF1EF"/>
                </a:solidFill>
                <a:latin typeface="Glacial Indifference"/>
              </a:rPr>
              <a:t>Reksa Dana</a:t>
            </a:r>
          </a:p>
        </p:txBody>
      </p:sp>
      <p:pic>
        <p:nvPicPr>
          <p:cNvPr id="13" name="Picture 13"/>
          <p:cNvPicPr>
            <a:picLocks noChangeAspect="1"/>
          </p:cNvPicPr>
          <p:nvPr/>
        </p:nvPicPr>
        <p:blipFill>
          <a:blip r:embed="rId12">
            <a:alphaModFix amt="88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4403" y="8401050"/>
            <a:ext cx="18552403" cy="185524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B73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2663">
            <a:off x="12775910" y="1164285"/>
            <a:ext cx="3552145" cy="3448810"/>
          </a:xfrm>
          <a:prstGeom prst="rect">
            <a:avLst/>
          </a:prstGeom>
        </p:spPr>
      </p:pic>
      <p:pic>
        <p:nvPicPr>
          <p:cNvPr id="3" name="Picture 3"/>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4152">
            <a:off x="14540427" y="-1100493"/>
            <a:ext cx="5072035" cy="5255994"/>
          </a:xfrm>
          <a:prstGeom prst="rect">
            <a:avLst/>
          </a:prstGeom>
        </p:spPr>
      </p:pic>
      <p:pic>
        <p:nvPicPr>
          <p:cNvPr id="4" name="Picture 4"/>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4152">
            <a:off x="15302886" y="-2098101"/>
            <a:ext cx="5072035" cy="5255994"/>
          </a:xfrm>
          <a:prstGeom prst="rect">
            <a:avLst/>
          </a:prstGeom>
        </p:spPr>
      </p:pic>
      <p:sp>
        <p:nvSpPr>
          <p:cNvPr id="5" name="TextBox 5"/>
          <p:cNvSpPr txBox="1"/>
          <p:nvPr/>
        </p:nvSpPr>
        <p:spPr>
          <a:xfrm>
            <a:off x="1028700" y="3049905"/>
            <a:ext cx="11291211" cy="4082415"/>
          </a:xfrm>
          <a:prstGeom prst="rect">
            <a:avLst/>
          </a:prstGeom>
        </p:spPr>
        <p:txBody>
          <a:bodyPr lIns="0" tIns="0" rIns="0" bIns="0" rtlCol="0" anchor="t">
            <a:spAutoFit/>
          </a:bodyPr>
          <a:lstStyle/>
          <a:p>
            <a:pPr>
              <a:lnSpc>
                <a:spcPts val="5400"/>
              </a:lnSpc>
            </a:pPr>
            <a:r>
              <a:rPr lang="en-US" sz="3600" spc="107">
                <a:solidFill>
                  <a:srgbClr val="FFFFFF"/>
                </a:solidFill>
                <a:latin typeface="Poppins Medium"/>
              </a:rPr>
              <a:t>Deposito adalah produk penyimpanan uang yang disediakan oleh perbankan dengan sistem penyetoran</a:t>
            </a:r>
            <a:r>
              <a:rPr lang="en-US" sz="3600" spc="107">
                <a:solidFill>
                  <a:srgbClr val="FFFFFF"/>
                </a:solidFill>
                <a:latin typeface="Arimo"/>
              </a:rPr>
              <a:t> dana di awal, namun tidak dapat diambil sewaktu-waktu melainkan harus sesuai dengan tenggat waktu yang telah disepakati. </a:t>
            </a:r>
          </a:p>
        </p:txBody>
      </p:sp>
      <p:sp>
        <p:nvSpPr>
          <p:cNvPr id="6" name="TextBox 6"/>
          <p:cNvSpPr txBox="1"/>
          <p:nvPr/>
        </p:nvSpPr>
        <p:spPr>
          <a:xfrm rot="5400000">
            <a:off x="14297314" y="6229638"/>
            <a:ext cx="4376478" cy="1680845"/>
          </a:xfrm>
          <a:prstGeom prst="rect">
            <a:avLst/>
          </a:prstGeom>
        </p:spPr>
        <p:txBody>
          <a:bodyPr lIns="0" tIns="0" rIns="0" bIns="0" rtlCol="0" anchor="t">
            <a:spAutoFit/>
          </a:bodyPr>
          <a:lstStyle/>
          <a:p>
            <a:pPr algn="r">
              <a:lnSpc>
                <a:spcPts val="4480"/>
              </a:lnSpc>
            </a:pPr>
            <a:r>
              <a:rPr lang="en-US" sz="3200" spc="416">
                <a:solidFill>
                  <a:srgbClr val="FFFFFF"/>
                </a:solidFill>
                <a:latin typeface="Poppins Light Bold"/>
              </a:rPr>
              <a:t>PRODUK</a:t>
            </a:r>
          </a:p>
          <a:p>
            <a:pPr algn="r">
              <a:lnSpc>
                <a:spcPts val="4480"/>
              </a:lnSpc>
            </a:pPr>
            <a:r>
              <a:rPr lang="en-US" sz="1200" spc="156">
                <a:solidFill>
                  <a:srgbClr val="FFFFFF"/>
                </a:solidFill>
                <a:latin typeface="Arimo Bold"/>
              </a:rPr>
              <a:t>INVESTASI</a:t>
            </a:r>
          </a:p>
          <a:p>
            <a:pPr algn="r">
              <a:lnSpc>
                <a:spcPts val="4480"/>
              </a:lnSpc>
            </a:pPr>
            <a:endParaRPr lang="en-US" sz="1200" spc="156">
              <a:solidFill>
                <a:srgbClr val="FFFFFF"/>
              </a:solidFill>
              <a:latin typeface="Arimo Bold"/>
            </a:endParaRPr>
          </a:p>
        </p:txBody>
      </p:sp>
      <p:grpSp>
        <p:nvGrpSpPr>
          <p:cNvPr id="7" name="Group 7"/>
          <p:cNvGrpSpPr/>
          <p:nvPr/>
        </p:nvGrpSpPr>
        <p:grpSpPr>
          <a:xfrm>
            <a:off x="1028700" y="1028700"/>
            <a:ext cx="8441623" cy="1393179"/>
            <a:chOff x="0" y="0"/>
            <a:chExt cx="11255497" cy="1857572"/>
          </a:xfrm>
        </p:grpSpPr>
        <p:grpSp>
          <p:nvGrpSpPr>
            <p:cNvPr id="8" name="Group 8"/>
            <p:cNvGrpSpPr/>
            <p:nvPr/>
          </p:nvGrpSpPr>
          <p:grpSpPr>
            <a:xfrm>
              <a:off x="0" y="0"/>
              <a:ext cx="11255497" cy="1857572"/>
              <a:chOff x="0" y="0"/>
              <a:chExt cx="17116226" cy="2824808"/>
            </a:xfrm>
          </p:grpSpPr>
          <p:sp>
            <p:nvSpPr>
              <p:cNvPr id="9" name="Freeform 9"/>
              <p:cNvSpPr/>
              <p:nvPr/>
            </p:nvSpPr>
            <p:spPr>
              <a:xfrm>
                <a:off x="0" y="0"/>
                <a:ext cx="17116227" cy="2824808"/>
              </a:xfrm>
              <a:custGeom>
                <a:avLst/>
                <a:gdLst/>
                <a:ahLst/>
                <a:cxnLst/>
                <a:rect l="l" t="t" r="r" b="b"/>
                <a:pathLst>
                  <a:path w="17116227" h="2824808">
                    <a:moveTo>
                      <a:pt x="0" y="0"/>
                    </a:moveTo>
                    <a:lnTo>
                      <a:pt x="0" y="2824808"/>
                    </a:lnTo>
                    <a:lnTo>
                      <a:pt x="17116227" y="2824808"/>
                    </a:lnTo>
                    <a:lnTo>
                      <a:pt x="17116227" y="0"/>
                    </a:lnTo>
                    <a:lnTo>
                      <a:pt x="0" y="0"/>
                    </a:lnTo>
                    <a:close/>
                    <a:moveTo>
                      <a:pt x="17055266" y="2763848"/>
                    </a:moveTo>
                    <a:lnTo>
                      <a:pt x="59690" y="2763848"/>
                    </a:lnTo>
                    <a:lnTo>
                      <a:pt x="59690" y="59690"/>
                    </a:lnTo>
                    <a:lnTo>
                      <a:pt x="17055266" y="59690"/>
                    </a:lnTo>
                    <a:lnTo>
                      <a:pt x="17055266" y="2763848"/>
                    </a:lnTo>
                    <a:close/>
                  </a:path>
                </a:pathLst>
              </a:custGeom>
              <a:solidFill>
                <a:srgbClr val="FFFFFF"/>
              </a:solidFill>
            </p:spPr>
          </p:sp>
        </p:grpSp>
        <p:sp>
          <p:nvSpPr>
            <p:cNvPr id="10" name="TextBox 10"/>
            <p:cNvSpPr txBox="1"/>
            <p:nvPr/>
          </p:nvSpPr>
          <p:spPr>
            <a:xfrm>
              <a:off x="556327" y="556253"/>
              <a:ext cx="10142843" cy="745067"/>
            </a:xfrm>
            <a:prstGeom prst="rect">
              <a:avLst/>
            </a:prstGeom>
          </p:spPr>
          <p:txBody>
            <a:bodyPr lIns="0" tIns="0" rIns="0" bIns="0" rtlCol="0" anchor="t">
              <a:spAutoFit/>
            </a:bodyPr>
            <a:lstStyle/>
            <a:p>
              <a:pPr>
                <a:lnSpc>
                  <a:spcPts val="4440"/>
                </a:lnSpc>
              </a:pPr>
              <a:r>
                <a:rPr lang="en-US" sz="3699" spc="554">
                  <a:solidFill>
                    <a:srgbClr val="FFFFFF"/>
                  </a:solidFill>
                  <a:latin typeface="Poppins Bold Italics"/>
                </a:rPr>
                <a:t>DEPOSITO</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9E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2663">
            <a:off x="12775910" y="1164285"/>
            <a:ext cx="3552145" cy="3448810"/>
          </a:xfrm>
          <a:prstGeom prst="rect">
            <a:avLst/>
          </a:prstGeom>
        </p:spPr>
      </p:pic>
      <p:pic>
        <p:nvPicPr>
          <p:cNvPr id="3" name="Picture 3"/>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4152">
            <a:off x="14540427" y="-1100493"/>
            <a:ext cx="5072035" cy="5255994"/>
          </a:xfrm>
          <a:prstGeom prst="rect">
            <a:avLst/>
          </a:prstGeom>
        </p:spPr>
      </p:pic>
      <p:pic>
        <p:nvPicPr>
          <p:cNvPr id="4" name="Picture 4"/>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4152">
            <a:off x="15302886" y="-2098101"/>
            <a:ext cx="5072035" cy="5255994"/>
          </a:xfrm>
          <a:prstGeom prst="rect">
            <a:avLst/>
          </a:prstGeom>
        </p:spPr>
      </p:pic>
      <p:sp>
        <p:nvSpPr>
          <p:cNvPr id="5" name="TextBox 5"/>
          <p:cNvSpPr txBox="1"/>
          <p:nvPr/>
        </p:nvSpPr>
        <p:spPr>
          <a:xfrm>
            <a:off x="1028700" y="3093976"/>
            <a:ext cx="11291211" cy="3396615"/>
          </a:xfrm>
          <a:prstGeom prst="rect">
            <a:avLst/>
          </a:prstGeom>
        </p:spPr>
        <p:txBody>
          <a:bodyPr lIns="0" tIns="0" rIns="0" bIns="0" rtlCol="0" anchor="t">
            <a:spAutoFit/>
          </a:bodyPr>
          <a:lstStyle/>
          <a:p>
            <a:pPr>
              <a:lnSpc>
                <a:spcPts val="5400"/>
              </a:lnSpc>
            </a:pPr>
            <a:r>
              <a:rPr lang="en-US" sz="3600" spc="107">
                <a:solidFill>
                  <a:srgbClr val="FFFFFF"/>
                </a:solidFill>
                <a:latin typeface="Poppins Medium"/>
              </a:rPr>
              <a:t>Emas termasuk dalam logam mulia yang berwarna kuning gelap dan berkilau. Emas sendiri sangat umum dijadikan bahan pembuatan berbagai perhiasan seperti kalung, gelang, cincin, dan sebagainya.</a:t>
            </a:r>
          </a:p>
        </p:txBody>
      </p:sp>
      <p:sp>
        <p:nvSpPr>
          <p:cNvPr id="6" name="TextBox 6"/>
          <p:cNvSpPr txBox="1"/>
          <p:nvPr/>
        </p:nvSpPr>
        <p:spPr>
          <a:xfrm rot="5400000">
            <a:off x="14297314" y="6229638"/>
            <a:ext cx="4376478" cy="1680845"/>
          </a:xfrm>
          <a:prstGeom prst="rect">
            <a:avLst/>
          </a:prstGeom>
        </p:spPr>
        <p:txBody>
          <a:bodyPr lIns="0" tIns="0" rIns="0" bIns="0" rtlCol="0" anchor="t">
            <a:spAutoFit/>
          </a:bodyPr>
          <a:lstStyle/>
          <a:p>
            <a:pPr algn="r">
              <a:lnSpc>
                <a:spcPts val="4480"/>
              </a:lnSpc>
            </a:pPr>
            <a:r>
              <a:rPr lang="en-US" sz="3200" spc="416">
                <a:solidFill>
                  <a:srgbClr val="FFFFFF"/>
                </a:solidFill>
                <a:latin typeface="Poppins Light Bold"/>
              </a:rPr>
              <a:t>PRODUK</a:t>
            </a:r>
          </a:p>
          <a:p>
            <a:pPr algn="r">
              <a:lnSpc>
                <a:spcPts val="4480"/>
              </a:lnSpc>
            </a:pPr>
            <a:r>
              <a:rPr lang="en-US" sz="1200" spc="156">
                <a:solidFill>
                  <a:srgbClr val="FFFFFF"/>
                </a:solidFill>
                <a:latin typeface="Arimo Bold"/>
              </a:rPr>
              <a:t>INVESTASI</a:t>
            </a:r>
          </a:p>
          <a:p>
            <a:pPr algn="r">
              <a:lnSpc>
                <a:spcPts val="4480"/>
              </a:lnSpc>
            </a:pPr>
            <a:endParaRPr lang="en-US" sz="1200" spc="156">
              <a:solidFill>
                <a:srgbClr val="FFFFFF"/>
              </a:solidFill>
              <a:latin typeface="Arimo Bold"/>
            </a:endParaRPr>
          </a:p>
        </p:txBody>
      </p:sp>
      <p:grpSp>
        <p:nvGrpSpPr>
          <p:cNvPr id="7" name="Group 7"/>
          <p:cNvGrpSpPr/>
          <p:nvPr/>
        </p:nvGrpSpPr>
        <p:grpSpPr>
          <a:xfrm>
            <a:off x="1028700" y="1028700"/>
            <a:ext cx="8441623" cy="1393179"/>
            <a:chOff x="0" y="0"/>
            <a:chExt cx="11255497" cy="1857572"/>
          </a:xfrm>
        </p:grpSpPr>
        <p:grpSp>
          <p:nvGrpSpPr>
            <p:cNvPr id="8" name="Group 8"/>
            <p:cNvGrpSpPr/>
            <p:nvPr/>
          </p:nvGrpSpPr>
          <p:grpSpPr>
            <a:xfrm>
              <a:off x="0" y="0"/>
              <a:ext cx="11255497" cy="1857572"/>
              <a:chOff x="0" y="0"/>
              <a:chExt cx="17116226" cy="2824808"/>
            </a:xfrm>
          </p:grpSpPr>
          <p:sp>
            <p:nvSpPr>
              <p:cNvPr id="9" name="Freeform 9"/>
              <p:cNvSpPr/>
              <p:nvPr/>
            </p:nvSpPr>
            <p:spPr>
              <a:xfrm>
                <a:off x="0" y="0"/>
                <a:ext cx="17116227" cy="2824808"/>
              </a:xfrm>
              <a:custGeom>
                <a:avLst/>
                <a:gdLst/>
                <a:ahLst/>
                <a:cxnLst/>
                <a:rect l="l" t="t" r="r" b="b"/>
                <a:pathLst>
                  <a:path w="17116227" h="2824808">
                    <a:moveTo>
                      <a:pt x="0" y="0"/>
                    </a:moveTo>
                    <a:lnTo>
                      <a:pt x="0" y="2824808"/>
                    </a:lnTo>
                    <a:lnTo>
                      <a:pt x="17116227" y="2824808"/>
                    </a:lnTo>
                    <a:lnTo>
                      <a:pt x="17116227" y="0"/>
                    </a:lnTo>
                    <a:lnTo>
                      <a:pt x="0" y="0"/>
                    </a:lnTo>
                    <a:close/>
                    <a:moveTo>
                      <a:pt x="17055266" y="2763848"/>
                    </a:moveTo>
                    <a:lnTo>
                      <a:pt x="59690" y="2763848"/>
                    </a:lnTo>
                    <a:lnTo>
                      <a:pt x="59690" y="59690"/>
                    </a:lnTo>
                    <a:lnTo>
                      <a:pt x="17055266" y="59690"/>
                    </a:lnTo>
                    <a:lnTo>
                      <a:pt x="17055266" y="2763848"/>
                    </a:lnTo>
                    <a:close/>
                  </a:path>
                </a:pathLst>
              </a:custGeom>
              <a:solidFill>
                <a:srgbClr val="FFFFFF"/>
              </a:solidFill>
            </p:spPr>
          </p:sp>
        </p:grpSp>
        <p:sp>
          <p:nvSpPr>
            <p:cNvPr id="10" name="TextBox 10"/>
            <p:cNvSpPr txBox="1"/>
            <p:nvPr/>
          </p:nvSpPr>
          <p:spPr>
            <a:xfrm>
              <a:off x="556327" y="556253"/>
              <a:ext cx="10142843" cy="745067"/>
            </a:xfrm>
            <a:prstGeom prst="rect">
              <a:avLst/>
            </a:prstGeom>
          </p:spPr>
          <p:txBody>
            <a:bodyPr lIns="0" tIns="0" rIns="0" bIns="0" rtlCol="0" anchor="t">
              <a:spAutoFit/>
            </a:bodyPr>
            <a:lstStyle/>
            <a:p>
              <a:pPr>
                <a:lnSpc>
                  <a:spcPts val="4440"/>
                </a:lnSpc>
              </a:pPr>
              <a:r>
                <a:rPr lang="en-US" sz="3699" spc="554">
                  <a:solidFill>
                    <a:srgbClr val="FFFFFF"/>
                  </a:solidFill>
                  <a:latin typeface="Poppins Bold Italics"/>
                </a:rPr>
                <a:t>EMAS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9B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2663">
            <a:off x="12775910" y="1164285"/>
            <a:ext cx="3552145" cy="3448810"/>
          </a:xfrm>
          <a:prstGeom prst="rect">
            <a:avLst/>
          </a:prstGeom>
        </p:spPr>
      </p:pic>
      <p:pic>
        <p:nvPicPr>
          <p:cNvPr id="3" name="Picture 3"/>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4152">
            <a:off x="14540427" y="-1100493"/>
            <a:ext cx="5072035" cy="5255994"/>
          </a:xfrm>
          <a:prstGeom prst="rect">
            <a:avLst/>
          </a:prstGeom>
        </p:spPr>
      </p:pic>
      <p:pic>
        <p:nvPicPr>
          <p:cNvPr id="4" name="Picture 4"/>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4152">
            <a:off x="15302886" y="-2098101"/>
            <a:ext cx="5072035" cy="5255994"/>
          </a:xfrm>
          <a:prstGeom prst="rect">
            <a:avLst/>
          </a:prstGeom>
        </p:spPr>
      </p:pic>
      <p:sp>
        <p:nvSpPr>
          <p:cNvPr id="5" name="TextBox 5"/>
          <p:cNvSpPr txBox="1"/>
          <p:nvPr/>
        </p:nvSpPr>
        <p:spPr>
          <a:xfrm>
            <a:off x="1028700" y="3093976"/>
            <a:ext cx="11291211" cy="3396615"/>
          </a:xfrm>
          <a:prstGeom prst="rect">
            <a:avLst/>
          </a:prstGeom>
        </p:spPr>
        <p:txBody>
          <a:bodyPr lIns="0" tIns="0" rIns="0" bIns="0" rtlCol="0" anchor="t">
            <a:spAutoFit/>
          </a:bodyPr>
          <a:lstStyle/>
          <a:p>
            <a:pPr>
              <a:lnSpc>
                <a:spcPts val="5400"/>
              </a:lnSpc>
            </a:pPr>
            <a:r>
              <a:rPr lang="en-US" sz="3600" spc="107">
                <a:solidFill>
                  <a:srgbClr val="FFFFFF"/>
                </a:solidFill>
                <a:latin typeface="Poppins Medium"/>
              </a:rPr>
              <a:t>Investasi properti adalah jenis investasi yang berkaitan dengan pembelian, kepemilikan, penyewaan, pengelolaan dan penjualan real estate atau properti jenis apapun, untuk menghasilkan keuntungan atau profit.</a:t>
            </a:r>
            <a:r>
              <a:rPr lang="en-US" sz="1200" spc="36">
                <a:solidFill>
                  <a:srgbClr val="FFFFFF"/>
                </a:solidFill>
                <a:latin typeface="Arimo"/>
              </a:rPr>
              <a:t> </a:t>
            </a:r>
          </a:p>
        </p:txBody>
      </p:sp>
      <p:sp>
        <p:nvSpPr>
          <p:cNvPr id="6" name="TextBox 6"/>
          <p:cNvSpPr txBox="1"/>
          <p:nvPr/>
        </p:nvSpPr>
        <p:spPr>
          <a:xfrm rot="5400000">
            <a:off x="14297314" y="6229638"/>
            <a:ext cx="4376478" cy="1680845"/>
          </a:xfrm>
          <a:prstGeom prst="rect">
            <a:avLst/>
          </a:prstGeom>
        </p:spPr>
        <p:txBody>
          <a:bodyPr lIns="0" tIns="0" rIns="0" bIns="0" rtlCol="0" anchor="t">
            <a:spAutoFit/>
          </a:bodyPr>
          <a:lstStyle/>
          <a:p>
            <a:pPr algn="r">
              <a:lnSpc>
                <a:spcPts val="4480"/>
              </a:lnSpc>
            </a:pPr>
            <a:r>
              <a:rPr lang="en-US" sz="3200" spc="416">
                <a:solidFill>
                  <a:srgbClr val="FFFFFF"/>
                </a:solidFill>
                <a:latin typeface="Poppins Light Bold"/>
              </a:rPr>
              <a:t>PRODUK</a:t>
            </a:r>
          </a:p>
          <a:p>
            <a:pPr algn="r">
              <a:lnSpc>
                <a:spcPts val="4480"/>
              </a:lnSpc>
            </a:pPr>
            <a:r>
              <a:rPr lang="en-US" sz="1200" spc="156">
                <a:solidFill>
                  <a:srgbClr val="FFFFFF"/>
                </a:solidFill>
                <a:latin typeface="Arimo Bold"/>
              </a:rPr>
              <a:t>INVESTASI</a:t>
            </a:r>
          </a:p>
          <a:p>
            <a:pPr algn="r">
              <a:lnSpc>
                <a:spcPts val="4480"/>
              </a:lnSpc>
            </a:pPr>
            <a:endParaRPr lang="en-US" sz="1200" spc="156">
              <a:solidFill>
                <a:srgbClr val="FFFFFF"/>
              </a:solidFill>
              <a:latin typeface="Arimo Bold"/>
            </a:endParaRPr>
          </a:p>
        </p:txBody>
      </p:sp>
      <p:grpSp>
        <p:nvGrpSpPr>
          <p:cNvPr id="7" name="Group 7"/>
          <p:cNvGrpSpPr/>
          <p:nvPr/>
        </p:nvGrpSpPr>
        <p:grpSpPr>
          <a:xfrm>
            <a:off x="1028700" y="1028700"/>
            <a:ext cx="8441623" cy="1393179"/>
            <a:chOff x="0" y="0"/>
            <a:chExt cx="11255497" cy="1857572"/>
          </a:xfrm>
        </p:grpSpPr>
        <p:grpSp>
          <p:nvGrpSpPr>
            <p:cNvPr id="8" name="Group 8"/>
            <p:cNvGrpSpPr/>
            <p:nvPr/>
          </p:nvGrpSpPr>
          <p:grpSpPr>
            <a:xfrm>
              <a:off x="0" y="0"/>
              <a:ext cx="11255497" cy="1857572"/>
              <a:chOff x="0" y="0"/>
              <a:chExt cx="17116226" cy="2824808"/>
            </a:xfrm>
          </p:grpSpPr>
          <p:sp>
            <p:nvSpPr>
              <p:cNvPr id="9" name="Freeform 9"/>
              <p:cNvSpPr/>
              <p:nvPr/>
            </p:nvSpPr>
            <p:spPr>
              <a:xfrm>
                <a:off x="0" y="0"/>
                <a:ext cx="17116227" cy="2824808"/>
              </a:xfrm>
              <a:custGeom>
                <a:avLst/>
                <a:gdLst/>
                <a:ahLst/>
                <a:cxnLst/>
                <a:rect l="l" t="t" r="r" b="b"/>
                <a:pathLst>
                  <a:path w="17116227" h="2824808">
                    <a:moveTo>
                      <a:pt x="0" y="0"/>
                    </a:moveTo>
                    <a:lnTo>
                      <a:pt x="0" y="2824808"/>
                    </a:lnTo>
                    <a:lnTo>
                      <a:pt x="17116227" y="2824808"/>
                    </a:lnTo>
                    <a:lnTo>
                      <a:pt x="17116227" y="0"/>
                    </a:lnTo>
                    <a:lnTo>
                      <a:pt x="0" y="0"/>
                    </a:lnTo>
                    <a:close/>
                    <a:moveTo>
                      <a:pt x="17055266" y="2763848"/>
                    </a:moveTo>
                    <a:lnTo>
                      <a:pt x="59690" y="2763848"/>
                    </a:lnTo>
                    <a:lnTo>
                      <a:pt x="59690" y="59690"/>
                    </a:lnTo>
                    <a:lnTo>
                      <a:pt x="17055266" y="59690"/>
                    </a:lnTo>
                    <a:lnTo>
                      <a:pt x="17055266" y="2763848"/>
                    </a:lnTo>
                    <a:close/>
                  </a:path>
                </a:pathLst>
              </a:custGeom>
              <a:solidFill>
                <a:srgbClr val="FFFFFF"/>
              </a:solidFill>
            </p:spPr>
          </p:sp>
        </p:grpSp>
        <p:sp>
          <p:nvSpPr>
            <p:cNvPr id="10" name="TextBox 10"/>
            <p:cNvSpPr txBox="1"/>
            <p:nvPr/>
          </p:nvSpPr>
          <p:spPr>
            <a:xfrm>
              <a:off x="556327" y="556253"/>
              <a:ext cx="10142843" cy="745067"/>
            </a:xfrm>
            <a:prstGeom prst="rect">
              <a:avLst/>
            </a:prstGeom>
          </p:spPr>
          <p:txBody>
            <a:bodyPr lIns="0" tIns="0" rIns="0" bIns="0" rtlCol="0" anchor="t">
              <a:spAutoFit/>
            </a:bodyPr>
            <a:lstStyle/>
            <a:p>
              <a:pPr>
                <a:lnSpc>
                  <a:spcPts val="4440"/>
                </a:lnSpc>
              </a:pPr>
              <a:r>
                <a:rPr lang="en-US" sz="3699" spc="554">
                  <a:solidFill>
                    <a:srgbClr val="FFFFFF"/>
                  </a:solidFill>
                  <a:latin typeface="Poppins Bold Italics"/>
                </a:rPr>
                <a:t>PROPERTI</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C11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2663">
            <a:off x="12775910" y="1164285"/>
            <a:ext cx="3552145" cy="3448810"/>
          </a:xfrm>
          <a:prstGeom prst="rect">
            <a:avLst/>
          </a:prstGeom>
        </p:spPr>
      </p:pic>
      <p:pic>
        <p:nvPicPr>
          <p:cNvPr id="3" name="Picture 3"/>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4152">
            <a:off x="14540427" y="-1100493"/>
            <a:ext cx="5072035" cy="5255994"/>
          </a:xfrm>
          <a:prstGeom prst="rect">
            <a:avLst/>
          </a:prstGeom>
        </p:spPr>
      </p:pic>
      <p:pic>
        <p:nvPicPr>
          <p:cNvPr id="4" name="Picture 4"/>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4152">
            <a:off x="15302886" y="-2098101"/>
            <a:ext cx="5072035" cy="5255994"/>
          </a:xfrm>
          <a:prstGeom prst="rect">
            <a:avLst/>
          </a:prstGeom>
        </p:spPr>
      </p:pic>
      <p:sp>
        <p:nvSpPr>
          <p:cNvPr id="5" name="TextBox 5"/>
          <p:cNvSpPr txBox="1"/>
          <p:nvPr/>
        </p:nvSpPr>
        <p:spPr>
          <a:xfrm>
            <a:off x="1028700" y="3061944"/>
            <a:ext cx="11291211" cy="5454015"/>
          </a:xfrm>
          <a:prstGeom prst="rect">
            <a:avLst/>
          </a:prstGeom>
        </p:spPr>
        <p:txBody>
          <a:bodyPr lIns="0" tIns="0" rIns="0" bIns="0" rtlCol="0" anchor="t">
            <a:spAutoFit/>
          </a:bodyPr>
          <a:lstStyle/>
          <a:p>
            <a:pPr>
              <a:lnSpc>
                <a:spcPts val="5400"/>
              </a:lnSpc>
            </a:pPr>
            <a:r>
              <a:rPr lang="en-US" sz="3600" spc="107">
                <a:solidFill>
                  <a:srgbClr val="FFFFFF"/>
                </a:solidFill>
                <a:latin typeface="Poppins Medium"/>
              </a:rPr>
              <a:t>Saham adalah salah satu instrumen investasi ,saham juga merupakan sebuah bukti kepemilikan nilai sebuah perusahaan atau bukti penyertaan modal. Pemilik saham juga memiliki hak untuk mendapatkan dividen sesuai dengan jumlah saham yang dimilikinya.</a:t>
            </a:r>
          </a:p>
          <a:p>
            <a:pPr>
              <a:lnSpc>
                <a:spcPts val="5400"/>
              </a:lnSpc>
            </a:pPr>
            <a:endParaRPr lang="en-US" sz="3600" spc="107">
              <a:solidFill>
                <a:srgbClr val="FFFFFF"/>
              </a:solidFill>
              <a:latin typeface="Poppins Medium"/>
            </a:endParaRPr>
          </a:p>
        </p:txBody>
      </p:sp>
      <p:sp>
        <p:nvSpPr>
          <p:cNvPr id="6" name="TextBox 6"/>
          <p:cNvSpPr txBox="1"/>
          <p:nvPr/>
        </p:nvSpPr>
        <p:spPr>
          <a:xfrm rot="5400000">
            <a:off x="14297314" y="6229638"/>
            <a:ext cx="4376478" cy="1680845"/>
          </a:xfrm>
          <a:prstGeom prst="rect">
            <a:avLst/>
          </a:prstGeom>
        </p:spPr>
        <p:txBody>
          <a:bodyPr lIns="0" tIns="0" rIns="0" bIns="0" rtlCol="0" anchor="t">
            <a:spAutoFit/>
          </a:bodyPr>
          <a:lstStyle/>
          <a:p>
            <a:pPr algn="r">
              <a:lnSpc>
                <a:spcPts val="4480"/>
              </a:lnSpc>
            </a:pPr>
            <a:r>
              <a:rPr lang="en-US" sz="3200" spc="416">
                <a:solidFill>
                  <a:srgbClr val="FFFFFF"/>
                </a:solidFill>
                <a:latin typeface="Poppins Light Bold"/>
              </a:rPr>
              <a:t>PRODUK</a:t>
            </a:r>
          </a:p>
          <a:p>
            <a:pPr algn="r">
              <a:lnSpc>
                <a:spcPts val="4480"/>
              </a:lnSpc>
            </a:pPr>
            <a:r>
              <a:rPr lang="en-US" sz="1200" spc="156">
                <a:solidFill>
                  <a:srgbClr val="FFFFFF"/>
                </a:solidFill>
                <a:latin typeface="Arimo Bold"/>
              </a:rPr>
              <a:t>INVESTASI</a:t>
            </a:r>
          </a:p>
          <a:p>
            <a:pPr algn="r">
              <a:lnSpc>
                <a:spcPts val="4480"/>
              </a:lnSpc>
            </a:pPr>
            <a:endParaRPr lang="en-US" sz="1200" spc="156">
              <a:solidFill>
                <a:srgbClr val="FFFFFF"/>
              </a:solidFill>
              <a:latin typeface="Arimo Bold"/>
            </a:endParaRPr>
          </a:p>
        </p:txBody>
      </p:sp>
      <p:grpSp>
        <p:nvGrpSpPr>
          <p:cNvPr id="7" name="Group 7"/>
          <p:cNvGrpSpPr/>
          <p:nvPr/>
        </p:nvGrpSpPr>
        <p:grpSpPr>
          <a:xfrm>
            <a:off x="1028700" y="1028700"/>
            <a:ext cx="8441623" cy="1393179"/>
            <a:chOff x="0" y="0"/>
            <a:chExt cx="11255497" cy="1857572"/>
          </a:xfrm>
        </p:grpSpPr>
        <p:grpSp>
          <p:nvGrpSpPr>
            <p:cNvPr id="8" name="Group 8"/>
            <p:cNvGrpSpPr/>
            <p:nvPr/>
          </p:nvGrpSpPr>
          <p:grpSpPr>
            <a:xfrm>
              <a:off x="0" y="0"/>
              <a:ext cx="11255497" cy="1857572"/>
              <a:chOff x="0" y="0"/>
              <a:chExt cx="17116226" cy="2824808"/>
            </a:xfrm>
          </p:grpSpPr>
          <p:sp>
            <p:nvSpPr>
              <p:cNvPr id="9" name="Freeform 9"/>
              <p:cNvSpPr/>
              <p:nvPr/>
            </p:nvSpPr>
            <p:spPr>
              <a:xfrm>
                <a:off x="0" y="0"/>
                <a:ext cx="17116227" cy="2824808"/>
              </a:xfrm>
              <a:custGeom>
                <a:avLst/>
                <a:gdLst/>
                <a:ahLst/>
                <a:cxnLst/>
                <a:rect l="l" t="t" r="r" b="b"/>
                <a:pathLst>
                  <a:path w="17116227" h="2824808">
                    <a:moveTo>
                      <a:pt x="0" y="0"/>
                    </a:moveTo>
                    <a:lnTo>
                      <a:pt x="0" y="2824808"/>
                    </a:lnTo>
                    <a:lnTo>
                      <a:pt x="17116227" y="2824808"/>
                    </a:lnTo>
                    <a:lnTo>
                      <a:pt x="17116227" y="0"/>
                    </a:lnTo>
                    <a:lnTo>
                      <a:pt x="0" y="0"/>
                    </a:lnTo>
                    <a:close/>
                    <a:moveTo>
                      <a:pt x="17055266" y="2763848"/>
                    </a:moveTo>
                    <a:lnTo>
                      <a:pt x="59690" y="2763848"/>
                    </a:lnTo>
                    <a:lnTo>
                      <a:pt x="59690" y="59690"/>
                    </a:lnTo>
                    <a:lnTo>
                      <a:pt x="17055266" y="59690"/>
                    </a:lnTo>
                    <a:lnTo>
                      <a:pt x="17055266" y="2763848"/>
                    </a:lnTo>
                    <a:close/>
                  </a:path>
                </a:pathLst>
              </a:custGeom>
              <a:solidFill>
                <a:srgbClr val="FFFFFF"/>
              </a:solidFill>
            </p:spPr>
          </p:sp>
        </p:grpSp>
        <p:sp>
          <p:nvSpPr>
            <p:cNvPr id="10" name="TextBox 10"/>
            <p:cNvSpPr txBox="1"/>
            <p:nvPr/>
          </p:nvSpPr>
          <p:spPr>
            <a:xfrm>
              <a:off x="556327" y="556253"/>
              <a:ext cx="10142843" cy="745067"/>
            </a:xfrm>
            <a:prstGeom prst="rect">
              <a:avLst/>
            </a:prstGeom>
          </p:spPr>
          <p:txBody>
            <a:bodyPr lIns="0" tIns="0" rIns="0" bIns="0" rtlCol="0" anchor="t">
              <a:spAutoFit/>
            </a:bodyPr>
            <a:lstStyle/>
            <a:p>
              <a:pPr>
                <a:lnSpc>
                  <a:spcPts val="4440"/>
                </a:lnSpc>
              </a:pPr>
              <a:r>
                <a:rPr lang="en-US" sz="3699" spc="554">
                  <a:solidFill>
                    <a:srgbClr val="FFFFFF"/>
                  </a:solidFill>
                  <a:latin typeface="Poppins Bold Italics"/>
                </a:rPr>
                <a:t>SAHAM</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E2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2663">
            <a:off x="12775910" y="1164285"/>
            <a:ext cx="3552145" cy="3448810"/>
          </a:xfrm>
          <a:prstGeom prst="rect">
            <a:avLst/>
          </a:prstGeom>
        </p:spPr>
      </p:pic>
      <p:pic>
        <p:nvPicPr>
          <p:cNvPr id="3" name="Picture 3"/>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4152">
            <a:off x="14540427" y="-1100493"/>
            <a:ext cx="5072035" cy="5255994"/>
          </a:xfrm>
          <a:prstGeom prst="rect">
            <a:avLst/>
          </a:prstGeom>
        </p:spPr>
      </p:pic>
      <p:pic>
        <p:nvPicPr>
          <p:cNvPr id="4" name="Picture 4"/>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4152">
            <a:off x="15302886" y="-2098101"/>
            <a:ext cx="5072035" cy="5255994"/>
          </a:xfrm>
          <a:prstGeom prst="rect">
            <a:avLst/>
          </a:prstGeom>
        </p:spPr>
      </p:pic>
      <p:sp>
        <p:nvSpPr>
          <p:cNvPr id="5" name="TextBox 5"/>
          <p:cNvSpPr txBox="1"/>
          <p:nvPr/>
        </p:nvSpPr>
        <p:spPr>
          <a:xfrm>
            <a:off x="1028700" y="3049905"/>
            <a:ext cx="11291211" cy="4082415"/>
          </a:xfrm>
          <a:prstGeom prst="rect">
            <a:avLst/>
          </a:prstGeom>
        </p:spPr>
        <p:txBody>
          <a:bodyPr lIns="0" tIns="0" rIns="0" bIns="0" rtlCol="0" anchor="t">
            <a:spAutoFit/>
          </a:bodyPr>
          <a:lstStyle/>
          <a:p>
            <a:pPr>
              <a:lnSpc>
                <a:spcPts val="5400"/>
              </a:lnSpc>
            </a:pPr>
            <a:r>
              <a:rPr lang="en-US" sz="3600" spc="107">
                <a:solidFill>
                  <a:srgbClr val="FFFFFF"/>
                </a:solidFill>
                <a:latin typeface="Poppins Medium"/>
              </a:rPr>
              <a:t>Reksa dana adalah wadah yang dipergunakan untuk menghimpun dana dari masyarakat pemodal untuk selanjutnya di investasikan dalam portfolio yang dikelola oleh manajer investasi.</a:t>
            </a:r>
          </a:p>
          <a:p>
            <a:pPr>
              <a:lnSpc>
                <a:spcPts val="5400"/>
              </a:lnSpc>
            </a:pPr>
            <a:endParaRPr lang="en-US" sz="3600" spc="107">
              <a:solidFill>
                <a:srgbClr val="FFFFFF"/>
              </a:solidFill>
              <a:latin typeface="Poppins Medium"/>
            </a:endParaRPr>
          </a:p>
        </p:txBody>
      </p:sp>
      <p:sp>
        <p:nvSpPr>
          <p:cNvPr id="6" name="TextBox 6"/>
          <p:cNvSpPr txBox="1"/>
          <p:nvPr/>
        </p:nvSpPr>
        <p:spPr>
          <a:xfrm rot="5400000">
            <a:off x="14297314" y="6229638"/>
            <a:ext cx="4376478" cy="1680845"/>
          </a:xfrm>
          <a:prstGeom prst="rect">
            <a:avLst/>
          </a:prstGeom>
        </p:spPr>
        <p:txBody>
          <a:bodyPr lIns="0" tIns="0" rIns="0" bIns="0" rtlCol="0" anchor="t">
            <a:spAutoFit/>
          </a:bodyPr>
          <a:lstStyle/>
          <a:p>
            <a:pPr algn="r">
              <a:lnSpc>
                <a:spcPts val="4480"/>
              </a:lnSpc>
            </a:pPr>
            <a:r>
              <a:rPr lang="en-US" sz="3200" spc="416">
                <a:solidFill>
                  <a:srgbClr val="FFFFFF"/>
                </a:solidFill>
                <a:latin typeface="Poppins Light Bold"/>
              </a:rPr>
              <a:t>PRODUK</a:t>
            </a:r>
          </a:p>
          <a:p>
            <a:pPr algn="r">
              <a:lnSpc>
                <a:spcPts val="4480"/>
              </a:lnSpc>
            </a:pPr>
            <a:r>
              <a:rPr lang="en-US" sz="1200" spc="156">
                <a:solidFill>
                  <a:srgbClr val="FFFFFF"/>
                </a:solidFill>
                <a:latin typeface="Arimo Bold"/>
              </a:rPr>
              <a:t>INVESTASI</a:t>
            </a:r>
          </a:p>
          <a:p>
            <a:pPr algn="r">
              <a:lnSpc>
                <a:spcPts val="4480"/>
              </a:lnSpc>
            </a:pPr>
            <a:endParaRPr lang="en-US" sz="1200" spc="156">
              <a:solidFill>
                <a:srgbClr val="FFFFFF"/>
              </a:solidFill>
              <a:latin typeface="Arimo Bold"/>
            </a:endParaRPr>
          </a:p>
        </p:txBody>
      </p:sp>
      <p:grpSp>
        <p:nvGrpSpPr>
          <p:cNvPr id="7" name="Group 7"/>
          <p:cNvGrpSpPr/>
          <p:nvPr/>
        </p:nvGrpSpPr>
        <p:grpSpPr>
          <a:xfrm>
            <a:off x="1028700" y="1028700"/>
            <a:ext cx="8441623" cy="1393179"/>
            <a:chOff x="0" y="0"/>
            <a:chExt cx="11255497" cy="1857572"/>
          </a:xfrm>
        </p:grpSpPr>
        <p:grpSp>
          <p:nvGrpSpPr>
            <p:cNvPr id="8" name="Group 8"/>
            <p:cNvGrpSpPr/>
            <p:nvPr/>
          </p:nvGrpSpPr>
          <p:grpSpPr>
            <a:xfrm>
              <a:off x="0" y="0"/>
              <a:ext cx="11255497" cy="1857572"/>
              <a:chOff x="0" y="0"/>
              <a:chExt cx="17116226" cy="2824808"/>
            </a:xfrm>
          </p:grpSpPr>
          <p:sp>
            <p:nvSpPr>
              <p:cNvPr id="9" name="Freeform 9"/>
              <p:cNvSpPr/>
              <p:nvPr/>
            </p:nvSpPr>
            <p:spPr>
              <a:xfrm>
                <a:off x="0" y="0"/>
                <a:ext cx="17116227" cy="2824808"/>
              </a:xfrm>
              <a:custGeom>
                <a:avLst/>
                <a:gdLst/>
                <a:ahLst/>
                <a:cxnLst/>
                <a:rect l="l" t="t" r="r" b="b"/>
                <a:pathLst>
                  <a:path w="17116227" h="2824808">
                    <a:moveTo>
                      <a:pt x="0" y="0"/>
                    </a:moveTo>
                    <a:lnTo>
                      <a:pt x="0" y="2824808"/>
                    </a:lnTo>
                    <a:lnTo>
                      <a:pt x="17116227" y="2824808"/>
                    </a:lnTo>
                    <a:lnTo>
                      <a:pt x="17116227" y="0"/>
                    </a:lnTo>
                    <a:lnTo>
                      <a:pt x="0" y="0"/>
                    </a:lnTo>
                    <a:close/>
                    <a:moveTo>
                      <a:pt x="17055266" y="2763848"/>
                    </a:moveTo>
                    <a:lnTo>
                      <a:pt x="59690" y="2763848"/>
                    </a:lnTo>
                    <a:lnTo>
                      <a:pt x="59690" y="59690"/>
                    </a:lnTo>
                    <a:lnTo>
                      <a:pt x="17055266" y="59690"/>
                    </a:lnTo>
                    <a:lnTo>
                      <a:pt x="17055266" y="2763848"/>
                    </a:lnTo>
                    <a:close/>
                  </a:path>
                </a:pathLst>
              </a:custGeom>
              <a:solidFill>
                <a:srgbClr val="FFFFFF"/>
              </a:solidFill>
            </p:spPr>
          </p:sp>
        </p:grpSp>
        <p:sp>
          <p:nvSpPr>
            <p:cNvPr id="10" name="TextBox 10"/>
            <p:cNvSpPr txBox="1"/>
            <p:nvPr/>
          </p:nvSpPr>
          <p:spPr>
            <a:xfrm>
              <a:off x="556327" y="556253"/>
              <a:ext cx="10142843" cy="745067"/>
            </a:xfrm>
            <a:prstGeom prst="rect">
              <a:avLst/>
            </a:prstGeom>
          </p:spPr>
          <p:txBody>
            <a:bodyPr lIns="0" tIns="0" rIns="0" bIns="0" rtlCol="0" anchor="t">
              <a:spAutoFit/>
            </a:bodyPr>
            <a:lstStyle/>
            <a:p>
              <a:pPr>
                <a:lnSpc>
                  <a:spcPts val="4440"/>
                </a:lnSpc>
              </a:pPr>
              <a:r>
                <a:rPr lang="en-US" sz="3699" spc="554">
                  <a:solidFill>
                    <a:srgbClr val="FFFFFF"/>
                  </a:solidFill>
                  <a:latin typeface="Poppins Bold Italics"/>
                </a:rPr>
                <a:t>REKSA DANA</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E2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4018" y="-3320308"/>
            <a:ext cx="18756035" cy="18756035"/>
          </a:xfrm>
          <a:prstGeom prst="rect">
            <a:avLst/>
          </a:prstGeom>
        </p:spPr>
      </p:pic>
      <p:pic>
        <p:nvPicPr>
          <p:cNvPr id="3" name="Picture 3"/>
          <p:cNvPicPr>
            <a:picLocks noChangeAspect="1"/>
          </p:cNvPicPr>
          <p:nvPr/>
        </p:nvPicPr>
        <p:blipFill>
          <a:blip r:embed="rId4">
            <a:alphaModFix amt="56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34355" y="-2120594"/>
            <a:ext cx="10969027" cy="853589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60054" y="-1322614"/>
            <a:ext cx="6183443"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49847">
            <a:off x="15605899" y="448342"/>
            <a:ext cx="3306803" cy="4114800"/>
          </a:xfrm>
          <a:prstGeom prst="rect">
            <a:avLst/>
          </a:prstGeom>
        </p:spPr>
      </p:pic>
      <p:sp>
        <p:nvSpPr>
          <p:cNvPr id="6" name="TextBox 6"/>
          <p:cNvSpPr txBox="1"/>
          <p:nvPr/>
        </p:nvSpPr>
        <p:spPr>
          <a:xfrm>
            <a:off x="4319091" y="4369673"/>
            <a:ext cx="9649817" cy="2045631"/>
          </a:xfrm>
          <a:prstGeom prst="rect">
            <a:avLst/>
          </a:prstGeom>
        </p:spPr>
        <p:txBody>
          <a:bodyPr lIns="0" tIns="0" rIns="0" bIns="0" rtlCol="0" anchor="t">
            <a:spAutoFit/>
          </a:bodyPr>
          <a:lstStyle/>
          <a:p>
            <a:pPr algn="ctr">
              <a:lnSpc>
                <a:spcPts val="8173"/>
              </a:lnSpc>
            </a:pPr>
            <a:r>
              <a:rPr lang="en-US" sz="5838">
                <a:solidFill>
                  <a:srgbClr val="FFFFFF"/>
                </a:solidFill>
                <a:latin typeface="Lovelo"/>
              </a:rPr>
              <a:t>Kelebihan &amp; Kekurangan </a:t>
            </a:r>
          </a:p>
          <a:p>
            <a:pPr algn="ctr">
              <a:lnSpc>
                <a:spcPts val="8173"/>
              </a:lnSpc>
            </a:pPr>
            <a:r>
              <a:rPr lang="en-US" sz="5838">
                <a:solidFill>
                  <a:srgbClr val="FFFFFF"/>
                </a:solidFill>
                <a:latin typeface="Lovelo"/>
              </a:rPr>
              <a:t>produk investasi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404</Words>
  <Application>Microsoft Office PowerPoint</Application>
  <PresentationFormat>Custom</PresentationFormat>
  <Paragraphs>94</Paragraphs>
  <Slides>15</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15</vt:i4>
      </vt:variant>
    </vt:vector>
  </HeadingPairs>
  <TitlesOfParts>
    <vt:vector size="33" baseType="lpstr">
      <vt:lpstr>Glacial Indifference</vt:lpstr>
      <vt:lpstr>Poppins Medium</vt:lpstr>
      <vt:lpstr>Poppins Light Bold</vt:lpstr>
      <vt:lpstr>Prompt Medium Bold</vt:lpstr>
      <vt:lpstr>Lovelo</vt:lpstr>
      <vt:lpstr>Arimo Bold</vt:lpstr>
      <vt:lpstr>Glacial Indifference Bold</vt:lpstr>
      <vt:lpstr>Arial Black</vt:lpstr>
      <vt:lpstr>Poppins Bold Bold Italics</vt:lpstr>
      <vt:lpstr>League Spartan</vt:lpstr>
      <vt:lpstr>Poppins Bold Italics</vt:lpstr>
      <vt:lpstr>Prompt Light</vt:lpstr>
      <vt:lpstr>Comic Sans MS</vt:lpstr>
      <vt:lpstr>Calibri</vt:lpstr>
      <vt:lpstr>Arimo</vt:lpstr>
      <vt:lpstr>Poppins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EDUKASI INVESTASI GENERASI MILLENIAL</dc:title>
  <dc:creator>Faizal Dwi Saputro</dc:creator>
  <cp:lastModifiedBy>zidane</cp:lastModifiedBy>
  <cp:revision>2</cp:revision>
  <dcterms:created xsi:type="dcterms:W3CDTF">2006-08-16T00:00:00Z</dcterms:created>
  <dcterms:modified xsi:type="dcterms:W3CDTF">2021-12-06T00:33:57Z</dcterms:modified>
  <dc:identifier>DAEsTk3CFOY</dc:identifier>
</cp:coreProperties>
</file>