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6" d="100"/>
          <a:sy n="56" d="100"/>
        </p:scale>
        <p:origin x="78" y="1290"/>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07-Mar-22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07-Mar-22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07-Mar-22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07-Mar-22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t>07-Mar-22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t>07-Mar-22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07-Mar-22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07-Mar-22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07-Mar-22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07-Mar-22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07-Mar-22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076"/>
            <a:ext cx="12192000" cy="6867076"/>
          </a:xfrm>
          <a:prstGeom prst="rect">
            <a:avLst/>
          </a:prstGeom>
        </p:spPr>
      </p:pic>
      <p:sp>
        <p:nvSpPr>
          <p:cNvPr id="2" name="Title 1"/>
          <p:cNvSpPr>
            <a:spLocks noGrp="1"/>
          </p:cNvSpPr>
          <p:nvPr>
            <p:ph type="ctrTitle"/>
          </p:nvPr>
        </p:nvSpPr>
        <p:spPr>
          <a:xfrm>
            <a:off x="876935" y="2142490"/>
            <a:ext cx="10093325" cy="3020695"/>
          </a:xfrm>
        </p:spPr>
        <p:txBody>
          <a:bodyPr>
            <a:noAutofit/>
          </a:bodyPr>
          <a:lstStyle/>
          <a:p>
            <a:r>
              <a:rPr lang="en-US" sz="4000" b="1" dirty="0" smtClean="0"/>
              <a:t>AERASI</a:t>
            </a:r>
            <a:br>
              <a:rPr lang="en-US" sz="4000" b="1" dirty="0" smtClean="0"/>
            </a:br>
            <a:r>
              <a:rPr lang="en-US" sz="4000" b="1" dirty="0"/>
              <a:t/>
            </a:r>
            <a:br>
              <a:rPr lang="en-US" sz="4000" b="1" dirty="0"/>
            </a:br>
            <a:endParaRPr lang="en-US"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7076"/>
          </a:xfrm>
          <a:prstGeom prst="rect">
            <a:avLst/>
          </a:prstGeom>
        </p:spPr>
      </p:pic>
      <p:pic>
        <p:nvPicPr>
          <p:cNvPr id="4" name="Picture 3" descr="Jepretan Layar 2021-11-17 pukul 00.30.47"/>
          <p:cNvPicPr>
            <a:picLocks noChangeAspect="1"/>
          </p:cNvPicPr>
          <p:nvPr/>
        </p:nvPicPr>
        <p:blipFill>
          <a:blip r:embed="rId3"/>
          <a:srcRect l="29043" t="30423" r="21694" b="15439"/>
          <a:stretch>
            <a:fillRect/>
          </a:stretch>
        </p:blipFill>
        <p:spPr>
          <a:xfrm>
            <a:off x="3033287" y="512220"/>
            <a:ext cx="8540115" cy="58426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935" y="2142490"/>
            <a:ext cx="10093325" cy="3020695"/>
          </a:xfrm>
        </p:spPr>
        <p:txBody>
          <a:bodyPr>
            <a:noAutofit/>
          </a:bodyPr>
          <a:lstStyle/>
          <a:p>
            <a:pPr algn="l"/>
            <a:r>
              <a:rPr lang="en-US" sz="2400"/>
              <a:t>Aerasi Menghilangkan gas yang tidak bermanfaat (degasification)</a:t>
            </a:r>
            <a:br>
              <a:rPr lang="en-US" sz="2400"/>
            </a:br>
            <a:r>
              <a:rPr lang="en-US" sz="2400"/>
              <a:t>Penambahan O2 untuk merubah senyawa asing dan memudahkan penanganan (oksidasi)</a:t>
            </a:r>
            <a:br>
              <a:rPr lang="en-US" sz="2400"/>
            </a:br>
            <a:r>
              <a:rPr lang="en-US" sz="2400"/>
              <a:t>Pengolahan Air tanah mis. CO2, H2S merpakan hasil penguraian biologi dalam tanah. H2S dapat mempengaruhi rasa dan bau.</a:t>
            </a:r>
            <a:br>
              <a:rPr lang="en-US" sz="2400"/>
            </a:br>
            <a:r>
              <a:rPr lang="en-US" sz="2400"/>
              <a:t>4Fe2+ + O2 + 10H2O Fe(OH) H+</a:t>
            </a:r>
            <a:br>
              <a:rPr lang="en-US" sz="2400"/>
            </a:br>
            <a:r>
              <a:rPr lang="en-US" sz="2400"/>
              <a:t>2Mn2+ + O2 + 2H2O MnO H+</a:t>
            </a:r>
            <a:br>
              <a:rPr lang="en-US" sz="2400"/>
            </a:br>
            <a:r>
              <a:rPr lang="en-US" sz="2400"/>
              <a:t>Besi dan Mangan biasanya dijumpai dalam air tanah atau pada lapisan hypolimnion dari danau terstratifikasi dimana terjadi kondisi anaerobik.</a:t>
            </a:r>
            <a:br>
              <a:rPr lang="en-US" sz="2400"/>
            </a:br>
            <a:r>
              <a:rPr lang="en-US" sz="2400"/>
              <a:t>Disamping itu aerasi menghilangkan larutan volatile seperti asam humus dan fenol</a:t>
            </a:r>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70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2000"/>
              <a:t>Pemisahan zat padat disebut juga proses sedimentasi dan clarification yang umum digunakan untuk mempersiapkan air bersih untuk kebutuhan.</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70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l"/>
            <a:r>
              <a:rPr lang="en-US" sz="2000"/>
              <a:t>Penambahan Klorin</a:t>
            </a:r>
            <a:br>
              <a:rPr lang="en-US" sz="2000"/>
            </a:br>
            <a:r>
              <a:rPr lang="en-US" sz="2000"/>
              <a:t>Penambahan klorin tahap filtrasi dimaksudkan agar tidak terjadi pertumbuhan bakteri pada saat penyaringan sehingga kemungkinan terjadinya blocking (penyumbatan) dapat dihindari selama proses penyaringan.</a:t>
            </a:r>
            <a:br>
              <a:rPr lang="en-US" sz="2000"/>
            </a:br>
            <a:r>
              <a:rPr lang="en-US" sz="2000"/>
              <a:t>Penambahan klorin atau kaporit sebelum penyimpanan bertujuan untuk membunuh kuman/bakteri (mikroorganisme) yang bekerja dalam proses pemurnian air tersebut sehingga air dapat dikonsumsi ataupun di minum.</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70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l"/>
            <a:r>
              <a:rPr lang="en-US" sz="2000"/>
              <a:t>Penambahan polimer</a:t>
            </a:r>
            <a:br>
              <a:rPr lang="en-US" sz="2000"/>
            </a:br>
            <a:r>
              <a:rPr lang="en-US" sz="2000"/>
              <a:t>Penambahan polimer dalam pengolahan air bersih untuk keperluan konsumsi dari air permukaan dimaksudkan untuk mempercepat terjadinya pengendapan (flokulasi) sehingga padatan yang tersuspensi mengendap dengan cepat dan dapat dipisahkan. Polimer ini adalah senyawa organik yang akan membentuk flok dengan endapan lainnya.</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70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7076"/>
          </a:xfrm>
          <a:prstGeom prst="rect">
            <a:avLst/>
          </a:prstGeom>
        </p:spPr>
      </p:pic>
      <p:sp>
        <p:nvSpPr>
          <p:cNvPr id="3" name="Title 2"/>
          <p:cNvSpPr>
            <a:spLocks noGrp="1"/>
          </p:cNvSpPr>
          <p:nvPr>
            <p:ph type="ctrTitle"/>
          </p:nvPr>
        </p:nvSpPr>
        <p:spPr>
          <a:xfrm>
            <a:off x="1524000" y="2128837"/>
            <a:ext cx="9144000" cy="3512837"/>
          </a:xfrm>
        </p:spPr>
        <p:txBody>
          <a:bodyPr>
            <a:normAutofit fontScale="90000"/>
          </a:bodyPr>
          <a:lstStyle/>
          <a:p>
            <a:pPr algn="l"/>
            <a:r>
              <a:rPr lang="en-US" sz="2000" dirty="0" err="1"/>
              <a:t>Penghilangan</a:t>
            </a:r>
            <a:r>
              <a:rPr lang="en-US" sz="2000" dirty="0"/>
              <a:t> </a:t>
            </a:r>
            <a:r>
              <a:rPr lang="en-US" sz="2000" dirty="0" err="1"/>
              <a:t>Kalsium</a:t>
            </a:r>
            <a:r>
              <a:rPr lang="en-US" sz="2000" dirty="0"/>
              <a:t/>
            </a:r>
            <a:br>
              <a:rPr lang="en-US" sz="2000" dirty="0"/>
            </a:br>
            <a:r>
              <a:rPr lang="en-US" sz="2000" dirty="0" err="1"/>
              <a:t>Reaksi</a:t>
            </a:r>
            <a:r>
              <a:rPr lang="en-US" sz="2000" dirty="0"/>
              <a:t> </a:t>
            </a:r>
            <a:r>
              <a:rPr lang="en-US" sz="2000" dirty="0" err="1"/>
              <a:t>dengan</a:t>
            </a:r>
            <a:r>
              <a:rPr lang="en-US" sz="2000" dirty="0"/>
              <a:t> </a:t>
            </a:r>
            <a:r>
              <a:rPr lang="en-US" sz="2000" dirty="0" err="1"/>
              <a:t>kalsium</a:t>
            </a:r>
            <a:r>
              <a:rPr lang="en-US" sz="2000" dirty="0"/>
              <a:t> </a:t>
            </a:r>
            <a:r>
              <a:rPr lang="en-US" sz="2000" dirty="0" err="1"/>
              <a:t>dapat</a:t>
            </a:r>
            <a:r>
              <a:rPr lang="en-US" sz="2000" dirty="0"/>
              <a:t> </a:t>
            </a:r>
            <a:r>
              <a:rPr lang="en-US" sz="2000" dirty="0" err="1"/>
              <a:t>dilihat</a:t>
            </a:r>
            <a:r>
              <a:rPr lang="en-US" sz="2000" dirty="0"/>
              <a:t> </a:t>
            </a:r>
            <a:r>
              <a:rPr lang="en-US" sz="2000" dirty="0" err="1"/>
              <a:t>dibawa</a:t>
            </a:r>
            <a:r>
              <a:rPr lang="en-US" sz="2000" dirty="0"/>
              <a:t> </a:t>
            </a:r>
            <a:r>
              <a:rPr lang="en-US" sz="2000" dirty="0" err="1"/>
              <a:t>ini</a:t>
            </a:r>
            <a:r>
              <a:rPr lang="en-US" sz="2000" dirty="0"/>
              <a:t>. </a:t>
            </a:r>
            <a:r>
              <a:rPr lang="en-US" sz="2000" dirty="0" err="1"/>
              <a:t>Konsentrasi</a:t>
            </a:r>
            <a:r>
              <a:rPr lang="en-US" sz="2000" dirty="0"/>
              <a:t> </a:t>
            </a:r>
            <a:r>
              <a:rPr lang="en-US" sz="2000" dirty="0" err="1"/>
              <a:t>kalsium</a:t>
            </a:r>
            <a:r>
              <a:rPr lang="en-US" sz="2000" dirty="0"/>
              <a:t> yang </a:t>
            </a:r>
            <a:r>
              <a:rPr lang="en-US" sz="2000" dirty="0" err="1"/>
              <a:t>tinggi</a:t>
            </a:r>
            <a:r>
              <a:rPr lang="en-US" sz="2000" dirty="0"/>
              <a:t> </a:t>
            </a:r>
            <a:r>
              <a:rPr lang="en-US" sz="2000" dirty="0" err="1"/>
              <a:t>dapat</a:t>
            </a:r>
            <a:r>
              <a:rPr lang="en-US" sz="2000" dirty="0"/>
              <a:t> </a:t>
            </a:r>
            <a:r>
              <a:rPr lang="en-US" sz="2000" dirty="0" err="1"/>
              <a:t>menyebabkan</a:t>
            </a:r>
            <a:r>
              <a:rPr lang="en-US" sz="2000" dirty="0"/>
              <a:t> deposit </a:t>
            </a:r>
            <a:r>
              <a:rPr lang="en-US" sz="2000" dirty="0" err="1"/>
              <a:t>kalsium</a:t>
            </a:r>
            <a:r>
              <a:rPr lang="en-US" sz="2000" dirty="0"/>
              <a:t> </a:t>
            </a:r>
            <a:r>
              <a:rPr lang="en-US" sz="2000" dirty="0" err="1"/>
              <a:t>karbonat</a:t>
            </a:r>
            <a:r>
              <a:rPr lang="en-US" sz="2000" dirty="0"/>
              <a:t> </a:t>
            </a:r>
            <a:r>
              <a:rPr lang="en-US" sz="2000" dirty="0" err="1"/>
              <a:t>dalam</a:t>
            </a:r>
            <a:r>
              <a:rPr lang="en-US" sz="2000" dirty="0"/>
              <a:t> </a:t>
            </a:r>
            <a:r>
              <a:rPr lang="en-US" sz="2000" dirty="0" err="1"/>
              <a:t>sistem</a:t>
            </a:r>
            <a:r>
              <a:rPr lang="en-US" sz="2000" dirty="0"/>
              <a:t> air </a:t>
            </a:r>
            <a:r>
              <a:rPr lang="en-US" sz="2000" dirty="0" err="1"/>
              <a:t>panas</a:t>
            </a:r>
            <a:r>
              <a:rPr lang="en-US" sz="2000" dirty="0"/>
              <a:t>, yang </a:t>
            </a:r>
            <a:r>
              <a:rPr lang="en-US" sz="2000" dirty="0" err="1"/>
              <a:t>megakibatkan</a:t>
            </a:r>
            <a:r>
              <a:rPr lang="en-US" sz="2000" dirty="0"/>
              <a:t> </a:t>
            </a:r>
            <a:r>
              <a:rPr lang="en-US" sz="2000" dirty="0" err="1"/>
              <a:t>masalah</a:t>
            </a:r>
            <a:r>
              <a:rPr lang="en-US" sz="2000" dirty="0"/>
              <a:t> </a:t>
            </a:r>
            <a:r>
              <a:rPr lang="en-US" sz="2000" dirty="0" err="1"/>
              <a:t>bagi</a:t>
            </a:r>
            <a:r>
              <a:rPr lang="en-US" sz="2000" dirty="0"/>
              <a:t> </a:t>
            </a:r>
            <a:r>
              <a:rPr lang="en-US" sz="2000" dirty="0" err="1"/>
              <a:t>industri</a:t>
            </a:r>
            <a:r>
              <a:rPr lang="en-US" sz="2000" dirty="0"/>
              <a:t> </a:t>
            </a:r>
            <a:r>
              <a:rPr lang="en-US" sz="2000" dirty="0" err="1"/>
              <a:t>dan</a:t>
            </a:r>
            <a:r>
              <a:rPr lang="en-US" sz="2000" dirty="0"/>
              <a:t> </a:t>
            </a:r>
            <a:r>
              <a:rPr lang="en-US" sz="2000" dirty="0" err="1"/>
              <a:t>perumahan</a:t>
            </a:r>
            <a:r>
              <a:rPr lang="en-US" sz="2000" dirty="0"/>
              <a:t> yang </a:t>
            </a:r>
            <a:r>
              <a:rPr lang="en-US" sz="2000" dirty="0" err="1"/>
              <a:t>menggunakan</a:t>
            </a:r>
            <a:r>
              <a:rPr lang="en-US" sz="2000" dirty="0"/>
              <a:t> air.</a:t>
            </a:r>
            <a:br>
              <a:rPr lang="en-US" sz="2000" dirty="0"/>
            </a:br>
            <a:r>
              <a:rPr lang="en-US" sz="2000" dirty="0"/>
              <a:t> Ca HCO3- → CaCO3 + CO2 (g) + H2O</a:t>
            </a:r>
            <a:br>
              <a:rPr lang="en-US" sz="2000" dirty="0"/>
            </a:br>
            <a:r>
              <a:rPr lang="en-US" sz="2000" dirty="0"/>
              <a:t> </a:t>
            </a:r>
            <a:r>
              <a:rPr lang="en-US" sz="2000" dirty="0" err="1"/>
              <a:t>Dalam</a:t>
            </a:r>
            <a:r>
              <a:rPr lang="en-US" sz="2000" dirty="0"/>
              <a:t> air yang </a:t>
            </a:r>
            <a:r>
              <a:rPr lang="en-US" sz="2000" dirty="0" err="1"/>
              <a:t>mengandung</a:t>
            </a:r>
            <a:r>
              <a:rPr lang="en-US" sz="2000" dirty="0"/>
              <a:t> </a:t>
            </a:r>
            <a:r>
              <a:rPr lang="en-US" sz="2000" dirty="0" err="1"/>
              <a:t>bikarbonat</a:t>
            </a:r>
            <a:r>
              <a:rPr lang="en-US" sz="2000" dirty="0"/>
              <a:t> yang </a:t>
            </a:r>
            <a:r>
              <a:rPr lang="en-US" sz="2000" dirty="0" err="1"/>
              <a:t>tinggi</a:t>
            </a:r>
            <a:r>
              <a:rPr lang="en-US" sz="2000" dirty="0"/>
              <a:t>, </a:t>
            </a:r>
            <a:r>
              <a:rPr lang="en-US" sz="2000" dirty="0" err="1"/>
              <a:t>kalsium</a:t>
            </a:r>
            <a:r>
              <a:rPr lang="en-US" sz="2000" dirty="0"/>
              <a:t> </a:t>
            </a:r>
            <a:r>
              <a:rPr lang="en-US" sz="2000" dirty="0" err="1"/>
              <a:t>dapat</a:t>
            </a:r>
            <a:r>
              <a:rPr lang="en-US" sz="2000" dirty="0"/>
              <a:t/>
            </a:r>
            <a:br>
              <a:rPr lang="en-US" sz="2000" dirty="0"/>
            </a:br>
            <a:r>
              <a:rPr lang="en-US" sz="2000" dirty="0" err="1"/>
              <a:t>dihilangkan</a:t>
            </a:r>
            <a:r>
              <a:rPr lang="en-US" sz="2000" dirty="0"/>
              <a:t> </a:t>
            </a:r>
            <a:r>
              <a:rPr lang="en-US" sz="2000" dirty="0" err="1"/>
              <a:t>dengan</a:t>
            </a:r>
            <a:r>
              <a:rPr lang="en-US" sz="2000" dirty="0"/>
              <a:t> </a:t>
            </a:r>
            <a:r>
              <a:rPr lang="en-US" sz="2000" dirty="0" err="1"/>
              <a:t>menambahkan</a:t>
            </a:r>
            <a:r>
              <a:rPr lang="en-US" sz="2000" dirty="0"/>
              <a:t> lime:</a:t>
            </a:r>
            <a:br>
              <a:rPr lang="en-US" sz="2000" dirty="0"/>
            </a:br>
            <a:r>
              <a:rPr lang="en-US" sz="2000" dirty="0"/>
              <a:t> Ca2+ + 2HCO32- + Ca(OH)2 → 2 CaCO3 + 2 H2O</a:t>
            </a:r>
            <a:br>
              <a:rPr lang="en-US" sz="2000" dirty="0"/>
            </a:br>
            <a:r>
              <a:rPr lang="en-US" sz="2000" dirty="0"/>
              <a:t> </a:t>
            </a:r>
            <a:r>
              <a:rPr lang="en-US" sz="2000" dirty="0" err="1"/>
              <a:t>Kalsium</a:t>
            </a:r>
            <a:r>
              <a:rPr lang="en-US" sz="2000" dirty="0"/>
              <a:t> </a:t>
            </a:r>
            <a:r>
              <a:rPr lang="en-US" sz="2000" dirty="0" err="1"/>
              <a:t>kadang-kadang</a:t>
            </a:r>
            <a:r>
              <a:rPr lang="en-US" sz="2000" dirty="0"/>
              <a:t> </a:t>
            </a:r>
            <a:r>
              <a:rPr lang="en-US" sz="2000" dirty="0" err="1"/>
              <a:t>dihilangkan</a:t>
            </a:r>
            <a:r>
              <a:rPr lang="en-US" sz="2000" dirty="0"/>
              <a:t> </a:t>
            </a:r>
            <a:r>
              <a:rPr lang="en-US" sz="2000" dirty="0" err="1"/>
              <a:t>dengan</a:t>
            </a:r>
            <a:r>
              <a:rPr lang="en-US" sz="2000" dirty="0"/>
              <a:t> </a:t>
            </a:r>
            <a:r>
              <a:rPr lang="en-US" sz="2000" dirty="0" err="1"/>
              <a:t>penambahan</a:t>
            </a:r>
            <a:r>
              <a:rPr lang="en-US" sz="2000" dirty="0"/>
              <a:t> </a:t>
            </a:r>
            <a:r>
              <a:rPr lang="en-US" sz="2000" dirty="0" err="1"/>
              <a:t>natrium</a:t>
            </a:r>
            <a:r>
              <a:rPr lang="en-US" sz="2000" dirty="0"/>
              <a:t/>
            </a:r>
            <a:br>
              <a:rPr lang="en-US" sz="2000" dirty="0"/>
            </a:br>
            <a:r>
              <a:rPr lang="en-US" sz="2000" dirty="0" err="1"/>
              <a:t>karbonat</a:t>
            </a:r>
            <a:r>
              <a:rPr lang="en-US" sz="2000" dirty="0"/>
              <a:t>, Na2CO3.</a:t>
            </a:r>
            <a:br>
              <a:rPr lang="en-US" sz="2000" dirty="0"/>
            </a:br>
            <a:r>
              <a:rPr lang="en-US" sz="2000" dirty="0"/>
              <a:t> Mg2+ juga </a:t>
            </a:r>
            <a:r>
              <a:rPr lang="en-US" sz="2000" dirty="0" err="1"/>
              <a:t>menggunakan</a:t>
            </a:r>
            <a:r>
              <a:rPr lang="en-US" sz="2000" dirty="0"/>
              <a:t> Na2CO3</a:t>
            </a:r>
            <a:br>
              <a:rPr lang="en-US" sz="2000" dirty="0"/>
            </a:br>
            <a:r>
              <a:rPr lang="en-US" sz="2000" dirty="0"/>
              <a:t> Mg2++ 2 CO H2O → Mg(OH)2 + 2 HCO3-</a:t>
            </a:r>
            <a:br>
              <a:rPr lang="en-US" sz="2000" dirty="0"/>
            </a:br>
            <a:r>
              <a:rPr lang="en-US" sz="2000" dirty="0"/>
              <a:t> </a:t>
            </a:r>
            <a:r>
              <a:rPr lang="en-US" sz="2000" dirty="0" err="1"/>
              <a:t>Kalsium</a:t>
            </a:r>
            <a:r>
              <a:rPr lang="en-US" sz="2000" dirty="0"/>
              <a:t> </a:t>
            </a:r>
            <a:r>
              <a:rPr lang="en-US" sz="2000" dirty="0" err="1"/>
              <a:t>dapat</a:t>
            </a:r>
            <a:r>
              <a:rPr lang="en-US" sz="2000" dirty="0"/>
              <a:t> juga </a:t>
            </a:r>
            <a:r>
              <a:rPr lang="en-US" sz="2000" dirty="0" err="1"/>
              <a:t>dihilangkan</a:t>
            </a:r>
            <a:r>
              <a:rPr lang="en-US" sz="2000" dirty="0"/>
              <a:t> </a:t>
            </a:r>
            <a:r>
              <a:rPr lang="en-US" sz="2000" dirty="0" err="1"/>
              <a:t>dengan</a:t>
            </a:r>
            <a:r>
              <a:rPr lang="en-US" sz="2000" dirty="0"/>
              <a:t> </a:t>
            </a:r>
            <a:r>
              <a:rPr lang="en-US" sz="2000" dirty="0" err="1"/>
              <a:t>penambahan</a:t>
            </a:r>
            <a:r>
              <a:rPr lang="en-US" sz="2000" dirty="0"/>
              <a:t> </a:t>
            </a:r>
            <a:r>
              <a:rPr lang="en-US" sz="2000" dirty="0" err="1"/>
              <a:t>ortho</a:t>
            </a:r>
            <a:r>
              <a:rPr lang="en-US" sz="2000" dirty="0"/>
              <a:t/>
            </a:r>
            <a:br>
              <a:rPr lang="en-US" sz="2000" dirty="0"/>
            </a:br>
            <a:r>
              <a:rPr lang="en-US" sz="2000" dirty="0"/>
              <a:t>phosphate</a:t>
            </a:r>
            <a:br>
              <a:rPr lang="en-US" sz="2000" dirty="0"/>
            </a:br>
            <a:r>
              <a:rPr lang="en-US" sz="2000" dirty="0"/>
              <a:t> 5 Ca PO43- + OH- → Ca5OH(PO4)3(s)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128838"/>
            <a:ext cx="9144000" cy="2387600"/>
          </a:xfrm>
        </p:spPr>
        <p:txBody>
          <a:bodyPr>
            <a:normAutofit fontScale="90000"/>
          </a:bodyPr>
          <a:lstStyle/>
          <a:p>
            <a:pPr algn="l"/>
            <a:r>
              <a:rPr lang="en-US" sz="2000"/>
              <a:t>Desinfektan</a:t>
            </a:r>
            <a:br>
              <a:rPr lang="en-US" sz="2000"/>
            </a:br>
            <a:r>
              <a:rPr lang="en-US" sz="2000"/>
              <a:t>Disinfection dapat dilakukan dengan a.l. chlorine, ozone or chlorine dioxide. Chlorine has the undesirable aspect of forming trace level of chlorinated hydrocarbons as a by-product. The active disinfecting agent in chlorination is the hypochlorite ion, OCl-. Chlorine dioxide, ClO2, adalah pengganti gas chlorine yang tidak mengahsilkan trihalomethanes sebagai hasil samping. Ozone, O3, is the third disinfecting method employed in water treatment. Water disinfected with ozone is often treated with a low level of chlorine as well, because ozone decomposes fairly rapidly to O2 and does not remain in the water much time after treatment.</a:t>
            </a:r>
            <a:br>
              <a:rPr lang="en-US" sz="2000"/>
            </a:br>
            <a:r>
              <a:rPr lang="en-US" sz="2000"/>
              <a:t/>
            </a:r>
            <a:br>
              <a:rPr lang="en-US" sz="2000"/>
            </a:br>
            <a:r>
              <a:rPr lang="en-US" sz="2000"/>
              <a:t>Lumpur (Sludge) yang mengandung logam berikut: Cd, 100 mg/kg; Pb, 400 mg/kg; Hg, 15 mg/kg; Cr, 700 mg/kg; Cu, 700 mg/kg; Ni, 400 mg/kg; Zn, 2000 mg/kg. Metal toksik kandungan tinggi membuat sludge tidak cocok untuk aplikaasi kebanyakan composting tanpa perlakuan sludge terlebih dahulu untuk menghilangkan logam-logam.</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70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pretan Layar 2021-11-17 pukul 00.24.49"/>
          <p:cNvPicPr>
            <a:picLocks noChangeAspect="1"/>
          </p:cNvPicPr>
          <p:nvPr/>
        </p:nvPicPr>
        <p:blipFill>
          <a:blip r:embed="rId2"/>
          <a:srcRect l="43333" t="31131" r="24217" b="455"/>
          <a:stretch>
            <a:fillRect/>
          </a:stretch>
        </p:blipFill>
        <p:spPr>
          <a:xfrm>
            <a:off x="3896360" y="424180"/>
            <a:ext cx="4399280" cy="5796915"/>
          </a:xfrm>
          <a:prstGeom prst="rect">
            <a:avLst/>
          </a:prstGeom>
        </p:spPr>
      </p:pic>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670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pretan Layar 2021-11-17 pukul 00.29.13"/>
          <p:cNvPicPr>
            <a:picLocks noChangeAspect="1"/>
          </p:cNvPicPr>
          <p:nvPr/>
        </p:nvPicPr>
        <p:blipFill>
          <a:blip r:embed="rId2"/>
          <a:srcRect l="29059" t="41343" r="8580" b="31909"/>
          <a:stretch>
            <a:fillRect/>
          </a:stretch>
        </p:blipFill>
        <p:spPr>
          <a:xfrm>
            <a:off x="643255" y="1227455"/>
            <a:ext cx="10509885" cy="2817495"/>
          </a:xfrm>
          <a:prstGeom prst="rect">
            <a:avLst/>
          </a:prstGeo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670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36</Words>
  <Application>Microsoft Office PowerPoint</Application>
  <PresentationFormat>Widescreen</PresentationFormat>
  <Paragraphs>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AERASI  </vt:lpstr>
      <vt:lpstr>Aerasi Menghilangkan gas yang tidak bermanfaat (degasification) Penambahan O2 untuk merubah senyawa asing dan memudahkan penanganan (oksidasi) Pengolahan Air tanah mis. CO2, H2S merpakan hasil penguraian biologi dalam tanah. H2S dapat mempengaruhi rasa dan bau. 4Fe2+ + O2 + 10H2O Fe(OH) H+ 2Mn2+ + O2 + 2H2O MnO H+ Besi dan Mangan biasanya dijumpai dalam air tanah atau pada lapisan hypolimnion dari danau terstratifikasi dimana terjadi kondisi anaerobik. Disamping itu aerasi menghilangkan larutan volatile seperti asam humus dan fenol</vt:lpstr>
      <vt:lpstr>Pemisahan zat padat disebut juga proses sedimentasi dan clarification yang umum digunakan untuk mempersiapkan air bersih untuk kebutuhan.</vt:lpstr>
      <vt:lpstr>Penambahan Klorin Penambahan klorin tahap filtrasi dimaksudkan agar tidak terjadi pertumbuhan bakteri pada saat penyaringan sehingga kemungkinan terjadinya blocking (penyumbatan) dapat dihindari selama proses penyaringan. Penambahan klorin atau kaporit sebelum penyimpanan bertujuan untuk membunuh kuman/bakteri (mikroorganisme) yang bekerja dalam proses pemurnian air tersebut sehingga air dapat dikonsumsi ataupun di minum.</vt:lpstr>
      <vt:lpstr>Penambahan polimer Penambahan polimer dalam pengolahan air bersih untuk keperluan konsumsi dari air permukaan dimaksudkan untuk mempercepat terjadinya pengendapan (flokulasi) sehingga padatan yang tersuspensi mengendap dengan cepat dan dapat dipisahkan. Polimer ini adalah senyawa organik yang akan membentuk flok dengan endapan lainnya.</vt:lpstr>
      <vt:lpstr>Penghilangan Kalsium Reaksi dengan kalsium dapat dilihat dibawa ini. Konsentrasi kalsium yang tinggi dapat menyebabkan deposit kalsium karbonat dalam sistem air panas, yang megakibatkan masalah bagi industri dan perumahan yang menggunakan air.  Ca HCO3- → CaCO3 + CO2 (g) + H2O  Dalam air yang mengandung bikarbonat yang tinggi, kalsium dapat dihilangkan dengan menambahkan lime:  Ca2+ + 2HCO32- + Ca(OH)2 → 2 CaCO3 + 2 H2O  Kalsium kadang-kadang dihilangkan dengan penambahan natrium karbonat, Na2CO3.  Mg2+ juga menggunakan Na2CO3  Mg2++ 2 CO H2O → Mg(OH)2 + 2 HCO3-  Kalsium dapat juga dihilangkan dengan penambahan ortho phosphate  5 Ca PO43- + OH- → Ca5OH(PO4)3(s)</vt:lpstr>
      <vt:lpstr>Desinfektan Disinfection dapat dilakukan dengan a.l. chlorine, ozone or chlorine dioxide. Chlorine has the undesirable aspect of forming trace level of chlorinated hydrocarbons as a by-product. The active disinfecting agent in chlorination is the hypochlorite ion, OCl-. Chlorine dioxide, ClO2, adalah pengganti gas chlorine yang tidak mengahsilkan trihalomethanes sebagai hasil samping. Ozone, O3, is the third disinfecting method employed in water treatment. Water disinfected with ozone is often treated with a low level of chlorine as well, because ozone decomposes fairly rapidly to O2 and does not remain in the water much time after treatment.  Lumpur (Sludge) yang mengandung logam berikut: Cd, 100 mg/kg; Pb, 400 mg/kg; Hg, 15 mg/kg; Cr, 700 mg/kg; Cu, 700 mg/kg; Ni, 400 mg/kg; Zn, 2000 mg/kg. Metal toksik kandungan tinggi membuat sludge tidak cocok untuk aplikaasi kebanyakan composting tanpa perlakuan sludge terlebih dahulu untuk menghilangkan logam-logam.</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AERASI MKA 2021</dc:title>
  <dc:creator>wahyuisroni</dc:creator>
  <cp:lastModifiedBy>User</cp:lastModifiedBy>
  <cp:revision>2</cp:revision>
  <dcterms:created xsi:type="dcterms:W3CDTF">2021-11-17T01:04:49Z</dcterms:created>
  <dcterms:modified xsi:type="dcterms:W3CDTF">2022-03-07T01:42:49Z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