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utive" pitchFamily="2" charset="0"/>
      <p:regular r:id="rId19"/>
    </p:embeddedFont>
    <p:embeddedFont>
      <p:font typeface="Open Sans" panose="020B0606030504020204" pitchFamily="34" charset="0"/>
      <p:regular r:id="rId20"/>
      <p:bold r:id="rId21"/>
      <p:italic r:id="rId22"/>
      <p:boldItalic r:id="rId23"/>
    </p:embeddedFont>
    <p:embeddedFont>
      <p:font typeface="Poppins"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VerEEw9lklJ4X0tAHIt3x/LmY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94710"/>
  </p:normalViewPr>
  <p:slideViewPr>
    <p:cSldViewPr snapToGrid="0">
      <p:cViewPr varScale="1">
        <p:scale>
          <a:sx n="96" d="100"/>
          <a:sy n="96" d="100"/>
        </p:scale>
        <p:origin x="18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6c4299efa6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g26c4299efa6_0_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6c4299efa6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8" name="Google Shape;388;g26c4299efa6_0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6bb41f124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g26bb41f1249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6c4299efa6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g26c4299efa6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6c4299efa6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g26c4299efa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1792288" y="612775"/>
            <a:ext cx="5486400" cy="4114800"/>
          </a:xfrm>
          <a:prstGeom prst="rect">
            <a:avLst/>
          </a:prstGeom>
          <a:noFill/>
          <a:ln>
            <a:noFill/>
          </a:ln>
        </p:spPr>
      </p:sp>
      <p:sp>
        <p:nvSpPr>
          <p:cNvPr id="64" name="Google Shape;64;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3"/>
        <p:cNvGrpSpPr/>
        <p:nvPr/>
      </p:nvGrpSpPr>
      <p:grpSpPr>
        <a:xfrm>
          <a:off x="0" y="0"/>
          <a:ext cx="0" cy="0"/>
          <a:chOff x="0" y="0"/>
          <a:chExt cx="0" cy="0"/>
        </a:xfrm>
      </p:grpSpPr>
      <p:sp>
        <p:nvSpPr>
          <p:cNvPr id="84" name="Google Shape;84;p1"/>
          <p:cNvSpPr/>
          <p:nvPr/>
        </p:nvSpPr>
        <p:spPr>
          <a:xfrm>
            <a:off x="5130567" y="-2488892"/>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7687" r="-61976" b="-13044"/>
            </a:stretch>
          </a:blipFill>
          <a:ln>
            <a:noFill/>
          </a:ln>
        </p:spPr>
      </p:sp>
      <p:grpSp>
        <p:nvGrpSpPr>
          <p:cNvPr id="85" name="Google Shape;85;p1"/>
          <p:cNvGrpSpPr/>
          <p:nvPr/>
        </p:nvGrpSpPr>
        <p:grpSpPr>
          <a:xfrm rot="-2700000">
            <a:off x="1943780" y="8435905"/>
            <a:ext cx="4802710" cy="5027837"/>
            <a:chOff x="0" y="-38100"/>
            <a:chExt cx="812800" cy="850900"/>
          </a:xfrm>
        </p:grpSpPr>
        <p:sp>
          <p:nvSpPr>
            <p:cNvPr id="86" name="Google Shape;86;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87" name="Google Shape;87;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rot="-2700000">
            <a:off x="11764570" y="-3640026"/>
            <a:ext cx="4802710" cy="5027837"/>
            <a:chOff x="0" y="-38100"/>
            <a:chExt cx="812800" cy="850900"/>
          </a:xfrm>
        </p:grpSpPr>
        <p:sp>
          <p:nvSpPr>
            <p:cNvPr id="89" name="Google Shape;89;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0" name="Google Shape;90;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rot="-2700000">
            <a:off x="-551710" y="8071451"/>
            <a:ext cx="4802710" cy="5027837"/>
            <a:chOff x="0" y="-38100"/>
            <a:chExt cx="812800" cy="850900"/>
          </a:xfrm>
        </p:grpSpPr>
        <p:sp>
          <p:nvSpPr>
            <p:cNvPr id="92" name="Google Shape;92;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3" name="Google Shape;93;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rot="-2700000">
            <a:off x="14796768" y="-2396526"/>
            <a:ext cx="4802710" cy="5027837"/>
            <a:chOff x="0" y="-38100"/>
            <a:chExt cx="812800" cy="850900"/>
          </a:xfrm>
        </p:grpSpPr>
        <p:sp>
          <p:nvSpPr>
            <p:cNvPr id="95" name="Google Shape;95;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6" name="Google Shape;96;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rot="-2700000">
            <a:off x="1965503" y="9314952"/>
            <a:ext cx="4802710" cy="5027837"/>
            <a:chOff x="0" y="-38100"/>
            <a:chExt cx="812800" cy="850900"/>
          </a:xfrm>
        </p:grpSpPr>
        <p:sp>
          <p:nvSpPr>
            <p:cNvPr id="98" name="Google Shape;98;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9" name="Google Shape;99;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rot="-2700000">
            <a:off x="11764570" y="-4249624"/>
            <a:ext cx="4802710" cy="5027837"/>
            <a:chOff x="0" y="-38100"/>
            <a:chExt cx="812800" cy="850900"/>
          </a:xfrm>
        </p:grpSpPr>
        <p:sp>
          <p:nvSpPr>
            <p:cNvPr id="101" name="Google Shape;101;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2" name="Google Shape;102;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rot="-2700000">
            <a:off x="1965503" y="9883613"/>
            <a:ext cx="4802710" cy="5027837"/>
            <a:chOff x="0" y="-38100"/>
            <a:chExt cx="812800" cy="850900"/>
          </a:xfrm>
        </p:grpSpPr>
        <p:sp>
          <p:nvSpPr>
            <p:cNvPr id="104" name="Google Shape;104;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5" name="Google Shape;105;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rot="-2700000">
            <a:off x="14796768" y="-3425226"/>
            <a:ext cx="4802710" cy="5027837"/>
            <a:chOff x="0" y="-38100"/>
            <a:chExt cx="812800" cy="850900"/>
          </a:xfrm>
        </p:grpSpPr>
        <p:sp>
          <p:nvSpPr>
            <p:cNvPr id="107" name="Google Shape;107;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8" name="Google Shape;108;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rot="-2700000">
            <a:off x="-551710" y="8720047"/>
            <a:ext cx="4802710" cy="5027837"/>
            <a:chOff x="0" y="-38100"/>
            <a:chExt cx="812800" cy="850900"/>
          </a:xfrm>
        </p:grpSpPr>
        <p:sp>
          <p:nvSpPr>
            <p:cNvPr id="110" name="Google Shape;110;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11" name="Google Shape;111;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 name="Google Shape;112;p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13" name="Google Shape;113;p1"/>
          <p:cNvSpPr txBox="1"/>
          <p:nvPr/>
        </p:nvSpPr>
        <p:spPr>
          <a:xfrm>
            <a:off x="1190189" y="3303366"/>
            <a:ext cx="8753700" cy="2339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600"/>
              <a:buFont typeface="Arial"/>
              <a:buNone/>
            </a:pPr>
            <a:r>
              <a:rPr lang="en-US" sz="7600" b="1">
                <a:solidFill>
                  <a:schemeClr val="dk1"/>
                </a:solidFill>
                <a:latin typeface="Poppins"/>
                <a:ea typeface="Poppins"/>
                <a:cs typeface="Poppins"/>
                <a:sym typeface="Poppins"/>
              </a:rPr>
              <a:t>IDENTIFIKASI </a:t>
            </a:r>
            <a:r>
              <a:rPr lang="en-US" sz="7600" b="1" i="0" u="none" strike="noStrike" cap="none">
                <a:solidFill>
                  <a:srgbClr val="21264D"/>
                </a:solidFill>
                <a:latin typeface="Poppins"/>
                <a:ea typeface="Poppins"/>
                <a:cs typeface="Poppins"/>
                <a:sym typeface="Poppins"/>
              </a:rPr>
              <a:t>P</a:t>
            </a:r>
            <a:r>
              <a:rPr lang="en-US" sz="7600" b="1">
                <a:solidFill>
                  <a:srgbClr val="21264D"/>
                </a:solidFill>
                <a:latin typeface="Poppins"/>
                <a:ea typeface="Poppins"/>
                <a:cs typeface="Poppins"/>
                <a:sym typeface="Poppins"/>
              </a:rPr>
              <a:t>ELUANG</a:t>
            </a:r>
            <a:endParaRPr sz="7600" b="1" i="0" u="none" strike="noStrike" cap="none">
              <a:solidFill>
                <a:schemeClr val="dk1"/>
              </a:solidFill>
              <a:latin typeface="Poppins"/>
              <a:ea typeface="Poppins"/>
              <a:cs typeface="Poppins"/>
              <a:sym typeface="Poppins"/>
            </a:endParaRPr>
          </a:p>
        </p:txBody>
      </p:sp>
      <p:sp>
        <p:nvSpPr>
          <p:cNvPr id="114" name="Google Shape;114;p1"/>
          <p:cNvSpPr txBox="1"/>
          <p:nvPr/>
        </p:nvSpPr>
        <p:spPr>
          <a:xfrm>
            <a:off x="1190207" y="6008158"/>
            <a:ext cx="9024600" cy="1385100"/>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pic>
        <p:nvPicPr>
          <p:cNvPr id="115" name="Google Shape;115;p1"/>
          <p:cNvPicPr preferRelativeResize="0"/>
          <p:nvPr/>
        </p:nvPicPr>
        <p:blipFill rotWithShape="1">
          <a:blip r:embed="rId5">
            <a:alphaModFix/>
          </a:blip>
          <a:srcRect/>
          <a:stretch/>
        </p:blipFill>
        <p:spPr>
          <a:xfrm>
            <a:off x="962950" y="380162"/>
            <a:ext cx="4074179" cy="1901950"/>
          </a:xfrm>
          <a:prstGeom prst="rect">
            <a:avLst/>
          </a:prstGeom>
          <a:noFill/>
          <a:ln>
            <a:noFill/>
          </a:ln>
        </p:spPr>
      </p:pic>
      <p:pic>
        <p:nvPicPr>
          <p:cNvPr id="116" name="Google Shape;116;p1"/>
          <p:cNvPicPr preferRelativeResize="0"/>
          <p:nvPr/>
        </p:nvPicPr>
        <p:blipFill rotWithShape="1">
          <a:blip r:embed="rId6">
            <a:alphaModFix/>
          </a:blip>
          <a:srcRect/>
          <a:stretch/>
        </p:blipFill>
        <p:spPr>
          <a:xfrm>
            <a:off x="15302831" y="-107663"/>
            <a:ext cx="3366169" cy="18983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62"/>
        <p:cNvGrpSpPr/>
        <p:nvPr/>
      </p:nvGrpSpPr>
      <p:grpSpPr>
        <a:xfrm>
          <a:off x="0" y="0"/>
          <a:ext cx="0" cy="0"/>
          <a:chOff x="0" y="0"/>
          <a:chExt cx="0" cy="0"/>
        </a:xfrm>
      </p:grpSpPr>
      <p:sp>
        <p:nvSpPr>
          <p:cNvPr id="363" name="Google Shape;363;g26c4299efa6_0_70"/>
          <p:cNvSpPr txBox="1"/>
          <p:nvPr/>
        </p:nvSpPr>
        <p:spPr>
          <a:xfrm>
            <a:off x="1338556" y="1602985"/>
            <a:ext cx="151113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Contoh di Hospitality</a:t>
            </a:r>
            <a:endParaRPr sz="4800" b="1" i="0" u="none" strike="noStrike" cap="none">
              <a:solidFill>
                <a:srgbClr val="21264D"/>
              </a:solidFill>
              <a:latin typeface="Poppins"/>
              <a:ea typeface="Poppins"/>
              <a:cs typeface="Poppins"/>
              <a:sym typeface="Poppins"/>
            </a:endParaRPr>
          </a:p>
        </p:txBody>
      </p:sp>
      <p:sp>
        <p:nvSpPr>
          <p:cNvPr id="364" name="Google Shape;364;g26c4299efa6_0_70"/>
          <p:cNvSpPr txBox="1"/>
          <p:nvPr/>
        </p:nvSpPr>
        <p:spPr>
          <a:xfrm>
            <a:off x="1338549" y="2834700"/>
            <a:ext cx="14561400" cy="46176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800"/>
              <a:buFont typeface="Arial"/>
              <a:buNone/>
            </a:pPr>
            <a:r>
              <a:rPr lang="en-US" sz="5000">
                <a:solidFill>
                  <a:schemeClr val="dk1"/>
                </a:solidFill>
                <a:latin typeface="Calibri"/>
                <a:ea typeface="Calibri"/>
                <a:cs typeface="Calibri"/>
                <a:sym typeface="Calibri"/>
              </a:rPr>
              <a:t>Sebagai contoh, sebuah hotel mungkin mengidentifikasi peluang untuk meningkatkan layanan kamar mandi dengan menawarkan produk perawatan tubuh berkualitas tinggi. Dengan memahami kebutuhan tamu dan tren pasar, hotel dapat menciptakan pengalaman yang lebih memuaskan bagi pelanggan.</a:t>
            </a:r>
            <a:endParaRPr sz="5000" b="0" i="0" u="none" strike="noStrike" cap="none">
              <a:solidFill>
                <a:schemeClr val="dk1"/>
              </a:solidFill>
              <a:latin typeface="Cutive"/>
              <a:ea typeface="Cutive"/>
              <a:cs typeface="Cutive"/>
              <a:sym typeface="Cutive"/>
            </a:endParaRPr>
          </a:p>
        </p:txBody>
      </p:sp>
      <p:grpSp>
        <p:nvGrpSpPr>
          <p:cNvPr id="365" name="Google Shape;365;g26c4299efa6_0_70"/>
          <p:cNvGrpSpPr/>
          <p:nvPr/>
        </p:nvGrpSpPr>
        <p:grpSpPr>
          <a:xfrm rot="-5400000">
            <a:off x="14063752" y="-4348556"/>
            <a:ext cx="6926719" cy="7161631"/>
            <a:chOff x="-175975" y="-175954"/>
            <a:chExt cx="9235626" cy="9548842"/>
          </a:xfrm>
        </p:grpSpPr>
        <p:grpSp>
          <p:nvGrpSpPr>
            <p:cNvPr id="366" name="Google Shape;366;g26c4299efa6_0_70"/>
            <p:cNvGrpSpPr/>
            <p:nvPr/>
          </p:nvGrpSpPr>
          <p:grpSpPr>
            <a:xfrm rot="-2700000">
              <a:off x="1011581" y="2751712"/>
              <a:ext cx="5309185" cy="5558053"/>
              <a:chOff x="0" y="-38100"/>
              <a:chExt cx="812800" cy="850900"/>
            </a:xfrm>
          </p:grpSpPr>
          <p:sp>
            <p:nvSpPr>
              <p:cNvPr id="367" name="Google Shape;367;g26c4299efa6_0_7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68" name="Google Shape;368;g26c4299efa6_0_70"/>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9" name="Google Shape;369;g26c4299efa6_0_70"/>
            <p:cNvGrpSpPr/>
            <p:nvPr/>
          </p:nvGrpSpPr>
          <p:grpSpPr>
            <a:xfrm rot="-2700000">
              <a:off x="1831592" y="887168"/>
              <a:ext cx="5309185" cy="5558053"/>
              <a:chOff x="0" y="-38100"/>
              <a:chExt cx="812800" cy="850900"/>
            </a:xfrm>
          </p:grpSpPr>
          <p:sp>
            <p:nvSpPr>
              <p:cNvPr id="370" name="Google Shape;370;g26c4299efa6_0_7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71" name="Google Shape;371;g26c4299efa6_0_70"/>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2" name="Google Shape;372;g26c4299efa6_0_70"/>
            <p:cNvGrpSpPr/>
            <p:nvPr/>
          </p:nvGrpSpPr>
          <p:grpSpPr>
            <a:xfrm rot="-2700000">
              <a:off x="1831592" y="2732125"/>
              <a:ext cx="5309185" cy="5558053"/>
              <a:chOff x="0" y="-38100"/>
              <a:chExt cx="812800" cy="850900"/>
            </a:xfrm>
          </p:grpSpPr>
          <p:sp>
            <p:nvSpPr>
              <p:cNvPr id="373" name="Google Shape;373;g26c4299efa6_0_7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74" name="Google Shape;374;g26c4299efa6_0_70"/>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5" name="Google Shape;375;g26c4299efa6_0_70"/>
            <p:cNvGrpSpPr/>
            <p:nvPr/>
          </p:nvGrpSpPr>
          <p:grpSpPr>
            <a:xfrm rot="-2700000">
              <a:off x="2494923" y="2732125"/>
              <a:ext cx="5309185" cy="5558053"/>
              <a:chOff x="0" y="-38100"/>
              <a:chExt cx="812800" cy="850900"/>
            </a:xfrm>
          </p:grpSpPr>
          <p:sp>
            <p:nvSpPr>
              <p:cNvPr id="376" name="Google Shape;376;g26c4299efa6_0_7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77" name="Google Shape;377;g26c4299efa6_0_70"/>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8" name="Google Shape;378;g26c4299efa6_0_70"/>
            <p:cNvGrpSpPr/>
            <p:nvPr/>
          </p:nvGrpSpPr>
          <p:grpSpPr>
            <a:xfrm rot="-2700000">
              <a:off x="2562909" y="887168"/>
              <a:ext cx="5309185" cy="5558053"/>
              <a:chOff x="0" y="-38100"/>
              <a:chExt cx="812800" cy="850900"/>
            </a:xfrm>
          </p:grpSpPr>
          <p:sp>
            <p:nvSpPr>
              <p:cNvPr id="379" name="Google Shape;379;g26c4299efa6_0_7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80" name="Google Shape;380;g26c4299efa6_0_70"/>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81" name="Google Shape;381;g26c4299efa6_0_70"/>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382" name="Google Shape;382;g26c4299efa6_0_70"/>
          <p:cNvGrpSpPr/>
          <p:nvPr/>
        </p:nvGrpSpPr>
        <p:grpSpPr>
          <a:xfrm>
            <a:off x="14249400" y="8444354"/>
            <a:ext cx="3537125" cy="1842646"/>
            <a:chOff x="14202254" y="-78589"/>
            <a:chExt cx="3537125" cy="1842646"/>
          </a:xfrm>
        </p:grpSpPr>
        <p:sp>
          <p:nvSpPr>
            <p:cNvPr id="383" name="Google Shape;383;g26c4299efa6_0_70"/>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84" name="Google Shape;384;g26c4299efa6_0_70"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385" name="Google Shape;385;g26c4299efa6_0_70"/>
          <p:cNvSpPr txBox="1"/>
          <p:nvPr/>
        </p:nvSpPr>
        <p:spPr>
          <a:xfrm>
            <a:off x="1338542" y="8927920"/>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89"/>
        <p:cNvGrpSpPr/>
        <p:nvPr/>
      </p:nvGrpSpPr>
      <p:grpSpPr>
        <a:xfrm>
          <a:off x="0" y="0"/>
          <a:ext cx="0" cy="0"/>
          <a:chOff x="0" y="0"/>
          <a:chExt cx="0" cy="0"/>
        </a:xfrm>
      </p:grpSpPr>
      <p:grpSp>
        <p:nvGrpSpPr>
          <p:cNvPr id="390" name="Google Shape;390;g26c4299efa6_0_102"/>
          <p:cNvGrpSpPr/>
          <p:nvPr/>
        </p:nvGrpSpPr>
        <p:grpSpPr>
          <a:xfrm rot="5400000">
            <a:off x="-1748080" y="8202375"/>
            <a:ext cx="6926719" cy="7161631"/>
            <a:chOff x="-175976" y="-175954"/>
            <a:chExt cx="9235626" cy="9548842"/>
          </a:xfrm>
        </p:grpSpPr>
        <p:grpSp>
          <p:nvGrpSpPr>
            <p:cNvPr id="391" name="Google Shape;391;g26c4299efa6_0_102"/>
            <p:cNvGrpSpPr/>
            <p:nvPr/>
          </p:nvGrpSpPr>
          <p:grpSpPr>
            <a:xfrm rot="-2700000">
              <a:off x="1011580" y="2751712"/>
              <a:ext cx="5309185" cy="5558053"/>
              <a:chOff x="0" y="-38100"/>
              <a:chExt cx="812800" cy="850900"/>
            </a:xfrm>
          </p:grpSpPr>
          <p:sp>
            <p:nvSpPr>
              <p:cNvPr id="392" name="Google Shape;392;g26c4299efa6_0_10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93" name="Google Shape;393;g26c4299efa6_0_10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4" name="Google Shape;394;g26c4299efa6_0_102"/>
            <p:cNvGrpSpPr/>
            <p:nvPr/>
          </p:nvGrpSpPr>
          <p:grpSpPr>
            <a:xfrm rot="-2700000">
              <a:off x="1831591" y="887168"/>
              <a:ext cx="5309185" cy="5558053"/>
              <a:chOff x="0" y="-38100"/>
              <a:chExt cx="812800" cy="850900"/>
            </a:xfrm>
          </p:grpSpPr>
          <p:sp>
            <p:nvSpPr>
              <p:cNvPr id="395" name="Google Shape;395;g26c4299efa6_0_10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96" name="Google Shape;396;g26c4299efa6_0_10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7" name="Google Shape;397;g26c4299efa6_0_102"/>
            <p:cNvGrpSpPr/>
            <p:nvPr/>
          </p:nvGrpSpPr>
          <p:grpSpPr>
            <a:xfrm rot="-2700000">
              <a:off x="1831591" y="2732125"/>
              <a:ext cx="5309185" cy="5558053"/>
              <a:chOff x="0" y="-38100"/>
              <a:chExt cx="812800" cy="850900"/>
            </a:xfrm>
          </p:grpSpPr>
          <p:sp>
            <p:nvSpPr>
              <p:cNvPr id="398" name="Google Shape;398;g26c4299efa6_0_10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99" name="Google Shape;399;g26c4299efa6_0_10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0" name="Google Shape;400;g26c4299efa6_0_102"/>
            <p:cNvGrpSpPr/>
            <p:nvPr/>
          </p:nvGrpSpPr>
          <p:grpSpPr>
            <a:xfrm rot="-2700000">
              <a:off x="2494922" y="2732125"/>
              <a:ext cx="5309185" cy="5558053"/>
              <a:chOff x="0" y="-38100"/>
              <a:chExt cx="812800" cy="850900"/>
            </a:xfrm>
          </p:grpSpPr>
          <p:sp>
            <p:nvSpPr>
              <p:cNvPr id="401" name="Google Shape;401;g26c4299efa6_0_10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402" name="Google Shape;402;g26c4299efa6_0_10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3" name="Google Shape;403;g26c4299efa6_0_102"/>
            <p:cNvGrpSpPr/>
            <p:nvPr/>
          </p:nvGrpSpPr>
          <p:grpSpPr>
            <a:xfrm rot="-2700000">
              <a:off x="2562908" y="887168"/>
              <a:ext cx="5309185" cy="5558053"/>
              <a:chOff x="0" y="-38100"/>
              <a:chExt cx="812800" cy="850900"/>
            </a:xfrm>
          </p:grpSpPr>
          <p:sp>
            <p:nvSpPr>
              <p:cNvPr id="404" name="Google Shape;404;g26c4299efa6_0_10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405" name="Google Shape;405;g26c4299efa6_0_10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06" name="Google Shape;406;g26c4299efa6_0_102"/>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407" name="Google Shape;407;g26c4299efa6_0_102"/>
          <p:cNvSpPr txBox="1"/>
          <p:nvPr/>
        </p:nvSpPr>
        <p:spPr>
          <a:xfrm>
            <a:off x="1528475" y="1477275"/>
            <a:ext cx="109611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Penutup</a:t>
            </a:r>
            <a:endParaRPr sz="4800" b="1" i="0" u="none" strike="noStrike" cap="none">
              <a:solidFill>
                <a:srgbClr val="21264D"/>
              </a:solidFill>
              <a:latin typeface="Poppins"/>
              <a:ea typeface="Poppins"/>
              <a:cs typeface="Poppins"/>
              <a:sym typeface="Poppins"/>
            </a:endParaRPr>
          </a:p>
        </p:txBody>
      </p:sp>
      <p:sp>
        <p:nvSpPr>
          <p:cNvPr id="408" name="Google Shape;408;g26c4299efa6_0_102"/>
          <p:cNvSpPr txBox="1"/>
          <p:nvPr/>
        </p:nvSpPr>
        <p:spPr>
          <a:xfrm>
            <a:off x="1528476" y="2972000"/>
            <a:ext cx="15753900" cy="39252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5100">
                <a:solidFill>
                  <a:schemeClr val="dk1"/>
                </a:solidFill>
                <a:latin typeface="Calibri"/>
                <a:ea typeface="Calibri"/>
                <a:cs typeface="Calibri"/>
                <a:sym typeface="Calibri"/>
              </a:rPr>
              <a:t>Identifikasi peluang adalah langkah kritis dalam mengembangkan bisnis yang sukses. Dengan memahami pasar, tren industri, dan kebutuhan konsumen, sebuah perusahaan dapat mengidentifikasi peluang baru dan mengembangkan strategi yang tepat.</a:t>
            </a:r>
            <a:endParaRPr sz="5100" b="0" i="0" u="none" strike="noStrike" cap="none">
              <a:solidFill>
                <a:schemeClr val="dk1"/>
              </a:solidFill>
              <a:latin typeface="Cutive"/>
              <a:ea typeface="Cutive"/>
              <a:cs typeface="Cutive"/>
              <a:sym typeface="Cutive"/>
            </a:endParaRPr>
          </a:p>
        </p:txBody>
      </p:sp>
      <p:grpSp>
        <p:nvGrpSpPr>
          <p:cNvPr id="409" name="Google Shape;409;g26c4299efa6_0_102"/>
          <p:cNvGrpSpPr/>
          <p:nvPr/>
        </p:nvGrpSpPr>
        <p:grpSpPr>
          <a:xfrm>
            <a:off x="14202254" y="-78589"/>
            <a:ext cx="3537125" cy="1842646"/>
            <a:chOff x="14202254" y="-78589"/>
            <a:chExt cx="3537125" cy="1842646"/>
          </a:xfrm>
        </p:grpSpPr>
        <p:sp>
          <p:nvSpPr>
            <p:cNvPr id="410" name="Google Shape;410;g26c4299efa6_0_10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411" name="Google Shape;411;g26c4299efa6_0_102"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412" name="Google Shape;412;g26c4299efa6_0_102"/>
          <p:cNvSpPr txBox="1"/>
          <p:nvPr/>
        </p:nvSpPr>
        <p:spPr>
          <a:xfrm>
            <a:off x="13570972" y="9432337"/>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16"/>
        <p:cNvGrpSpPr/>
        <p:nvPr/>
      </p:nvGrpSpPr>
      <p:grpSpPr>
        <a:xfrm>
          <a:off x="0" y="0"/>
          <a:ext cx="0" cy="0"/>
          <a:chOff x="0" y="0"/>
          <a:chExt cx="0" cy="0"/>
        </a:xfrm>
      </p:grpSpPr>
      <p:sp>
        <p:nvSpPr>
          <p:cNvPr id="417" name="Google Shape;417;p11"/>
          <p:cNvSpPr/>
          <p:nvPr/>
        </p:nvSpPr>
        <p:spPr>
          <a:xfrm>
            <a:off x="4935867" y="-3065133"/>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61343" t="-760" r="-90767" b="-74524"/>
            </a:stretch>
          </a:blipFill>
          <a:ln>
            <a:noFill/>
          </a:ln>
        </p:spPr>
      </p:sp>
      <p:pic>
        <p:nvPicPr>
          <p:cNvPr id="418" name="Google Shape;418;p11"/>
          <p:cNvPicPr preferRelativeResize="0"/>
          <p:nvPr/>
        </p:nvPicPr>
        <p:blipFill rotWithShape="1">
          <a:blip r:embed="rId4">
            <a:alphaModFix/>
          </a:blip>
          <a:srcRect/>
          <a:stretch/>
        </p:blipFill>
        <p:spPr>
          <a:xfrm>
            <a:off x="4989334" y="-3047202"/>
            <a:ext cx="13348234" cy="13348234"/>
          </a:xfrm>
          <a:prstGeom prst="rect">
            <a:avLst/>
          </a:prstGeom>
          <a:noFill/>
          <a:ln>
            <a:noFill/>
          </a:ln>
        </p:spPr>
      </p:pic>
      <p:grpSp>
        <p:nvGrpSpPr>
          <p:cNvPr id="419" name="Google Shape;419;p11"/>
          <p:cNvGrpSpPr/>
          <p:nvPr/>
        </p:nvGrpSpPr>
        <p:grpSpPr>
          <a:xfrm rot="-2700000">
            <a:off x="1943780" y="8435905"/>
            <a:ext cx="4802710" cy="5027837"/>
            <a:chOff x="0" y="-38100"/>
            <a:chExt cx="812800" cy="850900"/>
          </a:xfrm>
        </p:grpSpPr>
        <p:sp>
          <p:nvSpPr>
            <p:cNvPr id="420" name="Google Shape;420;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421" name="Google Shape;421;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2" name="Google Shape;422;p11"/>
          <p:cNvGrpSpPr/>
          <p:nvPr/>
        </p:nvGrpSpPr>
        <p:grpSpPr>
          <a:xfrm rot="-2700000">
            <a:off x="11764570" y="-3640026"/>
            <a:ext cx="4802710" cy="5027837"/>
            <a:chOff x="0" y="-38100"/>
            <a:chExt cx="812800" cy="850900"/>
          </a:xfrm>
        </p:grpSpPr>
        <p:sp>
          <p:nvSpPr>
            <p:cNvPr id="423" name="Google Shape;423;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24" name="Google Shape;424;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5" name="Google Shape;425;p11"/>
          <p:cNvGrpSpPr/>
          <p:nvPr/>
        </p:nvGrpSpPr>
        <p:grpSpPr>
          <a:xfrm rot="-2700000">
            <a:off x="-551710" y="8071451"/>
            <a:ext cx="4802710" cy="5027837"/>
            <a:chOff x="0" y="-38100"/>
            <a:chExt cx="812800" cy="850900"/>
          </a:xfrm>
        </p:grpSpPr>
        <p:sp>
          <p:nvSpPr>
            <p:cNvPr id="426" name="Google Shape;426;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27" name="Google Shape;427;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8" name="Google Shape;428;p11"/>
          <p:cNvGrpSpPr/>
          <p:nvPr/>
        </p:nvGrpSpPr>
        <p:grpSpPr>
          <a:xfrm rot="-2700000">
            <a:off x="14796768" y="-2396526"/>
            <a:ext cx="4802710" cy="5027837"/>
            <a:chOff x="0" y="-38100"/>
            <a:chExt cx="812800" cy="850900"/>
          </a:xfrm>
        </p:grpSpPr>
        <p:sp>
          <p:nvSpPr>
            <p:cNvPr id="429" name="Google Shape;429;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30" name="Google Shape;430;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1" name="Google Shape;431;p11"/>
          <p:cNvGrpSpPr/>
          <p:nvPr/>
        </p:nvGrpSpPr>
        <p:grpSpPr>
          <a:xfrm rot="-2700000">
            <a:off x="1965503" y="9314952"/>
            <a:ext cx="4802710" cy="5027837"/>
            <a:chOff x="0" y="-38100"/>
            <a:chExt cx="812800" cy="850900"/>
          </a:xfrm>
        </p:grpSpPr>
        <p:sp>
          <p:nvSpPr>
            <p:cNvPr id="432" name="Google Shape;432;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33" name="Google Shape;433;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4" name="Google Shape;434;p11"/>
          <p:cNvGrpSpPr/>
          <p:nvPr/>
        </p:nvGrpSpPr>
        <p:grpSpPr>
          <a:xfrm rot="-2700000">
            <a:off x="11764570" y="-4249624"/>
            <a:ext cx="4802710" cy="5027837"/>
            <a:chOff x="0" y="-38100"/>
            <a:chExt cx="812800" cy="850900"/>
          </a:xfrm>
        </p:grpSpPr>
        <p:sp>
          <p:nvSpPr>
            <p:cNvPr id="435" name="Google Shape;435;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36" name="Google Shape;436;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7" name="Google Shape;437;p11"/>
          <p:cNvGrpSpPr/>
          <p:nvPr/>
        </p:nvGrpSpPr>
        <p:grpSpPr>
          <a:xfrm rot="-2700000">
            <a:off x="1965503" y="9883613"/>
            <a:ext cx="4802710" cy="5027837"/>
            <a:chOff x="0" y="-38100"/>
            <a:chExt cx="812800" cy="850900"/>
          </a:xfrm>
        </p:grpSpPr>
        <p:sp>
          <p:nvSpPr>
            <p:cNvPr id="438" name="Google Shape;438;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39" name="Google Shape;439;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0" name="Google Shape;440;p11"/>
          <p:cNvGrpSpPr/>
          <p:nvPr/>
        </p:nvGrpSpPr>
        <p:grpSpPr>
          <a:xfrm rot="-2700000">
            <a:off x="14796768" y="-3425226"/>
            <a:ext cx="4802710" cy="5027837"/>
            <a:chOff x="0" y="-38100"/>
            <a:chExt cx="812800" cy="850900"/>
          </a:xfrm>
        </p:grpSpPr>
        <p:sp>
          <p:nvSpPr>
            <p:cNvPr id="441" name="Google Shape;441;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42" name="Google Shape;442;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3" name="Google Shape;443;p11"/>
          <p:cNvGrpSpPr/>
          <p:nvPr/>
        </p:nvGrpSpPr>
        <p:grpSpPr>
          <a:xfrm rot="-2700000">
            <a:off x="-551710" y="8720047"/>
            <a:ext cx="4802710" cy="5027837"/>
            <a:chOff x="0" y="-38100"/>
            <a:chExt cx="812800" cy="850900"/>
          </a:xfrm>
        </p:grpSpPr>
        <p:sp>
          <p:nvSpPr>
            <p:cNvPr id="444" name="Google Shape;444;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45" name="Google Shape;445;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6" name="Google Shape;446;p1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5">
              <a:alphaModFix/>
            </a:blip>
            <a:stretch>
              <a:fillRect/>
            </a:stretch>
          </a:blipFill>
          <a:ln>
            <a:noFill/>
          </a:ln>
        </p:spPr>
      </p:sp>
      <p:sp>
        <p:nvSpPr>
          <p:cNvPr id="447" name="Google Shape;447;p11"/>
          <p:cNvSpPr txBox="1"/>
          <p:nvPr/>
        </p:nvSpPr>
        <p:spPr>
          <a:xfrm>
            <a:off x="1338542" y="2159016"/>
            <a:ext cx="9784007" cy="1737235"/>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11029"/>
              <a:buFont typeface="Arial"/>
              <a:buNone/>
            </a:pPr>
            <a:r>
              <a:rPr lang="en-US" sz="11029" b="1" i="0" u="none" strike="noStrike" cap="none">
                <a:solidFill>
                  <a:srgbClr val="000000"/>
                </a:solidFill>
                <a:latin typeface="Poppins"/>
                <a:ea typeface="Poppins"/>
                <a:cs typeface="Poppins"/>
                <a:sym typeface="Poppins"/>
              </a:rPr>
              <a:t>TERIMAKASIH</a:t>
            </a:r>
            <a:endParaRPr sz="1400" b="0" i="0" u="none" strike="noStrike" cap="none">
              <a:solidFill>
                <a:srgbClr val="000000"/>
              </a:solidFill>
              <a:latin typeface="Arial"/>
              <a:ea typeface="Arial"/>
              <a:cs typeface="Arial"/>
              <a:sym typeface="Arial"/>
            </a:endParaRPr>
          </a:p>
        </p:txBody>
      </p:sp>
      <p:sp>
        <p:nvSpPr>
          <p:cNvPr id="448" name="Google Shape;448;p11"/>
          <p:cNvSpPr txBox="1"/>
          <p:nvPr/>
        </p:nvSpPr>
        <p:spPr>
          <a:xfrm>
            <a:off x="1338542" y="3908982"/>
            <a:ext cx="8555376" cy="756252"/>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4801"/>
              <a:buFont typeface="Arial"/>
              <a:buNone/>
            </a:pPr>
            <a:r>
              <a:rPr lang="en-US" sz="4801" b="0" i="0" u="none" strike="noStrike" cap="none">
                <a:solidFill>
                  <a:srgbClr val="21264D"/>
                </a:solidFill>
                <a:latin typeface="Poppins"/>
                <a:ea typeface="Poppins"/>
                <a:cs typeface="Poppins"/>
                <a:sym typeface="Poppins"/>
              </a:rPr>
              <a:t>ATAS PERHATIANNYA</a:t>
            </a:r>
            <a:endParaRPr sz="1400" b="0" i="0" u="none" strike="noStrike" cap="none">
              <a:solidFill>
                <a:srgbClr val="000000"/>
              </a:solidFill>
              <a:latin typeface="Arial"/>
              <a:ea typeface="Arial"/>
              <a:cs typeface="Arial"/>
              <a:sym typeface="Arial"/>
            </a:endParaRPr>
          </a:p>
        </p:txBody>
      </p:sp>
      <p:grpSp>
        <p:nvGrpSpPr>
          <p:cNvPr id="449" name="Google Shape;449;p11"/>
          <p:cNvGrpSpPr/>
          <p:nvPr/>
        </p:nvGrpSpPr>
        <p:grpSpPr>
          <a:xfrm>
            <a:off x="740480" y="236776"/>
            <a:ext cx="3537125" cy="1842646"/>
            <a:chOff x="14202254" y="-78589"/>
            <a:chExt cx="3537125" cy="1842646"/>
          </a:xfrm>
        </p:grpSpPr>
        <p:sp>
          <p:nvSpPr>
            <p:cNvPr id="450" name="Google Shape;450;p11"/>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6">
                <a:alphaModFix/>
              </a:blip>
              <a:stretch>
                <a:fillRect/>
              </a:stretch>
            </a:blipFill>
            <a:ln>
              <a:noFill/>
            </a:ln>
          </p:spPr>
        </p:sp>
        <p:pic>
          <p:nvPicPr>
            <p:cNvPr id="451" name="Google Shape;451;p11" descr="Vokasi Logo 1 – Fakultas Vokasi Unair"/>
            <p:cNvPicPr preferRelativeResize="0"/>
            <p:nvPr/>
          </p:nvPicPr>
          <p:blipFill rotWithShape="1">
            <a:blip r:embed="rId7">
              <a:alphaModFix/>
            </a:blip>
            <a:srcRect/>
            <a:stretch/>
          </p:blipFill>
          <p:spPr>
            <a:xfrm>
              <a:off x="14202254" y="-78589"/>
              <a:ext cx="3275815" cy="1842646"/>
            </a:xfrm>
            <a:prstGeom prst="rect">
              <a:avLst/>
            </a:prstGeom>
            <a:noFill/>
            <a:ln>
              <a:noFill/>
            </a:ln>
          </p:spPr>
        </p:pic>
      </p:grpSp>
      <p:sp>
        <p:nvSpPr>
          <p:cNvPr id="452" name="Google Shape;452;p11"/>
          <p:cNvSpPr txBox="1"/>
          <p:nvPr/>
        </p:nvSpPr>
        <p:spPr>
          <a:xfrm>
            <a:off x="1366895" y="581670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0"/>
        <p:cNvGrpSpPr/>
        <p:nvPr/>
      </p:nvGrpSpPr>
      <p:grpSpPr>
        <a:xfrm>
          <a:off x="0" y="0"/>
          <a:ext cx="0" cy="0"/>
          <a:chOff x="0" y="0"/>
          <a:chExt cx="0" cy="0"/>
        </a:xfrm>
      </p:grpSpPr>
      <p:sp>
        <p:nvSpPr>
          <p:cNvPr id="121" name="Google Shape;121;p2"/>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122" name="Google Shape;122;p2"/>
          <p:cNvGrpSpPr/>
          <p:nvPr/>
        </p:nvGrpSpPr>
        <p:grpSpPr>
          <a:xfrm>
            <a:off x="15357712" y="4649615"/>
            <a:ext cx="6926752" cy="7161663"/>
            <a:chOff x="-175977" y="-175976"/>
            <a:chExt cx="9235669" cy="9548885"/>
          </a:xfrm>
        </p:grpSpPr>
        <p:grpSp>
          <p:nvGrpSpPr>
            <p:cNvPr id="123" name="Google Shape;123;p2"/>
            <p:cNvGrpSpPr/>
            <p:nvPr/>
          </p:nvGrpSpPr>
          <p:grpSpPr>
            <a:xfrm rot="-2700000">
              <a:off x="1011586" y="2751696"/>
              <a:ext cx="5309215" cy="5558084"/>
              <a:chOff x="0" y="-38100"/>
              <a:chExt cx="812800" cy="850900"/>
            </a:xfrm>
          </p:grpSpPr>
          <p:sp>
            <p:nvSpPr>
              <p:cNvPr id="124" name="Google Shape;124;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25" name="Google Shape;125;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6" name="Google Shape;126;p2"/>
            <p:cNvGrpSpPr/>
            <p:nvPr/>
          </p:nvGrpSpPr>
          <p:grpSpPr>
            <a:xfrm rot="-2700000">
              <a:off x="1831597" y="887152"/>
              <a:ext cx="5309215" cy="5558084"/>
              <a:chOff x="0" y="-38100"/>
              <a:chExt cx="812800" cy="850900"/>
            </a:xfrm>
          </p:grpSpPr>
          <p:sp>
            <p:nvSpPr>
              <p:cNvPr id="127" name="Google Shape;127;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28" name="Google Shape;128;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9" name="Google Shape;129;p2"/>
            <p:cNvGrpSpPr/>
            <p:nvPr/>
          </p:nvGrpSpPr>
          <p:grpSpPr>
            <a:xfrm rot="-2700000">
              <a:off x="1831597" y="2732109"/>
              <a:ext cx="5309215" cy="5558084"/>
              <a:chOff x="0" y="-38100"/>
              <a:chExt cx="812800" cy="850900"/>
            </a:xfrm>
          </p:grpSpPr>
          <p:sp>
            <p:nvSpPr>
              <p:cNvPr id="130" name="Google Shape;130;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31" name="Google Shape;131;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2" name="Google Shape;132;p2"/>
            <p:cNvGrpSpPr/>
            <p:nvPr/>
          </p:nvGrpSpPr>
          <p:grpSpPr>
            <a:xfrm rot="-2700000">
              <a:off x="2494928" y="2732109"/>
              <a:ext cx="5309215" cy="5558084"/>
              <a:chOff x="0" y="-38100"/>
              <a:chExt cx="812800" cy="850900"/>
            </a:xfrm>
          </p:grpSpPr>
          <p:sp>
            <p:nvSpPr>
              <p:cNvPr id="133" name="Google Shape;133;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4" name="Google Shape;134;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 name="Google Shape;135;p2"/>
            <p:cNvGrpSpPr/>
            <p:nvPr/>
          </p:nvGrpSpPr>
          <p:grpSpPr>
            <a:xfrm rot="-2700000">
              <a:off x="2562914" y="887152"/>
              <a:ext cx="5309215" cy="5558084"/>
              <a:chOff x="0" y="-38100"/>
              <a:chExt cx="812800" cy="850900"/>
            </a:xfrm>
          </p:grpSpPr>
          <p:sp>
            <p:nvSpPr>
              <p:cNvPr id="136" name="Google Shape;13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7" name="Google Shape;137;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8" name="Google Shape;138;p2"/>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39" name="Google Shape;139;p2"/>
          <p:cNvSpPr txBox="1"/>
          <p:nvPr/>
        </p:nvSpPr>
        <p:spPr>
          <a:xfrm>
            <a:off x="1222755" y="1487555"/>
            <a:ext cx="8034000" cy="7389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Identifikasi Peluang</a:t>
            </a:r>
            <a:endParaRPr sz="4800" b="1" i="0" u="none" strike="noStrike" cap="none">
              <a:solidFill>
                <a:srgbClr val="21264D"/>
              </a:solidFill>
              <a:latin typeface="Poppins"/>
              <a:ea typeface="Poppins"/>
              <a:cs typeface="Poppins"/>
              <a:sym typeface="Poppins"/>
            </a:endParaRPr>
          </a:p>
        </p:txBody>
      </p:sp>
      <p:sp>
        <p:nvSpPr>
          <p:cNvPr id="140" name="Google Shape;140;p2"/>
          <p:cNvSpPr txBox="1"/>
          <p:nvPr/>
        </p:nvSpPr>
        <p:spPr>
          <a:xfrm>
            <a:off x="1222750" y="2868188"/>
            <a:ext cx="9429600" cy="609397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dirty="0" err="1">
                <a:solidFill>
                  <a:schemeClr val="dk1"/>
                </a:solidFill>
                <a:latin typeface="Calibri"/>
                <a:ea typeface="Calibri"/>
                <a:cs typeface="Calibri"/>
                <a:sym typeface="Calibri"/>
              </a:rPr>
              <a:t>Identifikasi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peluang</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merupakan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langkah</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awal</a:t>
            </a:r>
            <a:r>
              <a:rPr lang="en-US" sz="4400" dirty="0">
                <a:solidFill>
                  <a:schemeClr val="dk1"/>
                </a:solidFill>
                <a:latin typeface="Calibri"/>
                <a:ea typeface="Calibri"/>
                <a:cs typeface="Calibri"/>
                <a:sym typeface="Calibri"/>
              </a:rPr>
              <a:t> dan </a:t>
            </a:r>
            <a:r>
              <a:rPr lang="en-US" sz="4400" dirty="0" err="1">
                <a:solidFill>
                  <a:schemeClr val="dk1"/>
                </a:solidFill>
                <a:latin typeface="Calibri"/>
                <a:ea typeface="Calibri"/>
                <a:cs typeface="Calibri"/>
                <a:sym typeface="Calibri"/>
              </a:rPr>
              <a:t>kunci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dalam</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pengembangan</a:t>
            </a:r>
            <a:r>
              <a:rPr lang="en-US" sz="4400" dirty="0">
                <a:solidFill>
                  <a:schemeClr val="dk1"/>
                </a:solidFill>
                <a:latin typeface="Calibri"/>
                <a:ea typeface="Calibri"/>
                <a:cs typeface="Calibri"/>
                <a:sym typeface="Calibri"/>
              </a:rPr>
              <a:t> strategi </a:t>
            </a:r>
            <a:r>
              <a:rPr lang="en-US" sz="4400" dirty="0" err="1">
                <a:solidFill>
                  <a:schemeClr val="dk1"/>
                </a:solidFill>
                <a:latin typeface="Calibri"/>
                <a:ea typeface="Calibri"/>
                <a:cs typeface="Calibri"/>
                <a:sym typeface="Calibri"/>
              </a:rPr>
              <a:t>bisnis</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Identifikasi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ini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melibatkan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analisis</a:t>
            </a:r>
            <a:r>
              <a:rPr lang="en-US" sz="4400" dirty="0">
                <a:solidFill>
                  <a:schemeClr val="dk1"/>
                </a:solidFill>
                <a:latin typeface="Calibri"/>
                <a:ea typeface="Calibri"/>
                <a:cs typeface="Calibri"/>
                <a:sym typeface="Calibri"/>
              </a:rPr>
              <a:t> pasar, </a:t>
            </a:r>
            <a:r>
              <a:rPr lang="en-US" sz="4400" dirty="0" err="1">
                <a:solidFill>
                  <a:schemeClr val="dk1"/>
                </a:solidFill>
                <a:latin typeface="Calibri"/>
                <a:ea typeface="Calibri"/>
                <a:cs typeface="Calibri"/>
                <a:sym typeface="Calibri"/>
              </a:rPr>
              <a:t>tren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industri</a:t>
            </a:r>
            <a:r>
              <a:rPr lang="en-US" sz="4400" dirty="0">
                <a:solidFill>
                  <a:schemeClr val="dk1"/>
                </a:solidFill>
                <a:latin typeface="Calibri"/>
                <a:ea typeface="Calibri"/>
                <a:cs typeface="Calibri"/>
                <a:sym typeface="Calibri"/>
              </a:rPr>
              <a:t>, dan </a:t>
            </a:r>
            <a:r>
              <a:rPr lang="en-US" sz="4400" dirty="0" err="1">
                <a:solidFill>
                  <a:schemeClr val="dk1"/>
                </a:solidFill>
                <a:latin typeface="Calibri"/>
                <a:ea typeface="Calibri"/>
                <a:cs typeface="Calibri"/>
                <a:sym typeface="Calibri"/>
              </a:rPr>
              <a:t>kebutuhan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konsumen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untuk</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mengidentifikasi</a:t>
            </a:r>
            <a:r>
              <a:rPr lang="en-US" sz="4400" dirty="0">
                <a:solidFill>
                  <a:schemeClr val="dk1"/>
                </a:solidFill>
                <a:latin typeface="Calibri"/>
                <a:ea typeface="Calibri"/>
                <a:cs typeface="Calibri"/>
                <a:sym typeface="Calibri"/>
              </a:rPr>
              <a:t> area di mana </a:t>
            </a:r>
            <a:r>
              <a:rPr lang="en-US" sz="4400" dirty="0" err="1">
                <a:solidFill>
                  <a:schemeClr val="dk1"/>
                </a:solidFill>
                <a:latin typeface="Calibri"/>
                <a:ea typeface="Calibri"/>
                <a:cs typeface="Calibri"/>
                <a:sym typeface="Calibri"/>
              </a:rPr>
              <a:t>perusahaan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dapat</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menciptakan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nilai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tambah</a:t>
            </a:r>
            <a:r>
              <a:rPr lang="en-US" sz="4400" dirty="0">
                <a:solidFill>
                  <a:schemeClr val="dk1"/>
                </a:solidFill>
                <a:latin typeface="Calibri"/>
                <a:ea typeface="Calibri"/>
                <a:cs typeface="Calibri"/>
                <a:sym typeface="Calibri"/>
              </a:rPr>
              <a:t> dan </a:t>
            </a:r>
            <a:r>
              <a:rPr lang="en-US" sz="4400" dirty="0" err="1">
                <a:solidFill>
                  <a:schemeClr val="dk1"/>
                </a:solidFill>
                <a:latin typeface="Calibri"/>
                <a:ea typeface="Calibri"/>
                <a:cs typeface="Calibri"/>
                <a:sym typeface="Calibri"/>
              </a:rPr>
              <a:t>memenuhi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permintaan</a:t>
            </a:r>
            <a:r>
              <a:rPr lang="en-US" sz="4400" dirty="0">
                <a:solidFill>
                  <a:schemeClr val="dk1"/>
                </a:solidFill>
                <a:latin typeface="Calibri"/>
                <a:ea typeface="Calibri"/>
                <a:cs typeface="Calibri"/>
                <a:sym typeface="Calibri"/>
              </a:rPr>
              <a:t> pasar yang </a:t>
            </a:r>
            <a:r>
              <a:rPr lang="en-US" sz="4400" dirty="0" err="1">
                <a:solidFill>
                  <a:schemeClr val="dk1"/>
                </a:solidFill>
                <a:latin typeface="Calibri"/>
                <a:ea typeface="Calibri"/>
                <a:cs typeface="Calibri"/>
                <a:sym typeface="Calibri"/>
              </a:rPr>
              <a:t>ada</a:t>
            </a:r>
            <a:r>
              <a:rPr lang="en-US" sz="4400" dirty="0">
                <a:solidFill>
                  <a:schemeClr val="dk1"/>
                </a:solidFill>
                <a:latin typeface="Calibri"/>
                <a:ea typeface="Calibri"/>
                <a:cs typeface="Calibri"/>
                <a:sym typeface="Calibri"/>
              </a:rPr>
              <a:t>.</a:t>
            </a:r>
            <a:endParaRPr sz="4400" b="0" i="0" u="none" strike="noStrike" cap="none" dirty="0">
              <a:solidFill>
                <a:schemeClr val="dk1"/>
              </a:solidFill>
              <a:latin typeface="Cutive"/>
              <a:ea typeface="Cutive"/>
              <a:cs typeface="Cutive"/>
              <a:sym typeface="Cutive"/>
            </a:endParaRPr>
          </a:p>
        </p:txBody>
      </p:sp>
      <p:sp>
        <p:nvSpPr>
          <p:cNvPr id="141" name="Google Shape;141;p2"/>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142" name="Google Shape;142;p2"/>
          <p:cNvGrpSpPr/>
          <p:nvPr/>
        </p:nvGrpSpPr>
        <p:grpSpPr>
          <a:xfrm>
            <a:off x="14202254" y="-78589"/>
            <a:ext cx="3537125" cy="1842646"/>
            <a:chOff x="14202254" y="-78589"/>
            <a:chExt cx="3537125" cy="1842646"/>
          </a:xfrm>
        </p:grpSpPr>
        <p:sp>
          <p:nvSpPr>
            <p:cNvPr id="143" name="Google Shape;143;p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144" name="Google Shape;144;p2"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8"/>
        <p:cNvGrpSpPr/>
        <p:nvPr/>
      </p:nvGrpSpPr>
      <p:grpSpPr>
        <a:xfrm>
          <a:off x="0" y="0"/>
          <a:ext cx="0" cy="0"/>
          <a:chOff x="0" y="0"/>
          <a:chExt cx="0" cy="0"/>
        </a:xfrm>
      </p:grpSpPr>
      <p:sp>
        <p:nvSpPr>
          <p:cNvPr id="149" name="Google Shape;149;p3"/>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0" name="Google Shape;150;p3"/>
          <p:cNvGrpSpPr/>
          <p:nvPr/>
        </p:nvGrpSpPr>
        <p:grpSpPr>
          <a:xfrm rot="10800000">
            <a:off x="14209587" y="1954009"/>
            <a:ext cx="3280642" cy="3057907"/>
            <a:chOff x="1028699" y="3416530"/>
            <a:chExt cx="2671625" cy="2490239"/>
          </a:xfrm>
        </p:grpSpPr>
        <p:grpSp>
          <p:nvGrpSpPr>
            <p:cNvPr id="151" name="Google Shape;151;p3"/>
            <p:cNvGrpSpPr/>
            <p:nvPr/>
          </p:nvGrpSpPr>
          <p:grpSpPr>
            <a:xfrm rot="2700000">
              <a:off x="1966263" y="3924922"/>
              <a:ext cx="1417088" cy="1483514"/>
              <a:chOff x="0" y="-38100"/>
              <a:chExt cx="812800" cy="850900"/>
            </a:xfrm>
          </p:grpSpPr>
          <p:sp>
            <p:nvSpPr>
              <p:cNvPr id="152" name="Google Shape;15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53" name="Google Shape;153;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4" name="Google Shape;154;p3"/>
            <p:cNvGrpSpPr/>
            <p:nvPr/>
          </p:nvGrpSpPr>
          <p:grpSpPr>
            <a:xfrm rot="2700000">
              <a:off x="1413549" y="3761055"/>
              <a:ext cx="1720540" cy="1801190"/>
              <a:chOff x="0" y="-38100"/>
              <a:chExt cx="812800" cy="850900"/>
            </a:xfrm>
          </p:grpSpPr>
          <p:sp>
            <p:nvSpPr>
              <p:cNvPr id="155" name="Google Shape;15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56" name="Google Shape;156;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7" name="Google Shape;157;p3"/>
          <p:cNvGrpSpPr/>
          <p:nvPr/>
        </p:nvGrpSpPr>
        <p:grpSpPr>
          <a:xfrm rot="5400000">
            <a:off x="-1748095" y="8202375"/>
            <a:ext cx="6926752" cy="7161663"/>
            <a:chOff x="-175977" y="-175976"/>
            <a:chExt cx="9235669" cy="9548885"/>
          </a:xfrm>
        </p:grpSpPr>
        <p:grpSp>
          <p:nvGrpSpPr>
            <p:cNvPr id="158" name="Google Shape;158;p3"/>
            <p:cNvGrpSpPr/>
            <p:nvPr/>
          </p:nvGrpSpPr>
          <p:grpSpPr>
            <a:xfrm rot="-2700000">
              <a:off x="1011586" y="2751696"/>
              <a:ext cx="5309215" cy="5558084"/>
              <a:chOff x="0" y="-38100"/>
              <a:chExt cx="812800" cy="850900"/>
            </a:xfrm>
          </p:grpSpPr>
          <p:sp>
            <p:nvSpPr>
              <p:cNvPr id="159" name="Google Shape;159;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60" name="Google Shape;160;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 name="Google Shape;161;p3"/>
            <p:cNvGrpSpPr/>
            <p:nvPr/>
          </p:nvGrpSpPr>
          <p:grpSpPr>
            <a:xfrm rot="-2700000">
              <a:off x="1831597" y="887152"/>
              <a:ext cx="5309215" cy="5558084"/>
              <a:chOff x="0" y="-38100"/>
              <a:chExt cx="812800" cy="850900"/>
            </a:xfrm>
          </p:grpSpPr>
          <p:sp>
            <p:nvSpPr>
              <p:cNvPr id="162" name="Google Shape;16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63" name="Google Shape;163;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4" name="Google Shape;164;p3"/>
            <p:cNvGrpSpPr/>
            <p:nvPr/>
          </p:nvGrpSpPr>
          <p:grpSpPr>
            <a:xfrm rot="-2700000">
              <a:off x="1831597" y="2732109"/>
              <a:ext cx="5309215" cy="5558084"/>
              <a:chOff x="0" y="-38100"/>
              <a:chExt cx="812800" cy="850900"/>
            </a:xfrm>
          </p:grpSpPr>
          <p:sp>
            <p:nvSpPr>
              <p:cNvPr id="165" name="Google Shape;16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66" name="Google Shape;166;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7" name="Google Shape;167;p3"/>
            <p:cNvGrpSpPr/>
            <p:nvPr/>
          </p:nvGrpSpPr>
          <p:grpSpPr>
            <a:xfrm rot="-2700000">
              <a:off x="2494928" y="2732109"/>
              <a:ext cx="5309215" cy="5558084"/>
              <a:chOff x="0" y="-38100"/>
              <a:chExt cx="812800" cy="850900"/>
            </a:xfrm>
          </p:grpSpPr>
          <p:sp>
            <p:nvSpPr>
              <p:cNvPr id="168" name="Google Shape;168;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69" name="Google Shape;169;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0" name="Google Shape;170;p3"/>
            <p:cNvGrpSpPr/>
            <p:nvPr/>
          </p:nvGrpSpPr>
          <p:grpSpPr>
            <a:xfrm rot="-2700000">
              <a:off x="2562914" y="887152"/>
              <a:ext cx="5309215" cy="5558084"/>
              <a:chOff x="0" y="-38100"/>
              <a:chExt cx="812800" cy="850900"/>
            </a:xfrm>
          </p:grpSpPr>
          <p:sp>
            <p:nvSpPr>
              <p:cNvPr id="171" name="Google Shape;171;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72" name="Google Shape;172;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3" name="Google Shape;173;p3"/>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74" name="Google Shape;174;p3"/>
          <p:cNvSpPr txBox="1"/>
          <p:nvPr/>
        </p:nvSpPr>
        <p:spPr>
          <a:xfrm>
            <a:off x="1528473" y="1477287"/>
            <a:ext cx="10253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Proses Identifikasi Peluang</a:t>
            </a:r>
            <a:endParaRPr sz="4800" b="1" i="0" u="none" strike="noStrike" cap="none">
              <a:solidFill>
                <a:srgbClr val="21264D"/>
              </a:solidFill>
              <a:latin typeface="Poppins"/>
              <a:ea typeface="Poppins"/>
              <a:cs typeface="Poppins"/>
              <a:sym typeface="Poppins"/>
            </a:endParaRPr>
          </a:p>
        </p:txBody>
      </p:sp>
      <p:sp>
        <p:nvSpPr>
          <p:cNvPr id="175" name="Google Shape;175;p3"/>
          <p:cNvSpPr txBox="1"/>
          <p:nvPr/>
        </p:nvSpPr>
        <p:spPr>
          <a:xfrm>
            <a:off x="1528473" y="2793989"/>
            <a:ext cx="11798700" cy="3848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5000">
                <a:solidFill>
                  <a:schemeClr val="dk1"/>
                </a:solidFill>
                <a:latin typeface="Calibri"/>
                <a:ea typeface="Calibri"/>
                <a:cs typeface="Calibri"/>
                <a:sym typeface="Calibri"/>
              </a:rPr>
              <a:t>Proses identifikasi peluang melibatkan </a:t>
            </a:r>
            <a:r>
              <a:rPr lang="en-US" sz="5000" b="1">
                <a:solidFill>
                  <a:schemeClr val="dk1"/>
                </a:solidFill>
                <a:latin typeface="Calibri"/>
                <a:ea typeface="Calibri"/>
                <a:cs typeface="Calibri"/>
                <a:sym typeface="Calibri"/>
              </a:rPr>
              <a:t>analisis pasar</a:t>
            </a:r>
            <a:r>
              <a:rPr lang="en-US" sz="5000">
                <a:solidFill>
                  <a:schemeClr val="dk1"/>
                </a:solidFill>
                <a:latin typeface="Calibri"/>
                <a:ea typeface="Calibri"/>
                <a:cs typeface="Calibri"/>
                <a:sym typeface="Calibri"/>
              </a:rPr>
              <a:t>, </a:t>
            </a:r>
            <a:r>
              <a:rPr lang="en-US" sz="5000" b="1">
                <a:solidFill>
                  <a:schemeClr val="dk1"/>
                </a:solidFill>
                <a:latin typeface="Calibri"/>
                <a:ea typeface="Calibri"/>
                <a:cs typeface="Calibri"/>
                <a:sym typeface="Calibri"/>
              </a:rPr>
              <a:t>tren industri</a:t>
            </a:r>
            <a:r>
              <a:rPr lang="en-US" sz="5000">
                <a:solidFill>
                  <a:schemeClr val="dk1"/>
                </a:solidFill>
                <a:latin typeface="Calibri"/>
                <a:ea typeface="Calibri"/>
                <a:cs typeface="Calibri"/>
                <a:sym typeface="Calibri"/>
              </a:rPr>
              <a:t>, dan </a:t>
            </a:r>
            <a:r>
              <a:rPr lang="en-US" sz="5000" b="1">
                <a:solidFill>
                  <a:schemeClr val="dk1"/>
                </a:solidFill>
                <a:latin typeface="Calibri"/>
                <a:ea typeface="Calibri"/>
                <a:cs typeface="Calibri"/>
                <a:sym typeface="Calibri"/>
              </a:rPr>
              <a:t>kebutuhan konsumen</a:t>
            </a:r>
            <a:r>
              <a:rPr lang="en-US" sz="5000">
                <a:solidFill>
                  <a:schemeClr val="dk1"/>
                </a:solidFill>
                <a:latin typeface="Calibri"/>
                <a:ea typeface="Calibri"/>
                <a:cs typeface="Calibri"/>
                <a:sym typeface="Calibri"/>
              </a:rPr>
              <a:t> untuk mengidentifikasi kesenjangan atau area di mana sebuah bisnis dapat berkembang.</a:t>
            </a:r>
            <a:endParaRPr sz="5000" b="0" i="0" u="none" strike="noStrike" cap="none">
              <a:solidFill>
                <a:schemeClr val="dk1"/>
              </a:solidFill>
              <a:latin typeface="Cutive"/>
              <a:ea typeface="Cutive"/>
              <a:cs typeface="Cutive"/>
              <a:sym typeface="Cutive"/>
            </a:endParaRPr>
          </a:p>
        </p:txBody>
      </p:sp>
      <p:grpSp>
        <p:nvGrpSpPr>
          <p:cNvPr id="176" name="Google Shape;176;p3"/>
          <p:cNvGrpSpPr/>
          <p:nvPr/>
        </p:nvGrpSpPr>
        <p:grpSpPr>
          <a:xfrm>
            <a:off x="14202254" y="-78589"/>
            <a:ext cx="3537125" cy="1842646"/>
            <a:chOff x="14202254" y="-78589"/>
            <a:chExt cx="3537125" cy="1842646"/>
          </a:xfrm>
        </p:grpSpPr>
        <p:sp>
          <p:nvSpPr>
            <p:cNvPr id="177" name="Google Shape;177;p3"/>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78" name="Google Shape;178;p3"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179" name="Google Shape;179;p3"/>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3"/>
        <p:cNvGrpSpPr/>
        <p:nvPr/>
      </p:nvGrpSpPr>
      <p:grpSpPr>
        <a:xfrm>
          <a:off x="0" y="0"/>
          <a:ext cx="0" cy="0"/>
          <a:chOff x="0" y="0"/>
          <a:chExt cx="0" cy="0"/>
        </a:xfrm>
      </p:grpSpPr>
      <p:sp>
        <p:nvSpPr>
          <p:cNvPr id="184" name="Google Shape;184;p4"/>
          <p:cNvSpPr txBox="1"/>
          <p:nvPr/>
        </p:nvSpPr>
        <p:spPr>
          <a:xfrm>
            <a:off x="1231381" y="1477285"/>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Analisis Pasar</a:t>
            </a:r>
            <a:endParaRPr sz="4800" b="1" i="0" u="none" strike="noStrike" cap="none">
              <a:solidFill>
                <a:srgbClr val="21264D"/>
              </a:solidFill>
              <a:latin typeface="Poppins"/>
              <a:ea typeface="Poppins"/>
              <a:cs typeface="Poppins"/>
              <a:sym typeface="Poppins"/>
            </a:endParaRPr>
          </a:p>
        </p:txBody>
      </p:sp>
      <p:sp>
        <p:nvSpPr>
          <p:cNvPr id="185" name="Google Shape;185;p4"/>
          <p:cNvSpPr txBox="1"/>
          <p:nvPr/>
        </p:nvSpPr>
        <p:spPr>
          <a:xfrm>
            <a:off x="1231381" y="2611840"/>
            <a:ext cx="12027300" cy="4248300"/>
          </a:xfrm>
          <a:prstGeom prst="rect">
            <a:avLst/>
          </a:prstGeom>
          <a:noFill/>
          <a:ln>
            <a:noFill/>
          </a:ln>
        </p:spPr>
        <p:txBody>
          <a:bodyPr spcFirstLastPara="1" wrap="square" lIns="0" tIns="0" rIns="0" bIns="0" anchor="t" anchorCtr="0">
            <a:spAutoFit/>
          </a:bodyPr>
          <a:lstStyle/>
          <a:p>
            <a:pPr marL="0" lvl="0" indent="0" algn="just" rtl="0">
              <a:spcBef>
                <a:spcPts val="0"/>
              </a:spcBef>
              <a:spcAft>
                <a:spcPts val="0"/>
              </a:spcAft>
              <a:buClr>
                <a:schemeClr val="dk1"/>
              </a:buClr>
              <a:buSzPts val="4400"/>
              <a:buFont typeface="Arial"/>
              <a:buNone/>
            </a:pPr>
            <a:r>
              <a:rPr lang="en-US" sz="4600">
                <a:solidFill>
                  <a:schemeClr val="dk1"/>
                </a:solidFill>
                <a:latin typeface="Calibri"/>
                <a:ea typeface="Calibri"/>
                <a:cs typeface="Calibri"/>
                <a:sym typeface="Calibri"/>
              </a:rPr>
              <a:t>Analisis pasar melibatkan penelitian tentang ukuran pasar, pertumbuhan industri, dan faktor-faktor yang mempengaruhi permintaan. Data ini membantu dalam menemukan peluang yang belum dimanfaatkan</a:t>
            </a:r>
            <a:endParaRPr sz="4600">
              <a:solidFill>
                <a:schemeClr val="dk1"/>
              </a:solidFill>
              <a:latin typeface="Cutive"/>
              <a:ea typeface="Cutive"/>
              <a:cs typeface="Cutive"/>
              <a:sym typeface="Cutive"/>
            </a:endParaRPr>
          </a:p>
          <a:p>
            <a:pPr marL="0" marR="0" lvl="0" indent="0" algn="just" rtl="0">
              <a:lnSpc>
                <a:spcPct val="100000"/>
              </a:lnSpc>
              <a:spcBef>
                <a:spcPts val="0"/>
              </a:spcBef>
              <a:spcAft>
                <a:spcPts val="0"/>
              </a:spcAft>
              <a:buClr>
                <a:srgbClr val="000000"/>
              </a:buClr>
              <a:buSzPts val="4600"/>
              <a:buFont typeface="Arial"/>
              <a:buNone/>
            </a:pPr>
            <a:endParaRPr sz="4600">
              <a:solidFill>
                <a:schemeClr val="dk1"/>
              </a:solidFill>
              <a:latin typeface="Calibri"/>
              <a:ea typeface="Calibri"/>
              <a:cs typeface="Calibri"/>
              <a:sym typeface="Calibri"/>
            </a:endParaRPr>
          </a:p>
        </p:txBody>
      </p:sp>
      <p:grpSp>
        <p:nvGrpSpPr>
          <p:cNvPr id="186" name="Google Shape;186;p4"/>
          <p:cNvGrpSpPr/>
          <p:nvPr/>
        </p:nvGrpSpPr>
        <p:grpSpPr>
          <a:xfrm rot="-5400000">
            <a:off x="14063734" y="-4348587"/>
            <a:ext cx="6926752" cy="7161663"/>
            <a:chOff x="-175977" y="-175976"/>
            <a:chExt cx="9235669" cy="9548885"/>
          </a:xfrm>
        </p:grpSpPr>
        <p:grpSp>
          <p:nvGrpSpPr>
            <p:cNvPr id="187" name="Google Shape;187;p4"/>
            <p:cNvGrpSpPr/>
            <p:nvPr/>
          </p:nvGrpSpPr>
          <p:grpSpPr>
            <a:xfrm rot="-2700000">
              <a:off x="1011586" y="2751696"/>
              <a:ext cx="5309215" cy="5558084"/>
              <a:chOff x="0" y="-38100"/>
              <a:chExt cx="812800" cy="850900"/>
            </a:xfrm>
          </p:grpSpPr>
          <p:sp>
            <p:nvSpPr>
              <p:cNvPr id="188" name="Google Shape;188;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89" name="Google Shape;189;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0" name="Google Shape;190;p4"/>
            <p:cNvGrpSpPr/>
            <p:nvPr/>
          </p:nvGrpSpPr>
          <p:grpSpPr>
            <a:xfrm rot="-2700000">
              <a:off x="1831597" y="887152"/>
              <a:ext cx="5309215" cy="5558084"/>
              <a:chOff x="0" y="-38100"/>
              <a:chExt cx="812800" cy="850900"/>
            </a:xfrm>
          </p:grpSpPr>
          <p:sp>
            <p:nvSpPr>
              <p:cNvPr id="191" name="Google Shape;191;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92" name="Google Shape;192;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3" name="Google Shape;193;p4"/>
            <p:cNvGrpSpPr/>
            <p:nvPr/>
          </p:nvGrpSpPr>
          <p:grpSpPr>
            <a:xfrm rot="-2700000">
              <a:off x="1831597" y="2732109"/>
              <a:ext cx="5309215" cy="5558084"/>
              <a:chOff x="0" y="-38100"/>
              <a:chExt cx="812800" cy="850900"/>
            </a:xfrm>
          </p:grpSpPr>
          <p:sp>
            <p:nvSpPr>
              <p:cNvPr id="194" name="Google Shape;194;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95" name="Google Shape;195;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6" name="Google Shape;196;p4"/>
            <p:cNvGrpSpPr/>
            <p:nvPr/>
          </p:nvGrpSpPr>
          <p:grpSpPr>
            <a:xfrm rot="-2700000">
              <a:off x="2494928" y="2732109"/>
              <a:ext cx="5309215" cy="5558084"/>
              <a:chOff x="0" y="-38100"/>
              <a:chExt cx="812800" cy="850900"/>
            </a:xfrm>
          </p:grpSpPr>
          <p:sp>
            <p:nvSpPr>
              <p:cNvPr id="197" name="Google Shape;197;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98" name="Google Shape;198;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9" name="Google Shape;199;p4"/>
            <p:cNvGrpSpPr/>
            <p:nvPr/>
          </p:nvGrpSpPr>
          <p:grpSpPr>
            <a:xfrm rot="-2700000">
              <a:off x="2562914" y="887152"/>
              <a:ext cx="5309215" cy="5558084"/>
              <a:chOff x="0" y="-38100"/>
              <a:chExt cx="812800" cy="850900"/>
            </a:xfrm>
          </p:grpSpPr>
          <p:sp>
            <p:nvSpPr>
              <p:cNvPr id="200" name="Google Shape;200;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01" name="Google Shape;201;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2" name="Google Shape;202;p4"/>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03" name="Google Shape;203;p4"/>
          <p:cNvGrpSpPr/>
          <p:nvPr/>
        </p:nvGrpSpPr>
        <p:grpSpPr>
          <a:xfrm>
            <a:off x="14249400" y="8444354"/>
            <a:ext cx="3537125" cy="1842646"/>
            <a:chOff x="14202254" y="-78589"/>
            <a:chExt cx="3537125" cy="1842646"/>
          </a:xfrm>
        </p:grpSpPr>
        <p:sp>
          <p:nvSpPr>
            <p:cNvPr id="204" name="Google Shape;204;p4"/>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05" name="Google Shape;205;p4"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06" name="Google Shape;206;p4"/>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10"/>
        <p:cNvGrpSpPr/>
        <p:nvPr/>
      </p:nvGrpSpPr>
      <p:grpSpPr>
        <a:xfrm>
          <a:off x="0" y="0"/>
          <a:ext cx="0" cy="0"/>
          <a:chOff x="0" y="0"/>
          <a:chExt cx="0" cy="0"/>
        </a:xfrm>
      </p:grpSpPr>
      <p:sp>
        <p:nvSpPr>
          <p:cNvPr id="211" name="Google Shape;211;p5"/>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212" name="Google Shape;212;p5"/>
          <p:cNvGrpSpPr/>
          <p:nvPr/>
        </p:nvGrpSpPr>
        <p:grpSpPr>
          <a:xfrm>
            <a:off x="15357712" y="4649615"/>
            <a:ext cx="6926752" cy="7161663"/>
            <a:chOff x="-175977" y="-175976"/>
            <a:chExt cx="9235669" cy="9548885"/>
          </a:xfrm>
        </p:grpSpPr>
        <p:grpSp>
          <p:nvGrpSpPr>
            <p:cNvPr id="213" name="Google Shape;213;p5"/>
            <p:cNvGrpSpPr/>
            <p:nvPr/>
          </p:nvGrpSpPr>
          <p:grpSpPr>
            <a:xfrm rot="-2700000">
              <a:off x="1011586" y="2751696"/>
              <a:ext cx="5309215" cy="5558084"/>
              <a:chOff x="0" y="-38100"/>
              <a:chExt cx="812800" cy="850900"/>
            </a:xfrm>
          </p:grpSpPr>
          <p:sp>
            <p:nvSpPr>
              <p:cNvPr id="214" name="Google Shape;214;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15" name="Google Shape;215;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6" name="Google Shape;216;p5"/>
            <p:cNvGrpSpPr/>
            <p:nvPr/>
          </p:nvGrpSpPr>
          <p:grpSpPr>
            <a:xfrm rot="-2700000">
              <a:off x="1831597" y="887152"/>
              <a:ext cx="5309215" cy="5558084"/>
              <a:chOff x="0" y="-38100"/>
              <a:chExt cx="812800" cy="850900"/>
            </a:xfrm>
          </p:grpSpPr>
          <p:sp>
            <p:nvSpPr>
              <p:cNvPr id="217" name="Google Shape;217;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18" name="Google Shape;218;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9" name="Google Shape;219;p5"/>
            <p:cNvGrpSpPr/>
            <p:nvPr/>
          </p:nvGrpSpPr>
          <p:grpSpPr>
            <a:xfrm rot="-2700000">
              <a:off x="1831597" y="2732109"/>
              <a:ext cx="5309215" cy="5558084"/>
              <a:chOff x="0" y="-38100"/>
              <a:chExt cx="812800" cy="850900"/>
            </a:xfrm>
          </p:grpSpPr>
          <p:sp>
            <p:nvSpPr>
              <p:cNvPr id="220" name="Google Shape;220;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21" name="Google Shape;221;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2" name="Google Shape;222;p5"/>
            <p:cNvGrpSpPr/>
            <p:nvPr/>
          </p:nvGrpSpPr>
          <p:grpSpPr>
            <a:xfrm rot="-2700000">
              <a:off x="2494928" y="2732109"/>
              <a:ext cx="5309215" cy="5558084"/>
              <a:chOff x="0" y="-38100"/>
              <a:chExt cx="812800" cy="850900"/>
            </a:xfrm>
          </p:grpSpPr>
          <p:sp>
            <p:nvSpPr>
              <p:cNvPr id="223" name="Google Shape;223;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4" name="Google Shape;224;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5" name="Google Shape;225;p5"/>
            <p:cNvGrpSpPr/>
            <p:nvPr/>
          </p:nvGrpSpPr>
          <p:grpSpPr>
            <a:xfrm rot="-2700000">
              <a:off x="2562914" y="887152"/>
              <a:ext cx="5309215" cy="5558084"/>
              <a:chOff x="0" y="-38100"/>
              <a:chExt cx="812800" cy="850900"/>
            </a:xfrm>
          </p:grpSpPr>
          <p:sp>
            <p:nvSpPr>
              <p:cNvPr id="226" name="Google Shape;226;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7" name="Google Shape;227;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28" name="Google Shape;228;p5"/>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229" name="Google Shape;229;p5"/>
          <p:cNvSpPr txBox="1"/>
          <p:nvPr/>
        </p:nvSpPr>
        <p:spPr>
          <a:xfrm>
            <a:off x="1193955" y="1693492"/>
            <a:ext cx="8034000" cy="7389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Tren Industri</a:t>
            </a:r>
            <a:endParaRPr sz="4800" b="1" i="0" u="none" strike="noStrike" cap="none">
              <a:solidFill>
                <a:srgbClr val="21264D"/>
              </a:solidFill>
              <a:latin typeface="Poppins"/>
              <a:ea typeface="Poppins"/>
              <a:cs typeface="Poppins"/>
              <a:sym typeface="Poppins"/>
            </a:endParaRPr>
          </a:p>
        </p:txBody>
      </p:sp>
      <p:sp>
        <p:nvSpPr>
          <p:cNvPr id="230" name="Google Shape;230;p5"/>
          <p:cNvSpPr txBox="1"/>
          <p:nvPr/>
        </p:nvSpPr>
        <p:spPr>
          <a:xfrm>
            <a:off x="1180224" y="2933700"/>
            <a:ext cx="9342300" cy="4525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800"/>
              <a:buFont typeface="Arial"/>
              <a:buNone/>
            </a:pPr>
            <a:r>
              <a:rPr lang="en-US" sz="4900">
                <a:solidFill>
                  <a:schemeClr val="dk1"/>
                </a:solidFill>
                <a:latin typeface="Calibri"/>
                <a:ea typeface="Calibri"/>
                <a:cs typeface="Calibri"/>
                <a:sym typeface="Calibri"/>
              </a:rPr>
              <a:t>Mengidentifikasi tren industri seperti teknologi baru, perubahan regulasi, atau pergeseran preferensi konsumen dapat mengungkap peluang untuk inovasi atau pengembangan produk baru.</a:t>
            </a:r>
            <a:endParaRPr sz="4900" b="0" i="0" u="none" strike="noStrike" cap="none">
              <a:solidFill>
                <a:schemeClr val="dk1"/>
              </a:solidFill>
              <a:latin typeface="Cutive"/>
              <a:ea typeface="Cutive"/>
              <a:cs typeface="Cutive"/>
              <a:sym typeface="Cutive"/>
            </a:endParaRPr>
          </a:p>
        </p:txBody>
      </p:sp>
      <p:sp>
        <p:nvSpPr>
          <p:cNvPr id="231" name="Google Shape;231;p5"/>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232" name="Google Shape;232;p5"/>
          <p:cNvGrpSpPr/>
          <p:nvPr/>
        </p:nvGrpSpPr>
        <p:grpSpPr>
          <a:xfrm>
            <a:off x="14202254" y="-78589"/>
            <a:ext cx="3537125" cy="1842646"/>
            <a:chOff x="14202254" y="-78589"/>
            <a:chExt cx="3537125" cy="1842646"/>
          </a:xfrm>
        </p:grpSpPr>
        <p:sp>
          <p:nvSpPr>
            <p:cNvPr id="233" name="Google Shape;233;p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234" name="Google Shape;234;p5"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38"/>
        <p:cNvGrpSpPr/>
        <p:nvPr/>
      </p:nvGrpSpPr>
      <p:grpSpPr>
        <a:xfrm>
          <a:off x="0" y="0"/>
          <a:ext cx="0" cy="0"/>
          <a:chOff x="0" y="0"/>
          <a:chExt cx="0" cy="0"/>
        </a:xfrm>
      </p:grpSpPr>
      <p:sp>
        <p:nvSpPr>
          <p:cNvPr id="239" name="Google Shape;239;p10"/>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40" name="Google Shape;240;p10"/>
          <p:cNvGrpSpPr/>
          <p:nvPr/>
        </p:nvGrpSpPr>
        <p:grpSpPr>
          <a:xfrm rot="10800000">
            <a:off x="14209587" y="1954009"/>
            <a:ext cx="3280642" cy="3057907"/>
            <a:chOff x="1028699" y="3416530"/>
            <a:chExt cx="2671625" cy="2490239"/>
          </a:xfrm>
        </p:grpSpPr>
        <p:grpSp>
          <p:nvGrpSpPr>
            <p:cNvPr id="241" name="Google Shape;241;p10"/>
            <p:cNvGrpSpPr/>
            <p:nvPr/>
          </p:nvGrpSpPr>
          <p:grpSpPr>
            <a:xfrm rot="2700000">
              <a:off x="1966263" y="3924922"/>
              <a:ext cx="1417088" cy="1483514"/>
              <a:chOff x="0" y="-38100"/>
              <a:chExt cx="812800" cy="850900"/>
            </a:xfrm>
          </p:grpSpPr>
          <p:sp>
            <p:nvSpPr>
              <p:cNvPr id="242" name="Google Shape;242;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43" name="Google Shape;243;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4" name="Google Shape;244;p10"/>
            <p:cNvGrpSpPr/>
            <p:nvPr/>
          </p:nvGrpSpPr>
          <p:grpSpPr>
            <a:xfrm rot="2700000">
              <a:off x="1413549" y="3761055"/>
              <a:ext cx="1720540" cy="1801190"/>
              <a:chOff x="0" y="-38100"/>
              <a:chExt cx="812800" cy="850900"/>
            </a:xfrm>
          </p:grpSpPr>
          <p:sp>
            <p:nvSpPr>
              <p:cNvPr id="245" name="Google Shape;245;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46" name="Google Shape;246;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47" name="Google Shape;247;p10"/>
          <p:cNvGrpSpPr/>
          <p:nvPr/>
        </p:nvGrpSpPr>
        <p:grpSpPr>
          <a:xfrm rot="5400000">
            <a:off x="-1748095" y="8202375"/>
            <a:ext cx="6926752" cy="7161663"/>
            <a:chOff x="-175977" y="-175976"/>
            <a:chExt cx="9235669" cy="9548885"/>
          </a:xfrm>
        </p:grpSpPr>
        <p:grpSp>
          <p:nvGrpSpPr>
            <p:cNvPr id="248" name="Google Shape;248;p10"/>
            <p:cNvGrpSpPr/>
            <p:nvPr/>
          </p:nvGrpSpPr>
          <p:grpSpPr>
            <a:xfrm rot="-2700000">
              <a:off x="1011586" y="2751696"/>
              <a:ext cx="5309215" cy="5558084"/>
              <a:chOff x="0" y="-38100"/>
              <a:chExt cx="812800" cy="850900"/>
            </a:xfrm>
          </p:grpSpPr>
          <p:sp>
            <p:nvSpPr>
              <p:cNvPr id="249" name="Google Shape;249;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50" name="Google Shape;250;p10"/>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1" name="Google Shape;251;p10"/>
            <p:cNvGrpSpPr/>
            <p:nvPr/>
          </p:nvGrpSpPr>
          <p:grpSpPr>
            <a:xfrm rot="-2700000">
              <a:off x="1831597" y="887152"/>
              <a:ext cx="5309215" cy="5558084"/>
              <a:chOff x="0" y="-38100"/>
              <a:chExt cx="812800" cy="850900"/>
            </a:xfrm>
          </p:grpSpPr>
          <p:sp>
            <p:nvSpPr>
              <p:cNvPr id="252" name="Google Shape;252;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53" name="Google Shape;253;p10"/>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4" name="Google Shape;254;p10"/>
            <p:cNvGrpSpPr/>
            <p:nvPr/>
          </p:nvGrpSpPr>
          <p:grpSpPr>
            <a:xfrm rot="-2700000">
              <a:off x="1831597" y="2732109"/>
              <a:ext cx="5309215" cy="5558084"/>
              <a:chOff x="0" y="-38100"/>
              <a:chExt cx="812800" cy="850900"/>
            </a:xfrm>
          </p:grpSpPr>
          <p:sp>
            <p:nvSpPr>
              <p:cNvPr id="255" name="Google Shape;255;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56" name="Google Shape;256;p10"/>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7" name="Google Shape;257;p10"/>
            <p:cNvGrpSpPr/>
            <p:nvPr/>
          </p:nvGrpSpPr>
          <p:grpSpPr>
            <a:xfrm rot="-2700000">
              <a:off x="2494928" y="2732109"/>
              <a:ext cx="5309215" cy="5558084"/>
              <a:chOff x="0" y="-38100"/>
              <a:chExt cx="812800" cy="850900"/>
            </a:xfrm>
          </p:grpSpPr>
          <p:sp>
            <p:nvSpPr>
              <p:cNvPr id="258" name="Google Shape;258;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59" name="Google Shape;259;p10"/>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0" name="Google Shape;260;p10"/>
            <p:cNvGrpSpPr/>
            <p:nvPr/>
          </p:nvGrpSpPr>
          <p:grpSpPr>
            <a:xfrm rot="-2700000">
              <a:off x="2562914" y="887152"/>
              <a:ext cx="5309215" cy="5558084"/>
              <a:chOff x="0" y="-38100"/>
              <a:chExt cx="812800" cy="850900"/>
            </a:xfrm>
          </p:grpSpPr>
          <p:sp>
            <p:nvSpPr>
              <p:cNvPr id="261" name="Google Shape;261;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62" name="Google Shape;262;p10"/>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63" name="Google Shape;263;p10"/>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64" name="Google Shape;264;p10"/>
          <p:cNvSpPr txBox="1"/>
          <p:nvPr/>
        </p:nvSpPr>
        <p:spPr>
          <a:xfrm>
            <a:off x="1528475" y="1601300"/>
            <a:ext cx="10961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Kebutuhan Konsumen</a:t>
            </a:r>
            <a:endParaRPr sz="4800" b="1" i="0" u="none" strike="noStrike" cap="none">
              <a:solidFill>
                <a:srgbClr val="21264D"/>
              </a:solidFill>
              <a:latin typeface="Poppins"/>
              <a:ea typeface="Poppins"/>
              <a:cs typeface="Poppins"/>
              <a:sym typeface="Poppins"/>
            </a:endParaRPr>
          </a:p>
        </p:txBody>
      </p:sp>
      <p:sp>
        <p:nvSpPr>
          <p:cNvPr id="265" name="Google Shape;265;p10"/>
          <p:cNvSpPr txBox="1"/>
          <p:nvPr/>
        </p:nvSpPr>
        <p:spPr>
          <a:xfrm>
            <a:off x="1528473" y="2972006"/>
            <a:ext cx="11798700" cy="4710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5100">
                <a:solidFill>
                  <a:schemeClr val="dk1"/>
                </a:solidFill>
                <a:latin typeface="Calibri"/>
                <a:ea typeface="Calibri"/>
                <a:cs typeface="Calibri"/>
                <a:sym typeface="Calibri"/>
              </a:rPr>
              <a:t>Memahami kebutuhan, keinginan, dan harapan konsumen adalah kunci untuk mengidentifikasi peluang. Survei, wawancara, dan analisis data dapat membantu dalam menentukan apa yang konsumen cari.</a:t>
            </a:r>
            <a:endParaRPr sz="5100" b="0" i="0" u="none" strike="noStrike" cap="none">
              <a:solidFill>
                <a:schemeClr val="dk1"/>
              </a:solidFill>
              <a:latin typeface="Cutive"/>
              <a:ea typeface="Cutive"/>
              <a:cs typeface="Cutive"/>
              <a:sym typeface="Cutive"/>
            </a:endParaRPr>
          </a:p>
        </p:txBody>
      </p:sp>
      <p:grpSp>
        <p:nvGrpSpPr>
          <p:cNvPr id="266" name="Google Shape;266;p10"/>
          <p:cNvGrpSpPr/>
          <p:nvPr/>
        </p:nvGrpSpPr>
        <p:grpSpPr>
          <a:xfrm>
            <a:off x="14202254" y="-78589"/>
            <a:ext cx="3537125" cy="1842646"/>
            <a:chOff x="14202254" y="-78589"/>
            <a:chExt cx="3537125" cy="1842646"/>
          </a:xfrm>
        </p:grpSpPr>
        <p:sp>
          <p:nvSpPr>
            <p:cNvPr id="267" name="Google Shape;267;p10"/>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68" name="Google Shape;268;p10"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69" name="Google Shape;269;p10"/>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73"/>
        <p:cNvGrpSpPr/>
        <p:nvPr/>
      </p:nvGrpSpPr>
      <p:grpSpPr>
        <a:xfrm>
          <a:off x="0" y="0"/>
          <a:ext cx="0" cy="0"/>
          <a:chOff x="0" y="0"/>
          <a:chExt cx="0" cy="0"/>
        </a:xfrm>
      </p:grpSpPr>
      <p:sp>
        <p:nvSpPr>
          <p:cNvPr id="274" name="Google Shape;274;g26bb41f1249_0_12"/>
          <p:cNvSpPr txBox="1"/>
          <p:nvPr/>
        </p:nvSpPr>
        <p:spPr>
          <a:xfrm>
            <a:off x="1338556" y="895510"/>
            <a:ext cx="151113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Identifikasi Peluang untuk </a:t>
            </a:r>
            <a:endParaRPr sz="4800" b="1">
              <a:solidFill>
                <a:srgbClr val="21264D"/>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Pengembangan Ide Produk/Jasa</a:t>
            </a:r>
            <a:endParaRPr sz="4800" b="1" i="0" u="none" strike="noStrike" cap="none">
              <a:solidFill>
                <a:srgbClr val="21264D"/>
              </a:solidFill>
              <a:latin typeface="Poppins"/>
              <a:ea typeface="Poppins"/>
              <a:cs typeface="Poppins"/>
              <a:sym typeface="Poppins"/>
            </a:endParaRPr>
          </a:p>
        </p:txBody>
      </p:sp>
      <p:sp>
        <p:nvSpPr>
          <p:cNvPr id="275" name="Google Shape;275;g26bb41f1249_0_12"/>
          <p:cNvSpPr txBox="1"/>
          <p:nvPr/>
        </p:nvSpPr>
        <p:spPr>
          <a:xfrm>
            <a:off x="1338556" y="2926950"/>
            <a:ext cx="12027300" cy="3848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800"/>
              <a:buFont typeface="Arial"/>
              <a:buNone/>
            </a:pPr>
            <a:r>
              <a:rPr lang="en-US" sz="5000">
                <a:solidFill>
                  <a:schemeClr val="dk1"/>
                </a:solidFill>
                <a:latin typeface="Calibri"/>
                <a:ea typeface="Calibri"/>
                <a:cs typeface="Calibri"/>
                <a:sym typeface="Calibri"/>
              </a:rPr>
              <a:t>Setelah identifikasi peluang dilakukan, langkah berikutnya adalah mengeksplorasi ide-ide kreatif untuk memenuhi peluang tersebut. Ini melibatkan brainstorming, penelitian pasar, dan pengembangan konsep.</a:t>
            </a:r>
            <a:endParaRPr sz="5000" b="0" i="0" u="none" strike="noStrike" cap="none">
              <a:solidFill>
                <a:schemeClr val="dk1"/>
              </a:solidFill>
              <a:latin typeface="Cutive"/>
              <a:ea typeface="Cutive"/>
              <a:cs typeface="Cutive"/>
              <a:sym typeface="Cutive"/>
            </a:endParaRPr>
          </a:p>
        </p:txBody>
      </p:sp>
      <p:grpSp>
        <p:nvGrpSpPr>
          <p:cNvPr id="276" name="Google Shape;276;g26bb41f1249_0_12"/>
          <p:cNvGrpSpPr/>
          <p:nvPr/>
        </p:nvGrpSpPr>
        <p:grpSpPr>
          <a:xfrm rot="-5400000">
            <a:off x="14063752" y="-4348555"/>
            <a:ext cx="6926719" cy="7161631"/>
            <a:chOff x="-175975" y="-175954"/>
            <a:chExt cx="9235626" cy="9548842"/>
          </a:xfrm>
        </p:grpSpPr>
        <p:grpSp>
          <p:nvGrpSpPr>
            <p:cNvPr id="277" name="Google Shape;277;g26bb41f1249_0_12"/>
            <p:cNvGrpSpPr/>
            <p:nvPr/>
          </p:nvGrpSpPr>
          <p:grpSpPr>
            <a:xfrm rot="-2700000">
              <a:off x="1011581" y="2751712"/>
              <a:ext cx="5309185" cy="5558053"/>
              <a:chOff x="0" y="-38100"/>
              <a:chExt cx="812800" cy="850900"/>
            </a:xfrm>
          </p:grpSpPr>
          <p:sp>
            <p:nvSpPr>
              <p:cNvPr id="278" name="Google Shape;278;g26bb41f1249_0_1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79" name="Google Shape;279;g26bb41f1249_0_1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0" name="Google Shape;280;g26bb41f1249_0_12"/>
            <p:cNvGrpSpPr/>
            <p:nvPr/>
          </p:nvGrpSpPr>
          <p:grpSpPr>
            <a:xfrm rot="-2700000">
              <a:off x="1831592" y="887168"/>
              <a:ext cx="5309185" cy="5558053"/>
              <a:chOff x="0" y="-38100"/>
              <a:chExt cx="812800" cy="850900"/>
            </a:xfrm>
          </p:grpSpPr>
          <p:sp>
            <p:nvSpPr>
              <p:cNvPr id="281" name="Google Shape;281;g26bb41f1249_0_1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82" name="Google Shape;282;g26bb41f1249_0_1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3" name="Google Shape;283;g26bb41f1249_0_12"/>
            <p:cNvGrpSpPr/>
            <p:nvPr/>
          </p:nvGrpSpPr>
          <p:grpSpPr>
            <a:xfrm rot="-2700000">
              <a:off x="1831592" y="2732125"/>
              <a:ext cx="5309185" cy="5558053"/>
              <a:chOff x="0" y="-38100"/>
              <a:chExt cx="812800" cy="850900"/>
            </a:xfrm>
          </p:grpSpPr>
          <p:sp>
            <p:nvSpPr>
              <p:cNvPr id="284" name="Google Shape;284;g26bb41f1249_0_1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85" name="Google Shape;285;g26bb41f1249_0_1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6" name="Google Shape;286;g26bb41f1249_0_12"/>
            <p:cNvGrpSpPr/>
            <p:nvPr/>
          </p:nvGrpSpPr>
          <p:grpSpPr>
            <a:xfrm rot="-2700000">
              <a:off x="2494923" y="2732125"/>
              <a:ext cx="5309185" cy="5558053"/>
              <a:chOff x="0" y="-38100"/>
              <a:chExt cx="812800" cy="850900"/>
            </a:xfrm>
          </p:grpSpPr>
          <p:sp>
            <p:nvSpPr>
              <p:cNvPr id="287" name="Google Shape;287;g26bb41f1249_0_1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88" name="Google Shape;288;g26bb41f1249_0_1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9" name="Google Shape;289;g26bb41f1249_0_12"/>
            <p:cNvGrpSpPr/>
            <p:nvPr/>
          </p:nvGrpSpPr>
          <p:grpSpPr>
            <a:xfrm rot="-2700000">
              <a:off x="2562909" y="887168"/>
              <a:ext cx="5309185" cy="5558053"/>
              <a:chOff x="0" y="-38100"/>
              <a:chExt cx="812800" cy="850900"/>
            </a:xfrm>
          </p:grpSpPr>
          <p:sp>
            <p:nvSpPr>
              <p:cNvPr id="290" name="Google Shape;290;g26bb41f1249_0_1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91" name="Google Shape;291;g26bb41f1249_0_12"/>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2" name="Google Shape;292;g26bb41f1249_0_12"/>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93" name="Google Shape;293;g26bb41f1249_0_12"/>
          <p:cNvGrpSpPr/>
          <p:nvPr/>
        </p:nvGrpSpPr>
        <p:grpSpPr>
          <a:xfrm>
            <a:off x="14249400" y="8444354"/>
            <a:ext cx="3537125" cy="1842646"/>
            <a:chOff x="14202254" y="-78589"/>
            <a:chExt cx="3537125" cy="1842646"/>
          </a:xfrm>
        </p:grpSpPr>
        <p:sp>
          <p:nvSpPr>
            <p:cNvPr id="294" name="Google Shape;294;g26bb41f1249_0_1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95" name="Google Shape;295;g26bb41f1249_0_12"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296" name="Google Shape;296;g26bb41f1249_0_12"/>
          <p:cNvSpPr txBox="1"/>
          <p:nvPr/>
        </p:nvSpPr>
        <p:spPr>
          <a:xfrm>
            <a:off x="1338542" y="8927920"/>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00"/>
        <p:cNvGrpSpPr/>
        <p:nvPr/>
      </p:nvGrpSpPr>
      <p:grpSpPr>
        <a:xfrm>
          <a:off x="0" y="0"/>
          <a:ext cx="0" cy="0"/>
          <a:chOff x="0" y="0"/>
          <a:chExt cx="0" cy="0"/>
        </a:xfrm>
      </p:grpSpPr>
      <p:grpSp>
        <p:nvGrpSpPr>
          <p:cNvPr id="301" name="Google Shape;301;g26c4299efa6_0_9"/>
          <p:cNvGrpSpPr/>
          <p:nvPr/>
        </p:nvGrpSpPr>
        <p:grpSpPr>
          <a:xfrm>
            <a:off x="15357713" y="4649632"/>
            <a:ext cx="6926719" cy="7161631"/>
            <a:chOff x="-175976" y="-175954"/>
            <a:chExt cx="9235626" cy="9548842"/>
          </a:xfrm>
        </p:grpSpPr>
        <p:grpSp>
          <p:nvGrpSpPr>
            <p:cNvPr id="302" name="Google Shape;302;g26c4299efa6_0_9"/>
            <p:cNvGrpSpPr/>
            <p:nvPr/>
          </p:nvGrpSpPr>
          <p:grpSpPr>
            <a:xfrm rot="-2700000">
              <a:off x="1011580" y="2751712"/>
              <a:ext cx="5309185" cy="5558053"/>
              <a:chOff x="0" y="-38100"/>
              <a:chExt cx="812800" cy="850900"/>
            </a:xfrm>
          </p:grpSpPr>
          <p:sp>
            <p:nvSpPr>
              <p:cNvPr id="303" name="Google Shape;303;g26c4299efa6_0_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04" name="Google Shape;304;g26c4299efa6_0_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5" name="Google Shape;305;g26c4299efa6_0_9"/>
            <p:cNvGrpSpPr/>
            <p:nvPr/>
          </p:nvGrpSpPr>
          <p:grpSpPr>
            <a:xfrm rot="-2700000">
              <a:off x="1831591" y="887168"/>
              <a:ext cx="5309185" cy="5558053"/>
              <a:chOff x="0" y="-38100"/>
              <a:chExt cx="812800" cy="850900"/>
            </a:xfrm>
          </p:grpSpPr>
          <p:sp>
            <p:nvSpPr>
              <p:cNvPr id="306" name="Google Shape;306;g26c4299efa6_0_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07" name="Google Shape;307;g26c4299efa6_0_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g26c4299efa6_0_9"/>
            <p:cNvGrpSpPr/>
            <p:nvPr/>
          </p:nvGrpSpPr>
          <p:grpSpPr>
            <a:xfrm rot="-2700000">
              <a:off x="1831591" y="2732125"/>
              <a:ext cx="5309185" cy="5558053"/>
              <a:chOff x="0" y="-38100"/>
              <a:chExt cx="812800" cy="850900"/>
            </a:xfrm>
          </p:grpSpPr>
          <p:sp>
            <p:nvSpPr>
              <p:cNvPr id="309" name="Google Shape;309;g26c4299efa6_0_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10" name="Google Shape;310;g26c4299efa6_0_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1" name="Google Shape;311;g26c4299efa6_0_9"/>
            <p:cNvGrpSpPr/>
            <p:nvPr/>
          </p:nvGrpSpPr>
          <p:grpSpPr>
            <a:xfrm rot="-2700000">
              <a:off x="2494922" y="2732125"/>
              <a:ext cx="5309185" cy="5558053"/>
              <a:chOff x="0" y="-38100"/>
              <a:chExt cx="812800" cy="850900"/>
            </a:xfrm>
          </p:grpSpPr>
          <p:sp>
            <p:nvSpPr>
              <p:cNvPr id="312" name="Google Shape;312;g26c4299efa6_0_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3" name="Google Shape;313;g26c4299efa6_0_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4" name="Google Shape;314;g26c4299efa6_0_9"/>
            <p:cNvGrpSpPr/>
            <p:nvPr/>
          </p:nvGrpSpPr>
          <p:grpSpPr>
            <a:xfrm rot="-2700000">
              <a:off x="2562908" y="887168"/>
              <a:ext cx="5309185" cy="5558053"/>
              <a:chOff x="0" y="-38100"/>
              <a:chExt cx="812800" cy="850900"/>
            </a:xfrm>
          </p:grpSpPr>
          <p:sp>
            <p:nvSpPr>
              <p:cNvPr id="315" name="Google Shape;315;g26c4299efa6_0_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6" name="Google Shape;316;g26c4299efa6_0_9"/>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17" name="Google Shape;317;g26c4299efa6_0_9"/>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318" name="Google Shape;318;g26c4299efa6_0_9"/>
          <p:cNvSpPr txBox="1"/>
          <p:nvPr/>
        </p:nvSpPr>
        <p:spPr>
          <a:xfrm>
            <a:off x="1180230" y="876492"/>
            <a:ext cx="80340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Barang/Jasa Timeless dan Seasonal</a:t>
            </a:r>
            <a:endParaRPr sz="4800" b="1" i="0" u="none" strike="noStrike" cap="none">
              <a:solidFill>
                <a:srgbClr val="21264D"/>
              </a:solidFill>
              <a:latin typeface="Poppins"/>
              <a:ea typeface="Poppins"/>
              <a:cs typeface="Poppins"/>
              <a:sym typeface="Poppins"/>
            </a:endParaRPr>
          </a:p>
        </p:txBody>
      </p:sp>
      <p:sp>
        <p:nvSpPr>
          <p:cNvPr id="319" name="Google Shape;319;g26c4299efa6_0_9"/>
          <p:cNvSpPr txBox="1"/>
          <p:nvPr/>
        </p:nvSpPr>
        <p:spPr>
          <a:xfrm>
            <a:off x="1180226" y="2933700"/>
            <a:ext cx="14908200" cy="55413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800"/>
              <a:buFont typeface="Arial"/>
              <a:buNone/>
            </a:pPr>
            <a:r>
              <a:rPr lang="en-US" sz="4000" dirty="0" err="1">
                <a:solidFill>
                  <a:schemeClr val="dk1"/>
                </a:solidFill>
                <a:latin typeface="Calibri"/>
                <a:ea typeface="Calibri"/>
                <a:cs typeface="Calibri"/>
                <a:sym typeface="Calibri"/>
              </a:rPr>
              <a:t>Produk</a:t>
            </a:r>
            <a:r>
              <a:rPr lang="en-US" sz="4000" dirty="0">
                <a:solidFill>
                  <a:schemeClr val="dk1"/>
                </a:solidFill>
                <a:latin typeface="Calibri"/>
                <a:ea typeface="Calibri"/>
                <a:cs typeface="Calibri"/>
                <a:sym typeface="Calibri"/>
              </a:rPr>
              <a:t>/</a:t>
            </a:r>
            <a:r>
              <a:rPr lang="en-US" sz="4000" dirty="0" err="1">
                <a:solidFill>
                  <a:schemeClr val="dk1"/>
                </a:solidFill>
                <a:latin typeface="Calibri"/>
                <a:ea typeface="Calibri"/>
                <a:cs typeface="Calibri"/>
                <a:sym typeface="Calibri"/>
              </a:rPr>
              <a:t>jasa</a:t>
            </a:r>
            <a:r>
              <a:rPr lang="en-US" sz="4000" dirty="0">
                <a:solidFill>
                  <a:schemeClr val="dk1"/>
                </a:solidFill>
                <a:latin typeface="Calibri"/>
                <a:ea typeface="Calibri"/>
                <a:cs typeface="Calibri"/>
                <a:sym typeface="Calibri"/>
              </a:rPr>
              <a:t> timeless </a:t>
            </a:r>
            <a:r>
              <a:rPr lang="en-US" sz="4000" dirty="0" err="1">
                <a:solidFill>
                  <a:schemeClr val="dk1"/>
                </a:solidFill>
                <a:latin typeface="Calibri"/>
                <a:ea typeface="Calibri"/>
                <a:cs typeface="Calibri"/>
                <a:sym typeface="Calibri"/>
              </a:rPr>
              <a:t>adalah</a:t>
            </a:r>
            <a:r>
              <a:rPr lang="en-US" sz="4000" dirty="0">
                <a:solidFill>
                  <a:schemeClr val="dk1"/>
                </a:solidFill>
                <a:latin typeface="Calibri"/>
                <a:ea typeface="Calibri"/>
                <a:cs typeface="Calibri"/>
                <a:sym typeface="Calibri"/>
              </a:rPr>
              <a:t> yang </a:t>
            </a:r>
            <a:r>
              <a:rPr lang="en-US" sz="4000" dirty="0" err="1">
                <a:solidFill>
                  <a:schemeClr val="dk1"/>
                </a:solidFill>
                <a:latin typeface="Calibri"/>
                <a:ea typeface="Calibri"/>
                <a:cs typeface="Calibri"/>
                <a:sym typeface="Calibri"/>
              </a:rPr>
              <a:t>tetap</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relevan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sepanjang</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waktu</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sementara</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produk</a:t>
            </a:r>
            <a:r>
              <a:rPr lang="en-US" sz="4000" dirty="0">
                <a:solidFill>
                  <a:schemeClr val="dk1"/>
                </a:solidFill>
                <a:latin typeface="Calibri"/>
                <a:ea typeface="Calibri"/>
                <a:cs typeface="Calibri"/>
                <a:sym typeface="Calibri"/>
              </a:rPr>
              <a:t>/</a:t>
            </a:r>
            <a:r>
              <a:rPr lang="en-US" sz="4000" dirty="0" err="1">
                <a:solidFill>
                  <a:schemeClr val="dk1"/>
                </a:solidFill>
                <a:latin typeface="Calibri"/>
                <a:ea typeface="Calibri"/>
                <a:cs typeface="Calibri"/>
                <a:sym typeface="Calibri"/>
              </a:rPr>
              <a:t>jasa</a:t>
            </a:r>
            <a:r>
              <a:rPr lang="en-US" sz="4000" dirty="0">
                <a:solidFill>
                  <a:schemeClr val="dk1"/>
                </a:solidFill>
                <a:latin typeface="Calibri"/>
                <a:ea typeface="Calibri"/>
                <a:cs typeface="Calibri"/>
                <a:sym typeface="Calibri"/>
              </a:rPr>
              <a:t> seasonal </a:t>
            </a:r>
            <a:r>
              <a:rPr lang="en-US" sz="4000" dirty="0" err="1">
                <a:solidFill>
                  <a:schemeClr val="dk1"/>
                </a:solidFill>
                <a:latin typeface="Calibri"/>
                <a:ea typeface="Calibri"/>
                <a:cs typeface="Calibri"/>
                <a:sym typeface="Calibri"/>
              </a:rPr>
              <a:t>adalah</a:t>
            </a:r>
            <a:r>
              <a:rPr lang="en-US" sz="4000" dirty="0">
                <a:solidFill>
                  <a:schemeClr val="dk1"/>
                </a:solidFill>
                <a:latin typeface="Calibri"/>
                <a:ea typeface="Calibri"/>
                <a:cs typeface="Calibri"/>
                <a:sym typeface="Calibri"/>
              </a:rPr>
              <a:t> yang </a:t>
            </a:r>
            <a:r>
              <a:rPr lang="en-US" sz="4000" dirty="0" err="1">
                <a:solidFill>
                  <a:schemeClr val="dk1"/>
                </a:solidFill>
                <a:latin typeface="Calibri"/>
                <a:ea typeface="Calibri"/>
                <a:cs typeface="Calibri"/>
                <a:sym typeface="Calibri"/>
              </a:rPr>
              <a:t>berkaitan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dengan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musim</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atau</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tren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tertentu</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Memahami</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perbedaan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ini</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membantu</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dalam</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mengelola</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portofolio</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produk</a:t>
            </a:r>
            <a:r>
              <a:rPr lang="en-US" sz="4000" dirty="0">
                <a:solidFill>
                  <a:schemeClr val="dk1"/>
                </a:solidFill>
                <a:latin typeface="Calibri"/>
                <a:ea typeface="Calibri"/>
                <a:cs typeface="Calibri"/>
                <a:sym typeface="Calibri"/>
              </a:rPr>
              <a:t>/</a:t>
            </a:r>
            <a:r>
              <a:rPr lang="en-US" sz="4000" dirty="0" err="1">
                <a:solidFill>
                  <a:schemeClr val="dk1"/>
                </a:solidFill>
                <a:latin typeface="Calibri"/>
                <a:ea typeface="Calibri"/>
                <a:cs typeface="Calibri"/>
                <a:sym typeface="Calibri"/>
              </a:rPr>
              <a:t>jasa</a:t>
            </a:r>
            <a:r>
              <a:rPr lang="en-US" sz="4000" dirty="0">
                <a:solidFill>
                  <a:schemeClr val="dk1"/>
                </a:solidFill>
                <a:latin typeface="Calibri"/>
                <a:ea typeface="Calibri"/>
                <a:cs typeface="Calibri"/>
                <a:sym typeface="Calibri"/>
              </a:rPr>
              <a:t>.</a:t>
            </a:r>
            <a:endParaRPr sz="4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800"/>
              <a:buFont typeface="Arial"/>
              <a:buNone/>
            </a:pPr>
            <a:r>
              <a:rPr lang="en-US" sz="4000" dirty="0" err="1">
                <a:solidFill>
                  <a:schemeClr val="dk1"/>
                </a:solidFill>
                <a:latin typeface="Calibri"/>
                <a:ea typeface="Calibri"/>
                <a:cs typeface="Calibri"/>
                <a:sym typeface="Calibri"/>
              </a:rPr>
              <a:t>Barang</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atau</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jasa</a:t>
            </a:r>
            <a:r>
              <a:rPr lang="en-US" sz="4000" dirty="0">
                <a:solidFill>
                  <a:schemeClr val="dk1"/>
                </a:solidFill>
                <a:latin typeface="Calibri"/>
                <a:ea typeface="Calibri"/>
                <a:cs typeface="Calibri"/>
                <a:sym typeface="Calibri"/>
              </a:rPr>
              <a:t> timeless </a:t>
            </a:r>
            <a:r>
              <a:rPr lang="en-US" sz="4000" dirty="0" err="1">
                <a:solidFill>
                  <a:schemeClr val="dk1"/>
                </a:solidFill>
                <a:latin typeface="Calibri"/>
                <a:ea typeface="Calibri"/>
                <a:cs typeface="Calibri"/>
                <a:sym typeface="Calibri"/>
              </a:rPr>
              <a:t>seperti</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layanan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kamar</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atau</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sarapan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pagi</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biasanya</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diminati</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sepanjang</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tahun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sementara</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barang</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atau</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jasa</a:t>
            </a:r>
            <a:r>
              <a:rPr lang="en-US" sz="4000" dirty="0">
                <a:solidFill>
                  <a:schemeClr val="dk1"/>
                </a:solidFill>
                <a:latin typeface="Calibri"/>
                <a:ea typeface="Calibri"/>
                <a:cs typeface="Calibri"/>
                <a:sym typeface="Calibri"/>
              </a:rPr>
              <a:t> seasonal </a:t>
            </a:r>
            <a:r>
              <a:rPr lang="en-US" sz="4000" dirty="0" err="1">
                <a:solidFill>
                  <a:schemeClr val="dk1"/>
                </a:solidFill>
                <a:latin typeface="Calibri"/>
                <a:ea typeface="Calibri"/>
                <a:cs typeface="Calibri"/>
                <a:sym typeface="Calibri"/>
              </a:rPr>
              <a:t>seperti</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paket</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liburan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musim</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panas</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atau</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penawaran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khusus</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untuk</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perayaan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tahun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baru</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cenderung</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memiliki</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permintaan</a:t>
            </a:r>
            <a:r>
              <a:rPr lang="en-US" sz="4000" dirty="0">
                <a:solidFill>
                  <a:schemeClr val="dk1"/>
                </a:solidFill>
                <a:latin typeface="Calibri"/>
                <a:ea typeface="Calibri"/>
                <a:cs typeface="Calibri"/>
                <a:sym typeface="Calibri"/>
              </a:rPr>
              <a:t> yang </a:t>
            </a:r>
            <a:r>
              <a:rPr lang="en-US" sz="4000" dirty="0" err="1">
                <a:solidFill>
                  <a:schemeClr val="dk1"/>
                </a:solidFill>
                <a:latin typeface="Calibri"/>
                <a:ea typeface="Calibri"/>
                <a:cs typeface="Calibri"/>
                <a:sym typeface="Calibri"/>
              </a:rPr>
              <a:t>terkonsentrasi</a:t>
            </a:r>
            <a:r>
              <a:rPr lang="en-US" sz="4000" dirty="0">
                <a:solidFill>
                  <a:schemeClr val="dk1"/>
                </a:solidFill>
                <a:latin typeface="Calibri"/>
                <a:ea typeface="Calibri"/>
                <a:cs typeface="Calibri"/>
                <a:sym typeface="Calibri"/>
              </a:rPr>
              <a:t> pada </a:t>
            </a:r>
            <a:r>
              <a:rPr lang="en-US" sz="4000" dirty="0" err="1">
                <a:solidFill>
                  <a:schemeClr val="dk1"/>
                </a:solidFill>
                <a:latin typeface="Calibri"/>
                <a:ea typeface="Calibri"/>
                <a:cs typeface="Calibri"/>
                <a:sym typeface="Calibri"/>
              </a:rPr>
              <a:t>periode</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tertentu</a:t>
            </a:r>
            <a:r>
              <a:rPr lang="en-US" sz="4000" dirty="0">
                <a:solidFill>
                  <a:schemeClr val="dk1"/>
                </a:solidFill>
                <a:latin typeface="Calibri"/>
                <a:ea typeface="Calibri"/>
                <a:cs typeface="Calibri"/>
                <a:sym typeface="Calibri"/>
              </a:rPr>
              <a:t>.</a:t>
            </a:r>
            <a:endParaRPr sz="4000" dirty="0">
              <a:solidFill>
                <a:schemeClr val="dk1"/>
              </a:solidFill>
              <a:latin typeface="Calibri"/>
              <a:ea typeface="Calibri"/>
              <a:cs typeface="Calibri"/>
              <a:sym typeface="Calibri"/>
            </a:endParaRPr>
          </a:p>
        </p:txBody>
      </p:sp>
      <p:sp>
        <p:nvSpPr>
          <p:cNvPr id="320" name="Google Shape;320;g26c4299efa6_0_9"/>
          <p:cNvSpPr txBox="1"/>
          <p:nvPr/>
        </p:nvSpPr>
        <p:spPr>
          <a:xfrm>
            <a:off x="1338542" y="8927920"/>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321" name="Google Shape;321;g26c4299efa6_0_9"/>
          <p:cNvGrpSpPr/>
          <p:nvPr/>
        </p:nvGrpSpPr>
        <p:grpSpPr>
          <a:xfrm>
            <a:off x="14202254" y="-78589"/>
            <a:ext cx="3537125" cy="1842646"/>
            <a:chOff x="14202254" y="-78589"/>
            <a:chExt cx="3537125" cy="1842646"/>
          </a:xfrm>
        </p:grpSpPr>
        <p:sp>
          <p:nvSpPr>
            <p:cNvPr id="322" name="Google Shape;322;g26c4299efa6_0_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23" name="Google Shape;323;g26c4299efa6_0_9"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27"/>
        <p:cNvGrpSpPr/>
        <p:nvPr/>
      </p:nvGrpSpPr>
      <p:grpSpPr>
        <a:xfrm>
          <a:off x="0" y="0"/>
          <a:ext cx="0" cy="0"/>
          <a:chOff x="0" y="0"/>
          <a:chExt cx="0" cy="0"/>
        </a:xfrm>
      </p:grpSpPr>
      <p:sp>
        <p:nvSpPr>
          <p:cNvPr id="328" name="Google Shape;328;g26c4299efa6_0_36"/>
          <p:cNvSpPr txBox="1"/>
          <p:nvPr/>
        </p:nvSpPr>
        <p:spPr>
          <a:xfrm>
            <a:off x="2245305" y="6551010"/>
            <a:ext cx="6651600" cy="20847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29" name="Google Shape;329;g26c4299efa6_0_36"/>
          <p:cNvGrpSpPr/>
          <p:nvPr/>
        </p:nvGrpSpPr>
        <p:grpSpPr>
          <a:xfrm rot="10800000">
            <a:off x="14209446" y="1953772"/>
            <a:ext cx="3280732" cy="3057998"/>
            <a:chOff x="1028706" y="3416531"/>
            <a:chExt cx="2671606" cy="2490226"/>
          </a:xfrm>
        </p:grpSpPr>
        <p:grpSp>
          <p:nvGrpSpPr>
            <p:cNvPr id="330" name="Google Shape;330;g26c4299efa6_0_36"/>
            <p:cNvGrpSpPr/>
            <p:nvPr/>
          </p:nvGrpSpPr>
          <p:grpSpPr>
            <a:xfrm rot="2700000">
              <a:off x="1966272" y="3924919"/>
              <a:ext cx="1417070" cy="1483495"/>
              <a:chOff x="0" y="-38100"/>
              <a:chExt cx="812800" cy="850900"/>
            </a:xfrm>
          </p:grpSpPr>
          <p:sp>
            <p:nvSpPr>
              <p:cNvPr id="331" name="Google Shape;331;g26c4299efa6_0_3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32" name="Google Shape;332;g26c4299efa6_0_36"/>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3" name="Google Shape;333;g26c4299efa6_0_36"/>
            <p:cNvGrpSpPr/>
            <p:nvPr/>
          </p:nvGrpSpPr>
          <p:grpSpPr>
            <a:xfrm rot="2700000">
              <a:off x="1413553" y="3761053"/>
              <a:ext cx="1720531" cy="1801181"/>
              <a:chOff x="0" y="-38100"/>
              <a:chExt cx="812800" cy="850900"/>
            </a:xfrm>
          </p:grpSpPr>
          <p:sp>
            <p:nvSpPr>
              <p:cNvPr id="334" name="Google Shape;334;g26c4299efa6_0_3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35" name="Google Shape;335;g26c4299efa6_0_36"/>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36" name="Google Shape;336;g26c4299efa6_0_36"/>
          <p:cNvGrpSpPr/>
          <p:nvPr/>
        </p:nvGrpSpPr>
        <p:grpSpPr>
          <a:xfrm rot="5400000">
            <a:off x="-1748080" y="8202375"/>
            <a:ext cx="6926719" cy="7161631"/>
            <a:chOff x="-175976" y="-175954"/>
            <a:chExt cx="9235626" cy="9548842"/>
          </a:xfrm>
        </p:grpSpPr>
        <p:grpSp>
          <p:nvGrpSpPr>
            <p:cNvPr id="337" name="Google Shape;337;g26c4299efa6_0_36"/>
            <p:cNvGrpSpPr/>
            <p:nvPr/>
          </p:nvGrpSpPr>
          <p:grpSpPr>
            <a:xfrm rot="-2700000">
              <a:off x="1011580" y="2751712"/>
              <a:ext cx="5309185" cy="5558053"/>
              <a:chOff x="0" y="-38100"/>
              <a:chExt cx="812800" cy="850900"/>
            </a:xfrm>
          </p:grpSpPr>
          <p:sp>
            <p:nvSpPr>
              <p:cNvPr id="338" name="Google Shape;338;g26c4299efa6_0_3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39" name="Google Shape;339;g26c4299efa6_0_36"/>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0" name="Google Shape;340;g26c4299efa6_0_36"/>
            <p:cNvGrpSpPr/>
            <p:nvPr/>
          </p:nvGrpSpPr>
          <p:grpSpPr>
            <a:xfrm rot="-2700000">
              <a:off x="1831591" y="887168"/>
              <a:ext cx="5309185" cy="5558053"/>
              <a:chOff x="0" y="-38100"/>
              <a:chExt cx="812800" cy="850900"/>
            </a:xfrm>
          </p:grpSpPr>
          <p:sp>
            <p:nvSpPr>
              <p:cNvPr id="341" name="Google Shape;341;g26c4299efa6_0_3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42" name="Google Shape;342;g26c4299efa6_0_36"/>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3" name="Google Shape;343;g26c4299efa6_0_36"/>
            <p:cNvGrpSpPr/>
            <p:nvPr/>
          </p:nvGrpSpPr>
          <p:grpSpPr>
            <a:xfrm rot="-2700000">
              <a:off x="1831591" y="2732125"/>
              <a:ext cx="5309185" cy="5558053"/>
              <a:chOff x="0" y="-38100"/>
              <a:chExt cx="812800" cy="850900"/>
            </a:xfrm>
          </p:grpSpPr>
          <p:sp>
            <p:nvSpPr>
              <p:cNvPr id="344" name="Google Shape;344;g26c4299efa6_0_3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45" name="Google Shape;345;g26c4299efa6_0_36"/>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6" name="Google Shape;346;g26c4299efa6_0_36"/>
            <p:cNvGrpSpPr/>
            <p:nvPr/>
          </p:nvGrpSpPr>
          <p:grpSpPr>
            <a:xfrm rot="-2700000">
              <a:off x="2494922" y="2732125"/>
              <a:ext cx="5309185" cy="5558053"/>
              <a:chOff x="0" y="-38100"/>
              <a:chExt cx="812800" cy="850900"/>
            </a:xfrm>
          </p:grpSpPr>
          <p:sp>
            <p:nvSpPr>
              <p:cNvPr id="347" name="Google Shape;347;g26c4299efa6_0_3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48" name="Google Shape;348;g26c4299efa6_0_36"/>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9" name="Google Shape;349;g26c4299efa6_0_36"/>
            <p:cNvGrpSpPr/>
            <p:nvPr/>
          </p:nvGrpSpPr>
          <p:grpSpPr>
            <a:xfrm rot="-2700000">
              <a:off x="2562908" y="887168"/>
              <a:ext cx="5309185" cy="5558053"/>
              <a:chOff x="0" y="-38100"/>
              <a:chExt cx="812800" cy="850900"/>
            </a:xfrm>
          </p:grpSpPr>
          <p:sp>
            <p:nvSpPr>
              <p:cNvPr id="350" name="Google Shape;350;g26c4299efa6_0_3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51" name="Google Shape;351;g26c4299efa6_0_36"/>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52" name="Google Shape;352;g26c4299efa6_0_36"/>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353" name="Google Shape;353;g26c4299efa6_0_36"/>
          <p:cNvSpPr txBox="1"/>
          <p:nvPr/>
        </p:nvSpPr>
        <p:spPr>
          <a:xfrm>
            <a:off x="1528475" y="856375"/>
            <a:ext cx="10961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Konsep AIDA+S untuk </a:t>
            </a:r>
            <a:endParaRPr sz="4800" b="1">
              <a:solidFill>
                <a:srgbClr val="21264D"/>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4800"/>
              <a:buFont typeface="Arial"/>
              <a:buNone/>
            </a:pPr>
            <a:r>
              <a:rPr lang="en-US" sz="4800" b="1">
                <a:solidFill>
                  <a:srgbClr val="21264D"/>
                </a:solidFill>
                <a:latin typeface="Poppins"/>
                <a:ea typeface="Poppins"/>
                <a:cs typeface="Poppins"/>
                <a:sym typeface="Poppins"/>
              </a:rPr>
              <a:t>Identifikasi Peluang</a:t>
            </a:r>
            <a:endParaRPr sz="4800" b="1" i="0" u="none" strike="noStrike" cap="none">
              <a:solidFill>
                <a:srgbClr val="21264D"/>
              </a:solidFill>
              <a:latin typeface="Poppins"/>
              <a:ea typeface="Poppins"/>
              <a:cs typeface="Poppins"/>
              <a:sym typeface="Poppins"/>
            </a:endParaRPr>
          </a:p>
        </p:txBody>
      </p:sp>
      <p:sp>
        <p:nvSpPr>
          <p:cNvPr id="354" name="Google Shape;354;g26c4299efa6_0_36"/>
          <p:cNvSpPr txBox="1"/>
          <p:nvPr/>
        </p:nvSpPr>
        <p:spPr>
          <a:xfrm>
            <a:off x="1528473" y="2972006"/>
            <a:ext cx="11798700" cy="627864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5100" dirty="0" err="1">
                <a:solidFill>
                  <a:schemeClr val="dk1"/>
                </a:solidFill>
                <a:latin typeface="Calibri"/>
                <a:ea typeface="Calibri"/>
                <a:cs typeface="Calibri"/>
                <a:sym typeface="Calibri"/>
              </a:rPr>
              <a:t>Konsep</a:t>
            </a:r>
            <a:r>
              <a:rPr lang="en-US" sz="5100" dirty="0">
                <a:solidFill>
                  <a:schemeClr val="dk1"/>
                </a:solidFill>
                <a:latin typeface="Calibri"/>
                <a:ea typeface="Calibri"/>
                <a:cs typeface="Calibri"/>
                <a:sym typeface="Calibri"/>
              </a:rPr>
              <a:t> AIDA+S (Attention, Interest, Desire, Action, Satisfaction) </a:t>
            </a:r>
            <a:r>
              <a:rPr lang="en-US" sz="5100" dirty="0" err="1">
                <a:solidFill>
                  <a:schemeClr val="dk1"/>
                </a:solidFill>
                <a:latin typeface="Calibri"/>
                <a:ea typeface="Calibri"/>
                <a:cs typeface="Calibri"/>
                <a:sym typeface="Calibri"/>
              </a:rPr>
              <a:t>digunakan</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untuk</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memahami</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perjalanan</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konsumen</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dari</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awal</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hingga</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akhir</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dalam</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kaitanya</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dari</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mulai</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mengenal</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produk</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kita</a:t>
            </a:r>
            <a:r>
              <a:rPr lang="en-US" sz="5100" dirty="0">
                <a:solidFill>
                  <a:schemeClr val="dk1"/>
                </a:solidFill>
                <a:latin typeface="Calibri"/>
                <a:ea typeface="Calibri"/>
                <a:cs typeface="Calibri"/>
                <a:sym typeface="Calibri"/>
              </a:rPr>
              <a:t> , </a:t>
            </a:r>
            <a:r>
              <a:rPr lang="en-US" sz="5100" dirty="0" err="1">
                <a:solidFill>
                  <a:schemeClr val="dk1"/>
                </a:solidFill>
                <a:latin typeface="Calibri"/>
                <a:ea typeface="Calibri"/>
                <a:cs typeface="Calibri"/>
                <a:sym typeface="Calibri"/>
              </a:rPr>
              <a:t>mengkonsumsi</a:t>
            </a:r>
            <a:r>
              <a:rPr lang="en-US" sz="5100" dirty="0">
                <a:solidFill>
                  <a:schemeClr val="dk1"/>
                </a:solidFill>
                <a:latin typeface="Calibri"/>
                <a:ea typeface="Calibri"/>
                <a:cs typeface="Calibri"/>
                <a:sym typeface="Calibri"/>
              </a:rPr>
              <a:t> dan </a:t>
            </a:r>
            <a:r>
              <a:rPr lang="en-US" sz="5100" dirty="0" err="1">
                <a:solidFill>
                  <a:schemeClr val="dk1"/>
                </a:solidFill>
                <a:latin typeface="Calibri"/>
                <a:ea typeface="Calibri"/>
                <a:cs typeface="Calibri"/>
                <a:sym typeface="Calibri"/>
              </a:rPr>
              <a:t>perilaku</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pasca</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konsumsi</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Konsep</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ini</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penting</a:t>
            </a:r>
            <a:r>
              <a:rPr lang="en-US" sz="5100" dirty="0">
                <a:solidFill>
                  <a:schemeClr val="dk1"/>
                </a:solidFill>
                <a:latin typeface="Calibri"/>
                <a:ea typeface="Calibri"/>
                <a:cs typeface="Calibri"/>
                <a:sym typeface="Calibri"/>
              </a:rPr>
              <a:t> juga di </a:t>
            </a:r>
            <a:r>
              <a:rPr lang="en-US" sz="5100" dirty="0" err="1">
                <a:solidFill>
                  <a:schemeClr val="dk1"/>
                </a:solidFill>
                <a:latin typeface="Calibri"/>
                <a:ea typeface="Calibri"/>
                <a:cs typeface="Calibri"/>
                <a:sym typeface="Calibri"/>
              </a:rPr>
              <a:t>susun</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dalam</a:t>
            </a:r>
            <a:r>
              <a:rPr lang="en-US" sz="5100" dirty="0">
                <a:solidFill>
                  <a:schemeClr val="dk1"/>
                </a:solidFill>
                <a:latin typeface="Calibri"/>
                <a:ea typeface="Calibri"/>
                <a:cs typeface="Calibri"/>
                <a:sym typeface="Calibri"/>
              </a:rPr>
              <a:t> </a:t>
            </a:r>
            <a:r>
              <a:rPr lang="en-US" sz="5100" dirty="0" err="1">
                <a:solidFill>
                  <a:schemeClr val="dk1"/>
                </a:solidFill>
                <a:latin typeface="Calibri"/>
                <a:ea typeface="Calibri"/>
                <a:cs typeface="Calibri"/>
                <a:sym typeface="Calibri"/>
              </a:rPr>
              <a:t>pengembangan</a:t>
            </a:r>
            <a:r>
              <a:rPr lang="en-US" sz="5100" dirty="0">
                <a:solidFill>
                  <a:schemeClr val="dk1"/>
                </a:solidFill>
                <a:latin typeface="Calibri"/>
                <a:ea typeface="Calibri"/>
                <a:cs typeface="Calibri"/>
                <a:sym typeface="Calibri"/>
              </a:rPr>
              <a:t> strategi </a:t>
            </a:r>
            <a:r>
              <a:rPr lang="en-US" sz="5100" dirty="0" err="1">
                <a:solidFill>
                  <a:schemeClr val="dk1"/>
                </a:solidFill>
                <a:latin typeface="Calibri"/>
                <a:ea typeface="Calibri"/>
                <a:cs typeface="Calibri"/>
                <a:sym typeface="Calibri"/>
              </a:rPr>
              <a:t>pemasaran</a:t>
            </a:r>
            <a:r>
              <a:rPr lang="en-US" sz="5100" dirty="0">
                <a:solidFill>
                  <a:schemeClr val="dk1"/>
                </a:solidFill>
                <a:latin typeface="Calibri"/>
                <a:ea typeface="Calibri"/>
                <a:cs typeface="Calibri"/>
                <a:sym typeface="Calibri"/>
              </a:rPr>
              <a:t>.</a:t>
            </a:r>
            <a:endParaRPr sz="5100" b="0" i="0" u="none" strike="noStrike" cap="none" dirty="0">
              <a:solidFill>
                <a:schemeClr val="dk1"/>
              </a:solidFill>
              <a:latin typeface="Cutive"/>
              <a:ea typeface="Cutive"/>
              <a:cs typeface="Cutive"/>
              <a:sym typeface="Cutive"/>
            </a:endParaRPr>
          </a:p>
        </p:txBody>
      </p:sp>
      <p:grpSp>
        <p:nvGrpSpPr>
          <p:cNvPr id="355" name="Google Shape;355;g26c4299efa6_0_36"/>
          <p:cNvGrpSpPr/>
          <p:nvPr/>
        </p:nvGrpSpPr>
        <p:grpSpPr>
          <a:xfrm>
            <a:off x="14202254" y="-78589"/>
            <a:ext cx="3537125" cy="1842646"/>
            <a:chOff x="14202254" y="-78589"/>
            <a:chExt cx="3537125" cy="1842646"/>
          </a:xfrm>
        </p:grpSpPr>
        <p:sp>
          <p:nvSpPr>
            <p:cNvPr id="356" name="Google Shape;356;g26c4299efa6_0_36"/>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57" name="Google Shape;357;g26c4299efa6_0_36"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358" name="Google Shape;358;g26c4299efa6_0_36"/>
          <p:cNvSpPr txBox="1"/>
          <p:nvPr/>
        </p:nvSpPr>
        <p:spPr>
          <a:xfrm>
            <a:off x="13570972" y="9432337"/>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553</Words>
  <Application>Microsoft Macintosh PowerPoint</Application>
  <PresentationFormat>Kustom</PresentationFormat>
  <Paragraphs>40</Paragraphs>
  <Slides>12</Slides>
  <Notes>12</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12</vt:i4>
      </vt:variant>
    </vt:vector>
  </HeadingPairs>
  <TitlesOfParts>
    <vt:vector size="18" baseType="lpstr">
      <vt:lpstr>Calibri</vt:lpstr>
      <vt:lpstr>Poppins</vt:lpstr>
      <vt:lpstr>Arial</vt:lpstr>
      <vt:lpstr>Open Sans</vt:lpstr>
      <vt:lpstr>Cutive</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cp:lastModifiedBy>Microsoft Office User</cp:lastModifiedBy>
  <cp:revision>1</cp:revision>
  <dcterms:created xsi:type="dcterms:W3CDTF">2006-08-16T00:00:00Z</dcterms:created>
  <dcterms:modified xsi:type="dcterms:W3CDTF">2024-04-01T07:25:01Z</dcterms:modified>
</cp:coreProperties>
</file>