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60" r:id="rId2"/>
    <p:sldId id="258" r:id="rId3"/>
    <p:sldId id="259" r:id="rId4"/>
    <p:sldId id="257" r:id="rId5"/>
    <p:sldId id="261" r:id="rId6"/>
    <p:sldId id="313" r:id="rId7"/>
    <p:sldId id="262" r:id="rId8"/>
    <p:sldId id="303" r:id="rId9"/>
    <p:sldId id="304" r:id="rId10"/>
    <p:sldId id="305" r:id="rId11"/>
    <p:sldId id="306" r:id="rId12"/>
    <p:sldId id="307" r:id="rId13"/>
    <p:sldId id="308" r:id="rId14"/>
    <p:sldId id="309" r:id="rId15"/>
    <p:sldId id="310" r:id="rId16"/>
    <p:sldId id="311" r:id="rId17"/>
    <p:sldId id="312" r:id="rId18"/>
    <p:sldId id="314"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2" r:id="rId35"/>
    <p:sldId id="293" r:id="rId36"/>
    <p:sldId id="294" r:id="rId37"/>
    <p:sldId id="295" r:id="rId38"/>
    <p:sldId id="296" r:id="rId39"/>
    <p:sldId id="297" r:id="rId40"/>
    <p:sldId id="298" r:id="rId41"/>
    <p:sldId id="299" r:id="rId42"/>
    <p:sldId id="300" r:id="rId43"/>
    <p:sldId id="315" r:id="rId44"/>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418DB3-FDB7-43C5-A111-59217755A05F}" type="doc">
      <dgm:prSet loTypeId="urn:microsoft.com/office/officeart/2005/8/layout/list1" loCatId="list" qsTypeId="urn:microsoft.com/office/officeart/2005/8/quickstyle/simple5" qsCatId="simple" csTypeId="urn:microsoft.com/office/officeart/2005/8/colors/colorful3" csCatId="colorful" phldr="1"/>
      <dgm:spPr/>
      <dgm:t>
        <a:bodyPr/>
        <a:lstStyle/>
        <a:p>
          <a:endParaRPr lang="en-US"/>
        </a:p>
      </dgm:t>
    </dgm:pt>
    <dgm:pt modelId="{FB1977F6-E18B-4AD0-9EC5-D1CF9A43AEDC}">
      <dgm:prSet custT="1"/>
      <dgm:spPr/>
      <dgm:t>
        <a:bodyPr/>
        <a:lstStyle/>
        <a:p>
          <a:r>
            <a:rPr lang="id-ID" sz="2400" dirty="0" smtClean="0"/>
            <a:t>Topik I: </a:t>
          </a:r>
          <a:r>
            <a:rPr lang="en-US" sz="2400" dirty="0" err="1" smtClean="0"/>
            <a:t>Sosialiasi</a:t>
          </a:r>
          <a:r>
            <a:rPr lang="en-US" sz="2400" dirty="0" smtClean="0"/>
            <a:t> </a:t>
          </a:r>
          <a:r>
            <a:rPr lang="en-US" sz="2400" dirty="0" err="1" smtClean="0"/>
            <a:t>Beasiswa</a:t>
          </a:r>
          <a:r>
            <a:rPr lang="en-US" sz="2400" dirty="0" smtClean="0"/>
            <a:t> </a:t>
          </a:r>
          <a:r>
            <a:rPr lang="en-US" sz="2400" dirty="0" err="1" smtClean="0"/>
            <a:t>Pendidikan</a:t>
          </a:r>
          <a:r>
            <a:rPr lang="en-US" sz="2400" dirty="0" smtClean="0"/>
            <a:t> Indonesia </a:t>
          </a:r>
          <a:r>
            <a:rPr lang="en-US" sz="2400" dirty="0" err="1" smtClean="0"/>
            <a:t>dan</a:t>
          </a:r>
          <a:r>
            <a:rPr lang="en-US" sz="2400" dirty="0" smtClean="0"/>
            <a:t> </a:t>
          </a:r>
          <a:r>
            <a:rPr lang="en-US" sz="2400" dirty="0" err="1" smtClean="0"/>
            <a:t>Strategi</a:t>
          </a:r>
          <a:r>
            <a:rPr lang="en-US" sz="2400" dirty="0" smtClean="0"/>
            <a:t> </a:t>
          </a:r>
          <a:r>
            <a:rPr lang="en-US" sz="2400" dirty="0" err="1" smtClean="0"/>
            <a:t>Sukses</a:t>
          </a:r>
          <a:r>
            <a:rPr lang="en-US" sz="2400" dirty="0" smtClean="0"/>
            <a:t> </a:t>
          </a:r>
          <a:r>
            <a:rPr lang="en-US" sz="2400" dirty="0" err="1" smtClean="0"/>
            <a:t>Memperoleh</a:t>
          </a:r>
          <a:r>
            <a:rPr lang="en-US" sz="2400" dirty="0" smtClean="0"/>
            <a:t> LOA</a:t>
          </a:r>
          <a:endParaRPr lang="en-US" sz="2400" dirty="0"/>
        </a:p>
      </dgm:t>
    </dgm:pt>
    <dgm:pt modelId="{1F4E16FD-5537-484B-BA6D-99836FE66C41}" type="parTrans" cxnId="{C4734F67-A24C-4210-880D-7922F182FED3}">
      <dgm:prSet/>
      <dgm:spPr/>
      <dgm:t>
        <a:bodyPr/>
        <a:lstStyle/>
        <a:p>
          <a:endParaRPr lang="en-US" sz="3600"/>
        </a:p>
      </dgm:t>
    </dgm:pt>
    <dgm:pt modelId="{E4C68ADB-2865-4DF1-A56F-5DDB06D0E39E}" type="sibTrans" cxnId="{C4734F67-A24C-4210-880D-7922F182FED3}">
      <dgm:prSet/>
      <dgm:spPr/>
      <dgm:t>
        <a:bodyPr/>
        <a:lstStyle/>
        <a:p>
          <a:endParaRPr lang="en-US" sz="3600"/>
        </a:p>
      </dgm:t>
    </dgm:pt>
    <dgm:pt modelId="{BC737B11-0D28-48C0-9A4A-B4154D015C24}">
      <dgm:prSet custT="1"/>
      <dgm:spPr/>
      <dgm:t>
        <a:bodyPr/>
        <a:lstStyle/>
        <a:p>
          <a:r>
            <a:rPr lang="id-ID" sz="2400" dirty="0" smtClean="0"/>
            <a:t>Topik II: </a:t>
          </a:r>
          <a:r>
            <a:rPr lang="en-US" sz="2400" dirty="0" smtClean="0"/>
            <a:t>Cara </a:t>
          </a:r>
          <a:r>
            <a:rPr lang="en-US" sz="2400" dirty="0" err="1" smtClean="0"/>
            <a:t>membuat</a:t>
          </a:r>
          <a:r>
            <a:rPr lang="en-US" sz="2400" dirty="0" smtClean="0"/>
            <a:t> proposal </a:t>
          </a:r>
          <a:r>
            <a:rPr lang="en-US" sz="2400" dirty="0" err="1" smtClean="0"/>
            <a:t>riset</a:t>
          </a:r>
          <a:r>
            <a:rPr lang="en-US" sz="2400" dirty="0" smtClean="0"/>
            <a:t> </a:t>
          </a:r>
          <a:r>
            <a:rPr lang="en-US" sz="2400" dirty="0" err="1" smtClean="0"/>
            <a:t>studi</a:t>
          </a:r>
          <a:r>
            <a:rPr lang="en-US" sz="2400" dirty="0" smtClean="0"/>
            <a:t> </a:t>
          </a:r>
          <a:r>
            <a:rPr lang="en-US" sz="2400" dirty="0" err="1" smtClean="0"/>
            <a:t>lanjut</a:t>
          </a:r>
          <a:r>
            <a:rPr lang="en-US" sz="2400" dirty="0" smtClean="0"/>
            <a:t> di </a:t>
          </a:r>
          <a:r>
            <a:rPr lang="en-US" sz="2400" dirty="0" err="1" smtClean="0"/>
            <a:t>luar</a:t>
          </a:r>
          <a:r>
            <a:rPr lang="en-US" sz="2400" dirty="0" smtClean="0"/>
            <a:t> </a:t>
          </a:r>
          <a:r>
            <a:rPr lang="en-US" sz="2400" dirty="0" err="1" smtClean="0"/>
            <a:t>negeri</a:t>
          </a:r>
          <a:r>
            <a:rPr lang="en-US" sz="2400" dirty="0" smtClean="0"/>
            <a:t> </a:t>
          </a:r>
          <a:r>
            <a:rPr lang="en-US" sz="2400" dirty="0" err="1" smtClean="0"/>
            <a:t>dan</a:t>
          </a:r>
          <a:r>
            <a:rPr lang="en-US" sz="2400" dirty="0" smtClean="0"/>
            <a:t> </a:t>
          </a:r>
          <a:r>
            <a:rPr lang="en-US" sz="2400" dirty="0" err="1" smtClean="0"/>
            <a:t>strategi</a:t>
          </a:r>
          <a:r>
            <a:rPr lang="en-US" sz="2400" dirty="0" smtClean="0"/>
            <a:t> </a:t>
          </a:r>
          <a:r>
            <a:rPr lang="en-US" sz="2400" dirty="0" err="1" smtClean="0"/>
            <a:t>membuat</a:t>
          </a:r>
          <a:r>
            <a:rPr lang="id-ID" sz="2400" dirty="0" smtClean="0"/>
            <a:t> motivation letter yang baik</a:t>
          </a:r>
          <a:endParaRPr lang="en-US" sz="2400" dirty="0"/>
        </a:p>
      </dgm:t>
    </dgm:pt>
    <dgm:pt modelId="{D7B350EA-7DC5-449E-9A9A-B7BF0A6E0239}" type="parTrans" cxnId="{4476A042-EAF1-4893-AA21-D2F42A6C5356}">
      <dgm:prSet/>
      <dgm:spPr/>
      <dgm:t>
        <a:bodyPr/>
        <a:lstStyle/>
        <a:p>
          <a:endParaRPr lang="en-US" sz="3600"/>
        </a:p>
      </dgm:t>
    </dgm:pt>
    <dgm:pt modelId="{30F52144-056D-4503-9AC9-A687D239764B}" type="sibTrans" cxnId="{4476A042-EAF1-4893-AA21-D2F42A6C5356}">
      <dgm:prSet/>
      <dgm:spPr/>
      <dgm:t>
        <a:bodyPr/>
        <a:lstStyle/>
        <a:p>
          <a:endParaRPr lang="en-US" sz="3600"/>
        </a:p>
      </dgm:t>
    </dgm:pt>
    <dgm:pt modelId="{DB80DA3A-A066-4479-B5DD-F2BA2519F16A}">
      <dgm:prSet custT="1"/>
      <dgm:spPr/>
      <dgm:t>
        <a:bodyPr/>
        <a:lstStyle/>
        <a:p>
          <a:r>
            <a:rPr lang="en-US" sz="2400" smtClean="0"/>
            <a:t>Topik III: Persiapan dan strategi menghadapi wawancara</a:t>
          </a:r>
          <a:endParaRPr lang="en-US" sz="2400"/>
        </a:p>
      </dgm:t>
    </dgm:pt>
    <dgm:pt modelId="{2D133D75-DB2C-424E-B607-048DFA905917}" type="parTrans" cxnId="{EF356EB2-F969-4778-A8B6-9DBFE2AFBE6B}">
      <dgm:prSet/>
      <dgm:spPr/>
      <dgm:t>
        <a:bodyPr/>
        <a:lstStyle/>
        <a:p>
          <a:endParaRPr lang="en-US"/>
        </a:p>
      </dgm:t>
    </dgm:pt>
    <dgm:pt modelId="{3767F23A-D330-4884-A9B0-857616B9B8CE}" type="sibTrans" cxnId="{EF356EB2-F969-4778-A8B6-9DBFE2AFBE6B}">
      <dgm:prSet/>
      <dgm:spPr/>
      <dgm:t>
        <a:bodyPr/>
        <a:lstStyle/>
        <a:p>
          <a:endParaRPr lang="en-US"/>
        </a:p>
      </dgm:t>
    </dgm:pt>
    <dgm:pt modelId="{98742EBF-1AD3-4D3D-9A7D-B17FC42C4E3D}" type="pres">
      <dgm:prSet presAssocID="{D2418DB3-FDB7-43C5-A111-59217755A05F}" presName="linear" presStyleCnt="0">
        <dgm:presLayoutVars>
          <dgm:dir/>
          <dgm:animLvl val="lvl"/>
          <dgm:resizeHandles val="exact"/>
        </dgm:presLayoutVars>
      </dgm:prSet>
      <dgm:spPr/>
      <dgm:t>
        <a:bodyPr/>
        <a:lstStyle/>
        <a:p>
          <a:endParaRPr lang="en-US"/>
        </a:p>
      </dgm:t>
    </dgm:pt>
    <dgm:pt modelId="{3E8BF6D8-4E0E-40D0-9347-467AA4CE4DE1}" type="pres">
      <dgm:prSet presAssocID="{FB1977F6-E18B-4AD0-9EC5-D1CF9A43AEDC}" presName="parentLin" presStyleCnt="0"/>
      <dgm:spPr/>
    </dgm:pt>
    <dgm:pt modelId="{D1806399-D454-4836-B0BC-0031EBB79E4E}" type="pres">
      <dgm:prSet presAssocID="{FB1977F6-E18B-4AD0-9EC5-D1CF9A43AEDC}" presName="parentLeftMargin" presStyleLbl="node1" presStyleIdx="0" presStyleCnt="3"/>
      <dgm:spPr/>
      <dgm:t>
        <a:bodyPr/>
        <a:lstStyle/>
        <a:p>
          <a:endParaRPr lang="en-US"/>
        </a:p>
      </dgm:t>
    </dgm:pt>
    <dgm:pt modelId="{632E5593-2E13-4044-B972-D9436657687F}" type="pres">
      <dgm:prSet presAssocID="{FB1977F6-E18B-4AD0-9EC5-D1CF9A43AEDC}" presName="parentText" presStyleLbl="node1" presStyleIdx="0" presStyleCnt="3">
        <dgm:presLayoutVars>
          <dgm:chMax val="0"/>
          <dgm:bulletEnabled val="1"/>
        </dgm:presLayoutVars>
      </dgm:prSet>
      <dgm:spPr/>
      <dgm:t>
        <a:bodyPr/>
        <a:lstStyle/>
        <a:p>
          <a:endParaRPr lang="en-US"/>
        </a:p>
      </dgm:t>
    </dgm:pt>
    <dgm:pt modelId="{57F09603-45D9-497A-B699-C0B50C10FB80}" type="pres">
      <dgm:prSet presAssocID="{FB1977F6-E18B-4AD0-9EC5-D1CF9A43AEDC}" presName="negativeSpace" presStyleCnt="0"/>
      <dgm:spPr/>
    </dgm:pt>
    <dgm:pt modelId="{8134D2EE-C3F9-47E0-B25C-8307E0FB9A59}" type="pres">
      <dgm:prSet presAssocID="{FB1977F6-E18B-4AD0-9EC5-D1CF9A43AEDC}" presName="childText" presStyleLbl="conFgAcc1" presStyleIdx="0" presStyleCnt="3">
        <dgm:presLayoutVars>
          <dgm:bulletEnabled val="1"/>
        </dgm:presLayoutVars>
      </dgm:prSet>
      <dgm:spPr/>
    </dgm:pt>
    <dgm:pt modelId="{D62306F6-2EDF-4D66-BCC2-A380EA68E9ED}" type="pres">
      <dgm:prSet presAssocID="{E4C68ADB-2865-4DF1-A56F-5DDB06D0E39E}" presName="spaceBetweenRectangles" presStyleCnt="0"/>
      <dgm:spPr/>
    </dgm:pt>
    <dgm:pt modelId="{C4881CDF-3987-4AEB-BECE-DF157F5D58B7}" type="pres">
      <dgm:prSet presAssocID="{BC737B11-0D28-48C0-9A4A-B4154D015C24}" presName="parentLin" presStyleCnt="0"/>
      <dgm:spPr/>
    </dgm:pt>
    <dgm:pt modelId="{E0041F51-40F7-4FB6-9332-3196863106D0}" type="pres">
      <dgm:prSet presAssocID="{BC737B11-0D28-48C0-9A4A-B4154D015C24}" presName="parentLeftMargin" presStyleLbl="node1" presStyleIdx="0" presStyleCnt="3"/>
      <dgm:spPr/>
      <dgm:t>
        <a:bodyPr/>
        <a:lstStyle/>
        <a:p>
          <a:endParaRPr lang="en-US"/>
        </a:p>
      </dgm:t>
    </dgm:pt>
    <dgm:pt modelId="{AFAA8894-F5C4-4224-8EA9-B799E09091AE}" type="pres">
      <dgm:prSet presAssocID="{BC737B11-0D28-48C0-9A4A-B4154D015C24}" presName="parentText" presStyleLbl="node1" presStyleIdx="1" presStyleCnt="3">
        <dgm:presLayoutVars>
          <dgm:chMax val="0"/>
          <dgm:bulletEnabled val="1"/>
        </dgm:presLayoutVars>
      </dgm:prSet>
      <dgm:spPr/>
      <dgm:t>
        <a:bodyPr/>
        <a:lstStyle/>
        <a:p>
          <a:endParaRPr lang="en-US"/>
        </a:p>
      </dgm:t>
    </dgm:pt>
    <dgm:pt modelId="{F46F2895-C9E1-4243-8C57-517BF596D8FA}" type="pres">
      <dgm:prSet presAssocID="{BC737B11-0D28-48C0-9A4A-B4154D015C24}" presName="negativeSpace" presStyleCnt="0"/>
      <dgm:spPr/>
    </dgm:pt>
    <dgm:pt modelId="{D17B0214-2AB9-408B-935A-AD1ADD479C42}" type="pres">
      <dgm:prSet presAssocID="{BC737B11-0D28-48C0-9A4A-B4154D015C24}" presName="childText" presStyleLbl="conFgAcc1" presStyleIdx="1" presStyleCnt="3">
        <dgm:presLayoutVars>
          <dgm:bulletEnabled val="1"/>
        </dgm:presLayoutVars>
      </dgm:prSet>
      <dgm:spPr/>
    </dgm:pt>
    <dgm:pt modelId="{63AB5C39-C16C-476B-8CD8-E72BC438A3C7}" type="pres">
      <dgm:prSet presAssocID="{30F52144-056D-4503-9AC9-A687D239764B}" presName="spaceBetweenRectangles" presStyleCnt="0"/>
      <dgm:spPr/>
    </dgm:pt>
    <dgm:pt modelId="{227DFB24-F0EF-4A3D-A239-DCE125F73527}" type="pres">
      <dgm:prSet presAssocID="{DB80DA3A-A066-4479-B5DD-F2BA2519F16A}" presName="parentLin" presStyleCnt="0"/>
      <dgm:spPr/>
    </dgm:pt>
    <dgm:pt modelId="{4388722D-9FBF-40E6-AEE9-03C2432E2EC0}" type="pres">
      <dgm:prSet presAssocID="{DB80DA3A-A066-4479-B5DD-F2BA2519F16A}" presName="parentLeftMargin" presStyleLbl="node1" presStyleIdx="1" presStyleCnt="3"/>
      <dgm:spPr/>
      <dgm:t>
        <a:bodyPr/>
        <a:lstStyle/>
        <a:p>
          <a:endParaRPr lang="en-US"/>
        </a:p>
      </dgm:t>
    </dgm:pt>
    <dgm:pt modelId="{7CEDCC17-A9E5-4734-A0BE-9663A6D51298}" type="pres">
      <dgm:prSet presAssocID="{DB80DA3A-A066-4479-B5DD-F2BA2519F16A}" presName="parentText" presStyleLbl="node1" presStyleIdx="2" presStyleCnt="3">
        <dgm:presLayoutVars>
          <dgm:chMax val="0"/>
          <dgm:bulletEnabled val="1"/>
        </dgm:presLayoutVars>
      </dgm:prSet>
      <dgm:spPr/>
      <dgm:t>
        <a:bodyPr/>
        <a:lstStyle/>
        <a:p>
          <a:endParaRPr lang="en-US"/>
        </a:p>
      </dgm:t>
    </dgm:pt>
    <dgm:pt modelId="{C0C868A9-191B-4A71-8D17-7C3F7960E3A3}" type="pres">
      <dgm:prSet presAssocID="{DB80DA3A-A066-4479-B5DD-F2BA2519F16A}" presName="negativeSpace" presStyleCnt="0"/>
      <dgm:spPr/>
    </dgm:pt>
    <dgm:pt modelId="{DF7B3B24-EDA3-4357-9952-6FFFB0B8A79B}" type="pres">
      <dgm:prSet presAssocID="{DB80DA3A-A066-4479-B5DD-F2BA2519F16A}" presName="childText" presStyleLbl="conFgAcc1" presStyleIdx="2" presStyleCnt="3">
        <dgm:presLayoutVars>
          <dgm:bulletEnabled val="1"/>
        </dgm:presLayoutVars>
      </dgm:prSet>
      <dgm:spPr/>
    </dgm:pt>
  </dgm:ptLst>
  <dgm:cxnLst>
    <dgm:cxn modelId="{9B248FE6-FB2C-4C6F-82A0-41833C83D792}" type="presOf" srcId="{FB1977F6-E18B-4AD0-9EC5-D1CF9A43AEDC}" destId="{D1806399-D454-4836-B0BC-0031EBB79E4E}" srcOrd="0" destOrd="0" presId="urn:microsoft.com/office/officeart/2005/8/layout/list1"/>
    <dgm:cxn modelId="{A3686192-D9A5-4D88-95C4-16A51FD39808}" type="presOf" srcId="{DB80DA3A-A066-4479-B5DD-F2BA2519F16A}" destId="{4388722D-9FBF-40E6-AEE9-03C2432E2EC0}" srcOrd="0" destOrd="0" presId="urn:microsoft.com/office/officeart/2005/8/layout/list1"/>
    <dgm:cxn modelId="{4476A042-EAF1-4893-AA21-D2F42A6C5356}" srcId="{D2418DB3-FDB7-43C5-A111-59217755A05F}" destId="{BC737B11-0D28-48C0-9A4A-B4154D015C24}" srcOrd="1" destOrd="0" parTransId="{D7B350EA-7DC5-449E-9A9A-B7BF0A6E0239}" sibTransId="{30F52144-056D-4503-9AC9-A687D239764B}"/>
    <dgm:cxn modelId="{7BC4B3BE-4EB8-4858-809E-3973F3CB6661}" type="presOf" srcId="{FB1977F6-E18B-4AD0-9EC5-D1CF9A43AEDC}" destId="{632E5593-2E13-4044-B972-D9436657687F}" srcOrd="1" destOrd="0" presId="urn:microsoft.com/office/officeart/2005/8/layout/list1"/>
    <dgm:cxn modelId="{EF356EB2-F969-4778-A8B6-9DBFE2AFBE6B}" srcId="{D2418DB3-FDB7-43C5-A111-59217755A05F}" destId="{DB80DA3A-A066-4479-B5DD-F2BA2519F16A}" srcOrd="2" destOrd="0" parTransId="{2D133D75-DB2C-424E-B607-048DFA905917}" sibTransId="{3767F23A-D330-4884-A9B0-857616B9B8CE}"/>
    <dgm:cxn modelId="{1FA3848C-7990-4DA0-A872-E9B4C05A1683}" type="presOf" srcId="{BC737B11-0D28-48C0-9A4A-B4154D015C24}" destId="{AFAA8894-F5C4-4224-8EA9-B799E09091AE}" srcOrd="1" destOrd="0" presId="urn:microsoft.com/office/officeart/2005/8/layout/list1"/>
    <dgm:cxn modelId="{DEAAD833-59A9-4445-AF3A-4074094D8586}" type="presOf" srcId="{BC737B11-0D28-48C0-9A4A-B4154D015C24}" destId="{E0041F51-40F7-4FB6-9332-3196863106D0}" srcOrd="0" destOrd="0" presId="urn:microsoft.com/office/officeart/2005/8/layout/list1"/>
    <dgm:cxn modelId="{5B352D29-1B44-4713-9A1B-D28B6AF27510}" type="presOf" srcId="{D2418DB3-FDB7-43C5-A111-59217755A05F}" destId="{98742EBF-1AD3-4D3D-9A7D-B17FC42C4E3D}" srcOrd="0" destOrd="0" presId="urn:microsoft.com/office/officeart/2005/8/layout/list1"/>
    <dgm:cxn modelId="{C4734F67-A24C-4210-880D-7922F182FED3}" srcId="{D2418DB3-FDB7-43C5-A111-59217755A05F}" destId="{FB1977F6-E18B-4AD0-9EC5-D1CF9A43AEDC}" srcOrd="0" destOrd="0" parTransId="{1F4E16FD-5537-484B-BA6D-99836FE66C41}" sibTransId="{E4C68ADB-2865-4DF1-A56F-5DDB06D0E39E}"/>
    <dgm:cxn modelId="{1F7D8389-0E86-4FE8-904D-9B631C42EEBF}" type="presOf" srcId="{DB80DA3A-A066-4479-B5DD-F2BA2519F16A}" destId="{7CEDCC17-A9E5-4734-A0BE-9663A6D51298}" srcOrd="1" destOrd="0" presId="urn:microsoft.com/office/officeart/2005/8/layout/list1"/>
    <dgm:cxn modelId="{0D7F0748-E8E4-4B17-B97A-D9722BB58F58}" type="presParOf" srcId="{98742EBF-1AD3-4D3D-9A7D-B17FC42C4E3D}" destId="{3E8BF6D8-4E0E-40D0-9347-467AA4CE4DE1}" srcOrd="0" destOrd="0" presId="urn:microsoft.com/office/officeart/2005/8/layout/list1"/>
    <dgm:cxn modelId="{7585CCB9-1CCC-4C9F-AFEA-879F715876E5}" type="presParOf" srcId="{3E8BF6D8-4E0E-40D0-9347-467AA4CE4DE1}" destId="{D1806399-D454-4836-B0BC-0031EBB79E4E}" srcOrd="0" destOrd="0" presId="urn:microsoft.com/office/officeart/2005/8/layout/list1"/>
    <dgm:cxn modelId="{3992DAF3-8C42-4BA2-B717-109F76718CAF}" type="presParOf" srcId="{3E8BF6D8-4E0E-40D0-9347-467AA4CE4DE1}" destId="{632E5593-2E13-4044-B972-D9436657687F}" srcOrd="1" destOrd="0" presId="urn:microsoft.com/office/officeart/2005/8/layout/list1"/>
    <dgm:cxn modelId="{D43FD10B-AA59-4331-8871-1FCE2EF1E280}" type="presParOf" srcId="{98742EBF-1AD3-4D3D-9A7D-B17FC42C4E3D}" destId="{57F09603-45D9-497A-B699-C0B50C10FB80}" srcOrd="1" destOrd="0" presId="urn:microsoft.com/office/officeart/2005/8/layout/list1"/>
    <dgm:cxn modelId="{97C2A332-7B5B-4F28-B6BE-C2C5E262FE18}" type="presParOf" srcId="{98742EBF-1AD3-4D3D-9A7D-B17FC42C4E3D}" destId="{8134D2EE-C3F9-47E0-B25C-8307E0FB9A59}" srcOrd="2" destOrd="0" presId="urn:microsoft.com/office/officeart/2005/8/layout/list1"/>
    <dgm:cxn modelId="{C4973231-A9E2-49DB-8E8B-8FADFC732E17}" type="presParOf" srcId="{98742EBF-1AD3-4D3D-9A7D-B17FC42C4E3D}" destId="{D62306F6-2EDF-4D66-BCC2-A380EA68E9ED}" srcOrd="3" destOrd="0" presId="urn:microsoft.com/office/officeart/2005/8/layout/list1"/>
    <dgm:cxn modelId="{643473EE-C056-4B63-AE87-BDC2861D3E7B}" type="presParOf" srcId="{98742EBF-1AD3-4D3D-9A7D-B17FC42C4E3D}" destId="{C4881CDF-3987-4AEB-BECE-DF157F5D58B7}" srcOrd="4" destOrd="0" presId="urn:microsoft.com/office/officeart/2005/8/layout/list1"/>
    <dgm:cxn modelId="{EA3A4A6D-D83A-4154-8DFC-4DC8D120CDFB}" type="presParOf" srcId="{C4881CDF-3987-4AEB-BECE-DF157F5D58B7}" destId="{E0041F51-40F7-4FB6-9332-3196863106D0}" srcOrd="0" destOrd="0" presId="urn:microsoft.com/office/officeart/2005/8/layout/list1"/>
    <dgm:cxn modelId="{45DC72D4-C0A5-4F5F-99DD-ED9C31EECCEE}" type="presParOf" srcId="{C4881CDF-3987-4AEB-BECE-DF157F5D58B7}" destId="{AFAA8894-F5C4-4224-8EA9-B799E09091AE}" srcOrd="1" destOrd="0" presId="urn:microsoft.com/office/officeart/2005/8/layout/list1"/>
    <dgm:cxn modelId="{BC116ABD-BBBE-4B29-8EA0-2EE9B94164BB}" type="presParOf" srcId="{98742EBF-1AD3-4D3D-9A7D-B17FC42C4E3D}" destId="{F46F2895-C9E1-4243-8C57-517BF596D8FA}" srcOrd="5" destOrd="0" presId="urn:microsoft.com/office/officeart/2005/8/layout/list1"/>
    <dgm:cxn modelId="{1C0330B6-56D4-4EDF-BD13-7CA7CA96A7E7}" type="presParOf" srcId="{98742EBF-1AD3-4D3D-9A7D-B17FC42C4E3D}" destId="{D17B0214-2AB9-408B-935A-AD1ADD479C42}" srcOrd="6" destOrd="0" presId="urn:microsoft.com/office/officeart/2005/8/layout/list1"/>
    <dgm:cxn modelId="{2FABF5AF-52F2-453E-B749-8DB7FB8E6EC1}" type="presParOf" srcId="{98742EBF-1AD3-4D3D-9A7D-B17FC42C4E3D}" destId="{63AB5C39-C16C-476B-8CD8-E72BC438A3C7}" srcOrd="7" destOrd="0" presId="urn:microsoft.com/office/officeart/2005/8/layout/list1"/>
    <dgm:cxn modelId="{9EF6C6FA-C645-45FE-B7C2-80C91F62A32E}" type="presParOf" srcId="{98742EBF-1AD3-4D3D-9A7D-B17FC42C4E3D}" destId="{227DFB24-F0EF-4A3D-A239-DCE125F73527}" srcOrd="8" destOrd="0" presId="urn:microsoft.com/office/officeart/2005/8/layout/list1"/>
    <dgm:cxn modelId="{A4946383-C7E9-40C8-BEB8-86D41936948F}" type="presParOf" srcId="{227DFB24-F0EF-4A3D-A239-DCE125F73527}" destId="{4388722D-9FBF-40E6-AEE9-03C2432E2EC0}" srcOrd="0" destOrd="0" presId="urn:microsoft.com/office/officeart/2005/8/layout/list1"/>
    <dgm:cxn modelId="{50CF33B5-53FA-4B57-981E-38220A630A0F}" type="presParOf" srcId="{227DFB24-F0EF-4A3D-A239-DCE125F73527}" destId="{7CEDCC17-A9E5-4734-A0BE-9663A6D51298}" srcOrd="1" destOrd="0" presId="urn:microsoft.com/office/officeart/2005/8/layout/list1"/>
    <dgm:cxn modelId="{4326B4D9-8485-4AE0-9476-AC7618460F7E}" type="presParOf" srcId="{98742EBF-1AD3-4D3D-9A7D-B17FC42C4E3D}" destId="{C0C868A9-191B-4A71-8D17-7C3F7960E3A3}" srcOrd="9" destOrd="0" presId="urn:microsoft.com/office/officeart/2005/8/layout/list1"/>
    <dgm:cxn modelId="{94FA74BF-EFAB-4031-81C2-330101B6356A}" type="presParOf" srcId="{98742EBF-1AD3-4D3D-9A7D-B17FC42C4E3D}" destId="{DF7B3B24-EDA3-4357-9952-6FFFB0B8A79B}"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422778F-0433-422E-B7C7-004B7CA53907}" type="doc">
      <dgm:prSet loTypeId="urn:microsoft.com/office/officeart/2005/8/layout/process5" loCatId="process" qsTypeId="urn:microsoft.com/office/officeart/2005/8/quickstyle/simple1" qsCatId="simple" csTypeId="urn:microsoft.com/office/officeart/2005/8/colors/colorful4" csCatId="colorful" phldr="1"/>
      <dgm:spPr/>
      <dgm:t>
        <a:bodyPr/>
        <a:lstStyle/>
        <a:p>
          <a:endParaRPr lang="id-ID"/>
        </a:p>
      </dgm:t>
    </dgm:pt>
    <dgm:pt modelId="{2207FC9F-2315-455B-A05B-E1D5A730E041}" type="pres">
      <dgm:prSet presAssocID="{0422778F-0433-422E-B7C7-004B7CA53907}" presName="diagram" presStyleCnt="0">
        <dgm:presLayoutVars>
          <dgm:dir/>
          <dgm:resizeHandles val="exact"/>
        </dgm:presLayoutVars>
      </dgm:prSet>
      <dgm:spPr/>
      <dgm:t>
        <a:bodyPr/>
        <a:lstStyle/>
        <a:p>
          <a:endParaRPr lang="id-ID"/>
        </a:p>
      </dgm:t>
    </dgm:pt>
  </dgm:ptLst>
  <dgm:cxnLst>
    <dgm:cxn modelId="{8D759ED5-D7CE-4AF8-B6B5-166478C1D42B}" type="presOf" srcId="{0422778F-0433-422E-B7C7-004B7CA53907}" destId="{2207FC9F-2315-455B-A05B-E1D5A730E041}" srcOrd="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422778F-0433-422E-B7C7-004B7CA53907}" type="doc">
      <dgm:prSet loTypeId="urn:microsoft.com/office/officeart/2005/8/layout/process5" loCatId="process" qsTypeId="urn:microsoft.com/office/officeart/2005/8/quickstyle/simple1" qsCatId="simple" csTypeId="urn:microsoft.com/office/officeart/2005/8/colors/colorful4" csCatId="colorful" phldr="1"/>
      <dgm:spPr/>
      <dgm:t>
        <a:bodyPr/>
        <a:lstStyle/>
        <a:p>
          <a:endParaRPr lang="id-ID"/>
        </a:p>
      </dgm:t>
    </dgm:pt>
    <dgm:pt modelId="{2207FC9F-2315-455B-A05B-E1D5A730E041}" type="pres">
      <dgm:prSet presAssocID="{0422778F-0433-422E-B7C7-004B7CA53907}" presName="diagram" presStyleCnt="0">
        <dgm:presLayoutVars>
          <dgm:dir/>
          <dgm:resizeHandles val="exact"/>
        </dgm:presLayoutVars>
      </dgm:prSet>
      <dgm:spPr/>
      <dgm:t>
        <a:bodyPr/>
        <a:lstStyle/>
        <a:p>
          <a:endParaRPr lang="id-ID"/>
        </a:p>
      </dgm:t>
    </dgm:pt>
  </dgm:ptLst>
  <dgm:cxnLst>
    <dgm:cxn modelId="{8C697D83-EF00-45ED-BA87-C6287F5D3ECD}" type="presOf" srcId="{0422778F-0433-422E-B7C7-004B7CA53907}" destId="{2207FC9F-2315-455B-A05B-E1D5A730E041}" srcOrd="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422778F-0433-422E-B7C7-004B7CA53907}" type="doc">
      <dgm:prSet loTypeId="urn:microsoft.com/office/officeart/2005/8/layout/process5" loCatId="process" qsTypeId="urn:microsoft.com/office/officeart/2005/8/quickstyle/simple1" qsCatId="simple" csTypeId="urn:microsoft.com/office/officeart/2005/8/colors/colorful4" csCatId="colorful" phldr="1"/>
      <dgm:spPr/>
      <dgm:t>
        <a:bodyPr/>
        <a:lstStyle/>
        <a:p>
          <a:endParaRPr lang="id-ID"/>
        </a:p>
      </dgm:t>
    </dgm:pt>
    <dgm:pt modelId="{2207FC9F-2315-455B-A05B-E1D5A730E041}" type="pres">
      <dgm:prSet presAssocID="{0422778F-0433-422E-B7C7-004B7CA53907}" presName="diagram" presStyleCnt="0">
        <dgm:presLayoutVars>
          <dgm:dir/>
          <dgm:resizeHandles val="exact"/>
        </dgm:presLayoutVars>
      </dgm:prSet>
      <dgm:spPr/>
      <dgm:t>
        <a:bodyPr/>
        <a:lstStyle/>
        <a:p>
          <a:endParaRPr lang="id-ID"/>
        </a:p>
      </dgm:t>
    </dgm:pt>
  </dgm:ptLst>
  <dgm:cxnLst>
    <dgm:cxn modelId="{BBF1C261-9D0A-4BD4-9AE2-908C5F187AE4}" type="presOf" srcId="{0422778F-0433-422E-B7C7-004B7CA53907}" destId="{2207FC9F-2315-455B-A05B-E1D5A730E041}" srcOrd="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422778F-0433-422E-B7C7-004B7CA53907}" type="doc">
      <dgm:prSet loTypeId="urn:microsoft.com/office/officeart/2005/8/layout/process5" loCatId="process" qsTypeId="urn:microsoft.com/office/officeart/2005/8/quickstyle/simple1" qsCatId="simple" csTypeId="urn:microsoft.com/office/officeart/2005/8/colors/colorful4" csCatId="colorful" phldr="1"/>
      <dgm:spPr/>
      <dgm:t>
        <a:bodyPr/>
        <a:lstStyle/>
        <a:p>
          <a:endParaRPr lang="id-ID"/>
        </a:p>
      </dgm:t>
    </dgm:pt>
    <dgm:pt modelId="{2207FC9F-2315-455B-A05B-E1D5A730E041}" type="pres">
      <dgm:prSet presAssocID="{0422778F-0433-422E-B7C7-004B7CA53907}" presName="diagram" presStyleCnt="0">
        <dgm:presLayoutVars>
          <dgm:dir/>
          <dgm:resizeHandles val="exact"/>
        </dgm:presLayoutVars>
      </dgm:prSet>
      <dgm:spPr/>
      <dgm:t>
        <a:bodyPr/>
        <a:lstStyle/>
        <a:p>
          <a:endParaRPr lang="id-ID"/>
        </a:p>
      </dgm:t>
    </dgm:pt>
  </dgm:ptLst>
  <dgm:cxnLst>
    <dgm:cxn modelId="{E979F800-C75C-464A-9B42-CF51175833E5}" type="presOf" srcId="{0422778F-0433-422E-B7C7-004B7CA53907}" destId="{2207FC9F-2315-455B-A05B-E1D5A730E041}" srcOrd="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422778F-0433-422E-B7C7-004B7CA53907}" type="doc">
      <dgm:prSet loTypeId="urn:microsoft.com/office/officeart/2005/8/layout/process5" loCatId="process" qsTypeId="urn:microsoft.com/office/officeart/2005/8/quickstyle/simple1" qsCatId="simple" csTypeId="urn:microsoft.com/office/officeart/2005/8/colors/colorful4" csCatId="colorful" phldr="1"/>
      <dgm:spPr/>
      <dgm:t>
        <a:bodyPr/>
        <a:lstStyle/>
        <a:p>
          <a:endParaRPr lang="id-ID"/>
        </a:p>
      </dgm:t>
    </dgm:pt>
    <dgm:pt modelId="{2207FC9F-2315-455B-A05B-E1D5A730E041}" type="pres">
      <dgm:prSet presAssocID="{0422778F-0433-422E-B7C7-004B7CA53907}" presName="diagram" presStyleCnt="0">
        <dgm:presLayoutVars>
          <dgm:dir/>
          <dgm:resizeHandles val="exact"/>
        </dgm:presLayoutVars>
      </dgm:prSet>
      <dgm:spPr/>
      <dgm:t>
        <a:bodyPr/>
        <a:lstStyle/>
        <a:p>
          <a:endParaRPr lang="id-ID"/>
        </a:p>
      </dgm:t>
    </dgm:pt>
  </dgm:ptLst>
  <dgm:cxnLst>
    <dgm:cxn modelId="{4CB1C1E7-250D-464F-9D7A-5C5E120347A8}" type="presOf" srcId="{0422778F-0433-422E-B7C7-004B7CA53907}" destId="{2207FC9F-2315-455B-A05B-E1D5A730E041}" srcOrd="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422778F-0433-422E-B7C7-004B7CA53907}" type="doc">
      <dgm:prSet loTypeId="urn:microsoft.com/office/officeart/2005/8/layout/process5" loCatId="process" qsTypeId="urn:microsoft.com/office/officeart/2005/8/quickstyle/simple1" qsCatId="simple" csTypeId="urn:microsoft.com/office/officeart/2005/8/colors/colorful4" csCatId="colorful" phldr="1"/>
      <dgm:spPr/>
      <dgm:t>
        <a:bodyPr/>
        <a:lstStyle/>
        <a:p>
          <a:endParaRPr lang="id-ID"/>
        </a:p>
      </dgm:t>
    </dgm:pt>
    <dgm:pt modelId="{2207FC9F-2315-455B-A05B-E1D5A730E041}" type="pres">
      <dgm:prSet presAssocID="{0422778F-0433-422E-B7C7-004B7CA53907}" presName="diagram" presStyleCnt="0">
        <dgm:presLayoutVars>
          <dgm:dir/>
          <dgm:resizeHandles val="exact"/>
        </dgm:presLayoutVars>
      </dgm:prSet>
      <dgm:spPr/>
      <dgm:t>
        <a:bodyPr/>
        <a:lstStyle/>
        <a:p>
          <a:endParaRPr lang="id-ID"/>
        </a:p>
      </dgm:t>
    </dgm:pt>
  </dgm:ptLst>
  <dgm:cxnLst>
    <dgm:cxn modelId="{4135F234-A002-4B64-A33D-3EE741B6688C}" type="presOf" srcId="{0422778F-0433-422E-B7C7-004B7CA53907}" destId="{2207FC9F-2315-455B-A05B-E1D5A730E041}" srcOrd="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422778F-0433-422E-B7C7-004B7CA53907}" type="doc">
      <dgm:prSet loTypeId="urn:microsoft.com/office/officeart/2005/8/layout/process5" loCatId="process" qsTypeId="urn:microsoft.com/office/officeart/2005/8/quickstyle/simple1" qsCatId="simple" csTypeId="urn:microsoft.com/office/officeart/2005/8/colors/colorful4" csCatId="colorful" phldr="1"/>
      <dgm:spPr/>
      <dgm:t>
        <a:bodyPr/>
        <a:lstStyle/>
        <a:p>
          <a:endParaRPr lang="id-ID"/>
        </a:p>
      </dgm:t>
    </dgm:pt>
    <dgm:pt modelId="{2207FC9F-2315-455B-A05B-E1D5A730E041}" type="pres">
      <dgm:prSet presAssocID="{0422778F-0433-422E-B7C7-004B7CA53907}" presName="diagram" presStyleCnt="0">
        <dgm:presLayoutVars>
          <dgm:dir/>
          <dgm:resizeHandles val="exact"/>
        </dgm:presLayoutVars>
      </dgm:prSet>
      <dgm:spPr/>
      <dgm:t>
        <a:bodyPr/>
        <a:lstStyle/>
        <a:p>
          <a:endParaRPr lang="id-ID"/>
        </a:p>
      </dgm:t>
    </dgm:pt>
  </dgm:ptLst>
  <dgm:cxnLst>
    <dgm:cxn modelId="{9432DA68-8D80-4821-B663-6486CB7E6752}" type="presOf" srcId="{0422778F-0433-422E-B7C7-004B7CA53907}" destId="{2207FC9F-2315-455B-A05B-E1D5A730E041}" srcOrd="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9B6D6A-4B88-4FBE-8603-16015166B8B1}" type="doc">
      <dgm:prSet loTypeId="urn:microsoft.com/office/officeart/2005/8/layout/default" loCatId="list" qsTypeId="urn:microsoft.com/office/officeart/2005/8/quickstyle/3d1" qsCatId="3D" csTypeId="urn:microsoft.com/office/officeart/2005/8/colors/colorful4" csCatId="colorful" phldr="1"/>
      <dgm:spPr/>
      <dgm:t>
        <a:bodyPr/>
        <a:lstStyle/>
        <a:p>
          <a:endParaRPr lang="id-ID"/>
        </a:p>
      </dgm:t>
    </dgm:pt>
    <dgm:pt modelId="{004D2879-8881-4226-B324-B9A23740FF96}">
      <dgm:prSet phldrT="[Text]"/>
      <dgm:spPr/>
      <dgm:t>
        <a:bodyPr/>
        <a:lstStyle/>
        <a:p>
          <a:r>
            <a:rPr lang="id-ID" b="1" dirty="0" smtClean="0">
              <a:solidFill>
                <a:srgbClr val="002060"/>
              </a:solidFill>
            </a:rPr>
            <a:t>Tidak Terlalu Jauh Dengan Tema-Tema Ekonomi</a:t>
          </a:r>
          <a:endParaRPr lang="id-ID" b="1" dirty="0">
            <a:solidFill>
              <a:srgbClr val="002060"/>
            </a:solidFill>
          </a:endParaRPr>
        </a:p>
      </dgm:t>
    </dgm:pt>
    <dgm:pt modelId="{64A1E097-61C6-492D-A6D7-F0897E125FE3}" type="parTrans" cxnId="{0D5A7D9D-66BB-4AA3-8293-54C4C2A897C6}">
      <dgm:prSet/>
      <dgm:spPr/>
      <dgm:t>
        <a:bodyPr/>
        <a:lstStyle/>
        <a:p>
          <a:endParaRPr lang="id-ID"/>
        </a:p>
      </dgm:t>
    </dgm:pt>
    <dgm:pt modelId="{3856748B-DBB0-4EE0-A25D-4D63059174CC}" type="sibTrans" cxnId="{0D5A7D9D-66BB-4AA3-8293-54C4C2A897C6}">
      <dgm:prSet/>
      <dgm:spPr/>
      <dgm:t>
        <a:bodyPr/>
        <a:lstStyle/>
        <a:p>
          <a:endParaRPr lang="id-ID"/>
        </a:p>
      </dgm:t>
    </dgm:pt>
    <dgm:pt modelId="{887600D6-B35E-4A05-9DA4-B3A725556671}">
      <dgm:prSet phldrT="[Text]"/>
      <dgm:spPr/>
      <dgm:t>
        <a:bodyPr/>
        <a:lstStyle/>
        <a:p>
          <a:r>
            <a:rPr lang="id-ID" dirty="0" smtClean="0"/>
            <a:t>Tulisan Dipersiapkan Dengan Matang</a:t>
          </a:r>
          <a:endParaRPr lang="id-ID" dirty="0"/>
        </a:p>
      </dgm:t>
    </dgm:pt>
    <dgm:pt modelId="{06AA2BBB-339E-4061-9BF9-13E6A41538AC}" type="sibTrans" cxnId="{6C20A9F4-FE25-4046-90D0-A92E5B6EA8A3}">
      <dgm:prSet/>
      <dgm:spPr/>
      <dgm:t>
        <a:bodyPr/>
        <a:lstStyle/>
        <a:p>
          <a:endParaRPr lang="id-ID"/>
        </a:p>
      </dgm:t>
    </dgm:pt>
    <dgm:pt modelId="{2E140AB3-BDA5-4EF0-8F6F-4D314BF03068}" type="parTrans" cxnId="{6C20A9F4-FE25-4046-90D0-A92E5B6EA8A3}">
      <dgm:prSet/>
      <dgm:spPr/>
      <dgm:t>
        <a:bodyPr/>
        <a:lstStyle/>
        <a:p>
          <a:endParaRPr lang="id-ID"/>
        </a:p>
      </dgm:t>
    </dgm:pt>
    <dgm:pt modelId="{F6EC23A2-FCFF-4649-8566-37C533A6A1D2}">
      <dgm:prSet phldrT="[Text]"/>
      <dgm:spPr/>
      <dgm:t>
        <a:bodyPr/>
        <a:lstStyle/>
        <a:p>
          <a:r>
            <a:rPr lang="id-ID" b="1" dirty="0" smtClean="0">
              <a:solidFill>
                <a:srgbClr val="002060"/>
              </a:solidFill>
            </a:rPr>
            <a:t>Berusaha Mencari dengan Jeli Gap Penelitian</a:t>
          </a:r>
          <a:endParaRPr lang="id-ID" b="1" dirty="0">
            <a:solidFill>
              <a:srgbClr val="002060"/>
            </a:solidFill>
          </a:endParaRPr>
        </a:p>
      </dgm:t>
    </dgm:pt>
    <dgm:pt modelId="{C4340A0E-66BD-4D11-AC7B-42ABB13D9964}" type="sibTrans" cxnId="{90A6CD2F-7097-42F9-AD19-9FAC122D8766}">
      <dgm:prSet/>
      <dgm:spPr/>
      <dgm:t>
        <a:bodyPr/>
        <a:lstStyle/>
        <a:p>
          <a:endParaRPr lang="id-ID"/>
        </a:p>
      </dgm:t>
    </dgm:pt>
    <dgm:pt modelId="{11A140D9-33C1-451C-8F61-BE0F7C848524}" type="parTrans" cxnId="{90A6CD2F-7097-42F9-AD19-9FAC122D8766}">
      <dgm:prSet/>
      <dgm:spPr/>
      <dgm:t>
        <a:bodyPr/>
        <a:lstStyle/>
        <a:p>
          <a:endParaRPr lang="id-ID"/>
        </a:p>
      </dgm:t>
    </dgm:pt>
    <dgm:pt modelId="{05CE9350-2A22-465A-83E1-ADEC4E5C0AAD}">
      <dgm:prSet phldrT="[Text]"/>
      <dgm:spPr/>
      <dgm:t>
        <a:bodyPr/>
        <a:lstStyle/>
        <a:p>
          <a:r>
            <a:rPr lang="id-ID" b="1" dirty="0" smtClean="0">
              <a:solidFill>
                <a:srgbClr val="002060"/>
              </a:solidFill>
            </a:rPr>
            <a:t>Menambah Instensitas Untuk Membaca Topik Terkait</a:t>
          </a:r>
          <a:endParaRPr lang="id-ID" b="1" dirty="0">
            <a:solidFill>
              <a:srgbClr val="002060"/>
            </a:solidFill>
          </a:endParaRPr>
        </a:p>
      </dgm:t>
    </dgm:pt>
    <dgm:pt modelId="{2EE92E75-F758-41ED-9447-BFCD173EF459}" type="sibTrans" cxnId="{167C1950-5A82-4933-AD8A-69D2827BB00E}">
      <dgm:prSet/>
      <dgm:spPr/>
      <dgm:t>
        <a:bodyPr/>
        <a:lstStyle/>
        <a:p>
          <a:endParaRPr lang="id-ID"/>
        </a:p>
      </dgm:t>
    </dgm:pt>
    <dgm:pt modelId="{CABE9816-9C08-4B51-A6D8-4EFA27300F10}" type="parTrans" cxnId="{167C1950-5A82-4933-AD8A-69D2827BB00E}">
      <dgm:prSet/>
      <dgm:spPr/>
      <dgm:t>
        <a:bodyPr/>
        <a:lstStyle/>
        <a:p>
          <a:endParaRPr lang="id-ID"/>
        </a:p>
      </dgm:t>
    </dgm:pt>
    <dgm:pt modelId="{C6FF62D4-443D-4E24-9424-256935C01217}">
      <dgm:prSet phldrT="[Text]"/>
      <dgm:spPr/>
      <dgm:t>
        <a:bodyPr/>
        <a:lstStyle/>
        <a:p>
          <a:r>
            <a:rPr lang="id-ID" b="1" dirty="0" smtClean="0">
              <a:solidFill>
                <a:srgbClr val="002060"/>
              </a:solidFill>
            </a:rPr>
            <a:t>Harus Membangun Koneksi dengan Pakarnya</a:t>
          </a:r>
        </a:p>
        <a:p>
          <a:r>
            <a:rPr lang="id-ID" b="1" dirty="0" smtClean="0">
              <a:solidFill>
                <a:srgbClr val="002060"/>
              </a:solidFill>
            </a:rPr>
            <a:t>(Bisa Diskusi)</a:t>
          </a:r>
          <a:endParaRPr lang="id-ID" b="1" dirty="0">
            <a:solidFill>
              <a:srgbClr val="002060"/>
            </a:solidFill>
          </a:endParaRPr>
        </a:p>
      </dgm:t>
    </dgm:pt>
    <dgm:pt modelId="{CD2974F1-5C25-40DF-8F9E-5D1EBE3F57D9}" type="sibTrans" cxnId="{F4F79F3B-D199-456C-AEB7-EF83F0858D2A}">
      <dgm:prSet/>
      <dgm:spPr/>
      <dgm:t>
        <a:bodyPr/>
        <a:lstStyle/>
        <a:p>
          <a:endParaRPr lang="id-ID"/>
        </a:p>
      </dgm:t>
    </dgm:pt>
    <dgm:pt modelId="{63AC69E2-FF73-4E1F-B235-8FAE9EEB36CE}" type="parTrans" cxnId="{F4F79F3B-D199-456C-AEB7-EF83F0858D2A}">
      <dgm:prSet/>
      <dgm:spPr/>
      <dgm:t>
        <a:bodyPr/>
        <a:lstStyle/>
        <a:p>
          <a:endParaRPr lang="id-ID"/>
        </a:p>
      </dgm:t>
    </dgm:pt>
    <dgm:pt modelId="{88F684D6-EB84-4F83-8816-767C7F1A5440}" type="pres">
      <dgm:prSet presAssocID="{599B6D6A-4B88-4FBE-8603-16015166B8B1}" presName="diagram" presStyleCnt="0">
        <dgm:presLayoutVars>
          <dgm:dir/>
          <dgm:resizeHandles val="exact"/>
        </dgm:presLayoutVars>
      </dgm:prSet>
      <dgm:spPr/>
      <dgm:t>
        <a:bodyPr/>
        <a:lstStyle/>
        <a:p>
          <a:endParaRPr lang="id-ID"/>
        </a:p>
      </dgm:t>
    </dgm:pt>
    <dgm:pt modelId="{0DB7A5C2-F3A0-4E86-A0FB-0D17D13F0010}" type="pres">
      <dgm:prSet presAssocID="{004D2879-8881-4226-B324-B9A23740FF96}" presName="node" presStyleLbl="node1" presStyleIdx="0" presStyleCnt="5">
        <dgm:presLayoutVars>
          <dgm:bulletEnabled val="1"/>
        </dgm:presLayoutVars>
      </dgm:prSet>
      <dgm:spPr/>
      <dgm:t>
        <a:bodyPr/>
        <a:lstStyle/>
        <a:p>
          <a:endParaRPr lang="id-ID"/>
        </a:p>
      </dgm:t>
    </dgm:pt>
    <dgm:pt modelId="{61B82217-BBD0-4488-AEFF-F7FB31F6099C}" type="pres">
      <dgm:prSet presAssocID="{3856748B-DBB0-4EE0-A25D-4D63059174CC}" presName="sibTrans" presStyleCnt="0"/>
      <dgm:spPr/>
    </dgm:pt>
    <dgm:pt modelId="{D205C431-797E-4092-B4A8-57840E3FF088}" type="pres">
      <dgm:prSet presAssocID="{C6FF62D4-443D-4E24-9424-256935C01217}" presName="node" presStyleLbl="node1" presStyleIdx="1" presStyleCnt="5">
        <dgm:presLayoutVars>
          <dgm:bulletEnabled val="1"/>
        </dgm:presLayoutVars>
      </dgm:prSet>
      <dgm:spPr/>
      <dgm:t>
        <a:bodyPr/>
        <a:lstStyle/>
        <a:p>
          <a:endParaRPr lang="id-ID"/>
        </a:p>
      </dgm:t>
    </dgm:pt>
    <dgm:pt modelId="{83C76340-409D-4D3A-BCDB-BB304E1E145D}" type="pres">
      <dgm:prSet presAssocID="{CD2974F1-5C25-40DF-8F9E-5D1EBE3F57D9}" presName="sibTrans" presStyleCnt="0"/>
      <dgm:spPr/>
    </dgm:pt>
    <dgm:pt modelId="{E58F1732-2225-4FFE-81F5-171229A43A33}" type="pres">
      <dgm:prSet presAssocID="{05CE9350-2A22-465A-83E1-ADEC4E5C0AAD}" presName="node" presStyleLbl="node1" presStyleIdx="2" presStyleCnt="5">
        <dgm:presLayoutVars>
          <dgm:bulletEnabled val="1"/>
        </dgm:presLayoutVars>
      </dgm:prSet>
      <dgm:spPr/>
      <dgm:t>
        <a:bodyPr/>
        <a:lstStyle/>
        <a:p>
          <a:endParaRPr lang="id-ID"/>
        </a:p>
      </dgm:t>
    </dgm:pt>
    <dgm:pt modelId="{EAD0C106-D4BD-4BED-A998-60A1767456FE}" type="pres">
      <dgm:prSet presAssocID="{2EE92E75-F758-41ED-9447-BFCD173EF459}" presName="sibTrans" presStyleCnt="0"/>
      <dgm:spPr/>
    </dgm:pt>
    <dgm:pt modelId="{20BC0A17-FC7A-4E78-8633-B70760D3761C}" type="pres">
      <dgm:prSet presAssocID="{F6EC23A2-FCFF-4649-8566-37C533A6A1D2}" presName="node" presStyleLbl="node1" presStyleIdx="3" presStyleCnt="5">
        <dgm:presLayoutVars>
          <dgm:bulletEnabled val="1"/>
        </dgm:presLayoutVars>
      </dgm:prSet>
      <dgm:spPr/>
      <dgm:t>
        <a:bodyPr/>
        <a:lstStyle/>
        <a:p>
          <a:endParaRPr lang="id-ID"/>
        </a:p>
      </dgm:t>
    </dgm:pt>
    <dgm:pt modelId="{052714BB-954C-4316-B6BA-A383BB9C3494}" type="pres">
      <dgm:prSet presAssocID="{C4340A0E-66BD-4D11-AC7B-42ABB13D9964}" presName="sibTrans" presStyleCnt="0"/>
      <dgm:spPr/>
    </dgm:pt>
    <dgm:pt modelId="{F369E6E9-D26A-4530-927D-956514B12541}" type="pres">
      <dgm:prSet presAssocID="{887600D6-B35E-4A05-9DA4-B3A725556671}" presName="node" presStyleLbl="node1" presStyleIdx="4" presStyleCnt="5">
        <dgm:presLayoutVars>
          <dgm:bulletEnabled val="1"/>
        </dgm:presLayoutVars>
      </dgm:prSet>
      <dgm:spPr/>
      <dgm:t>
        <a:bodyPr/>
        <a:lstStyle/>
        <a:p>
          <a:endParaRPr lang="id-ID"/>
        </a:p>
      </dgm:t>
    </dgm:pt>
  </dgm:ptLst>
  <dgm:cxnLst>
    <dgm:cxn modelId="{CF771AB4-499F-4FB3-A7F4-5A3EDDE56045}" type="presOf" srcId="{05CE9350-2A22-465A-83E1-ADEC4E5C0AAD}" destId="{E58F1732-2225-4FFE-81F5-171229A43A33}" srcOrd="0" destOrd="0" presId="urn:microsoft.com/office/officeart/2005/8/layout/default"/>
    <dgm:cxn modelId="{22BC57A8-7C4E-4A8A-B502-0F269CC4DD1B}" type="presOf" srcId="{004D2879-8881-4226-B324-B9A23740FF96}" destId="{0DB7A5C2-F3A0-4E86-A0FB-0D17D13F0010}" srcOrd="0" destOrd="0" presId="urn:microsoft.com/office/officeart/2005/8/layout/default"/>
    <dgm:cxn modelId="{6C20A9F4-FE25-4046-90D0-A92E5B6EA8A3}" srcId="{599B6D6A-4B88-4FBE-8603-16015166B8B1}" destId="{887600D6-B35E-4A05-9DA4-B3A725556671}" srcOrd="4" destOrd="0" parTransId="{2E140AB3-BDA5-4EF0-8F6F-4D314BF03068}" sibTransId="{06AA2BBB-339E-4061-9BF9-13E6A41538AC}"/>
    <dgm:cxn modelId="{FA04BBE1-CDD3-4DDD-BAF5-51B2B2CA60EB}" type="presOf" srcId="{599B6D6A-4B88-4FBE-8603-16015166B8B1}" destId="{88F684D6-EB84-4F83-8816-767C7F1A5440}" srcOrd="0" destOrd="0" presId="urn:microsoft.com/office/officeart/2005/8/layout/default"/>
    <dgm:cxn modelId="{0D5A7D9D-66BB-4AA3-8293-54C4C2A897C6}" srcId="{599B6D6A-4B88-4FBE-8603-16015166B8B1}" destId="{004D2879-8881-4226-B324-B9A23740FF96}" srcOrd="0" destOrd="0" parTransId="{64A1E097-61C6-492D-A6D7-F0897E125FE3}" sibTransId="{3856748B-DBB0-4EE0-A25D-4D63059174CC}"/>
    <dgm:cxn modelId="{2E6D37D3-B0FE-4741-98DD-EE1EF554A3DC}" type="presOf" srcId="{887600D6-B35E-4A05-9DA4-B3A725556671}" destId="{F369E6E9-D26A-4530-927D-956514B12541}" srcOrd="0" destOrd="0" presId="urn:microsoft.com/office/officeart/2005/8/layout/default"/>
    <dgm:cxn modelId="{167C1950-5A82-4933-AD8A-69D2827BB00E}" srcId="{599B6D6A-4B88-4FBE-8603-16015166B8B1}" destId="{05CE9350-2A22-465A-83E1-ADEC4E5C0AAD}" srcOrd="2" destOrd="0" parTransId="{CABE9816-9C08-4B51-A6D8-4EFA27300F10}" sibTransId="{2EE92E75-F758-41ED-9447-BFCD173EF459}"/>
    <dgm:cxn modelId="{90A6CD2F-7097-42F9-AD19-9FAC122D8766}" srcId="{599B6D6A-4B88-4FBE-8603-16015166B8B1}" destId="{F6EC23A2-FCFF-4649-8566-37C533A6A1D2}" srcOrd="3" destOrd="0" parTransId="{11A140D9-33C1-451C-8F61-BE0F7C848524}" sibTransId="{C4340A0E-66BD-4D11-AC7B-42ABB13D9964}"/>
    <dgm:cxn modelId="{F4F79F3B-D199-456C-AEB7-EF83F0858D2A}" srcId="{599B6D6A-4B88-4FBE-8603-16015166B8B1}" destId="{C6FF62D4-443D-4E24-9424-256935C01217}" srcOrd="1" destOrd="0" parTransId="{63AC69E2-FF73-4E1F-B235-8FAE9EEB36CE}" sibTransId="{CD2974F1-5C25-40DF-8F9E-5D1EBE3F57D9}"/>
    <dgm:cxn modelId="{4EB6D001-289C-4013-A9DF-1C133A0D2F90}" type="presOf" srcId="{F6EC23A2-FCFF-4649-8566-37C533A6A1D2}" destId="{20BC0A17-FC7A-4E78-8633-B70760D3761C}" srcOrd="0" destOrd="0" presId="urn:microsoft.com/office/officeart/2005/8/layout/default"/>
    <dgm:cxn modelId="{62B6CCFA-CDCC-4E48-8230-0FF06014A57F}" type="presOf" srcId="{C6FF62D4-443D-4E24-9424-256935C01217}" destId="{D205C431-797E-4092-B4A8-57840E3FF088}" srcOrd="0" destOrd="0" presId="urn:microsoft.com/office/officeart/2005/8/layout/default"/>
    <dgm:cxn modelId="{BA698367-A9A6-4389-87B0-09ED01B4C5E1}" type="presParOf" srcId="{88F684D6-EB84-4F83-8816-767C7F1A5440}" destId="{0DB7A5C2-F3A0-4E86-A0FB-0D17D13F0010}" srcOrd="0" destOrd="0" presId="urn:microsoft.com/office/officeart/2005/8/layout/default"/>
    <dgm:cxn modelId="{B84F4DFC-7580-4881-84F4-4821B5489FB0}" type="presParOf" srcId="{88F684D6-EB84-4F83-8816-767C7F1A5440}" destId="{61B82217-BBD0-4488-AEFF-F7FB31F6099C}" srcOrd="1" destOrd="0" presId="urn:microsoft.com/office/officeart/2005/8/layout/default"/>
    <dgm:cxn modelId="{1C12AFA9-8334-4F31-9202-34C7BC4F8254}" type="presParOf" srcId="{88F684D6-EB84-4F83-8816-767C7F1A5440}" destId="{D205C431-797E-4092-B4A8-57840E3FF088}" srcOrd="2" destOrd="0" presId="urn:microsoft.com/office/officeart/2005/8/layout/default"/>
    <dgm:cxn modelId="{CAD23A30-948D-45D7-A356-0532857DEC70}" type="presParOf" srcId="{88F684D6-EB84-4F83-8816-767C7F1A5440}" destId="{83C76340-409D-4D3A-BCDB-BB304E1E145D}" srcOrd="3" destOrd="0" presId="urn:microsoft.com/office/officeart/2005/8/layout/default"/>
    <dgm:cxn modelId="{A345AB3F-E3A4-400C-9DBB-6A729C6BC88D}" type="presParOf" srcId="{88F684D6-EB84-4F83-8816-767C7F1A5440}" destId="{E58F1732-2225-4FFE-81F5-171229A43A33}" srcOrd="4" destOrd="0" presId="urn:microsoft.com/office/officeart/2005/8/layout/default"/>
    <dgm:cxn modelId="{7F688F0F-0CB4-4F2C-92F6-3E49B44B5201}" type="presParOf" srcId="{88F684D6-EB84-4F83-8816-767C7F1A5440}" destId="{EAD0C106-D4BD-4BED-A998-60A1767456FE}" srcOrd="5" destOrd="0" presId="urn:microsoft.com/office/officeart/2005/8/layout/default"/>
    <dgm:cxn modelId="{B422F68E-795A-4EB1-A38B-10B7C7C4FFEB}" type="presParOf" srcId="{88F684D6-EB84-4F83-8816-767C7F1A5440}" destId="{20BC0A17-FC7A-4E78-8633-B70760D3761C}" srcOrd="6" destOrd="0" presId="urn:microsoft.com/office/officeart/2005/8/layout/default"/>
    <dgm:cxn modelId="{16F09C1D-6900-4A76-AA71-C07E0FF897EA}" type="presParOf" srcId="{88F684D6-EB84-4F83-8816-767C7F1A5440}" destId="{052714BB-954C-4316-B6BA-A383BB9C3494}" srcOrd="7" destOrd="0" presId="urn:microsoft.com/office/officeart/2005/8/layout/default"/>
    <dgm:cxn modelId="{B87B9412-4294-446C-AF26-CE0B6C407E5C}" type="presParOf" srcId="{88F684D6-EB84-4F83-8816-767C7F1A5440}" destId="{F369E6E9-D26A-4530-927D-956514B12541}"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45D520-52F2-4BE7-BA27-87699AD4CD15}" type="doc">
      <dgm:prSet loTypeId="urn:microsoft.com/office/officeart/2005/8/layout/hProcess9" loCatId="process" qsTypeId="urn:microsoft.com/office/officeart/2005/8/quickstyle/simple1" qsCatId="simple" csTypeId="urn:microsoft.com/office/officeart/2005/8/colors/colorful5" csCatId="colorful" phldr="1"/>
      <dgm:spPr/>
    </dgm:pt>
    <dgm:pt modelId="{45526CCB-8A28-4402-AABC-069E03F67F38}">
      <dgm:prSet phldrT="[Text]"/>
      <dgm:spPr/>
      <dgm:t>
        <a:bodyPr/>
        <a:lstStyle/>
        <a:p>
          <a:r>
            <a:rPr lang="id-ID" altLang="id-ID" b="1" dirty="0" smtClean="0">
              <a:latin typeface="Cambria" panose="02040503050406030204" pitchFamily="18" charset="0"/>
            </a:rPr>
            <a:t>Abstrak</a:t>
          </a:r>
          <a:endParaRPr lang="id-ID" dirty="0"/>
        </a:p>
      </dgm:t>
    </dgm:pt>
    <dgm:pt modelId="{9FB40E08-58E2-48E8-8775-17E2B3CC2577}" type="parTrans" cxnId="{B9A7F3F9-7CEB-48BF-BFF8-BCAC6AFBB6B1}">
      <dgm:prSet/>
      <dgm:spPr/>
      <dgm:t>
        <a:bodyPr/>
        <a:lstStyle/>
        <a:p>
          <a:endParaRPr lang="id-ID"/>
        </a:p>
      </dgm:t>
    </dgm:pt>
    <dgm:pt modelId="{32DA7BFF-6CBB-4A8B-83D7-75FA4CF751B8}" type="sibTrans" cxnId="{B9A7F3F9-7CEB-48BF-BFF8-BCAC6AFBB6B1}">
      <dgm:prSet/>
      <dgm:spPr/>
      <dgm:t>
        <a:bodyPr/>
        <a:lstStyle/>
        <a:p>
          <a:endParaRPr lang="id-ID"/>
        </a:p>
      </dgm:t>
    </dgm:pt>
    <dgm:pt modelId="{B9E545D2-93E7-489D-8AA6-D780FCF96068}">
      <dgm:prSet phldrT="[Text]"/>
      <dgm:spPr/>
      <dgm:t>
        <a:bodyPr/>
        <a:lstStyle/>
        <a:p>
          <a:r>
            <a:rPr lang="id-ID" altLang="id-ID" b="1" dirty="0" smtClean="0">
              <a:latin typeface="Cambria" panose="02040503050406030204" pitchFamily="18" charset="0"/>
            </a:rPr>
            <a:t>Metodologi Penelitian</a:t>
          </a:r>
          <a:endParaRPr lang="id-ID" dirty="0"/>
        </a:p>
      </dgm:t>
    </dgm:pt>
    <dgm:pt modelId="{E4A32288-1949-4779-AD64-1C657D607348}" type="parTrans" cxnId="{EE960669-8FF9-4096-98FB-4BFE5C5270BC}">
      <dgm:prSet/>
      <dgm:spPr/>
      <dgm:t>
        <a:bodyPr/>
        <a:lstStyle/>
        <a:p>
          <a:endParaRPr lang="id-ID"/>
        </a:p>
      </dgm:t>
    </dgm:pt>
    <dgm:pt modelId="{BE3765C4-6B02-44FA-93AB-DA783F7E814B}" type="sibTrans" cxnId="{EE960669-8FF9-4096-98FB-4BFE5C5270BC}">
      <dgm:prSet/>
      <dgm:spPr/>
      <dgm:t>
        <a:bodyPr/>
        <a:lstStyle/>
        <a:p>
          <a:endParaRPr lang="id-ID"/>
        </a:p>
      </dgm:t>
    </dgm:pt>
    <dgm:pt modelId="{50BAC49C-B698-4413-920E-821E5E0A34B0}">
      <dgm:prSet phldrT="[Text]"/>
      <dgm:spPr/>
      <dgm:t>
        <a:bodyPr/>
        <a:lstStyle/>
        <a:p>
          <a:r>
            <a:rPr lang="id-ID" altLang="id-ID" b="1" dirty="0" smtClean="0">
              <a:latin typeface="Cambria" panose="02040503050406030204" pitchFamily="18" charset="0"/>
            </a:rPr>
            <a:t>Kesimpulan</a:t>
          </a:r>
          <a:endParaRPr lang="id-ID" dirty="0"/>
        </a:p>
      </dgm:t>
    </dgm:pt>
    <dgm:pt modelId="{8C13BFFD-D8E4-470D-B31C-47FFA5B59490}" type="parTrans" cxnId="{78B6ADC1-6F30-4679-8756-6B9946E05F56}">
      <dgm:prSet/>
      <dgm:spPr/>
      <dgm:t>
        <a:bodyPr/>
        <a:lstStyle/>
        <a:p>
          <a:endParaRPr lang="id-ID"/>
        </a:p>
      </dgm:t>
    </dgm:pt>
    <dgm:pt modelId="{CB491679-87A1-4884-BE41-C55A9942B848}" type="sibTrans" cxnId="{78B6ADC1-6F30-4679-8756-6B9946E05F56}">
      <dgm:prSet/>
      <dgm:spPr/>
      <dgm:t>
        <a:bodyPr/>
        <a:lstStyle/>
        <a:p>
          <a:endParaRPr lang="id-ID"/>
        </a:p>
      </dgm:t>
    </dgm:pt>
    <dgm:pt modelId="{88AF8DC2-0119-4E73-BBBD-8A46DDBA4DD7}" type="pres">
      <dgm:prSet presAssocID="{9D45D520-52F2-4BE7-BA27-87699AD4CD15}" presName="CompostProcess" presStyleCnt="0">
        <dgm:presLayoutVars>
          <dgm:dir/>
          <dgm:resizeHandles val="exact"/>
        </dgm:presLayoutVars>
      </dgm:prSet>
      <dgm:spPr/>
    </dgm:pt>
    <dgm:pt modelId="{7725ADAD-3DF3-4E8A-86FC-002C79F239CB}" type="pres">
      <dgm:prSet presAssocID="{9D45D520-52F2-4BE7-BA27-87699AD4CD15}" presName="arrow" presStyleLbl="bgShp" presStyleIdx="0" presStyleCnt="1"/>
      <dgm:spPr/>
    </dgm:pt>
    <dgm:pt modelId="{8172D62A-795B-4046-BD22-C7CDCB5DF413}" type="pres">
      <dgm:prSet presAssocID="{9D45D520-52F2-4BE7-BA27-87699AD4CD15}" presName="linearProcess" presStyleCnt="0"/>
      <dgm:spPr/>
    </dgm:pt>
    <dgm:pt modelId="{A3FECD34-382D-4D9C-AF8D-48824CF2CEBF}" type="pres">
      <dgm:prSet presAssocID="{45526CCB-8A28-4402-AABC-069E03F67F38}" presName="textNode" presStyleLbl="node1" presStyleIdx="0" presStyleCnt="3">
        <dgm:presLayoutVars>
          <dgm:bulletEnabled val="1"/>
        </dgm:presLayoutVars>
      </dgm:prSet>
      <dgm:spPr/>
      <dgm:t>
        <a:bodyPr/>
        <a:lstStyle/>
        <a:p>
          <a:endParaRPr lang="id-ID"/>
        </a:p>
      </dgm:t>
    </dgm:pt>
    <dgm:pt modelId="{2A4A5B3D-38A6-4A93-9011-1A9F4041FC9A}" type="pres">
      <dgm:prSet presAssocID="{32DA7BFF-6CBB-4A8B-83D7-75FA4CF751B8}" presName="sibTrans" presStyleCnt="0"/>
      <dgm:spPr/>
    </dgm:pt>
    <dgm:pt modelId="{5A849B17-5D69-4F06-A448-A62DF9A59995}" type="pres">
      <dgm:prSet presAssocID="{B9E545D2-93E7-489D-8AA6-D780FCF96068}" presName="textNode" presStyleLbl="node1" presStyleIdx="1" presStyleCnt="3">
        <dgm:presLayoutVars>
          <dgm:bulletEnabled val="1"/>
        </dgm:presLayoutVars>
      </dgm:prSet>
      <dgm:spPr/>
      <dgm:t>
        <a:bodyPr/>
        <a:lstStyle/>
        <a:p>
          <a:endParaRPr lang="id-ID"/>
        </a:p>
      </dgm:t>
    </dgm:pt>
    <dgm:pt modelId="{B96AC210-B318-4006-9F6A-2922BD5FA54F}" type="pres">
      <dgm:prSet presAssocID="{BE3765C4-6B02-44FA-93AB-DA783F7E814B}" presName="sibTrans" presStyleCnt="0"/>
      <dgm:spPr/>
    </dgm:pt>
    <dgm:pt modelId="{D3AA94B3-7424-457F-996D-AEEB2E240404}" type="pres">
      <dgm:prSet presAssocID="{50BAC49C-B698-4413-920E-821E5E0A34B0}" presName="textNode" presStyleLbl="node1" presStyleIdx="2" presStyleCnt="3">
        <dgm:presLayoutVars>
          <dgm:bulletEnabled val="1"/>
        </dgm:presLayoutVars>
      </dgm:prSet>
      <dgm:spPr/>
      <dgm:t>
        <a:bodyPr/>
        <a:lstStyle/>
        <a:p>
          <a:endParaRPr lang="id-ID"/>
        </a:p>
      </dgm:t>
    </dgm:pt>
  </dgm:ptLst>
  <dgm:cxnLst>
    <dgm:cxn modelId="{EE960669-8FF9-4096-98FB-4BFE5C5270BC}" srcId="{9D45D520-52F2-4BE7-BA27-87699AD4CD15}" destId="{B9E545D2-93E7-489D-8AA6-D780FCF96068}" srcOrd="1" destOrd="0" parTransId="{E4A32288-1949-4779-AD64-1C657D607348}" sibTransId="{BE3765C4-6B02-44FA-93AB-DA783F7E814B}"/>
    <dgm:cxn modelId="{B9A7F3F9-7CEB-48BF-BFF8-BCAC6AFBB6B1}" srcId="{9D45D520-52F2-4BE7-BA27-87699AD4CD15}" destId="{45526CCB-8A28-4402-AABC-069E03F67F38}" srcOrd="0" destOrd="0" parTransId="{9FB40E08-58E2-48E8-8775-17E2B3CC2577}" sibTransId="{32DA7BFF-6CBB-4A8B-83D7-75FA4CF751B8}"/>
    <dgm:cxn modelId="{3DB4CF8A-E9D9-43C6-A5D0-7056FCC046E8}" type="presOf" srcId="{45526CCB-8A28-4402-AABC-069E03F67F38}" destId="{A3FECD34-382D-4D9C-AF8D-48824CF2CEBF}" srcOrd="0" destOrd="0" presId="urn:microsoft.com/office/officeart/2005/8/layout/hProcess9"/>
    <dgm:cxn modelId="{78B6ADC1-6F30-4679-8756-6B9946E05F56}" srcId="{9D45D520-52F2-4BE7-BA27-87699AD4CD15}" destId="{50BAC49C-B698-4413-920E-821E5E0A34B0}" srcOrd="2" destOrd="0" parTransId="{8C13BFFD-D8E4-470D-B31C-47FFA5B59490}" sibTransId="{CB491679-87A1-4884-BE41-C55A9942B848}"/>
    <dgm:cxn modelId="{E7A55D01-8393-4613-A917-D6DFE8C6716E}" type="presOf" srcId="{50BAC49C-B698-4413-920E-821E5E0A34B0}" destId="{D3AA94B3-7424-457F-996D-AEEB2E240404}" srcOrd="0" destOrd="0" presId="urn:microsoft.com/office/officeart/2005/8/layout/hProcess9"/>
    <dgm:cxn modelId="{0E8EF3D7-7384-427F-9FF2-2BC87EE94C14}" type="presOf" srcId="{9D45D520-52F2-4BE7-BA27-87699AD4CD15}" destId="{88AF8DC2-0119-4E73-BBBD-8A46DDBA4DD7}" srcOrd="0" destOrd="0" presId="urn:microsoft.com/office/officeart/2005/8/layout/hProcess9"/>
    <dgm:cxn modelId="{43D6BB7A-6279-474F-8303-DFC0269B9725}" type="presOf" srcId="{B9E545D2-93E7-489D-8AA6-D780FCF96068}" destId="{5A849B17-5D69-4F06-A448-A62DF9A59995}" srcOrd="0" destOrd="0" presId="urn:microsoft.com/office/officeart/2005/8/layout/hProcess9"/>
    <dgm:cxn modelId="{4D51C26A-73E4-45C7-940E-739519AB61ED}" type="presParOf" srcId="{88AF8DC2-0119-4E73-BBBD-8A46DDBA4DD7}" destId="{7725ADAD-3DF3-4E8A-86FC-002C79F239CB}" srcOrd="0" destOrd="0" presId="urn:microsoft.com/office/officeart/2005/8/layout/hProcess9"/>
    <dgm:cxn modelId="{65033269-D300-4E4B-8000-4295817A5C59}" type="presParOf" srcId="{88AF8DC2-0119-4E73-BBBD-8A46DDBA4DD7}" destId="{8172D62A-795B-4046-BD22-C7CDCB5DF413}" srcOrd="1" destOrd="0" presId="urn:microsoft.com/office/officeart/2005/8/layout/hProcess9"/>
    <dgm:cxn modelId="{26F6F397-C15F-4704-A215-B23E61552F2E}" type="presParOf" srcId="{8172D62A-795B-4046-BD22-C7CDCB5DF413}" destId="{A3FECD34-382D-4D9C-AF8D-48824CF2CEBF}" srcOrd="0" destOrd="0" presId="urn:microsoft.com/office/officeart/2005/8/layout/hProcess9"/>
    <dgm:cxn modelId="{CFF7BB60-8255-4DF4-87A3-D6AB97A652C7}" type="presParOf" srcId="{8172D62A-795B-4046-BD22-C7CDCB5DF413}" destId="{2A4A5B3D-38A6-4A93-9011-1A9F4041FC9A}" srcOrd="1" destOrd="0" presId="urn:microsoft.com/office/officeart/2005/8/layout/hProcess9"/>
    <dgm:cxn modelId="{B0D25284-8458-406A-864F-C093C38C363C}" type="presParOf" srcId="{8172D62A-795B-4046-BD22-C7CDCB5DF413}" destId="{5A849B17-5D69-4F06-A448-A62DF9A59995}" srcOrd="2" destOrd="0" presId="urn:microsoft.com/office/officeart/2005/8/layout/hProcess9"/>
    <dgm:cxn modelId="{6F29DC1E-B398-48DF-B532-514CB522D07A}" type="presParOf" srcId="{8172D62A-795B-4046-BD22-C7CDCB5DF413}" destId="{B96AC210-B318-4006-9F6A-2922BD5FA54F}" srcOrd="3" destOrd="0" presId="urn:microsoft.com/office/officeart/2005/8/layout/hProcess9"/>
    <dgm:cxn modelId="{14A14F0A-0AD1-4FCB-B83C-9754DCDC804C}" type="presParOf" srcId="{8172D62A-795B-4046-BD22-C7CDCB5DF413}" destId="{D3AA94B3-7424-457F-996D-AEEB2E240404}"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422778F-0433-422E-B7C7-004B7CA53907}" type="doc">
      <dgm:prSet loTypeId="urn:microsoft.com/office/officeart/2005/8/layout/process5" loCatId="process" qsTypeId="urn:microsoft.com/office/officeart/2005/8/quickstyle/simple1" qsCatId="simple" csTypeId="urn:microsoft.com/office/officeart/2005/8/colors/colorful4" csCatId="colorful" phldr="1"/>
      <dgm:spPr/>
      <dgm:t>
        <a:bodyPr/>
        <a:lstStyle/>
        <a:p>
          <a:endParaRPr lang="id-ID"/>
        </a:p>
      </dgm:t>
    </dgm:pt>
    <dgm:pt modelId="{229C9609-F5CE-4AB8-BB76-FB2926E14F17}">
      <dgm:prSet phldrT="[Text]" custT="1"/>
      <dgm:spPr/>
      <dgm:t>
        <a:bodyPr/>
        <a:lstStyle/>
        <a:p>
          <a:r>
            <a:rPr lang="id-ID" sz="1800" b="1" dirty="0" smtClean="0"/>
            <a:t>Latar Belakang (Background)</a:t>
          </a:r>
          <a:endParaRPr lang="id-ID" sz="1800" b="1" dirty="0"/>
        </a:p>
      </dgm:t>
    </dgm:pt>
    <dgm:pt modelId="{46A0990C-834D-49BE-B962-9A57A703CFBF}" type="parTrans" cxnId="{72062965-AB9F-43DA-BFF4-1B31D9F6BF08}">
      <dgm:prSet/>
      <dgm:spPr/>
      <dgm:t>
        <a:bodyPr/>
        <a:lstStyle/>
        <a:p>
          <a:endParaRPr lang="id-ID"/>
        </a:p>
      </dgm:t>
    </dgm:pt>
    <dgm:pt modelId="{E98BFBA8-107D-45C2-83E9-92DF5C48606C}" type="sibTrans" cxnId="{72062965-AB9F-43DA-BFF4-1B31D9F6BF08}">
      <dgm:prSet/>
      <dgm:spPr/>
      <dgm:t>
        <a:bodyPr/>
        <a:lstStyle/>
        <a:p>
          <a:endParaRPr lang="id-ID"/>
        </a:p>
      </dgm:t>
    </dgm:pt>
    <dgm:pt modelId="{62FE9E37-D428-49F4-8369-7546E777D77B}">
      <dgm:prSet phldrT="[Text]" custT="1"/>
      <dgm:spPr/>
      <dgm:t>
        <a:bodyPr/>
        <a:lstStyle/>
        <a:p>
          <a:r>
            <a:rPr lang="id-ID" sz="1800" b="1" dirty="0" smtClean="0"/>
            <a:t>Tinjauan Literatur (Literature Review)</a:t>
          </a:r>
          <a:endParaRPr lang="id-ID" sz="1800" b="1" dirty="0"/>
        </a:p>
      </dgm:t>
    </dgm:pt>
    <dgm:pt modelId="{319E87E9-5C82-476A-9AC9-F32C5935C910}" type="parTrans" cxnId="{01BA1900-0959-4942-9A16-47B1932A911A}">
      <dgm:prSet/>
      <dgm:spPr/>
      <dgm:t>
        <a:bodyPr/>
        <a:lstStyle/>
        <a:p>
          <a:endParaRPr lang="id-ID"/>
        </a:p>
      </dgm:t>
    </dgm:pt>
    <dgm:pt modelId="{EE7867A5-5C3F-4360-8DFC-26D3B49878BB}" type="sibTrans" cxnId="{01BA1900-0959-4942-9A16-47B1932A911A}">
      <dgm:prSet/>
      <dgm:spPr/>
      <dgm:t>
        <a:bodyPr/>
        <a:lstStyle/>
        <a:p>
          <a:endParaRPr lang="id-ID"/>
        </a:p>
      </dgm:t>
    </dgm:pt>
    <dgm:pt modelId="{9738F52A-A71A-4F7F-9004-7E88074BD0B9}">
      <dgm:prSet phldrT="[Text]"/>
      <dgm:spPr/>
      <dgm:t>
        <a:bodyPr/>
        <a:lstStyle/>
        <a:p>
          <a:r>
            <a:rPr lang="id-ID" dirty="0" smtClean="0"/>
            <a:t>Metodologi Penelitian (Research Method)</a:t>
          </a:r>
          <a:endParaRPr lang="id-ID" dirty="0"/>
        </a:p>
      </dgm:t>
    </dgm:pt>
    <dgm:pt modelId="{E88C5F7F-ABE8-44A3-8AD1-861B06821FE5}" type="parTrans" cxnId="{73310283-6AE0-4B51-9DD4-7B6554067452}">
      <dgm:prSet/>
      <dgm:spPr/>
      <dgm:t>
        <a:bodyPr/>
        <a:lstStyle/>
        <a:p>
          <a:endParaRPr lang="id-ID"/>
        </a:p>
      </dgm:t>
    </dgm:pt>
    <dgm:pt modelId="{631960F5-C097-467F-B2E3-C93AD8638F40}" type="sibTrans" cxnId="{73310283-6AE0-4B51-9DD4-7B6554067452}">
      <dgm:prSet/>
      <dgm:spPr/>
      <dgm:t>
        <a:bodyPr/>
        <a:lstStyle/>
        <a:p>
          <a:endParaRPr lang="id-ID"/>
        </a:p>
      </dgm:t>
    </dgm:pt>
    <dgm:pt modelId="{3E7C86B8-2D91-4DAB-B90B-809AAE6AF0FE}">
      <dgm:prSet phldrT="[Text]"/>
      <dgm:spPr/>
      <dgm:t>
        <a:bodyPr/>
        <a:lstStyle/>
        <a:p>
          <a:r>
            <a:rPr lang="id-ID" dirty="0" smtClean="0"/>
            <a:t>Daftar Pustaka</a:t>
          </a:r>
        </a:p>
        <a:p>
          <a:r>
            <a:rPr lang="id-ID" dirty="0" smtClean="0"/>
            <a:t>(References)</a:t>
          </a:r>
          <a:endParaRPr lang="id-ID" dirty="0"/>
        </a:p>
      </dgm:t>
    </dgm:pt>
    <dgm:pt modelId="{5758CA50-CCF0-406C-9032-750F1B865A79}" type="parTrans" cxnId="{E6E6A5F9-BCA4-4F9E-AA6F-4280BF25DCD9}">
      <dgm:prSet/>
      <dgm:spPr/>
      <dgm:t>
        <a:bodyPr/>
        <a:lstStyle/>
        <a:p>
          <a:endParaRPr lang="id-ID"/>
        </a:p>
      </dgm:t>
    </dgm:pt>
    <dgm:pt modelId="{810BC731-E32B-43DF-8100-F25FB8BFD2E5}" type="sibTrans" cxnId="{E6E6A5F9-BCA4-4F9E-AA6F-4280BF25DCD9}">
      <dgm:prSet/>
      <dgm:spPr/>
      <dgm:t>
        <a:bodyPr/>
        <a:lstStyle/>
        <a:p>
          <a:endParaRPr lang="id-ID"/>
        </a:p>
      </dgm:t>
    </dgm:pt>
    <dgm:pt modelId="{2207FC9F-2315-455B-A05B-E1D5A730E041}" type="pres">
      <dgm:prSet presAssocID="{0422778F-0433-422E-B7C7-004B7CA53907}" presName="diagram" presStyleCnt="0">
        <dgm:presLayoutVars>
          <dgm:dir/>
          <dgm:resizeHandles val="exact"/>
        </dgm:presLayoutVars>
      </dgm:prSet>
      <dgm:spPr/>
      <dgm:t>
        <a:bodyPr/>
        <a:lstStyle/>
        <a:p>
          <a:endParaRPr lang="id-ID"/>
        </a:p>
      </dgm:t>
    </dgm:pt>
    <dgm:pt modelId="{65E69C50-8DF0-4D95-9AB7-A5854C5F23F8}" type="pres">
      <dgm:prSet presAssocID="{229C9609-F5CE-4AB8-BB76-FB2926E14F17}" presName="node" presStyleLbl="node1" presStyleIdx="0" presStyleCnt="4">
        <dgm:presLayoutVars>
          <dgm:bulletEnabled val="1"/>
        </dgm:presLayoutVars>
      </dgm:prSet>
      <dgm:spPr/>
      <dgm:t>
        <a:bodyPr/>
        <a:lstStyle/>
        <a:p>
          <a:endParaRPr lang="id-ID"/>
        </a:p>
      </dgm:t>
    </dgm:pt>
    <dgm:pt modelId="{7452DD6A-0115-4E8B-A22C-979B40A520A1}" type="pres">
      <dgm:prSet presAssocID="{E98BFBA8-107D-45C2-83E9-92DF5C48606C}" presName="sibTrans" presStyleLbl="sibTrans2D1" presStyleIdx="0" presStyleCnt="3"/>
      <dgm:spPr/>
      <dgm:t>
        <a:bodyPr/>
        <a:lstStyle/>
        <a:p>
          <a:endParaRPr lang="id-ID"/>
        </a:p>
      </dgm:t>
    </dgm:pt>
    <dgm:pt modelId="{97D6C287-B389-4251-BC37-095C501C4819}" type="pres">
      <dgm:prSet presAssocID="{E98BFBA8-107D-45C2-83E9-92DF5C48606C}" presName="connectorText" presStyleLbl="sibTrans2D1" presStyleIdx="0" presStyleCnt="3"/>
      <dgm:spPr/>
      <dgm:t>
        <a:bodyPr/>
        <a:lstStyle/>
        <a:p>
          <a:endParaRPr lang="id-ID"/>
        </a:p>
      </dgm:t>
    </dgm:pt>
    <dgm:pt modelId="{618F0705-7EEF-48F8-BC43-B602BBC2DDB8}" type="pres">
      <dgm:prSet presAssocID="{62FE9E37-D428-49F4-8369-7546E777D77B}" presName="node" presStyleLbl="node1" presStyleIdx="1" presStyleCnt="4">
        <dgm:presLayoutVars>
          <dgm:bulletEnabled val="1"/>
        </dgm:presLayoutVars>
      </dgm:prSet>
      <dgm:spPr/>
      <dgm:t>
        <a:bodyPr/>
        <a:lstStyle/>
        <a:p>
          <a:endParaRPr lang="id-ID"/>
        </a:p>
      </dgm:t>
    </dgm:pt>
    <dgm:pt modelId="{0BC8D4F0-DDF5-4A9B-B49F-BC2FB5E6D8FC}" type="pres">
      <dgm:prSet presAssocID="{EE7867A5-5C3F-4360-8DFC-26D3B49878BB}" presName="sibTrans" presStyleLbl="sibTrans2D1" presStyleIdx="1" presStyleCnt="3"/>
      <dgm:spPr/>
      <dgm:t>
        <a:bodyPr/>
        <a:lstStyle/>
        <a:p>
          <a:endParaRPr lang="id-ID"/>
        </a:p>
      </dgm:t>
    </dgm:pt>
    <dgm:pt modelId="{53085EE8-6329-4B31-A726-3FC6EB48B608}" type="pres">
      <dgm:prSet presAssocID="{EE7867A5-5C3F-4360-8DFC-26D3B49878BB}" presName="connectorText" presStyleLbl="sibTrans2D1" presStyleIdx="1" presStyleCnt="3"/>
      <dgm:spPr/>
      <dgm:t>
        <a:bodyPr/>
        <a:lstStyle/>
        <a:p>
          <a:endParaRPr lang="id-ID"/>
        </a:p>
      </dgm:t>
    </dgm:pt>
    <dgm:pt modelId="{6FFC8C95-E8AC-4387-A4EB-F5778FA41B5E}" type="pres">
      <dgm:prSet presAssocID="{9738F52A-A71A-4F7F-9004-7E88074BD0B9}" presName="node" presStyleLbl="node1" presStyleIdx="2" presStyleCnt="4">
        <dgm:presLayoutVars>
          <dgm:bulletEnabled val="1"/>
        </dgm:presLayoutVars>
      </dgm:prSet>
      <dgm:spPr/>
      <dgm:t>
        <a:bodyPr/>
        <a:lstStyle/>
        <a:p>
          <a:endParaRPr lang="id-ID"/>
        </a:p>
      </dgm:t>
    </dgm:pt>
    <dgm:pt modelId="{5BFB29DD-D718-4D6C-BB3A-E984362B5A60}" type="pres">
      <dgm:prSet presAssocID="{631960F5-C097-467F-B2E3-C93AD8638F40}" presName="sibTrans" presStyleLbl="sibTrans2D1" presStyleIdx="2" presStyleCnt="3"/>
      <dgm:spPr/>
      <dgm:t>
        <a:bodyPr/>
        <a:lstStyle/>
        <a:p>
          <a:endParaRPr lang="id-ID"/>
        </a:p>
      </dgm:t>
    </dgm:pt>
    <dgm:pt modelId="{5249A891-99D6-49B8-884B-E7E1E3361C40}" type="pres">
      <dgm:prSet presAssocID="{631960F5-C097-467F-B2E3-C93AD8638F40}" presName="connectorText" presStyleLbl="sibTrans2D1" presStyleIdx="2" presStyleCnt="3"/>
      <dgm:spPr/>
      <dgm:t>
        <a:bodyPr/>
        <a:lstStyle/>
        <a:p>
          <a:endParaRPr lang="id-ID"/>
        </a:p>
      </dgm:t>
    </dgm:pt>
    <dgm:pt modelId="{CA2E91C6-C93B-43F2-B184-8C559C193B43}" type="pres">
      <dgm:prSet presAssocID="{3E7C86B8-2D91-4DAB-B90B-809AAE6AF0FE}" presName="node" presStyleLbl="node1" presStyleIdx="3" presStyleCnt="4">
        <dgm:presLayoutVars>
          <dgm:bulletEnabled val="1"/>
        </dgm:presLayoutVars>
      </dgm:prSet>
      <dgm:spPr/>
      <dgm:t>
        <a:bodyPr/>
        <a:lstStyle/>
        <a:p>
          <a:endParaRPr lang="id-ID"/>
        </a:p>
      </dgm:t>
    </dgm:pt>
  </dgm:ptLst>
  <dgm:cxnLst>
    <dgm:cxn modelId="{73310283-6AE0-4B51-9DD4-7B6554067452}" srcId="{0422778F-0433-422E-B7C7-004B7CA53907}" destId="{9738F52A-A71A-4F7F-9004-7E88074BD0B9}" srcOrd="2" destOrd="0" parTransId="{E88C5F7F-ABE8-44A3-8AD1-861B06821FE5}" sibTransId="{631960F5-C097-467F-B2E3-C93AD8638F40}"/>
    <dgm:cxn modelId="{F3E4D5D8-0775-4195-8F93-981B18AAF6B0}" type="presOf" srcId="{EE7867A5-5C3F-4360-8DFC-26D3B49878BB}" destId="{0BC8D4F0-DDF5-4A9B-B49F-BC2FB5E6D8FC}" srcOrd="0" destOrd="0" presId="urn:microsoft.com/office/officeart/2005/8/layout/process5"/>
    <dgm:cxn modelId="{07013A01-34F4-4ACF-8C10-9BC27A36C84D}" type="presOf" srcId="{0422778F-0433-422E-B7C7-004B7CA53907}" destId="{2207FC9F-2315-455B-A05B-E1D5A730E041}" srcOrd="0" destOrd="0" presId="urn:microsoft.com/office/officeart/2005/8/layout/process5"/>
    <dgm:cxn modelId="{1B3DFC63-A992-48B1-880D-7EEAA048EFEF}" type="presOf" srcId="{E98BFBA8-107D-45C2-83E9-92DF5C48606C}" destId="{7452DD6A-0115-4E8B-A22C-979B40A520A1}" srcOrd="0" destOrd="0" presId="urn:microsoft.com/office/officeart/2005/8/layout/process5"/>
    <dgm:cxn modelId="{B1DDB124-92EA-444E-A2C2-443AC6776356}" type="presOf" srcId="{E98BFBA8-107D-45C2-83E9-92DF5C48606C}" destId="{97D6C287-B389-4251-BC37-095C501C4819}" srcOrd="1" destOrd="0" presId="urn:microsoft.com/office/officeart/2005/8/layout/process5"/>
    <dgm:cxn modelId="{66B7EDB7-7529-4FBE-9CED-6272A46504C7}" type="presOf" srcId="{229C9609-F5CE-4AB8-BB76-FB2926E14F17}" destId="{65E69C50-8DF0-4D95-9AB7-A5854C5F23F8}" srcOrd="0" destOrd="0" presId="urn:microsoft.com/office/officeart/2005/8/layout/process5"/>
    <dgm:cxn modelId="{2C8A12EC-C9E5-4BB1-8B71-E1F9306CF30C}" type="presOf" srcId="{9738F52A-A71A-4F7F-9004-7E88074BD0B9}" destId="{6FFC8C95-E8AC-4387-A4EB-F5778FA41B5E}" srcOrd="0" destOrd="0" presId="urn:microsoft.com/office/officeart/2005/8/layout/process5"/>
    <dgm:cxn modelId="{04F3B67F-8256-4266-94E6-242AA93E6E10}" type="presOf" srcId="{62FE9E37-D428-49F4-8369-7546E777D77B}" destId="{618F0705-7EEF-48F8-BC43-B602BBC2DDB8}" srcOrd="0" destOrd="0" presId="urn:microsoft.com/office/officeart/2005/8/layout/process5"/>
    <dgm:cxn modelId="{BC065172-74C0-46AB-9F68-6008C89F350C}" type="presOf" srcId="{EE7867A5-5C3F-4360-8DFC-26D3B49878BB}" destId="{53085EE8-6329-4B31-A726-3FC6EB48B608}" srcOrd="1" destOrd="0" presId="urn:microsoft.com/office/officeart/2005/8/layout/process5"/>
    <dgm:cxn modelId="{7DEFD466-9ABB-4432-94DA-A2590690A5C0}" type="presOf" srcId="{3E7C86B8-2D91-4DAB-B90B-809AAE6AF0FE}" destId="{CA2E91C6-C93B-43F2-B184-8C559C193B43}" srcOrd="0" destOrd="0" presId="urn:microsoft.com/office/officeart/2005/8/layout/process5"/>
    <dgm:cxn modelId="{9769A3EC-961A-4032-97C1-CDA39CCE4EFF}" type="presOf" srcId="{631960F5-C097-467F-B2E3-C93AD8638F40}" destId="{5249A891-99D6-49B8-884B-E7E1E3361C40}" srcOrd="1" destOrd="0" presId="urn:microsoft.com/office/officeart/2005/8/layout/process5"/>
    <dgm:cxn modelId="{1A5B068C-2E3C-4DF3-B2E2-ADD1E1982A56}" type="presOf" srcId="{631960F5-C097-467F-B2E3-C93AD8638F40}" destId="{5BFB29DD-D718-4D6C-BB3A-E984362B5A60}" srcOrd="0" destOrd="0" presId="urn:microsoft.com/office/officeart/2005/8/layout/process5"/>
    <dgm:cxn modelId="{E6E6A5F9-BCA4-4F9E-AA6F-4280BF25DCD9}" srcId="{0422778F-0433-422E-B7C7-004B7CA53907}" destId="{3E7C86B8-2D91-4DAB-B90B-809AAE6AF0FE}" srcOrd="3" destOrd="0" parTransId="{5758CA50-CCF0-406C-9032-750F1B865A79}" sibTransId="{810BC731-E32B-43DF-8100-F25FB8BFD2E5}"/>
    <dgm:cxn modelId="{72062965-AB9F-43DA-BFF4-1B31D9F6BF08}" srcId="{0422778F-0433-422E-B7C7-004B7CA53907}" destId="{229C9609-F5CE-4AB8-BB76-FB2926E14F17}" srcOrd="0" destOrd="0" parTransId="{46A0990C-834D-49BE-B962-9A57A703CFBF}" sibTransId="{E98BFBA8-107D-45C2-83E9-92DF5C48606C}"/>
    <dgm:cxn modelId="{01BA1900-0959-4942-9A16-47B1932A911A}" srcId="{0422778F-0433-422E-B7C7-004B7CA53907}" destId="{62FE9E37-D428-49F4-8369-7546E777D77B}" srcOrd="1" destOrd="0" parTransId="{319E87E9-5C82-476A-9AC9-F32C5935C910}" sibTransId="{EE7867A5-5C3F-4360-8DFC-26D3B49878BB}"/>
    <dgm:cxn modelId="{B4B85398-4364-419E-BDC0-6567728EE294}" type="presParOf" srcId="{2207FC9F-2315-455B-A05B-E1D5A730E041}" destId="{65E69C50-8DF0-4D95-9AB7-A5854C5F23F8}" srcOrd="0" destOrd="0" presId="urn:microsoft.com/office/officeart/2005/8/layout/process5"/>
    <dgm:cxn modelId="{321AE7C8-B8F8-4056-A829-B5ADC4FF4B98}" type="presParOf" srcId="{2207FC9F-2315-455B-A05B-E1D5A730E041}" destId="{7452DD6A-0115-4E8B-A22C-979B40A520A1}" srcOrd="1" destOrd="0" presId="urn:microsoft.com/office/officeart/2005/8/layout/process5"/>
    <dgm:cxn modelId="{930FC697-9A64-4E81-9E6A-5C3B68A0263B}" type="presParOf" srcId="{7452DD6A-0115-4E8B-A22C-979B40A520A1}" destId="{97D6C287-B389-4251-BC37-095C501C4819}" srcOrd="0" destOrd="0" presId="urn:microsoft.com/office/officeart/2005/8/layout/process5"/>
    <dgm:cxn modelId="{6C0CE7F2-CE09-49C7-84F9-034766B0D6A0}" type="presParOf" srcId="{2207FC9F-2315-455B-A05B-E1D5A730E041}" destId="{618F0705-7EEF-48F8-BC43-B602BBC2DDB8}" srcOrd="2" destOrd="0" presId="urn:microsoft.com/office/officeart/2005/8/layout/process5"/>
    <dgm:cxn modelId="{47C9C70F-19EF-4333-BC99-89C3BF9A15C1}" type="presParOf" srcId="{2207FC9F-2315-455B-A05B-E1D5A730E041}" destId="{0BC8D4F0-DDF5-4A9B-B49F-BC2FB5E6D8FC}" srcOrd="3" destOrd="0" presId="urn:microsoft.com/office/officeart/2005/8/layout/process5"/>
    <dgm:cxn modelId="{D6B533DC-F617-437A-B77F-39FCC99B7DD4}" type="presParOf" srcId="{0BC8D4F0-DDF5-4A9B-B49F-BC2FB5E6D8FC}" destId="{53085EE8-6329-4B31-A726-3FC6EB48B608}" srcOrd="0" destOrd="0" presId="urn:microsoft.com/office/officeart/2005/8/layout/process5"/>
    <dgm:cxn modelId="{8EE53C8D-4F74-4598-AD94-7ABA91AC5EF5}" type="presParOf" srcId="{2207FC9F-2315-455B-A05B-E1D5A730E041}" destId="{6FFC8C95-E8AC-4387-A4EB-F5778FA41B5E}" srcOrd="4" destOrd="0" presId="urn:microsoft.com/office/officeart/2005/8/layout/process5"/>
    <dgm:cxn modelId="{92AC5D32-E93F-4879-AC4C-1CAB2F00D31F}" type="presParOf" srcId="{2207FC9F-2315-455B-A05B-E1D5A730E041}" destId="{5BFB29DD-D718-4D6C-BB3A-E984362B5A60}" srcOrd="5" destOrd="0" presId="urn:microsoft.com/office/officeart/2005/8/layout/process5"/>
    <dgm:cxn modelId="{A6D246B3-6880-4CEB-B2D1-7B2F0A3F4337}" type="presParOf" srcId="{5BFB29DD-D718-4D6C-BB3A-E984362B5A60}" destId="{5249A891-99D6-49B8-884B-E7E1E3361C40}" srcOrd="0" destOrd="0" presId="urn:microsoft.com/office/officeart/2005/8/layout/process5"/>
    <dgm:cxn modelId="{670D4F28-694E-4BB5-8425-0466AD2FDF9D}" type="presParOf" srcId="{2207FC9F-2315-455B-A05B-E1D5A730E041}" destId="{CA2E91C6-C93B-43F2-B184-8C559C193B43}" srcOrd="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422778F-0433-422E-B7C7-004B7CA53907}" type="doc">
      <dgm:prSet loTypeId="urn:microsoft.com/office/officeart/2005/8/layout/process5" loCatId="process" qsTypeId="urn:microsoft.com/office/officeart/2005/8/quickstyle/simple1" qsCatId="simple" csTypeId="urn:microsoft.com/office/officeart/2005/8/colors/colorful4" csCatId="colorful" phldr="1"/>
      <dgm:spPr/>
      <dgm:t>
        <a:bodyPr/>
        <a:lstStyle/>
        <a:p>
          <a:endParaRPr lang="id-ID"/>
        </a:p>
      </dgm:t>
    </dgm:pt>
    <dgm:pt modelId="{90288993-C89E-4ADB-A2D2-65FA74041A01}">
      <dgm:prSet phldrT="[Text]"/>
      <dgm:spPr/>
      <dgm:t>
        <a:bodyPr/>
        <a:lstStyle/>
        <a:p>
          <a:r>
            <a:rPr lang="id-ID" b="1" dirty="0" smtClean="0"/>
            <a:t>Latar Belakang (Background)</a:t>
          </a:r>
          <a:endParaRPr lang="id-ID" b="1" dirty="0"/>
        </a:p>
      </dgm:t>
    </dgm:pt>
    <dgm:pt modelId="{241BF5D5-E7BF-4917-A6C8-10198DF1F2D6}" type="parTrans" cxnId="{71B9863F-D17D-4F76-B165-80F3995AFB46}">
      <dgm:prSet/>
      <dgm:spPr/>
      <dgm:t>
        <a:bodyPr/>
        <a:lstStyle/>
        <a:p>
          <a:endParaRPr lang="id-ID"/>
        </a:p>
      </dgm:t>
    </dgm:pt>
    <dgm:pt modelId="{04EEF19B-782E-450B-80AC-A9060633AD62}" type="sibTrans" cxnId="{71B9863F-D17D-4F76-B165-80F3995AFB46}">
      <dgm:prSet/>
      <dgm:spPr/>
      <dgm:t>
        <a:bodyPr/>
        <a:lstStyle/>
        <a:p>
          <a:endParaRPr lang="id-ID"/>
        </a:p>
      </dgm:t>
    </dgm:pt>
    <dgm:pt modelId="{2207FC9F-2315-455B-A05B-E1D5A730E041}" type="pres">
      <dgm:prSet presAssocID="{0422778F-0433-422E-B7C7-004B7CA53907}" presName="diagram" presStyleCnt="0">
        <dgm:presLayoutVars>
          <dgm:dir/>
          <dgm:resizeHandles val="exact"/>
        </dgm:presLayoutVars>
      </dgm:prSet>
      <dgm:spPr/>
      <dgm:t>
        <a:bodyPr/>
        <a:lstStyle/>
        <a:p>
          <a:endParaRPr lang="id-ID"/>
        </a:p>
      </dgm:t>
    </dgm:pt>
    <dgm:pt modelId="{0806A541-EF8D-4F27-8B8A-865B7E60C33D}" type="pres">
      <dgm:prSet presAssocID="{90288993-C89E-4ADB-A2D2-65FA74041A01}" presName="node" presStyleLbl="node1" presStyleIdx="0" presStyleCnt="1">
        <dgm:presLayoutVars>
          <dgm:bulletEnabled val="1"/>
        </dgm:presLayoutVars>
      </dgm:prSet>
      <dgm:spPr/>
      <dgm:t>
        <a:bodyPr/>
        <a:lstStyle/>
        <a:p>
          <a:endParaRPr lang="id-ID"/>
        </a:p>
      </dgm:t>
    </dgm:pt>
  </dgm:ptLst>
  <dgm:cxnLst>
    <dgm:cxn modelId="{71224B81-17E0-4D8E-BF0E-B0084A2E2E0F}" type="presOf" srcId="{0422778F-0433-422E-B7C7-004B7CA53907}" destId="{2207FC9F-2315-455B-A05B-E1D5A730E041}" srcOrd="0" destOrd="0" presId="urn:microsoft.com/office/officeart/2005/8/layout/process5"/>
    <dgm:cxn modelId="{E659100E-41E7-4174-A29C-75C30F5AF3FA}" type="presOf" srcId="{90288993-C89E-4ADB-A2D2-65FA74041A01}" destId="{0806A541-EF8D-4F27-8B8A-865B7E60C33D}" srcOrd="0" destOrd="0" presId="urn:microsoft.com/office/officeart/2005/8/layout/process5"/>
    <dgm:cxn modelId="{71B9863F-D17D-4F76-B165-80F3995AFB46}" srcId="{0422778F-0433-422E-B7C7-004B7CA53907}" destId="{90288993-C89E-4ADB-A2D2-65FA74041A01}" srcOrd="0" destOrd="0" parTransId="{241BF5D5-E7BF-4917-A6C8-10198DF1F2D6}" sibTransId="{04EEF19B-782E-450B-80AC-A9060633AD62}"/>
    <dgm:cxn modelId="{57DED86A-19D6-49B3-B74E-BF80D1EA8D4A}" type="presParOf" srcId="{2207FC9F-2315-455B-A05B-E1D5A730E041}" destId="{0806A541-EF8D-4F27-8B8A-865B7E60C33D}" srcOrd="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422778F-0433-422E-B7C7-004B7CA53907}" type="doc">
      <dgm:prSet loTypeId="urn:microsoft.com/office/officeart/2005/8/layout/process5" loCatId="process" qsTypeId="urn:microsoft.com/office/officeart/2005/8/quickstyle/simple1" qsCatId="simple" csTypeId="urn:microsoft.com/office/officeart/2005/8/colors/colorful4" csCatId="colorful" phldr="1"/>
      <dgm:spPr/>
      <dgm:t>
        <a:bodyPr/>
        <a:lstStyle/>
        <a:p>
          <a:endParaRPr lang="id-ID"/>
        </a:p>
      </dgm:t>
    </dgm:pt>
    <dgm:pt modelId="{90288993-C89E-4ADB-A2D2-65FA74041A01}">
      <dgm:prSet phldrT="[Text]"/>
      <dgm:spPr/>
      <dgm:t>
        <a:bodyPr/>
        <a:lstStyle/>
        <a:p>
          <a:r>
            <a:rPr lang="id-ID" b="1" dirty="0" smtClean="0"/>
            <a:t>Latar Belakang (Background)</a:t>
          </a:r>
          <a:endParaRPr lang="id-ID" b="1" dirty="0"/>
        </a:p>
      </dgm:t>
    </dgm:pt>
    <dgm:pt modelId="{241BF5D5-E7BF-4917-A6C8-10198DF1F2D6}" type="parTrans" cxnId="{71B9863F-D17D-4F76-B165-80F3995AFB46}">
      <dgm:prSet/>
      <dgm:spPr/>
      <dgm:t>
        <a:bodyPr/>
        <a:lstStyle/>
        <a:p>
          <a:endParaRPr lang="id-ID"/>
        </a:p>
      </dgm:t>
    </dgm:pt>
    <dgm:pt modelId="{04EEF19B-782E-450B-80AC-A9060633AD62}" type="sibTrans" cxnId="{71B9863F-D17D-4F76-B165-80F3995AFB46}">
      <dgm:prSet/>
      <dgm:spPr/>
      <dgm:t>
        <a:bodyPr/>
        <a:lstStyle/>
        <a:p>
          <a:endParaRPr lang="id-ID"/>
        </a:p>
      </dgm:t>
    </dgm:pt>
    <dgm:pt modelId="{2207FC9F-2315-455B-A05B-E1D5A730E041}" type="pres">
      <dgm:prSet presAssocID="{0422778F-0433-422E-B7C7-004B7CA53907}" presName="diagram" presStyleCnt="0">
        <dgm:presLayoutVars>
          <dgm:dir/>
          <dgm:resizeHandles val="exact"/>
        </dgm:presLayoutVars>
      </dgm:prSet>
      <dgm:spPr/>
      <dgm:t>
        <a:bodyPr/>
        <a:lstStyle/>
        <a:p>
          <a:endParaRPr lang="id-ID"/>
        </a:p>
      </dgm:t>
    </dgm:pt>
    <dgm:pt modelId="{0806A541-EF8D-4F27-8B8A-865B7E60C33D}" type="pres">
      <dgm:prSet presAssocID="{90288993-C89E-4ADB-A2D2-65FA74041A01}" presName="node" presStyleLbl="node1" presStyleIdx="0" presStyleCnt="1">
        <dgm:presLayoutVars>
          <dgm:bulletEnabled val="1"/>
        </dgm:presLayoutVars>
      </dgm:prSet>
      <dgm:spPr/>
      <dgm:t>
        <a:bodyPr/>
        <a:lstStyle/>
        <a:p>
          <a:endParaRPr lang="id-ID"/>
        </a:p>
      </dgm:t>
    </dgm:pt>
  </dgm:ptLst>
  <dgm:cxnLst>
    <dgm:cxn modelId="{5FD53B85-4815-4EA6-B4C3-C627A706222B}" type="presOf" srcId="{90288993-C89E-4ADB-A2D2-65FA74041A01}" destId="{0806A541-EF8D-4F27-8B8A-865B7E60C33D}" srcOrd="0" destOrd="0" presId="urn:microsoft.com/office/officeart/2005/8/layout/process5"/>
    <dgm:cxn modelId="{626C8948-EF81-4911-B0D5-62561A7E3643}" type="presOf" srcId="{0422778F-0433-422E-B7C7-004B7CA53907}" destId="{2207FC9F-2315-455B-A05B-E1D5A730E041}" srcOrd="0" destOrd="0" presId="urn:microsoft.com/office/officeart/2005/8/layout/process5"/>
    <dgm:cxn modelId="{71B9863F-D17D-4F76-B165-80F3995AFB46}" srcId="{0422778F-0433-422E-B7C7-004B7CA53907}" destId="{90288993-C89E-4ADB-A2D2-65FA74041A01}" srcOrd="0" destOrd="0" parTransId="{241BF5D5-E7BF-4917-A6C8-10198DF1F2D6}" sibTransId="{04EEF19B-782E-450B-80AC-A9060633AD62}"/>
    <dgm:cxn modelId="{1314B0AB-AED7-4C19-82C3-52FF7DB62A47}" type="presParOf" srcId="{2207FC9F-2315-455B-A05B-E1D5A730E041}" destId="{0806A541-EF8D-4F27-8B8A-865B7E60C33D}" srcOrd="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422778F-0433-422E-B7C7-004B7CA53907}" type="doc">
      <dgm:prSet loTypeId="urn:microsoft.com/office/officeart/2005/8/layout/process5" loCatId="process" qsTypeId="urn:microsoft.com/office/officeart/2005/8/quickstyle/simple1" qsCatId="simple" csTypeId="urn:microsoft.com/office/officeart/2005/8/colors/colorful4" csCatId="colorful" phldr="1"/>
      <dgm:spPr/>
      <dgm:t>
        <a:bodyPr/>
        <a:lstStyle/>
        <a:p>
          <a:endParaRPr lang="id-ID"/>
        </a:p>
      </dgm:t>
    </dgm:pt>
    <dgm:pt modelId="{90288993-C89E-4ADB-A2D2-65FA74041A01}">
      <dgm:prSet phldrT="[Text]"/>
      <dgm:spPr/>
      <dgm:t>
        <a:bodyPr/>
        <a:lstStyle/>
        <a:p>
          <a:r>
            <a:rPr lang="id-ID" b="1" dirty="0" smtClean="0"/>
            <a:t>Latar Belakang (Background)</a:t>
          </a:r>
          <a:endParaRPr lang="id-ID" b="1" dirty="0"/>
        </a:p>
      </dgm:t>
    </dgm:pt>
    <dgm:pt modelId="{241BF5D5-E7BF-4917-A6C8-10198DF1F2D6}" type="parTrans" cxnId="{71B9863F-D17D-4F76-B165-80F3995AFB46}">
      <dgm:prSet/>
      <dgm:spPr/>
      <dgm:t>
        <a:bodyPr/>
        <a:lstStyle/>
        <a:p>
          <a:endParaRPr lang="id-ID"/>
        </a:p>
      </dgm:t>
    </dgm:pt>
    <dgm:pt modelId="{04EEF19B-782E-450B-80AC-A9060633AD62}" type="sibTrans" cxnId="{71B9863F-D17D-4F76-B165-80F3995AFB46}">
      <dgm:prSet/>
      <dgm:spPr/>
      <dgm:t>
        <a:bodyPr/>
        <a:lstStyle/>
        <a:p>
          <a:endParaRPr lang="id-ID"/>
        </a:p>
      </dgm:t>
    </dgm:pt>
    <dgm:pt modelId="{2207FC9F-2315-455B-A05B-E1D5A730E041}" type="pres">
      <dgm:prSet presAssocID="{0422778F-0433-422E-B7C7-004B7CA53907}" presName="diagram" presStyleCnt="0">
        <dgm:presLayoutVars>
          <dgm:dir/>
          <dgm:resizeHandles val="exact"/>
        </dgm:presLayoutVars>
      </dgm:prSet>
      <dgm:spPr/>
      <dgm:t>
        <a:bodyPr/>
        <a:lstStyle/>
        <a:p>
          <a:endParaRPr lang="id-ID"/>
        </a:p>
      </dgm:t>
    </dgm:pt>
    <dgm:pt modelId="{0806A541-EF8D-4F27-8B8A-865B7E60C33D}" type="pres">
      <dgm:prSet presAssocID="{90288993-C89E-4ADB-A2D2-65FA74041A01}" presName="node" presStyleLbl="node1" presStyleIdx="0" presStyleCnt="1">
        <dgm:presLayoutVars>
          <dgm:bulletEnabled val="1"/>
        </dgm:presLayoutVars>
      </dgm:prSet>
      <dgm:spPr/>
      <dgm:t>
        <a:bodyPr/>
        <a:lstStyle/>
        <a:p>
          <a:endParaRPr lang="id-ID"/>
        </a:p>
      </dgm:t>
    </dgm:pt>
  </dgm:ptLst>
  <dgm:cxnLst>
    <dgm:cxn modelId="{FC6FE25F-D227-4F55-9D36-C7BA95F35765}" type="presOf" srcId="{0422778F-0433-422E-B7C7-004B7CA53907}" destId="{2207FC9F-2315-455B-A05B-E1D5A730E041}" srcOrd="0" destOrd="0" presId="urn:microsoft.com/office/officeart/2005/8/layout/process5"/>
    <dgm:cxn modelId="{71B9863F-D17D-4F76-B165-80F3995AFB46}" srcId="{0422778F-0433-422E-B7C7-004B7CA53907}" destId="{90288993-C89E-4ADB-A2D2-65FA74041A01}" srcOrd="0" destOrd="0" parTransId="{241BF5D5-E7BF-4917-A6C8-10198DF1F2D6}" sibTransId="{04EEF19B-782E-450B-80AC-A9060633AD62}"/>
    <dgm:cxn modelId="{7DE981AB-7370-4656-9C8F-437BC40F53BA}" type="presOf" srcId="{90288993-C89E-4ADB-A2D2-65FA74041A01}" destId="{0806A541-EF8D-4F27-8B8A-865B7E60C33D}" srcOrd="0" destOrd="0" presId="urn:microsoft.com/office/officeart/2005/8/layout/process5"/>
    <dgm:cxn modelId="{2CEB751B-F4C0-4446-A3C6-B684D2D37244}" type="presParOf" srcId="{2207FC9F-2315-455B-A05B-E1D5A730E041}" destId="{0806A541-EF8D-4F27-8B8A-865B7E60C33D}" srcOrd="0"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422778F-0433-422E-B7C7-004B7CA53907}" type="doc">
      <dgm:prSet loTypeId="urn:microsoft.com/office/officeart/2005/8/layout/process5" loCatId="process" qsTypeId="urn:microsoft.com/office/officeart/2005/8/quickstyle/simple1" qsCatId="simple" csTypeId="urn:microsoft.com/office/officeart/2005/8/colors/colorful4" csCatId="colorful" phldr="1"/>
      <dgm:spPr/>
      <dgm:t>
        <a:bodyPr/>
        <a:lstStyle/>
        <a:p>
          <a:endParaRPr lang="id-ID"/>
        </a:p>
      </dgm:t>
    </dgm:pt>
    <dgm:pt modelId="{90288993-C89E-4ADB-A2D2-65FA74041A01}">
      <dgm:prSet phldrT="[Text]"/>
      <dgm:spPr/>
      <dgm:t>
        <a:bodyPr/>
        <a:lstStyle/>
        <a:p>
          <a:r>
            <a:rPr lang="id-ID" b="1" dirty="0" smtClean="0"/>
            <a:t>Latar Belakang (Background)</a:t>
          </a:r>
          <a:endParaRPr lang="id-ID" b="1" dirty="0"/>
        </a:p>
      </dgm:t>
    </dgm:pt>
    <dgm:pt modelId="{241BF5D5-E7BF-4917-A6C8-10198DF1F2D6}" type="parTrans" cxnId="{71B9863F-D17D-4F76-B165-80F3995AFB46}">
      <dgm:prSet/>
      <dgm:spPr/>
      <dgm:t>
        <a:bodyPr/>
        <a:lstStyle/>
        <a:p>
          <a:endParaRPr lang="id-ID"/>
        </a:p>
      </dgm:t>
    </dgm:pt>
    <dgm:pt modelId="{04EEF19B-782E-450B-80AC-A9060633AD62}" type="sibTrans" cxnId="{71B9863F-D17D-4F76-B165-80F3995AFB46}">
      <dgm:prSet/>
      <dgm:spPr/>
      <dgm:t>
        <a:bodyPr/>
        <a:lstStyle/>
        <a:p>
          <a:endParaRPr lang="id-ID"/>
        </a:p>
      </dgm:t>
    </dgm:pt>
    <dgm:pt modelId="{2207FC9F-2315-455B-A05B-E1D5A730E041}" type="pres">
      <dgm:prSet presAssocID="{0422778F-0433-422E-B7C7-004B7CA53907}" presName="diagram" presStyleCnt="0">
        <dgm:presLayoutVars>
          <dgm:dir/>
          <dgm:resizeHandles val="exact"/>
        </dgm:presLayoutVars>
      </dgm:prSet>
      <dgm:spPr/>
      <dgm:t>
        <a:bodyPr/>
        <a:lstStyle/>
        <a:p>
          <a:endParaRPr lang="id-ID"/>
        </a:p>
      </dgm:t>
    </dgm:pt>
    <dgm:pt modelId="{0806A541-EF8D-4F27-8B8A-865B7E60C33D}" type="pres">
      <dgm:prSet presAssocID="{90288993-C89E-4ADB-A2D2-65FA74041A01}" presName="node" presStyleLbl="node1" presStyleIdx="0" presStyleCnt="1">
        <dgm:presLayoutVars>
          <dgm:bulletEnabled val="1"/>
        </dgm:presLayoutVars>
      </dgm:prSet>
      <dgm:spPr/>
      <dgm:t>
        <a:bodyPr/>
        <a:lstStyle/>
        <a:p>
          <a:endParaRPr lang="id-ID"/>
        </a:p>
      </dgm:t>
    </dgm:pt>
  </dgm:ptLst>
  <dgm:cxnLst>
    <dgm:cxn modelId="{48D37440-4251-4484-B2FB-DEC3DEFC1C66}" type="presOf" srcId="{90288993-C89E-4ADB-A2D2-65FA74041A01}" destId="{0806A541-EF8D-4F27-8B8A-865B7E60C33D}" srcOrd="0" destOrd="0" presId="urn:microsoft.com/office/officeart/2005/8/layout/process5"/>
    <dgm:cxn modelId="{71B9863F-D17D-4F76-B165-80F3995AFB46}" srcId="{0422778F-0433-422E-B7C7-004B7CA53907}" destId="{90288993-C89E-4ADB-A2D2-65FA74041A01}" srcOrd="0" destOrd="0" parTransId="{241BF5D5-E7BF-4917-A6C8-10198DF1F2D6}" sibTransId="{04EEF19B-782E-450B-80AC-A9060633AD62}"/>
    <dgm:cxn modelId="{F86C5CC2-33D8-4649-BC2E-EAB399471E73}" type="presOf" srcId="{0422778F-0433-422E-B7C7-004B7CA53907}" destId="{2207FC9F-2315-455B-A05B-E1D5A730E041}" srcOrd="0" destOrd="0" presId="urn:microsoft.com/office/officeart/2005/8/layout/process5"/>
    <dgm:cxn modelId="{48551984-38D5-4CBC-B687-71F32496526F}" type="presParOf" srcId="{2207FC9F-2315-455B-A05B-E1D5A730E041}" destId="{0806A541-EF8D-4F27-8B8A-865B7E60C33D}" srcOrd="0"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422778F-0433-422E-B7C7-004B7CA53907}" type="doc">
      <dgm:prSet loTypeId="urn:microsoft.com/office/officeart/2005/8/layout/process5" loCatId="process" qsTypeId="urn:microsoft.com/office/officeart/2005/8/quickstyle/simple1" qsCatId="simple" csTypeId="urn:microsoft.com/office/officeart/2005/8/colors/colorful4" csCatId="colorful" phldr="1"/>
      <dgm:spPr/>
      <dgm:t>
        <a:bodyPr/>
        <a:lstStyle/>
        <a:p>
          <a:endParaRPr lang="id-ID"/>
        </a:p>
      </dgm:t>
    </dgm:pt>
    <dgm:pt modelId="{2207FC9F-2315-455B-A05B-E1D5A730E041}" type="pres">
      <dgm:prSet presAssocID="{0422778F-0433-422E-B7C7-004B7CA53907}" presName="diagram" presStyleCnt="0">
        <dgm:presLayoutVars>
          <dgm:dir/>
          <dgm:resizeHandles val="exact"/>
        </dgm:presLayoutVars>
      </dgm:prSet>
      <dgm:spPr/>
      <dgm:t>
        <a:bodyPr/>
        <a:lstStyle/>
        <a:p>
          <a:endParaRPr lang="id-ID"/>
        </a:p>
      </dgm:t>
    </dgm:pt>
  </dgm:ptLst>
  <dgm:cxnLst>
    <dgm:cxn modelId="{8DEC1850-8690-42D6-8086-E7FB344656F6}" type="presOf" srcId="{0422778F-0433-422E-B7C7-004B7CA53907}" destId="{2207FC9F-2315-455B-A05B-E1D5A730E041}" srcOrd="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06A541-EF8D-4F27-8B8A-865B7E60C33D}">
      <dsp:nvSpPr>
        <dsp:cNvPr id="0" name=""/>
        <dsp:cNvSpPr/>
      </dsp:nvSpPr>
      <dsp:spPr>
        <a:xfrm>
          <a:off x="435664" y="546"/>
          <a:ext cx="1925665" cy="115539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id-ID" sz="2100" b="1" kern="1200" dirty="0" smtClean="0"/>
            <a:t>Latar Belakang (Background)</a:t>
          </a:r>
          <a:endParaRPr lang="id-ID" sz="2100" b="1" kern="1200" dirty="0"/>
        </a:p>
      </dsp:txBody>
      <dsp:txXfrm>
        <a:off x="469504" y="34386"/>
        <a:ext cx="1857985" cy="10877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06A541-EF8D-4F27-8B8A-865B7E60C33D}">
      <dsp:nvSpPr>
        <dsp:cNvPr id="0" name=""/>
        <dsp:cNvSpPr/>
      </dsp:nvSpPr>
      <dsp:spPr>
        <a:xfrm>
          <a:off x="435664" y="546"/>
          <a:ext cx="1925665" cy="115539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id-ID" sz="2100" b="1" kern="1200" dirty="0" smtClean="0"/>
            <a:t>Latar Belakang (Background)</a:t>
          </a:r>
          <a:endParaRPr lang="id-ID" sz="2100" b="1" kern="1200" dirty="0"/>
        </a:p>
      </dsp:txBody>
      <dsp:txXfrm>
        <a:off x="469504" y="34386"/>
        <a:ext cx="1857985" cy="108771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06A541-EF8D-4F27-8B8A-865B7E60C33D}">
      <dsp:nvSpPr>
        <dsp:cNvPr id="0" name=""/>
        <dsp:cNvSpPr/>
      </dsp:nvSpPr>
      <dsp:spPr>
        <a:xfrm>
          <a:off x="435664" y="546"/>
          <a:ext cx="1925665" cy="115539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id-ID" sz="2100" b="1" kern="1200" dirty="0" smtClean="0"/>
            <a:t>Latar Belakang (Background)</a:t>
          </a:r>
          <a:endParaRPr lang="id-ID" sz="2100" b="1" kern="1200" dirty="0"/>
        </a:p>
      </dsp:txBody>
      <dsp:txXfrm>
        <a:off x="469504" y="34386"/>
        <a:ext cx="1857985" cy="108771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DD997A-2F2F-4580-AD4D-00FB7DF812BA}" type="datetimeFigureOut">
              <a:rPr lang="id-ID" smtClean="0"/>
              <a:t>06/09/2021</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657CCB-8EC1-4095-9A94-6123251AEFF5}" type="slidenum">
              <a:rPr lang="id-ID" smtClean="0"/>
              <a:t>‹#›</a:t>
            </a:fld>
            <a:endParaRPr lang="id-ID"/>
          </a:p>
        </p:txBody>
      </p:sp>
    </p:spTree>
    <p:extLst>
      <p:ext uri="{BB962C8B-B14F-4D97-AF65-F5344CB8AC3E}">
        <p14:creationId xmlns:p14="http://schemas.microsoft.com/office/powerpoint/2010/main" val="858783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altLang="id-ID"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4225" indent="-301625">
              <a:defRPr>
                <a:solidFill>
                  <a:schemeClr val="tx1"/>
                </a:solidFill>
                <a:latin typeface="Calibri" panose="020F0502020204030204" pitchFamily="34" charset="0"/>
              </a:defRPr>
            </a:lvl2pPr>
            <a:lvl3pPr marL="1206500" indent="-241300">
              <a:defRPr>
                <a:solidFill>
                  <a:schemeClr val="tx1"/>
                </a:solidFill>
                <a:latin typeface="Calibri" panose="020F0502020204030204" pitchFamily="34" charset="0"/>
              </a:defRPr>
            </a:lvl3pPr>
            <a:lvl4pPr marL="1690688" indent="-241300">
              <a:defRPr>
                <a:solidFill>
                  <a:schemeClr val="tx1"/>
                </a:solidFill>
                <a:latin typeface="Calibri" panose="020F0502020204030204" pitchFamily="34" charset="0"/>
              </a:defRPr>
            </a:lvl4pPr>
            <a:lvl5pPr marL="2173288" indent="-241300">
              <a:defRPr>
                <a:solidFill>
                  <a:schemeClr val="tx1"/>
                </a:solidFill>
                <a:latin typeface="Calibri" panose="020F0502020204030204" pitchFamily="34" charset="0"/>
              </a:defRPr>
            </a:lvl5pPr>
            <a:lvl6pPr marL="2630488" indent="-241300" eaLnBrk="0" fontAlgn="base" hangingPunct="0">
              <a:spcBef>
                <a:spcPct val="0"/>
              </a:spcBef>
              <a:spcAft>
                <a:spcPct val="0"/>
              </a:spcAft>
              <a:defRPr>
                <a:solidFill>
                  <a:schemeClr val="tx1"/>
                </a:solidFill>
                <a:latin typeface="Calibri" panose="020F0502020204030204" pitchFamily="34" charset="0"/>
              </a:defRPr>
            </a:lvl6pPr>
            <a:lvl7pPr marL="3087688" indent="-241300" eaLnBrk="0" fontAlgn="base" hangingPunct="0">
              <a:spcBef>
                <a:spcPct val="0"/>
              </a:spcBef>
              <a:spcAft>
                <a:spcPct val="0"/>
              </a:spcAft>
              <a:defRPr>
                <a:solidFill>
                  <a:schemeClr val="tx1"/>
                </a:solidFill>
                <a:latin typeface="Calibri" panose="020F0502020204030204" pitchFamily="34" charset="0"/>
              </a:defRPr>
            </a:lvl7pPr>
            <a:lvl8pPr marL="3544888" indent="-241300" eaLnBrk="0" fontAlgn="base" hangingPunct="0">
              <a:spcBef>
                <a:spcPct val="0"/>
              </a:spcBef>
              <a:spcAft>
                <a:spcPct val="0"/>
              </a:spcAft>
              <a:defRPr>
                <a:solidFill>
                  <a:schemeClr val="tx1"/>
                </a:solidFill>
                <a:latin typeface="Calibri" panose="020F0502020204030204" pitchFamily="34" charset="0"/>
              </a:defRPr>
            </a:lvl8pPr>
            <a:lvl9pPr marL="4002088" indent="-241300" eaLnBrk="0" fontAlgn="base" hangingPunct="0">
              <a:spcBef>
                <a:spcPct val="0"/>
              </a:spcBef>
              <a:spcAft>
                <a:spcPct val="0"/>
              </a:spcAft>
              <a:defRPr>
                <a:solidFill>
                  <a:schemeClr val="tx1"/>
                </a:solidFill>
                <a:latin typeface="Calibri" panose="020F0502020204030204" pitchFamily="34" charset="0"/>
              </a:defRPr>
            </a:lvl9pPr>
          </a:lstStyle>
          <a:p>
            <a:fld id="{47794CB0-904A-40BD-9B3F-A5A7E62E21C4}" type="slidenum">
              <a:rPr lang="id-ID" altLang="id-ID" smtClean="0"/>
              <a:pPr/>
              <a:t>22</a:t>
            </a:fld>
            <a:endParaRPr lang="id-ID" altLang="id-ID" smtClean="0"/>
          </a:p>
        </p:txBody>
      </p:sp>
    </p:spTree>
    <p:extLst>
      <p:ext uri="{BB962C8B-B14F-4D97-AF65-F5344CB8AC3E}">
        <p14:creationId xmlns:p14="http://schemas.microsoft.com/office/powerpoint/2010/main" val="2551886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altLang="id-ID"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4225" indent="-301625">
              <a:defRPr>
                <a:solidFill>
                  <a:schemeClr val="tx1"/>
                </a:solidFill>
                <a:latin typeface="Calibri" panose="020F0502020204030204" pitchFamily="34" charset="0"/>
              </a:defRPr>
            </a:lvl2pPr>
            <a:lvl3pPr marL="1206500" indent="-241300">
              <a:defRPr>
                <a:solidFill>
                  <a:schemeClr val="tx1"/>
                </a:solidFill>
                <a:latin typeface="Calibri" panose="020F0502020204030204" pitchFamily="34" charset="0"/>
              </a:defRPr>
            </a:lvl3pPr>
            <a:lvl4pPr marL="1690688" indent="-241300">
              <a:defRPr>
                <a:solidFill>
                  <a:schemeClr val="tx1"/>
                </a:solidFill>
                <a:latin typeface="Calibri" panose="020F0502020204030204" pitchFamily="34" charset="0"/>
              </a:defRPr>
            </a:lvl4pPr>
            <a:lvl5pPr marL="2173288" indent="-241300">
              <a:defRPr>
                <a:solidFill>
                  <a:schemeClr val="tx1"/>
                </a:solidFill>
                <a:latin typeface="Calibri" panose="020F0502020204030204" pitchFamily="34" charset="0"/>
              </a:defRPr>
            </a:lvl5pPr>
            <a:lvl6pPr marL="2630488" indent="-241300" eaLnBrk="0" fontAlgn="base" hangingPunct="0">
              <a:spcBef>
                <a:spcPct val="0"/>
              </a:spcBef>
              <a:spcAft>
                <a:spcPct val="0"/>
              </a:spcAft>
              <a:defRPr>
                <a:solidFill>
                  <a:schemeClr val="tx1"/>
                </a:solidFill>
                <a:latin typeface="Calibri" panose="020F0502020204030204" pitchFamily="34" charset="0"/>
              </a:defRPr>
            </a:lvl6pPr>
            <a:lvl7pPr marL="3087688" indent="-241300" eaLnBrk="0" fontAlgn="base" hangingPunct="0">
              <a:spcBef>
                <a:spcPct val="0"/>
              </a:spcBef>
              <a:spcAft>
                <a:spcPct val="0"/>
              </a:spcAft>
              <a:defRPr>
                <a:solidFill>
                  <a:schemeClr val="tx1"/>
                </a:solidFill>
                <a:latin typeface="Calibri" panose="020F0502020204030204" pitchFamily="34" charset="0"/>
              </a:defRPr>
            </a:lvl7pPr>
            <a:lvl8pPr marL="3544888" indent="-241300" eaLnBrk="0" fontAlgn="base" hangingPunct="0">
              <a:spcBef>
                <a:spcPct val="0"/>
              </a:spcBef>
              <a:spcAft>
                <a:spcPct val="0"/>
              </a:spcAft>
              <a:defRPr>
                <a:solidFill>
                  <a:schemeClr val="tx1"/>
                </a:solidFill>
                <a:latin typeface="Calibri" panose="020F0502020204030204" pitchFamily="34" charset="0"/>
              </a:defRPr>
            </a:lvl8pPr>
            <a:lvl9pPr marL="4002088" indent="-241300" eaLnBrk="0" fontAlgn="base" hangingPunct="0">
              <a:spcBef>
                <a:spcPct val="0"/>
              </a:spcBef>
              <a:spcAft>
                <a:spcPct val="0"/>
              </a:spcAft>
              <a:defRPr>
                <a:solidFill>
                  <a:schemeClr val="tx1"/>
                </a:solidFill>
                <a:latin typeface="Calibri" panose="020F0502020204030204" pitchFamily="34" charset="0"/>
              </a:defRPr>
            </a:lvl9pPr>
          </a:lstStyle>
          <a:p>
            <a:fld id="{4767CDCA-0909-4BA5-9C9B-3BA07321C50F}" type="slidenum">
              <a:rPr lang="id-ID" altLang="id-ID" smtClean="0"/>
              <a:pPr/>
              <a:t>23</a:t>
            </a:fld>
            <a:endParaRPr lang="id-ID" altLang="id-ID" smtClean="0"/>
          </a:p>
        </p:txBody>
      </p:sp>
    </p:spTree>
    <p:extLst>
      <p:ext uri="{BB962C8B-B14F-4D97-AF65-F5344CB8AC3E}">
        <p14:creationId xmlns:p14="http://schemas.microsoft.com/office/powerpoint/2010/main" val="1623245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35BF9AA7-D844-48C0-87D3-00EA600333B5}" type="datetimeFigureOut">
              <a:rPr lang="id-ID" smtClean="0"/>
              <a:t>06/09/2021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2063A19-30ED-4A20-839E-CC5854A38D85}" type="slidenum">
              <a:rPr lang="id-ID" smtClean="0"/>
              <a:t>‹#›</a:t>
            </a:fld>
            <a:endParaRPr lang="id-ID"/>
          </a:p>
        </p:txBody>
      </p:sp>
    </p:spTree>
    <p:extLst>
      <p:ext uri="{BB962C8B-B14F-4D97-AF65-F5344CB8AC3E}">
        <p14:creationId xmlns:p14="http://schemas.microsoft.com/office/powerpoint/2010/main" val="1888738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35BF9AA7-D844-48C0-87D3-00EA600333B5}" type="datetimeFigureOut">
              <a:rPr lang="id-ID" smtClean="0"/>
              <a:t>06/09/2021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2063A19-30ED-4A20-839E-CC5854A38D85}" type="slidenum">
              <a:rPr lang="id-ID" smtClean="0"/>
              <a:t>‹#›</a:t>
            </a:fld>
            <a:endParaRPr lang="id-ID"/>
          </a:p>
        </p:txBody>
      </p:sp>
    </p:spTree>
    <p:extLst>
      <p:ext uri="{BB962C8B-B14F-4D97-AF65-F5344CB8AC3E}">
        <p14:creationId xmlns:p14="http://schemas.microsoft.com/office/powerpoint/2010/main" val="2294081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35BF9AA7-D844-48C0-87D3-00EA600333B5}" type="datetimeFigureOut">
              <a:rPr lang="id-ID" smtClean="0"/>
              <a:t>06/09/2021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2063A19-30ED-4A20-839E-CC5854A38D85}" type="slidenum">
              <a:rPr lang="id-ID" smtClean="0"/>
              <a:t>‹#›</a:t>
            </a:fld>
            <a:endParaRPr lang="id-ID"/>
          </a:p>
        </p:txBody>
      </p:sp>
    </p:spTree>
    <p:extLst>
      <p:ext uri="{BB962C8B-B14F-4D97-AF65-F5344CB8AC3E}">
        <p14:creationId xmlns:p14="http://schemas.microsoft.com/office/powerpoint/2010/main" val="4047097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35BF9AA7-D844-48C0-87D3-00EA600333B5}" type="datetimeFigureOut">
              <a:rPr lang="id-ID" smtClean="0"/>
              <a:t>06/09/2021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2063A19-30ED-4A20-839E-CC5854A38D85}" type="slidenum">
              <a:rPr lang="id-ID" smtClean="0"/>
              <a:t>‹#›</a:t>
            </a:fld>
            <a:endParaRPr lang="id-ID"/>
          </a:p>
        </p:txBody>
      </p:sp>
    </p:spTree>
    <p:extLst>
      <p:ext uri="{BB962C8B-B14F-4D97-AF65-F5344CB8AC3E}">
        <p14:creationId xmlns:p14="http://schemas.microsoft.com/office/powerpoint/2010/main" val="3892629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5BF9AA7-D844-48C0-87D3-00EA600333B5}" type="datetimeFigureOut">
              <a:rPr lang="id-ID" smtClean="0"/>
              <a:t>06/09/2021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2063A19-30ED-4A20-839E-CC5854A38D85}" type="slidenum">
              <a:rPr lang="id-ID" smtClean="0"/>
              <a:t>‹#›</a:t>
            </a:fld>
            <a:endParaRPr lang="id-ID"/>
          </a:p>
        </p:txBody>
      </p:sp>
    </p:spTree>
    <p:extLst>
      <p:ext uri="{BB962C8B-B14F-4D97-AF65-F5344CB8AC3E}">
        <p14:creationId xmlns:p14="http://schemas.microsoft.com/office/powerpoint/2010/main" val="2069667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35BF9AA7-D844-48C0-87D3-00EA600333B5}" type="datetimeFigureOut">
              <a:rPr lang="id-ID" smtClean="0"/>
              <a:t>06/09/2021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12063A19-30ED-4A20-839E-CC5854A38D85}" type="slidenum">
              <a:rPr lang="id-ID" smtClean="0"/>
              <a:t>‹#›</a:t>
            </a:fld>
            <a:endParaRPr lang="id-ID"/>
          </a:p>
        </p:txBody>
      </p:sp>
    </p:spTree>
    <p:extLst>
      <p:ext uri="{BB962C8B-B14F-4D97-AF65-F5344CB8AC3E}">
        <p14:creationId xmlns:p14="http://schemas.microsoft.com/office/powerpoint/2010/main" val="2514835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35BF9AA7-D844-48C0-87D3-00EA600333B5}" type="datetimeFigureOut">
              <a:rPr lang="id-ID" smtClean="0"/>
              <a:t>06/09/2021</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12063A19-30ED-4A20-839E-CC5854A38D85}" type="slidenum">
              <a:rPr lang="id-ID" smtClean="0"/>
              <a:t>‹#›</a:t>
            </a:fld>
            <a:endParaRPr lang="id-ID"/>
          </a:p>
        </p:txBody>
      </p:sp>
    </p:spTree>
    <p:extLst>
      <p:ext uri="{BB962C8B-B14F-4D97-AF65-F5344CB8AC3E}">
        <p14:creationId xmlns:p14="http://schemas.microsoft.com/office/powerpoint/2010/main" val="2931229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35BF9AA7-D844-48C0-87D3-00EA600333B5}" type="datetimeFigureOut">
              <a:rPr lang="id-ID" smtClean="0"/>
              <a:t>06/09/2021</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12063A19-30ED-4A20-839E-CC5854A38D85}" type="slidenum">
              <a:rPr lang="id-ID" smtClean="0"/>
              <a:t>‹#›</a:t>
            </a:fld>
            <a:endParaRPr lang="id-ID"/>
          </a:p>
        </p:txBody>
      </p:sp>
    </p:spTree>
    <p:extLst>
      <p:ext uri="{BB962C8B-B14F-4D97-AF65-F5344CB8AC3E}">
        <p14:creationId xmlns:p14="http://schemas.microsoft.com/office/powerpoint/2010/main" val="1120520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BF9AA7-D844-48C0-87D3-00EA600333B5}" type="datetimeFigureOut">
              <a:rPr lang="id-ID" smtClean="0"/>
              <a:t>06/09/2021</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12063A19-30ED-4A20-839E-CC5854A38D85}" type="slidenum">
              <a:rPr lang="id-ID" smtClean="0"/>
              <a:t>‹#›</a:t>
            </a:fld>
            <a:endParaRPr lang="id-ID"/>
          </a:p>
        </p:txBody>
      </p:sp>
    </p:spTree>
    <p:extLst>
      <p:ext uri="{BB962C8B-B14F-4D97-AF65-F5344CB8AC3E}">
        <p14:creationId xmlns:p14="http://schemas.microsoft.com/office/powerpoint/2010/main" val="842835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5BF9AA7-D844-48C0-87D3-00EA600333B5}" type="datetimeFigureOut">
              <a:rPr lang="id-ID" smtClean="0"/>
              <a:t>06/09/2021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12063A19-30ED-4A20-839E-CC5854A38D85}" type="slidenum">
              <a:rPr lang="id-ID" smtClean="0"/>
              <a:t>‹#›</a:t>
            </a:fld>
            <a:endParaRPr lang="id-ID"/>
          </a:p>
        </p:txBody>
      </p:sp>
    </p:spTree>
    <p:extLst>
      <p:ext uri="{BB962C8B-B14F-4D97-AF65-F5344CB8AC3E}">
        <p14:creationId xmlns:p14="http://schemas.microsoft.com/office/powerpoint/2010/main" val="4183517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5BF9AA7-D844-48C0-87D3-00EA600333B5}" type="datetimeFigureOut">
              <a:rPr lang="id-ID" smtClean="0"/>
              <a:t>06/09/2021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12063A19-30ED-4A20-839E-CC5854A38D85}" type="slidenum">
              <a:rPr lang="id-ID" smtClean="0"/>
              <a:t>‹#›</a:t>
            </a:fld>
            <a:endParaRPr lang="id-ID"/>
          </a:p>
        </p:txBody>
      </p:sp>
    </p:spTree>
    <p:extLst>
      <p:ext uri="{BB962C8B-B14F-4D97-AF65-F5344CB8AC3E}">
        <p14:creationId xmlns:p14="http://schemas.microsoft.com/office/powerpoint/2010/main" val="4193814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BF9AA7-D844-48C0-87D3-00EA600333B5}" type="datetimeFigureOut">
              <a:rPr lang="id-ID" smtClean="0"/>
              <a:t>06/09/2021</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063A19-30ED-4A20-839E-CC5854A38D85}" type="slidenum">
              <a:rPr lang="id-ID" smtClean="0"/>
              <a:t>‹#›</a:t>
            </a:fld>
            <a:endParaRPr lang="id-ID"/>
          </a:p>
        </p:txBody>
      </p:sp>
    </p:spTree>
    <p:extLst>
      <p:ext uri="{BB962C8B-B14F-4D97-AF65-F5344CB8AC3E}">
        <p14:creationId xmlns:p14="http://schemas.microsoft.com/office/powerpoint/2010/main" val="33405769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png"/><Relationship Id="rId7" Type="http://schemas.openxmlformats.org/officeDocument/2006/relationships/diagramColors" Target="../diagrams/colors7.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3.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png"/><Relationship Id="rId7" Type="http://schemas.openxmlformats.org/officeDocument/2006/relationships/diagramColors" Target="../diagrams/colors8.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 Id="rId9" Type="http://schemas.openxmlformats.org/officeDocument/2006/relationships/image" Target="../media/image12.png"/></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1.png"/><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5" y="0"/>
            <a:ext cx="12183942" cy="6862538"/>
          </a:xfrm>
          <a:prstGeom prst="rect">
            <a:avLst/>
          </a:prstGeom>
        </p:spPr>
      </p:pic>
      <p:sp>
        <p:nvSpPr>
          <p:cNvPr id="4" name="Rectangle 3"/>
          <p:cNvSpPr/>
          <p:nvPr/>
        </p:nvSpPr>
        <p:spPr>
          <a:xfrm>
            <a:off x="1175658" y="1712464"/>
            <a:ext cx="9187542" cy="2554545"/>
          </a:xfrm>
          <a:prstGeom prst="rect">
            <a:avLst/>
          </a:prstGeom>
        </p:spPr>
        <p:txBody>
          <a:bodyPr wrap="square">
            <a:spAutoFit/>
          </a:bodyPr>
          <a:lstStyle/>
          <a:p>
            <a:pPr algn="ctr"/>
            <a:r>
              <a:rPr lang="id-ID" sz="4000" b="1" dirty="0" smtClean="0">
                <a:solidFill>
                  <a:srgbClr val="002060"/>
                </a:solidFill>
              </a:rPr>
              <a:t>Topik II</a:t>
            </a:r>
          </a:p>
          <a:p>
            <a:pPr algn="ctr"/>
            <a:r>
              <a:rPr lang="id-ID" sz="4000" b="1" dirty="0" smtClean="0">
                <a:solidFill>
                  <a:srgbClr val="002060"/>
                </a:solidFill>
              </a:rPr>
              <a:t>Cara membuat proposal riset studi lanjut di luar negeri dan strategi membuat motivation letter yang baik</a:t>
            </a:r>
            <a:endParaRPr lang="id-ID" sz="4000" b="1" dirty="0">
              <a:solidFill>
                <a:srgbClr val="002060"/>
              </a:solidFill>
            </a:endParaRPr>
          </a:p>
        </p:txBody>
      </p:sp>
    </p:spTree>
    <p:extLst>
      <p:ext uri="{BB962C8B-B14F-4D97-AF65-F5344CB8AC3E}">
        <p14:creationId xmlns:p14="http://schemas.microsoft.com/office/powerpoint/2010/main" val="1684300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6" y="0"/>
            <a:ext cx="12183942" cy="6862538"/>
          </a:xfrm>
          <a:prstGeom prst="rect">
            <a:avLst/>
          </a:prstGeom>
        </p:spPr>
      </p:pic>
      <p:sp>
        <p:nvSpPr>
          <p:cNvPr id="3" name="Rectangle 1"/>
          <p:cNvSpPr>
            <a:spLocks noChangeArrowheads="1"/>
          </p:cNvSpPr>
          <p:nvPr/>
        </p:nvSpPr>
        <p:spPr bwMode="auto">
          <a:xfrm>
            <a:off x="1856257" y="1003134"/>
            <a:ext cx="7922091" cy="95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id-ID" altLang="id-ID" sz="2793" b="1" dirty="0">
                <a:solidFill>
                  <a:srgbClr val="C00000"/>
                </a:solidFill>
                <a:latin typeface="Cambria" panose="02040503050406030204" pitchFamily="18" charset="0"/>
              </a:rPr>
              <a:t>Bagaimana Bila Tema/Topik yang ditawarkan </a:t>
            </a:r>
          </a:p>
          <a:p>
            <a:pPr eaLnBrk="1" hangingPunct="1"/>
            <a:r>
              <a:rPr lang="id-ID" altLang="id-ID" sz="2793" b="1" dirty="0">
                <a:solidFill>
                  <a:srgbClr val="C00000"/>
                </a:solidFill>
                <a:latin typeface="Cambria" panose="02040503050406030204" pitchFamily="18" charset="0"/>
              </a:rPr>
              <a:t>Calon Pemberi Beasiswa Tidak Sesuai </a:t>
            </a:r>
            <a:r>
              <a:rPr lang="id-ID" altLang="id-ID" sz="2793" b="1" i="1" dirty="0">
                <a:solidFill>
                  <a:srgbClr val="C00000"/>
                </a:solidFill>
                <a:latin typeface="Cambria" panose="02040503050406030204" pitchFamily="18" charset="0"/>
              </a:rPr>
              <a:t>Passion ?</a:t>
            </a:r>
          </a:p>
        </p:txBody>
      </p:sp>
      <p:sp>
        <p:nvSpPr>
          <p:cNvPr id="4" name="Rectangle 1"/>
          <p:cNvSpPr>
            <a:spLocks noChangeArrowheads="1"/>
          </p:cNvSpPr>
          <p:nvPr/>
        </p:nvSpPr>
        <p:spPr bwMode="auto">
          <a:xfrm>
            <a:off x="4525984" y="2535932"/>
            <a:ext cx="3216024" cy="58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id-ID" altLang="id-ID" sz="3192" b="1" u="sng" dirty="0">
                <a:solidFill>
                  <a:srgbClr val="002060"/>
                </a:solidFill>
                <a:latin typeface="Cambria" panose="02040503050406030204" pitchFamily="18" charset="0"/>
              </a:rPr>
              <a:t>“Menyesuaikan”</a:t>
            </a:r>
            <a:endParaRPr lang="id-ID" altLang="id-ID" sz="3192" b="1" i="1" u="sng" dirty="0">
              <a:solidFill>
                <a:srgbClr val="002060"/>
              </a:solidFill>
              <a:latin typeface="Cambria" panose="02040503050406030204" pitchFamily="18" charset="0"/>
            </a:endParaRPr>
          </a:p>
        </p:txBody>
      </p:sp>
      <p:graphicFrame>
        <p:nvGraphicFramePr>
          <p:cNvPr id="6" name="Diagram 5"/>
          <p:cNvGraphicFramePr/>
          <p:nvPr>
            <p:extLst>
              <p:ext uri="{D42A27DB-BD31-4B8C-83A1-F6EECF244321}">
                <p14:modId xmlns:p14="http://schemas.microsoft.com/office/powerpoint/2010/main" val="2993893522"/>
              </p:ext>
            </p:extLst>
          </p:nvPr>
        </p:nvGraphicFramePr>
        <p:xfrm>
          <a:off x="1720694" y="3239901"/>
          <a:ext cx="8938360" cy="12807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4363685" y="307985"/>
            <a:ext cx="7256610" cy="58271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r">
              <a:defRPr/>
            </a:pPr>
            <a:r>
              <a:rPr lang="id-ID" sz="3192" b="1" dirty="0">
                <a:solidFill>
                  <a:schemeClr val="tx1"/>
                </a:solidFill>
                <a:latin typeface="Cambria" panose="02040503050406030204" pitchFamily="18" charset="0"/>
              </a:rPr>
              <a:t>Strategi Membuat </a:t>
            </a:r>
            <a:r>
              <a:rPr lang="id-ID" sz="3192" b="1" i="1" dirty="0">
                <a:solidFill>
                  <a:schemeClr val="tx1"/>
                </a:solidFill>
                <a:latin typeface="Cambria" panose="02040503050406030204" pitchFamily="18" charset="0"/>
              </a:rPr>
              <a:t>Proposal Research</a:t>
            </a:r>
          </a:p>
        </p:txBody>
      </p:sp>
      <p:sp>
        <p:nvSpPr>
          <p:cNvPr id="8" name="Rectangle 1"/>
          <p:cNvSpPr>
            <a:spLocks noChangeArrowheads="1"/>
          </p:cNvSpPr>
          <p:nvPr/>
        </p:nvSpPr>
        <p:spPr bwMode="auto">
          <a:xfrm>
            <a:off x="624116" y="5483558"/>
            <a:ext cx="3160602" cy="64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Tx/>
              <a:buAutoNum type="arabicPeriod"/>
            </a:pPr>
            <a:r>
              <a:rPr lang="id-ID" altLang="id-ID" sz="3591" b="1" dirty="0">
                <a:solidFill>
                  <a:srgbClr val="C00000"/>
                </a:solidFill>
                <a:latin typeface="Cambria" panose="02040503050406030204" pitchFamily="18" charset="0"/>
              </a:rPr>
              <a:t>Tema/Topik</a:t>
            </a:r>
          </a:p>
        </p:txBody>
      </p:sp>
    </p:spTree>
    <p:extLst>
      <p:ext uri="{BB962C8B-B14F-4D97-AF65-F5344CB8AC3E}">
        <p14:creationId xmlns:p14="http://schemas.microsoft.com/office/powerpoint/2010/main" val="1489310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6" y="0"/>
            <a:ext cx="12183942" cy="6862538"/>
          </a:xfrm>
          <a:prstGeom prst="rect">
            <a:avLst/>
          </a:prstGeom>
        </p:spPr>
      </p:pic>
      <p:sp>
        <p:nvSpPr>
          <p:cNvPr id="3" name="Rectangle 1"/>
          <p:cNvSpPr>
            <a:spLocks noChangeArrowheads="1"/>
          </p:cNvSpPr>
          <p:nvPr/>
        </p:nvSpPr>
        <p:spPr bwMode="auto">
          <a:xfrm>
            <a:off x="719056" y="873298"/>
            <a:ext cx="9072999" cy="1197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id-ID" altLang="id-ID" sz="2394" b="1" dirty="0">
                <a:solidFill>
                  <a:srgbClr val="C00000"/>
                </a:solidFill>
                <a:latin typeface="Cambria" panose="02040503050406030204" pitchFamily="18" charset="0"/>
              </a:rPr>
              <a:t>Bagaimana Sebaiknya Paradigma </a:t>
            </a:r>
            <a:r>
              <a:rPr lang="id-ID" altLang="id-ID" sz="2394" b="1" dirty="0" smtClean="0">
                <a:solidFill>
                  <a:srgbClr val="C00000"/>
                </a:solidFill>
                <a:latin typeface="Cambria" panose="02040503050406030204" pitchFamily="18" charset="0"/>
              </a:rPr>
              <a:t>Penelitian Yang </a:t>
            </a:r>
            <a:r>
              <a:rPr lang="id-ID" altLang="id-ID" sz="2394" b="1" dirty="0">
                <a:solidFill>
                  <a:srgbClr val="C00000"/>
                </a:solidFill>
                <a:latin typeface="Cambria" panose="02040503050406030204" pitchFamily="18" charset="0"/>
              </a:rPr>
              <a:t>Digunakan ?</a:t>
            </a:r>
          </a:p>
          <a:p>
            <a:pPr eaLnBrk="1" hangingPunct="1"/>
            <a:endParaRPr lang="id-ID" altLang="id-ID" sz="2394" b="1" dirty="0">
              <a:solidFill>
                <a:srgbClr val="C00000"/>
              </a:solidFill>
              <a:latin typeface="Cambria" panose="02040503050406030204" pitchFamily="18" charset="0"/>
            </a:endParaRPr>
          </a:p>
          <a:p>
            <a:pPr eaLnBrk="1" hangingPunct="1"/>
            <a:r>
              <a:rPr lang="id-ID" altLang="id-ID" sz="2394" b="1" dirty="0">
                <a:solidFill>
                  <a:srgbClr val="002060"/>
                </a:solidFill>
                <a:latin typeface="Cambria" panose="02040503050406030204" pitchFamily="18" charset="0"/>
              </a:rPr>
              <a:t>Fokus dalam Sesi ini:</a:t>
            </a:r>
          </a:p>
        </p:txBody>
      </p:sp>
      <p:sp>
        <p:nvSpPr>
          <p:cNvPr id="4" name="TextBox 3"/>
          <p:cNvSpPr txBox="1">
            <a:spLocks noChangeArrowheads="1"/>
          </p:cNvSpPr>
          <p:nvPr/>
        </p:nvSpPr>
        <p:spPr bwMode="auto">
          <a:xfrm>
            <a:off x="1981363" y="1842915"/>
            <a:ext cx="7641817" cy="460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id-ID" altLang="id-ID" sz="2394"/>
          </a:p>
        </p:txBody>
      </p:sp>
      <p:sp>
        <p:nvSpPr>
          <p:cNvPr id="6" name="Rectangle 1"/>
          <p:cNvSpPr>
            <a:spLocks noChangeArrowheads="1"/>
          </p:cNvSpPr>
          <p:nvPr/>
        </p:nvSpPr>
        <p:spPr bwMode="auto">
          <a:xfrm>
            <a:off x="2735093" y="2085185"/>
            <a:ext cx="2229523" cy="58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id-ID" altLang="id-ID" sz="3192" b="1" u="sng">
                <a:solidFill>
                  <a:srgbClr val="002060"/>
                </a:solidFill>
                <a:latin typeface="Cambria" panose="02040503050406030204" pitchFamily="18" charset="0"/>
              </a:rPr>
              <a:t>Kuantitatif</a:t>
            </a:r>
            <a:endParaRPr lang="id-ID" altLang="id-ID" sz="3192" b="1" i="1" u="sng">
              <a:solidFill>
                <a:srgbClr val="002060"/>
              </a:solidFill>
              <a:latin typeface="Cambria" panose="02040503050406030204" pitchFamily="18" charset="0"/>
            </a:endParaRPr>
          </a:p>
        </p:txBody>
      </p:sp>
      <p:sp>
        <p:nvSpPr>
          <p:cNvPr id="7" name="Rectangle 1"/>
          <p:cNvSpPr>
            <a:spLocks noChangeArrowheads="1"/>
          </p:cNvSpPr>
          <p:nvPr/>
        </p:nvSpPr>
        <p:spPr bwMode="auto">
          <a:xfrm>
            <a:off x="7371488" y="2097853"/>
            <a:ext cx="1958749" cy="58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id-ID" altLang="id-ID" sz="3192" b="1" u="sng">
                <a:solidFill>
                  <a:srgbClr val="002060"/>
                </a:solidFill>
                <a:latin typeface="Cambria" panose="02040503050406030204" pitchFamily="18" charset="0"/>
              </a:rPr>
              <a:t>Kualitatif</a:t>
            </a:r>
            <a:endParaRPr lang="id-ID" altLang="id-ID" sz="3192" b="1" i="1" u="sng">
              <a:solidFill>
                <a:srgbClr val="002060"/>
              </a:solidFill>
              <a:latin typeface="Cambria" panose="02040503050406030204" pitchFamily="18" charset="0"/>
            </a:endParaRPr>
          </a:p>
        </p:txBody>
      </p:sp>
      <p:sp>
        <p:nvSpPr>
          <p:cNvPr id="8" name="Down Arrow 7"/>
          <p:cNvSpPr/>
          <p:nvPr/>
        </p:nvSpPr>
        <p:spPr>
          <a:xfrm>
            <a:off x="3466656" y="2754992"/>
            <a:ext cx="611219" cy="380032"/>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795"/>
          </a:p>
        </p:txBody>
      </p:sp>
      <p:sp>
        <p:nvSpPr>
          <p:cNvPr id="9" name="Rectangle 1"/>
          <p:cNvSpPr>
            <a:spLocks noChangeArrowheads="1"/>
          </p:cNvSpPr>
          <p:nvPr/>
        </p:nvSpPr>
        <p:spPr bwMode="auto">
          <a:xfrm>
            <a:off x="2668587" y="3135025"/>
            <a:ext cx="2362534" cy="584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id-ID" altLang="id-ID" sz="3192" b="1" u="sng">
                <a:solidFill>
                  <a:srgbClr val="002060"/>
                </a:solidFill>
                <a:latin typeface="Cambria" panose="02040503050406030204" pitchFamily="18" charset="0"/>
              </a:rPr>
              <a:t>Positivisme</a:t>
            </a:r>
            <a:endParaRPr lang="id-ID" altLang="id-ID" sz="3192" b="1" i="1" u="sng">
              <a:solidFill>
                <a:srgbClr val="002060"/>
              </a:solidFill>
              <a:latin typeface="Cambria" panose="02040503050406030204" pitchFamily="18" charset="0"/>
            </a:endParaRPr>
          </a:p>
        </p:txBody>
      </p:sp>
      <p:sp>
        <p:nvSpPr>
          <p:cNvPr id="10" name="Rectangle 1"/>
          <p:cNvSpPr>
            <a:spLocks noChangeArrowheads="1"/>
          </p:cNvSpPr>
          <p:nvPr/>
        </p:nvSpPr>
        <p:spPr bwMode="auto">
          <a:xfrm>
            <a:off x="2244218" y="4100940"/>
            <a:ext cx="3344284" cy="460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id-ID" altLang="id-ID" sz="2394" b="1" u="sng">
                <a:solidFill>
                  <a:srgbClr val="002060"/>
                </a:solidFill>
                <a:latin typeface="Cambria" panose="02040503050406030204" pitchFamily="18" charset="0"/>
              </a:rPr>
              <a:t>Objective:Base Theory</a:t>
            </a:r>
            <a:endParaRPr lang="id-ID" altLang="id-ID" sz="2394" b="1" i="1" u="sng">
              <a:solidFill>
                <a:srgbClr val="002060"/>
              </a:solidFill>
              <a:latin typeface="Cambria" panose="02040503050406030204" pitchFamily="18" charset="0"/>
            </a:endParaRPr>
          </a:p>
        </p:txBody>
      </p:sp>
      <p:sp>
        <p:nvSpPr>
          <p:cNvPr id="11" name="Down Arrow 10"/>
          <p:cNvSpPr/>
          <p:nvPr/>
        </p:nvSpPr>
        <p:spPr>
          <a:xfrm>
            <a:off x="3466656" y="3746244"/>
            <a:ext cx="611219" cy="381615"/>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795"/>
          </a:p>
        </p:txBody>
      </p:sp>
      <p:sp>
        <p:nvSpPr>
          <p:cNvPr id="12" name="Down Arrow 11"/>
          <p:cNvSpPr/>
          <p:nvPr/>
        </p:nvSpPr>
        <p:spPr>
          <a:xfrm>
            <a:off x="3503075" y="4694740"/>
            <a:ext cx="612803" cy="381616"/>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795"/>
          </a:p>
        </p:txBody>
      </p:sp>
      <p:sp>
        <p:nvSpPr>
          <p:cNvPr id="13" name="Rectangle 1"/>
          <p:cNvSpPr>
            <a:spLocks noChangeArrowheads="1"/>
          </p:cNvSpPr>
          <p:nvPr/>
        </p:nvSpPr>
        <p:spPr bwMode="auto">
          <a:xfrm>
            <a:off x="1962361" y="5060522"/>
            <a:ext cx="4075847" cy="522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id-ID" altLang="id-ID" sz="2793" b="1" u="sng">
                <a:solidFill>
                  <a:srgbClr val="002060"/>
                </a:solidFill>
                <a:latin typeface="Cambria" panose="02040503050406030204" pitchFamily="18" charset="0"/>
              </a:rPr>
              <a:t>Alat-Alat Ekonometrika</a:t>
            </a:r>
            <a:endParaRPr lang="id-ID" altLang="id-ID" sz="2793" b="1" i="1" u="sng">
              <a:solidFill>
                <a:srgbClr val="002060"/>
              </a:solidFill>
              <a:latin typeface="Cambria" panose="02040503050406030204" pitchFamily="18" charset="0"/>
            </a:endParaRPr>
          </a:p>
        </p:txBody>
      </p:sp>
      <p:sp>
        <p:nvSpPr>
          <p:cNvPr id="14" name="Down Arrow 13"/>
          <p:cNvSpPr/>
          <p:nvPr/>
        </p:nvSpPr>
        <p:spPr>
          <a:xfrm>
            <a:off x="3515743" y="5665407"/>
            <a:ext cx="612803" cy="380032"/>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795"/>
          </a:p>
        </p:txBody>
      </p:sp>
      <p:sp>
        <p:nvSpPr>
          <p:cNvPr id="15" name="Rectangle 1"/>
          <p:cNvSpPr>
            <a:spLocks noChangeArrowheads="1"/>
          </p:cNvSpPr>
          <p:nvPr/>
        </p:nvSpPr>
        <p:spPr bwMode="auto">
          <a:xfrm>
            <a:off x="2470654" y="5891843"/>
            <a:ext cx="2891413" cy="522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id-ID" altLang="id-ID" sz="2793" b="1" u="sng">
                <a:solidFill>
                  <a:srgbClr val="002060"/>
                </a:solidFill>
                <a:latin typeface="Cambria" panose="02040503050406030204" pitchFamily="18" charset="0"/>
              </a:rPr>
              <a:t>Data  Kuantitatif</a:t>
            </a:r>
            <a:endParaRPr lang="id-ID" altLang="id-ID" sz="2793" b="1" i="1" u="sng">
              <a:solidFill>
                <a:srgbClr val="002060"/>
              </a:solidFill>
              <a:latin typeface="Cambria" panose="02040503050406030204" pitchFamily="18" charset="0"/>
            </a:endParaRPr>
          </a:p>
        </p:txBody>
      </p:sp>
      <p:sp>
        <p:nvSpPr>
          <p:cNvPr id="16" name="Down Arrow 15"/>
          <p:cNvSpPr/>
          <p:nvPr/>
        </p:nvSpPr>
        <p:spPr>
          <a:xfrm>
            <a:off x="8001708" y="2754992"/>
            <a:ext cx="611219" cy="380032"/>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795"/>
          </a:p>
        </p:txBody>
      </p:sp>
      <p:sp>
        <p:nvSpPr>
          <p:cNvPr id="17" name="Down Arrow 16"/>
          <p:cNvSpPr/>
          <p:nvPr/>
        </p:nvSpPr>
        <p:spPr>
          <a:xfrm>
            <a:off x="8001708" y="3746244"/>
            <a:ext cx="611219" cy="381615"/>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795"/>
          </a:p>
        </p:txBody>
      </p:sp>
      <p:sp>
        <p:nvSpPr>
          <p:cNvPr id="18" name="Down Arrow 17"/>
          <p:cNvSpPr/>
          <p:nvPr/>
        </p:nvSpPr>
        <p:spPr>
          <a:xfrm>
            <a:off x="8038127" y="4694740"/>
            <a:ext cx="612803" cy="381616"/>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795"/>
          </a:p>
        </p:txBody>
      </p:sp>
      <p:sp>
        <p:nvSpPr>
          <p:cNvPr id="19" name="Down Arrow 18"/>
          <p:cNvSpPr/>
          <p:nvPr/>
        </p:nvSpPr>
        <p:spPr>
          <a:xfrm>
            <a:off x="8050795" y="5665407"/>
            <a:ext cx="612803" cy="380032"/>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795"/>
          </a:p>
        </p:txBody>
      </p:sp>
      <p:sp>
        <p:nvSpPr>
          <p:cNvPr id="20" name="Rectangle 1"/>
          <p:cNvSpPr>
            <a:spLocks noChangeArrowheads="1"/>
          </p:cNvSpPr>
          <p:nvPr/>
        </p:nvSpPr>
        <p:spPr bwMode="auto">
          <a:xfrm>
            <a:off x="6654176" y="3135025"/>
            <a:ext cx="3260361" cy="58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id-ID" altLang="id-ID" sz="3192" b="1" u="sng">
                <a:solidFill>
                  <a:srgbClr val="002060"/>
                </a:solidFill>
                <a:latin typeface="Cambria" panose="02040503050406030204" pitchFamily="18" charset="0"/>
              </a:rPr>
              <a:t>Non-Positivisme</a:t>
            </a:r>
            <a:endParaRPr lang="id-ID" altLang="id-ID" sz="3192" b="1" i="1" u="sng">
              <a:solidFill>
                <a:srgbClr val="002060"/>
              </a:solidFill>
              <a:latin typeface="Cambria" panose="02040503050406030204" pitchFamily="18" charset="0"/>
            </a:endParaRPr>
          </a:p>
        </p:txBody>
      </p:sp>
      <p:sp>
        <p:nvSpPr>
          <p:cNvPr id="21" name="Rectangle 1"/>
          <p:cNvSpPr>
            <a:spLocks noChangeArrowheads="1"/>
          </p:cNvSpPr>
          <p:nvPr/>
        </p:nvSpPr>
        <p:spPr bwMode="auto">
          <a:xfrm>
            <a:off x="6858444" y="4112024"/>
            <a:ext cx="3176437" cy="459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id-ID" altLang="id-ID" sz="2394" b="1" u="sng">
                <a:solidFill>
                  <a:srgbClr val="002060"/>
                </a:solidFill>
                <a:latin typeface="Cambria" panose="02040503050406030204" pitchFamily="18" charset="0"/>
              </a:rPr>
              <a:t>Subjective:Fenomena</a:t>
            </a:r>
            <a:endParaRPr lang="id-ID" altLang="id-ID" sz="2394" b="1" i="1" u="sng">
              <a:solidFill>
                <a:srgbClr val="002060"/>
              </a:solidFill>
              <a:latin typeface="Cambria" panose="02040503050406030204" pitchFamily="18" charset="0"/>
            </a:endParaRPr>
          </a:p>
        </p:txBody>
      </p:sp>
      <p:sp>
        <p:nvSpPr>
          <p:cNvPr id="22" name="Rectangle 1"/>
          <p:cNvSpPr>
            <a:spLocks noChangeArrowheads="1"/>
          </p:cNvSpPr>
          <p:nvPr/>
        </p:nvSpPr>
        <p:spPr bwMode="auto">
          <a:xfrm>
            <a:off x="7105465" y="5910844"/>
            <a:ext cx="2657059" cy="522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id-ID" altLang="id-ID" sz="2793" b="1" u="sng">
                <a:solidFill>
                  <a:srgbClr val="002060"/>
                </a:solidFill>
                <a:latin typeface="Cambria" panose="02040503050406030204" pitchFamily="18" charset="0"/>
              </a:rPr>
              <a:t>Data  Kualitatif</a:t>
            </a:r>
            <a:endParaRPr lang="id-ID" altLang="id-ID" sz="2793" b="1" i="1" u="sng">
              <a:solidFill>
                <a:srgbClr val="002060"/>
              </a:solidFill>
              <a:latin typeface="Cambria" panose="02040503050406030204" pitchFamily="18" charset="0"/>
            </a:endParaRPr>
          </a:p>
        </p:txBody>
      </p:sp>
      <p:sp>
        <p:nvSpPr>
          <p:cNvPr id="23" name="Rectangle 1"/>
          <p:cNvSpPr>
            <a:spLocks noChangeArrowheads="1"/>
          </p:cNvSpPr>
          <p:nvPr/>
        </p:nvSpPr>
        <p:spPr bwMode="auto">
          <a:xfrm>
            <a:off x="6733349" y="5082690"/>
            <a:ext cx="3426625" cy="64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id-ID" altLang="id-ID" sz="1795" b="1" u="sng">
                <a:solidFill>
                  <a:srgbClr val="002060"/>
                </a:solidFill>
                <a:latin typeface="Cambria" panose="02040503050406030204" pitchFamily="18" charset="0"/>
              </a:rPr>
              <a:t>Wawancara, Dokumentasi, dan</a:t>
            </a:r>
          </a:p>
          <a:p>
            <a:pPr algn="ctr" eaLnBrk="1" hangingPunct="1"/>
            <a:r>
              <a:rPr lang="id-ID" altLang="id-ID" sz="1795" b="1" u="sng">
                <a:solidFill>
                  <a:srgbClr val="002060"/>
                </a:solidFill>
                <a:latin typeface="Cambria" panose="02040503050406030204" pitchFamily="18" charset="0"/>
              </a:rPr>
              <a:t>Observasi, Coding,  dan lainnya</a:t>
            </a:r>
          </a:p>
        </p:txBody>
      </p:sp>
      <p:sp>
        <p:nvSpPr>
          <p:cNvPr id="24" name="TextBox 23"/>
          <p:cNvSpPr txBox="1"/>
          <p:nvPr/>
        </p:nvSpPr>
        <p:spPr>
          <a:xfrm>
            <a:off x="4363685" y="307985"/>
            <a:ext cx="7256610" cy="58271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r">
              <a:defRPr/>
            </a:pPr>
            <a:r>
              <a:rPr lang="id-ID" sz="3192" b="1" dirty="0">
                <a:solidFill>
                  <a:schemeClr val="tx1"/>
                </a:solidFill>
                <a:latin typeface="Cambria" panose="02040503050406030204" pitchFamily="18" charset="0"/>
              </a:rPr>
              <a:t>Strategi Membuat </a:t>
            </a:r>
            <a:r>
              <a:rPr lang="id-ID" sz="3192" b="1" i="1" dirty="0">
                <a:solidFill>
                  <a:schemeClr val="tx1"/>
                </a:solidFill>
                <a:latin typeface="Cambria" panose="02040503050406030204" pitchFamily="18" charset="0"/>
              </a:rPr>
              <a:t>Proposal Research</a:t>
            </a:r>
          </a:p>
        </p:txBody>
      </p:sp>
      <p:sp>
        <p:nvSpPr>
          <p:cNvPr id="25" name="Rectangle 1"/>
          <p:cNvSpPr>
            <a:spLocks noChangeArrowheads="1"/>
          </p:cNvSpPr>
          <p:nvPr/>
        </p:nvSpPr>
        <p:spPr bwMode="auto">
          <a:xfrm>
            <a:off x="9016884" y="1208325"/>
            <a:ext cx="3160602" cy="64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Tx/>
              <a:buAutoNum type="arabicPeriod"/>
            </a:pPr>
            <a:r>
              <a:rPr lang="id-ID" altLang="id-ID" sz="3591" b="1" dirty="0">
                <a:solidFill>
                  <a:srgbClr val="C00000"/>
                </a:solidFill>
                <a:latin typeface="Cambria" panose="02040503050406030204" pitchFamily="18" charset="0"/>
              </a:rPr>
              <a:t>Tema/Topik</a:t>
            </a:r>
          </a:p>
        </p:txBody>
      </p:sp>
    </p:spTree>
    <p:extLst>
      <p:ext uri="{BB962C8B-B14F-4D97-AF65-F5344CB8AC3E}">
        <p14:creationId xmlns:p14="http://schemas.microsoft.com/office/powerpoint/2010/main" val="1443083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6" y="0"/>
            <a:ext cx="12183942" cy="6862538"/>
          </a:xfrm>
          <a:prstGeom prst="rect">
            <a:avLst/>
          </a:prstGeom>
        </p:spPr>
      </p:pic>
      <p:sp>
        <p:nvSpPr>
          <p:cNvPr id="3" name="Rounded Rectangle 2"/>
          <p:cNvSpPr/>
          <p:nvPr/>
        </p:nvSpPr>
        <p:spPr>
          <a:xfrm>
            <a:off x="5334353" y="1092593"/>
            <a:ext cx="5024344" cy="1730731"/>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795"/>
          </a:p>
        </p:txBody>
      </p:sp>
      <p:sp>
        <p:nvSpPr>
          <p:cNvPr id="4" name="Rectangle 1"/>
          <p:cNvSpPr>
            <a:spLocks noChangeArrowheads="1"/>
          </p:cNvSpPr>
          <p:nvPr/>
        </p:nvSpPr>
        <p:spPr bwMode="auto">
          <a:xfrm>
            <a:off x="3225173" y="569258"/>
            <a:ext cx="7207946" cy="828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id-ID" altLang="id-ID" sz="2394" b="1" dirty="0">
                <a:solidFill>
                  <a:srgbClr val="C00000"/>
                </a:solidFill>
                <a:latin typeface="Cambria" panose="02040503050406030204" pitchFamily="18" charset="0"/>
              </a:rPr>
              <a:t>Perlunya Spesifik dalam Mengambil Tema (Fokus)</a:t>
            </a:r>
          </a:p>
          <a:p>
            <a:pPr eaLnBrk="1" hangingPunct="1"/>
            <a:endParaRPr lang="id-ID" altLang="id-ID" sz="2394" b="1" dirty="0">
              <a:solidFill>
                <a:srgbClr val="C00000"/>
              </a:solidFill>
              <a:latin typeface="Cambria" panose="02040503050406030204" pitchFamily="18" charset="0"/>
            </a:endParaRPr>
          </a:p>
        </p:txBody>
      </p:sp>
      <p:cxnSp>
        <p:nvCxnSpPr>
          <p:cNvPr id="6" name="Straight Connector 5"/>
          <p:cNvCxnSpPr>
            <a:stCxn id="20" idx="3"/>
            <a:endCxn id="18" idx="1"/>
          </p:cNvCxnSpPr>
          <p:nvPr/>
        </p:nvCxnSpPr>
        <p:spPr>
          <a:xfrm flipV="1">
            <a:off x="6138754" y="2896164"/>
            <a:ext cx="904160" cy="280273"/>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134163" y="1453624"/>
            <a:ext cx="2451208" cy="3895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1795" dirty="0"/>
              <a:t>Ekonomi</a:t>
            </a:r>
          </a:p>
        </p:txBody>
      </p:sp>
      <p:sp>
        <p:nvSpPr>
          <p:cNvPr id="8" name="Rectangle 7"/>
          <p:cNvSpPr/>
          <p:nvPr/>
        </p:nvSpPr>
        <p:spPr>
          <a:xfrm>
            <a:off x="1725629" y="1984087"/>
            <a:ext cx="1493211" cy="3879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1795" dirty="0"/>
              <a:t>Mikro</a:t>
            </a:r>
          </a:p>
        </p:txBody>
      </p:sp>
      <p:sp>
        <p:nvSpPr>
          <p:cNvPr id="9" name="Rectangle 8"/>
          <p:cNvSpPr/>
          <p:nvPr/>
        </p:nvSpPr>
        <p:spPr>
          <a:xfrm>
            <a:off x="3646376" y="1976169"/>
            <a:ext cx="1415620" cy="3895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1795" dirty="0"/>
              <a:t>Makro</a:t>
            </a:r>
          </a:p>
        </p:txBody>
      </p:sp>
      <p:sp>
        <p:nvSpPr>
          <p:cNvPr id="10" name="Rectangle 9"/>
          <p:cNvSpPr/>
          <p:nvPr/>
        </p:nvSpPr>
        <p:spPr>
          <a:xfrm>
            <a:off x="5440444" y="1687977"/>
            <a:ext cx="1610387" cy="387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1795" dirty="0"/>
              <a:t>Tenaga Kerja</a:t>
            </a:r>
          </a:p>
        </p:txBody>
      </p:sp>
      <p:sp>
        <p:nvSpPr>
          <p:cNvPr id="11" name="Rectangle 10"/>
          <p:cNvSpPr/>
          <p:nvPr/>
        </p:nvSpPr>
        <p:spPr>
          <a:xfrm>
            <a:off x="5445196" y="1154350"/>
            <a:ext cx="1610386" cy="3879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1795" dirty="0"/>
              <a:t>Kemiskinan</a:t>
            </a:r>
          </a:p>
        </p:txBody>
      </p:sp>
      <p:sp>
        <p:nvSpPr>
          <p:cNvPr id="12" name="Rectangle 11"/>
          <p:cNvSpPr/>
          <p:nvPr/>
        </p:nvSpPr>
        <p:spPr>
          <a:xfrm>
            <a:off x="5394525" y="2207355"/>
            <a:ext cx="1610386" cy="387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1795" dirty="0"/>
              <a:t>Pengangguran</a:t>
            </a:r>
          </a:p>
        </p:txBody>
      </p:sp>
      <p:sp>
        <p:nvSpPr>
          <p:cNvPr id="13" name="Rectangle 12"/>
          <p:cNvSpPr/>
          <p:nvPr/>
        </p:nvSpPr>
        <p:spPr>
          <a:xfrm>
            <a:off x="6943156" y="1787737"/>
            <a:ext cx="1607220" cy="3879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1795" dirty="0"/>
              <a:t>Pembangunan</a:t>
            </a:r>
          </a:p>
        </p:txBody>
      </p:sp>
      <p:sp>
        <p:nvSpPr>
          <p:cNvPr id="14" name="Rectangle 13"/>
          <p:cNvSpPr/>
          <p:nvPr/>
        </p:nvSpPr>
        <p:spPr>
          <a:xfrm>
            <a:off x="6829146" y="1243024"/>
            <a:ext cx="1607220" cy="3879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1795" dirty="0"/>
              <a:t>Eko. Publik</a:t>
            </a:r>
          </a:p>
        </p:txBody>
      </p:sp>
      <p:sp>
        <p:nvSpPr>
          <p:cNvPr id="15" name="Rectangle 14"/>
          <p:cNvSpPr/>
          <p:nvPr/>
        </p:nvSpPr>
        <p:spPr>
          <a:xfrm>
            <a:off x="7042914" y="2223189"/>
            <a:ext cx="1607221" cy="3546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1795" dirty="0"/>
              <a:t>Moneter</a:t>
            </a:r>
          </a:p>
        </p:txBody>
      </p:sp>
      <p:sp>
        <p:nvSpPr>
          <p:cNvPr id="16" name="Rectangle 15"/>
          <p:cNvSpPr/>
          <p:nvPr/>
        </p:nvSpPr>
        <p:spPr>
          <a:xfrm>
            <a:off x="8499705" y="1965085"/>
            <a:ext cx="1662641" cy="5304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1795" dirty="0"/>
              <a:t>Pertumbuhan Ekonomi</a:t>
            </a:r>
          </a:p>
        </p:txBody>
      </p:sp>
      <p:sp>
        <p:nvSpPr>
          <p:cNvPr id="17" name="Rectangle 16"/>
          <p:cNvSpPr/>
          <p:nvPr/>
        </p:nvSpPr>
        <p:spPr>
          <a:xfrm>
            <a:off x="8355610" y="1322197"/>
            <a:ext cx="1662641" cy="5272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1795" dirty="0"/>
              <a:t>Kebijakan Pemerintah</a:t>
            </a:r>
          </a:p>
        </p:txBody>
      </p:sp>
      <p:sp>
        <p:nvSpPr>
          <p:cNvPr id="18" name="Rectangle 17"/>
          <p:cNvSpPr/>
          <p:nvPr/>
        </p:nvSpPr>
        <p:spPr>
          <a:xfrm>
            <a:off x="7042914" y="2626974"/>
            <a:ext cx="2446459" cy="538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1795" dirty="0"/>
              <a:t>Ekonomi Internasional</a:t>
            </a:r>
          </a:p>
        </p:txBody>
      </p:sp>
      <p:cxnSp>
        <p:nvCxnSpPr>
          <p:cNvPr id="19" name="Straight Connector 18"/>
          <p:cNvCxnSpPr>
            <a:stCxn id="21" idx="0"/>
          </p:cNvCxnSpPr>
          <p:nvPr/>
        </p:nvCxnSpPr>
        <p:spPr>
          <a:xfrm flipH="1" flipV="1">
            <a:off x="8597880" y="3114682"/>
            <a:ext cx="954832" cy="40536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4723134" y="2889831"/>
            <a:ext cx="1415620" cy="571631"/>
          </a:xfrm>
          <a:prstGeom prst="rect">
            <a:avLst/>
          </a:prstGeom>
          <a:solidFill>
            <a:srgbClr val="00B0F0"/>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id-ID" sz="1795" dirty="0"/>
              <a:t>Keuangan Internasional</a:t>
            </a:r>
          </a:p>
        </p:txBody>
      </p:sp>
      <p:sp>
        <p:nvSpPr>
          <p:cNvPr id="21" name="Rectangle 20"/>
          <p:cNvSpPr/>
          <p:nvPr/>
        </p:nvSpPr>
        <p:spPr>
          <a:xfrm>
            <a:off x="8843318" y="3520051"/>
            <a:ext cx="1417203" cy="57163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1795" dirty="0"/>
              <a:t>Pedagangan Internasional</a:t>
            </a:r>
          </a:p>
        </p:txBody>
      </p:sp>
      <p:cxnSp>
        <p:nvCxnSpPr>
          <p:cNvPr id="22" name="Straight Connector 21"/>
          <p:cNvCxnSpPr/>
          <p:nvPr/>
        </p:nvCxnSpPr>
        <p:spPr>
          <a:xfrm flipH="1">
            <a:off x="2420772" y="3423458"/>
            <a:ext cx="3024424" cy="11464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4442859" y="4014093"/>
            <a:ext cx="4403625" cy="199200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8355610" y="4137603"/>
            <a:ext cx="172598" cy="3927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40" idx="3"/>
          </p:cNvCxnSpPr>
          <p:nvPr/>
        </p:nvCxnSpPr>
        <p:spPr>
          <a:xfrm flipH="1" flipV="1">
            <a:off x="8192512" y="3746486"/>
            <a:ext cx="340446" cy="37211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6924154" y="4701318"/>
            <a:ext cx="424369" cy="71889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7003328" y="4443212"/>
            <a:ext cx="313527" cy="25810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4656628" y="5660899"/>
            <a:ext cx="552630" cy="73631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endCxn id="44" idx="3"/>
          </p:cNvCxnSpPr>
          <p:nvPr/>
        </p:nvCxnSpPr>
        <p:spPr>
          <a:xfrm flipH="1">
            <a:off x="4585371" y="5477216"/>
            <a:ext cx="1051423" cy="16468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4666129" y="3645143"/>
            <a:ext cx="96591" cy="3626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37" idx="3"/>
          </p:cNvCxnSpPr>
          <p:nvPr/>
        </p:nvCxnSpPr>
        <p:spPr>
          <a:xfrm flipH="1" flipV="1">
            <a:off x="3918732" y="2866077"/>
            <a:ext cx="862990" cy="8360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3182419" y="4110683"/>
            <a:ext cx="375282" cy="6080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38" idx="3"/>
          </p:cNvCxnSpPr>
          <p:nvPr/>
        </p:nvCxnSpPr>
        <p:spPr>
          <a:xfrm flipH="1" flipV="1">
            <a:off x="3239424" y="3453545"/>
            <a:ext cx="790151" cy="4512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endCxn id="42" idx="3"/>
          </p:cNvCxnSpPr>
          <p:nvPr/>
        </p:nvCxnSpPr>
        <p:spPr>
          <a:xfrm flipH="1" flipV="1">
            <a:off x="2830889" y="4093266"/>
            <a:ext cx="467124" cy="1171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4981239" y="1849491"/>
            <a:ext cx="378449" cy="3024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7682635" y="4541387"/>
            <a:ext cx="1730731" cy="5716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1795" dirty="0"/>
              <a:t>Ekspor</a:t>
            </a:r>
          </a:p>
        </p:txBody>
      </p:sp>
      <p:sp>
        <p:nvSpPr>
          <p:cNvPr id="37" name="Rectangle 36"/>
          <p:cNvSpPr/>
          <p:nvPr/>
        </p:nvSpPr>
        <p:spPr>
          <a:xfrm>
            <a:off x="2397019" y="2647559"/>
            <a:ext cx="1521713" cy="43703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1795" dirty="0"/>
              <a:t>Stock Market</a:t>
            </a:r>
          </a:p>
        </p:txBody>
      </p:sp>
      <p:sp>
        <p:nvSpPr>
          <p:cNvPr id="38" name="Rectangle 37"/>
          <p:cNvSpPr/>
          <p:nvPr/>
        </p:nvSpPr>
        <p:spPr>
          <a:xfrm>
            <a:off x="1823804" y="3168521"/>
            <a:ext cx="1415620" cy="57163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1795" dirty="0"/>
              <a:t>Moneter Internasional</a:t>
            </a:r>
          </a:p>
        </p:txBody>
      </p:sp>
      <p:sp>
        <p:nvSpPr>
          <p:cNvPr id="39" name="Rectangle 38"/>
          <p:cNvSpPr/>
          <p:nvPr/>
        </p:nvSpPr>
        <p:spPr>
          <a:xfrm>
            <a:off x="6637546" y="5391710"/>
            <a:ext cx="1757650" cy="7711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1795" dirty="0"/>
              <a:t>Kebijakan Perdagangan Internasional</a:t>
            </a:r>
          </a:p>
        </p:txBody>
      </p:sp>
      <p:sp>
        <p:nvSpPr>
          <p:cNvPr id="40" name="Rectangle 39"/>
          <p:cNvSpPr/>
          <p:nvPr/>
        </p:nvSpPr>
        <p:spPr>
          <a:xfrm>
            <a:off x="6928905" y="3461462"/>
            <a:ext cx="1263607" cy="5716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1795" i="1" dirty="0"/>
              <a:t>Impor</a:t>
            </a:r>
          </a:p>
        </p:txBody>
      </p:sp>
      <p:sp>
        <p:nvSpPr>
          <p:cNvPr id="41" name="Rectangle 40"/>
          <p:cNvSpPr/>
          <p:nvPr/>
        </p:nvSpPr>
        <p:spPr>
          <a:xfrm>
            <a:off x="1629037" y="6397211"/>
            <a:ext cx="3230275" cy="36894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1795" dirty="0"/>
              <a:t>Integrasi Ekonomi Kawasan</a:t>
            </a:r>
          </a:p>
        </p:txBody>
      </p:sp>
      <p:sp>
        <p:nvSpPr>
          <p:cNvPr id="42" name="Rectangle 41"/>
          <p:cNvSpPr/>
          <p:nvPr/>
        </p:nvSpPr>
        <p:spPr>
          <a:xfrm>
            <a:off x="1619537" y="3879498"/>
            <a:ext cx="1211353" cy="42912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1795" dirty="0"/>
              <a:t>Pasar Valas</a:t>
            </a:r>
          </a:p>
        </p:txBody>
      </p:sp>
      <p:cxnSp>
        <p:nvCxnSpPr>
          <p:cNvPr id="43" name="Straight Arrow Connector 42"/>
          <p:cNvCxnSpPr/>
          <p:nvPr/>
        </p:nvCxnSpPr>
        <p:spPr>
          <a:xfrm flipH="1">
            <a:off x="5758722" y="5211195"/>
            <a:ext cx="380032" cy="71889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2420771" y="5391709"/>
            <a:ext cx="2164600" cy="50037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1795" dirty="0"/>
              <a:t>Kecenderungan Perdagangan</a:t>
            </a:r>
          </a:p>
        </p:txBody>
      </p:sp>
      <p:sp>
        <p:nvSpPr>
          <p:cNvPr id="45" name="Rectangle 44"/>
          <p:cNvSpPr/>
          <p:nvPr/>
        </p:nvSpPr>
        <p:spPr>
          <a:xfrm>
            <a:off x="5061996" y="5980760"/>
            <a:ext cx="1409287" cy="785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1795" dirty="0"/>
              <a:t>Mobilisasi TK Internasional</a:t>
            </a:r>
          </a:p>
        </p:txBody>
      </p:sp>
      <p:sp>
        <p:nvSpPr>
          <p:cNvPr id="46" name="Rectangle 45"/>
          <p:cNvSpPr/>
          <p:nvPr/>
        </p:nvSpPr>
        <p:spPr>
          <a:xfrm>
            <a:off x="3993155" y="4007759"/>
            <a:ext cx="1268358" cy="57796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1795" dirty="0"/>
              <a:t>Finansial Globalisasi</a:t>
            </a:r>
          </a:p>
        </p:txBody>
      </p:sp>
      <p:sp>
        <p:nvSpPr>
          <p:cNvPr id="47" name="Rectangle 46"/>
          <p:cNvSpPr/>
          <p:nvPr/>
        </p:nvSpPr>
        <p:spPr>
          <a:xfrm>
            <a:off x="2713713" y="4736154"/>
            <a:ext cx="1474209" cy="35311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1795" dirty="0"/>
              <a:t>Level Harga </a:t>
            </a:r>
          </a:p>
        </p:txBody>
      </p:sp>
      <p:cxnSp>
        <p:nvCxnSpPr>
          <p:cNvPr id="48" name="Straight Arrow Connector 47"/>
          <p:cNvCxnSpPr/>
          <p:nvPr/>
        </p:nvCxnSpPr>
        <p:spPr>
          <a:xfrm flipH="1" flipV="1">
            <a:off x="5877482" y="5021179"/>
            <a:ext cx="657140" cy="2691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4618626" y="4755156"/>
            <a:ext cx="1263607" cy="57163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1397" i="1" dirty="0"/>
              <a:t>Politik Perdagangan</a:t>
            </a:r>
          </a:p>
        </p:txBody>
      </p:sp>
      <p:sp>
        <p:nvSpPr>
          <p:cNvPr id="50" name="Rectangle 49"/>
          <p:cNvSpPr/>
          <p:nvPr/>
        </p:nvSpPr>
        <p:spPr>
          <a:xfrm>
            <a:off x="5738137" y="4058430"/>
            <a:ext cx="1265191" cy="57163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1795" i="1" dirty="0"/>
              <a:t>Gravity Model</a:t>
            </a:r>
          </a:p>
        </p:txBody>
      </p:sp>
      <p:cxnSp>
        <p:nvCxnSpPr>
          <p:cNvPr id="51" name="Straight Arrow Connector 50"/>
          <p:cNvCxnSpPr/>
          <p:nvPr/>
        </p:nvCxnSpPr>
        <p:spPr>
          <a:xfrm>
            <a:off x="3491196" y="1809905"/>
            <a:ext cx="451288" cy="1314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2830889" y="1798820"/>
            <a:ext cx="459206" cy="1472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4442859" y="72840"/>
            <a:ext cx="7256610" cy="58271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r">
              <a:defRPr/>
            </a:pPr>
            <a:r>
              <a:rPr lang="id-ID" sz="3192" b="1" dirty="0">
                <a:solidFill>
                  <a:schemeClr val="tx1"/>
                </a:solidFill>
                <a:latin typeface="Cambria" panose="02040503050406030204" pitchFamily="18" charset="0"/>
              </a:rPr>
              <a:t>Strategi Membuat </a:t>
            </a:r>
            <a:r>
              <a:rPr lang="id-ID" sz="3192" b="1" i="1" dirty="0">
                <a:solidFill>
                  <a:schemeClr val="tx1"/>
                </a:solidFill>
                <a:latin typeface="Cambria" panose="02040503050406030204" pitchFamily="18" charset="0"/>
              </a:rPr>
              <a:t>Proposal Research</a:t>
            </a:r>
          </a:p>
        </p:txBody>
      </p:sp>
      <p:sp>
        <p:nvSpPr>
          <p:cNvPr id="54" name="Rectangle 1"/>
          <p:cNvSpPr>
            <a:spLocks noChangeArrowheads="1"/>
          </p:cNvSpPr>
          <p:nvPr/>
        </p:nvSpPr>
        <p:spPr bwMode="auto">
          <a:xfrm>
            <a:off x="8650135" y="5592606"/>
            <a:ext cx="3160602" cy="64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Tx/>
              <a:buAutoNum type="arabicPeriod"/>
            </a:pPr>
            <a:r>
              <a:rPr lang="id-ID" altLang="id-ID" sz="3591" b="1" dirty="0">
                <a:solidFill>
                  <a:srgbClr val="C00000"/>
                </a:solidFill>
                <a:latin typeface="Cambria" panose="02040503050406030204" pitchFamily="18" charset="0"/>
              </a:rPr>
              <a:t>Tema/Topik</a:t>
            </a:r>
          </a:p>
        </p:txBody>
      </p:sp>
    </p:spTree>
    <p:extLst>
      <p:ext uri="{BB962C8B-B14F-4D97-AF65-F5344CB8AC3E}">
        <p14:creationId xmlns:p14="http://schemas.microsoft.com/office/powerpoint/2010/main" val="2794465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6" y="0"/>
            <a:ext cx="12183942" cy="6862538"/>
          </a:xfrm>
          <a:prstGeom prst="rect">
            <a:avLst/>
          </a:prstGeom>
        </p:spPr>
      </p:pic>
      <p:sp>
        <p:nvSpPr>
          <p:cNvPr id="3" name="Oval 2"/>
          <p:cNvSpPr/>
          <p:nvPr/>
        </p:nvSpPr>
        <p:spPr>
          <a:xfrm>
            <a:off x="2773884" y="2911999"/>
            <a:ext cx="6262617" cy="394600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795"/>
          </a:p>
        </p:txBody>
      </p:sp>
      <p:sp>
        <p:nvSpPr>
          <p:cNvPr id="6" name="Rectangle 1"/>
          <p:cNvSpPr>
            <a:spLocks noChangeArrowheads="1"/>
          </p:cNvSpPr>
          <p:nvPr/>
        </p:nvSpPr>
        <p:spPr bwMode="auto">
          <a:xfrm>
            <a:off x="1511069" y="924446"/>
            <a:ext cx="8292622" cy="2056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id-ID" altLang="id-ID" sz="3192" b="1" dirty="0">
                <a:solidFill>
                  <a:srgbClr val="C00000"/>
                </a:solidFill>
                <a:latin typeface="Cambria" panose="02040503050406030204" pitchFamily="18" charset="0"/>
              </a:rPr>
              <a:t>Perlunya Teknik dalam Membaca Literatur </a:t>
            </a:r>
          </a:p>
          <a:p>
            <a:pPr algn="ctr" eaLnBrk="1" hangingPunct="1"/>
            <a:r>
              <a:rPr lang="id-ID" altLang="id-ID" sz="3192" b="1" dirty="0">
                <a:solidFill>
                  <a:srgbClr val="C00000"/>
                </a:solidFill>
                <a:latin typeface="Cambria" panose="02040503050406030204" pitchFamily="18" charset="0"/>
              </a:rPr>
              <a:t>dengan Cepat dan Tepat </a:t>
            </a:r>
          </a:p>
          <a:p>
            <a:pPr algn="ctr" eaLnBrk="1" hangingPunct="1"/>
            <a:endParaRPr lang="id-ID" altLang="id-ID" sz="3192" b="1" dirty="0">
              <a:latin typeface="Cambria" panose="02040503050406030204" pitchFamily="18" charset="0"/>
            </a:endParaRPr>
          </a:p>
          <a:p>
            <a:pPr algn="ctr" eaLnBrk="1" hangingPunct="1"/>
            <a:r>
              <a:rPr lang="id-ID" altLang="id-ID" sz="3192" b="1" i="1" dirty="0">
                <a:latin typeface="Cambria" panose="02040503050406030204" pitchFamily="18" charset="0"/>
              </a:rPr>
              <a:t>Scaning Vs Skimming</a:t>
            </a:r>
          </a:p>
        </p:txBody>
      </p:sp>
      <p:graphicFrame>
        <p:nvGraphicFramePr>
          <p:cNvPr id="7" name="Diagram 6"/>
          <p:cNvGraphicFramePr/>
          <p:nvPr/>
        </p:nvGraphicFramePr>
        <p:xfrm>
          <a:off x="3730654" y="3468918"/>
          <a:ext cx="4973318" cy="19363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1"/>
          <p:cNvSpPr>
            <a:spLocks noChangeArrowheads="1"/>
          </p:cNvSpPr>
          <p:nvPr/>
        </p:nvSpPr>
        <p:spPr bwMode="auto">
          <a:xfrm>
            <a:off x="4979656" y="3000673"/>
            <a:ext cx="1985669" cy="584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id-ID" altLang="id-ID" sz="3192" b="1">
                <a:solidFill>
                  <a:srgbClr val="C00000"/>
                </a:solidFill>
                <a:latin typeface="Cambria" panose="02040503050406030204" pitchFamily="18" charset="0"/>
              </a:rPr>
              <a:t>Membaca</a:t>
            </a:r>
          </a:p>
        </p:txBody>
      </p:sp>
      <p:cxnSp>
        <p:nvCxnSpPr>
          <p:cNvPr id="9" name="Straight Arrow Connector 8"/>
          <p:cNvCxnSpPr/>
          <p:nvPr/>
        </p:nvCxnSpPr>
        <p:spPr>
          <a:xfrm flipH="1">
            <a:off x="4826058" y="3469379"/>
            <a:ext cx="1110012" cy="51146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0" name="Straight Arrow Connector 9"/>
          <p:cNvCxnSpPr/>
          <p:nvPr/>
        </p:nvCxnSpPr>
        <p:spPr>
          <a:xfrm>
            <a:off x="5936071" y="3461462"/>
            <a:ext cx="414869" cy="62388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p:cNvCxnSpPr/>
          <p:nvPr/>
        </p:nvCxnSpPr>
        <p:spPr>
          <a:xfrm>
            <a:off x="5936070" y="3477296"/>
            <a:ext cx="2020505" cy="60805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 name="Straight Arrow Connector 11"/>
          <p:cNvCxnSpPr/>
          <p:nvPr/>
        </p:nvCxnSpPr>
        <p:spPr>
          <a:xfrm flipH="1">
            <a:off x="6800644" y="4775740"/>
            <a:ext cx="1155932" cy="98491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nvGrpSpPr>
          <p:cNvPr id="13" name="Group 72"/>
          <p:cNvGrpSpPr>
            <a:grpSpLocks/>
          </p:cNvGrpSpPr>
          <p:nvPr/>
        </p:nvGrpSpPr>
        <p:grpSpPr bwMode="auto">
          <a:xfrm>
            <a:off x="4826059" y="5550057"/>
            <a:ext cx="1974585" cy="774315"/>
            <a:chOff x="3382960" y="582372"/>
            <a:chExt cx="1600754" cy="776496"/>
          </a:xfrm>
        </p:grpSpPr>
        <p:sp>
          <p:nvSpPr>
            <p:cNvPr id="14" name="Rounded Rectangle 13"/>
            <p:cNvSpPr/>
            <p:nvPr/>
          </p:nvSpPr>
          <p:spPr>
            <a:xfrm>
              <a:off x="3382960" y="582372"/>
              <a:ext cx="1600754" cy="776496"/>
            </a:xfrm>
            <a:prstGeom prst="roundRect">
              <a:avLst/>
            </a:prstGeom>
          </p:spPr>
          <p:style>
            <a:lnRef idx="2">
              <a:schemeClr val="lt1">
                <a:hueOff val="0"/>
                <a:satOff val="0"/>
                <a:lumOff val="0"/>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fontRef>
          </p:style>
        </p:sp>
        <p:sp>
          <p:nvSpPr>
            <p:cNvPr id="15" name="Rounded Rectangle 4"/>
            <p:cNvSpPr/>
            <p:nvPr/>
          </p:nvSpPr>
          <p:spPr>
            <a:xfrm>
              <a:off x="3421471" y="620482"/>
              <a:ext cx="1523733" cy="700275"/>
            </a:xfrm>
            <a:prstGeom prst="rect">
              <a:avLst/>
            </a:prstGeom>
          </p:spPr>
          <p:style>
            <a:lnRef idx="0">
              <a:scrgbClr r="0" g="0" b="0"/>
            </a:lnRef>
            <a:fillRef idx="0">
              <a:scrgbClr r="0" g="0" b="0"/>
            </a:fillRef>
            <a:effectRef idx="0">
              <a:scrgbClr r="0" g="0" b="0"/>
            </a:effectRef>
            <a:fontRef idx="minor">
              <a:schemeClr val="lt1"/>
            </a:fontRef>
          </p:style>
          <p:txBody>
            <a:bodyPr lIns="72206" tIns="72206" rIns="72206" bIns="72206" spcCol="1270" anchor="ctr"/>
            <a:lstStyle/>
            <a:p>
              <a:pPr algn="ctr" defTabSz="842439">
                <a:lnSpc>
                  <a:spcPct val="90000"/>
                </a:lnSpc>
                <a:spcAft>
                  <a:spcPct val="35000"/>
                </a:spcAft>
                <a:defRPr/>
              </a:pPr>
              <a:r>
                <a:rPr lang="id-ID" altLang="id-ID" sz="1895" b="1" dirty="0">
                  <a:latin typeface="Cambria" panose="02040503050406030204" pitchFamily="18" charset="0"/>
                </a:rPr>
                <a:t>Pembahasan</a:t>
              </a:r>
              <a:endParaRPr lang="id-ID" sz="1895" dirty="0"/>
            </a:p>
          </p:txBody>
        </p:sp>
      </p:grpSp>
      <p:sp>
        <p:nvSpPr>
          <p:cNvPr id="16" name="Right Arrow 15"/>
          <p:cNvSpPr/>
          <p:nvPr/>
        </p:nvSpPr>
        <p:spPr>
          <a:xfrm rot="19667087">
            <a:off x="8026249" y="3106765"/>
            <a:ext cx="1079925" cy="70781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795"/>
          </a:p>
        </p:txBody>
      </p:sp>
      <p:sp>
        <p:nvSpPr>
          <p:cNvPr id="17" name="Rectangle 16"/>
          <p:cNvSpPr/>
          <p:nvPr/>
        </p:nvSpPr>
        <p:spPr>
          <a:xfrm>
            <a:off x="9036501" y="2558885"/>
            <a:ext cx="1534380" cy="734729"/>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id-ID" sz="3192" b="1" dirty="0"/>
              <a:t>Maping</a:t>
            </a:r>
          </a:p>
        </p:txBody>
      </p:sp>
      <p:sp>
        <p:nvSpPr>
          <p:cNvPr id="18" name="TextBox 17"/>
          <p:cNvSpPr txBox="1"/>
          <p:nvPr/>
        </p:nvSpPr>
        <p:spPr>
          <a:xfrm>
            <a:off x="4465285" y="221214"/>
            <a:ext cx="7256610" cy="58271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r">
              <a:defRPr/>
            </a:pPr>
            <a:r>
              <a:rPr lang="id-ID" sz="3192" b="1" dirty="0">
                <a:solidFill>
                  <a:schemeClr val="tx1"/>
                </a:solidFill>
                <a:latin typeface="Cambria" panose="02040503050406030204" pitchFamily="18" charset="0"/>
              </a:rPr>
              <a:t>Strategi Membuat </a:t>
            </a:r>
            <a:r>
              <a:rPr lang="id-ID" sz="3192" b="1" i="1" dirty="0">
                <a:solidFill>
                  <a:schemeClr val="tx1"/>
                </a:solidFill>
                <a:latin typeface="Cambria" panose="02040503050406030204" pitchFamily="18" charset="0"/>
              </a:rPr>
              <a:t>Proposal Research</a:t>
            </a:r>
          </a:p>
        </p:txBody>
      </p:sp>
      <p:sp>
        <p:nvSpPr>
          <p:cNvPr id="19" name="Rectangle 1"/>
          <p:cNvSpPr>
            <a:spLocks noChangeArrowheads="1"/>
          </p:cNvSpPr>
          <p:nvPr/>
        </p:nvSpPr>
        <p:spPr bwMode="auto">
          <a:xfrm>
            <a:off x="8554512" y="5713265"/>
            <a:ext cx="3160602" cy="64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Tx/>
              <a:buAutoNum type="arabicPeriod"/>
            </a:pPr>
            <a:r>
              <a:rPr lang="id-ID" altLang="id-ID" sz="3591" b="1" dirty="0">
                <a:solidFill>
                  <a:srgbClr val="C00000"/>
                </a:solidFill>
                <a:latin typeface="Cambria" panose="02040503050406030204" pitchFamily="18" charset="0"/>
              </a:rPr>
              <a:t>Tema/Topik</a:t>
            </a:r>
          </a:p>
        </p:txBody>
      </p:sp>
    </p:spTree>
    <p:extLst>
      <p:ext uri="{BB962C8B-B14F-4D97-AF65-F5344CB8AC3E}">
        <p14:creationId xmlns:p14="http://schemas.microsoft.com/office/powerpoint/2010/main" val="748503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6" y="0"/>
            <a:ext cx="12183942" cy="6862538"/>
          </a:xfrm>
          <a:prstGeom prst="rect">
            <a:avLst/>
          </a:prstGeom>
        </p:spPr>
      </p:pic>
      <p:sp>
        <p:nvSpPr>
          <p:cNvPr id="3" name="TextBox 2"/>
          <p:cNvSpPr txBox="1"/>
          <p:nvPr/>
        </p:nvSpPr>
        <p:spPr>
          <a:xfrm>
            <a:off x="4465285" y="221214"/>
            <a:ext cx="7256610" cy="58271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r">
              <a:defRPr/>
            </a:pPr>
            <a:r>
              <a:rPr lang="id-ID" sz="3192" b="1" dirty="0">
                <a:solidFill>
                  <a:schemeClr val="tx1"/>
                </a:solidFill>
                <a:latin typeface="Cambria" panose="02040503050406030204" pitchFamily="18" charset="0"/>
              </a:rPr>
              <a:t>Strategi Membuat </a:t>
            </a:r>
            <a:r>
              <a:rPr lang="id-ID" sz="3192" b="1" i="1" dirty="0">
                <a:solidFill>
                  <a:schemeClr val="tx1"/>
                </a:solidFill>
                <a:latin typeface="Cambria" panose="02040503050406030204" pitchFamily="18" charset="0"/>
              </a:rPr>
              <a:t>Proposal Research</a:t>
            </a:r>
          </a:p>
        </p:txBody>
      </p:sp>
      <p:pic>
        <p:nvPicPr>
          <p:cNvPr id="4"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81562" y="5892085"/>
            <a:ext cx="885159" cy="897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44310" y="5944340"/>
            <a:ext cx="836071" cy="840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
          <p:cNvSpPr>
            <a:spLocks noChangeArrowheads="1"/>
          </p:cNvSpPr>
          <p:nvPr/>
        </p:nvSpPr>
        <p:spPr bwMode="auto">
          <a:xfrm>
            <a:off x="684755" y="1025144"/>
            <a:ext cx="10801520" cy="46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id-ID" altLang="id-ID" sz="2394" b="1" dirty="0">
                <a:solidFill>
                  <a:srgbClr val="C00000"/>
                </a:solidFill>
                <a:latin typeface="Cambria" panose="02040503050406030204" pitchFamily="18" charset="0"/>
              </a:rPr>
              <a:t>Membuat Maping Memudahkan Proses Pembuatan Proposal Penelitian</a:t>
            </a:r>
          </a:p>
        </p:txBody>
      </p:sp>
      <p:pic>
        <p:nvPicPr>
          <p:cNvPr id="8"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23804" y="1566050"/>
            <a:ext cx="8756578" cy="5219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
          <p:cNvSpPr>
            <a:spLocks noChangeArrowheads="1"/>
          </p:cNvSpPr>
          <p:nvPr/>
        </p:nvSpPr>
        <p:spPr bwMode="auto">
          <a:xfrm>
            <a:off x="8781562" y="6018762"/>
            <a:ext cx="3160602" cy="64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Tx/>
              <a:buAutoNum type="arabicPeriod"/>
            </a:pPr>
            <a:r>
              <a:rPr lang="id-ID" altLang="id-ID" sz="3591" b="1" dirty="0">
                <a:solidFill>
                  <a:srgbClr val="C00000"/>
                </a:solidFill>
                <a:latin typeface="Cambria" panose="02040503050406030204" pitchFamily="18" charset="0"/>
              </a:rPr>
              <a:t>Tema/Topik</a:t>
            </a:r>
          </a:p>
        </p:txBody>
      </p:sp>
    </p:spTree>
    <p:extLst>
      <p:ext uri="{BB962C8B-B14F-4D97-AF65-F5344CB8AC3E}">
        <p14:creationId xmlns:p14="http://schemas.microsoft.com/office/powerpoint/2010/main" val="2111672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6" y="0"/>
            <a:ext cx="12183942" cy="6862538"/>
          </a:xfrm>
          <a:prstGeom prst="rect">
            <a:avLst/>
          </a:prstGeom>
        </p:spPr>
      </p:pic>
      <p:pic>
        <p:nvPicPr>
          <p:cNvPr id="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79274" y="1488212"/>
            <a:ext cx="8612482" cy="5021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
          <p:cNvSpPr>
            <a:spLocks noChangeArrowheads="1"/>
          </p:cNvSpPr>
          <p:nvPr/>
        </p:nvSpPr>
        <p:spPr bwMode="auto">
          <a:xfrm>
            <a:off x="684755" y="1025144"/>
            <a:ext cx="10801520" cy="46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id-ID" altLang="id-ID" sz="2394" b="1" dirty="0">
                <a:solidFill>
                  <a:srgbClr val="C00000"/>
                </a:solidFill>
                <a:latin typeface="Cambria" panose="02040503050406030204" pitchFamily="18" charset="0"/>
              </a:rPr>
              <a:t>Membuat Maping Memudahkan Proses Pembuatan Proposal Penelitian</a:t>
            </a:r>
          </a:p>
        </p:txBody>
      </p:sp>
      <p:sp>
        <p:nvSpPr>
          <p:cNvPr id="6" name="TextBox 5"/>
          <p:cNvSpPr txBox="1"/>
          <p:nvPr/>
        </p:nvSpPr>
        <p:spPr>
          <a:xfrm>
            <a:off x="4465285" y="221214"/>
            <a:ext cx="7256610" cy="58271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r">
              <a:defRPr/>
            </a:pPr>
            <a:r>
              <a:rPr lang="id-ID" sz="3192" b="1" dirty="0">
                <a:solidFill>
                  <a:schemeClr val="tx1"/>
                </a:solidFill>
                <a:latin typeface="Cambria" panose="02040503050406030204" pitchFamily="18" charset="0"/>
              </a:rPr>
              <a:t>Strategi Membuat </a:t>
            </a:r>
            <a:r>
              <a:rPr lang="id-ID" sz="3192" b="1" i="1" dirty="0">
                <a:solidFill>
                  <a:schemeClr val="tx1"/>
                </a:solidFill>
                <a:latin typeface="Cambria" panose="02040503050406030204" pitchFamily="18" charset="0"/>
              </a:rPr>
              <a:t>Proposal Research</a:t>
            </a:r>
          </a:p>
        </p:txBody>
      </p:sp>
      <p:sp>
        <p:nvSpPr>
          <p:cNvPr id="7" name="Rectangle 1"/>
          <p:cNvSpPr>
            <a:spLocks noChangeArrowheads="1"/>
          </p:cNvSpPr>
          <p:nvPr/>
        </p:nvSpPr>
        <p:spPr bwMode="auto">
          <a:xfrm>
            <a:off x="8319690" y="5896981"/>
            <a:ext cx="3160602" cy="64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Tx/>
              <a:buAutoNum type="arabicPeriod"/>
            </a:pPr>
            <a:r>
              <a:rPr lang="id-ID" altLang="id-ID" sz="3591" b="1" dirty="0">
                <a:solidFill>
                  <a:srgbClr val="C00000"/>
                </a:solidFill>
                <a:latin typeface="Cambria" panose="02040503050406030204" pitchFamily="18" charset="0"/>
              </a:rPr>
              <a:t>Tema/Topik</a:t>
            </a:r>
          </a:p>
        </p:txBody>
      </p:sp>
    </p:spTree>
    <p:extLst>
      <p:ext uri="{BB962C8B-B14F-4D97-AF65-F5344CB8AC3E}">
        <p14:creationId xmlns:p14="http://schemas.microsoft.com/office/powerpoint/2010/main" val="3382824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6" y="0"/>
            <a:ext cx="12183942" cy="6862538"/>
          </a:xfrm>
          <a:prstGeom prst="rect">
            <a:avLst/>
          </a:prstGeom>
        </p:spPr>
      </p:pic>
      <p:sp>
        <p:nvSpPr>
          <p:cNvPr id="6" name="TextBox 5"/>
          <p:cNvSpPr txBox="1"/>
          <p:nvPr/>
        </p:nvSpPr>
        <p:spPr>
          <a:xfrm>
            <a:off x="4465285" y="221214"/>
            <a:ext cx="7256610" cy="58271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r">
              <a:defRPr/>
            </a:pPr>
            <a:r>
              <a:rPr lang="id-ID" sz="3192" b="1" dirty="0">
                <a:solidFill>
                  <a:schemeClr val="tx1"/>
                </a:solidFill>
                <a:latin typeface="Cambria" panose="02040503050406030204" pitchFamily="18" charset="0"/>
              </a:rPr>
              <a:t>Strategi Membuat </a:t>
            </a:r>
            <a:r>
              <a:rPr lang="id-ID" sz="3192" b="1" i="1" dirty="0">
                <a:solidFill>
                  <a:schemeClr val="tx1"/>
                </a:solidFill>
                <a:latin typeface="Cambria" panose="02040503050406030204" pitchFamily="18" charset="0"/>
              </a:rPr>
              <a:t>Proposal Research</a:t>
            </a:r>
          </a:p>
        </p:txBody>
      </p:sp>
      <p:sp>
        <p:nvSpPr>
          <p:cNvPr id="7" name="Rectangle 1"/>
          <p:cNvSpPr>
            <a:spLocks noChangeArrowheads="1"/>
          </p:cNvSpPr>
          <p:nvPr/>
        </p:nvSpPr>
        <p:spPr bwMode="auto">
          <a:xfrm>
            <a:off x="310775" y="929921"/>
            <a:ext cx="11411120" cy="46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id-ID" altLang="id-ID" sz="2394" b="1" dirty="0">
                <a:solidFill>
                  <a:srgbClr val="C00000"/>
                </a:solidFill>
                <a:latin typeface="Cambria" panose="02040503050406030204" pitchFamily="18" charset="0"/>
              </a:rPr>
              <a:t>Membuat Maping Memudahkan Proses Pembuatan Proposal Penelitian</a:t>
            </a:r>
          </a:p>
        </p:txBody>
      </p:sp>
      <p:pic>
        <p:nvPicPr>
          <p:cNvPr id="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57057" y="1390688"/>
            <a:ext cx="8723325" cy="5348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
          <p:cNvSpPr>
            <a:spLocks noChangeArrowheads="1"/>
          </p:cNvSpPr>
          <p:nvPr/>
        </p:nvSpPr>
        <p:spPr bwMode="auto">
          <a:xfrm>
            <a:off x="-6456" y="3589844"/>
            <a:ext cx="284719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Tx/>
              <a:buAutoNum type="arabicPeriod"/>
            </a:pPr>
            <a:r>
              <a:rPr lang="id-ID" altLang="id-ID" sz="3200" b="1" dirty="0">
                <a:solidFill>
                  <a:srgbClr val="C00000"/>
                </a:solidFill>
                <a:latin typeface="Cambria" panose="02040503050406030204" pitchFamily="18" charset="0"/>
              </a:rPr>
              <a:t>Tema/Topik</a:t>
            </a:r>
          </a:p>
        </p:txBody>
      </p:sp>
    </p:spTree>
    <p:extLst>
      <p:ext uri="{BB962C8B-B14F-4D97-AF65-F5344CB8AC3E}">
        <p14:creationId xmlns:p14="http://schemas.microsoft.com/office/powerpoint/2010/main" val="3949067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6" y="0"/>
            <a:ext cx="12183942" cy="6862538"/>
          </a:xfrm>
          <a:prstGeom prst="rect">
            <a:avLst/>
          </a:prstGeom>
        </p:spPr>
      </p:pic>
      <p:sp>
        <p:nvSpPr>
          <p:cNvPr id="6" name="TextBox 5"/>
          <p:cNvSpPr txBox="1"/>
          <p:nvPr/>
        </p:nvSpPr>
        <p:spPr>
          <a:xfrm>
            <a:off x="4465285" y="221214"/>
            <a:ext cx="7256610" cy="58271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r">
              <a:defRPr/>
            </a:pPr>
            <a:r>
              <a:rPr lang="id-ID" sz="3192" b="1" dirty="0">
                <a:solidFill>
                  <a:schemeClr val="tx1"/>
                </a:solidFill>
                <a:latin typeface="Cambria" panose="02040503050406030204" pitchFamily="18" charset="0"/>
              </a:rPr>
              <a:t>Strategi Membuat </a:t>
            </a:r>
            <a:r>
              <a:rPr lang="id-ID" sz="3192" b="1" i="1" dirty="0">
                <a:solidFill>
                  <a:schemeClr val="tx1"/>
                </a:solidFill>
                <a:latin typeface="Cambria" panose="02040503050406030204" pitchFamily="18" charset="0"/>
              </a:rPr>
              <a:t>Proposal Research</a:t>
            </a:r>
          </a:p>
        </p:txBody>
      </p:sp>
      <p:sp>
        <p:nvSpPr>
          <p:cNvPr id="7" name="Rectangle 1"/>
          <p:cNvSpPr>
            <a:spLocks noChangeArrowheads="1"/>
          </p:cNvSpPr>
          <p:nvPr/>
        </p:nvSpPr>
        <p:spPr bwMode="auto">
          <a:xfrm>
            <a:off x="310775" y="929921"/>
            <a:ext cx="11411120" cy="46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id-ID" altLang="id-ID" sz="2394" b="1" dirty="0">
                <a:solidFill>
                  <a:srgbClr val="C00000"/>
                </a:solidFill>
                <a:latin typeface="Cambria" panose="02040503050406030204" pitchFamily="18" charset="0"/>
              </a:rPr>
              <a:t>Membuat Maping Memudahkan Proses Pembuatan Proposal Penelitian</a:t>
            </a:r>
          </a:p>
        </p:txBody>
      </p:sp>
      <p:pic>
        <p:nvPicPr>
          <p:cNvPr id="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5908" y="1516679"/>
            <a:ext cx="4617393" cy="51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46330" y="1449689"/>
            <a:ext cx="4892916" cy="2581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85709" y="3326974"/>
            <a:ext cx="5228611" cy="3302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
          <p:cNvSpPr>
            <a:spLocks noChangeArrowheads="1"/>
          </p:cNvSpPr>
          <p:nvPr/>
        </p:nvSpPr>
        <p:spPr bwMode="auto">
          <a:xfrm>
            <a:off x="8685301" y="5644792"/>
            <a:ext cx="3160602" cy="64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Tx/>
              <a:buAutoNum type="arabicPeriod"/>
            </a:pPr>
            <a:r>
              <a:rPr lang="id-ID" altLang="id-ID" sz="3591" b="1" dirty="0">
                <a:solidFill>
                  <a:srgbClr val="C00000"/>
                </a:solidFill>
                <a:latin typeface="Cambria" panose="02040503050406030204" pitchFamily="18" charset="0"/>
              </a:rPr>
              <a:t>Tema/Topik</a:t>
            </a:r>
          </a:p>
        </p:txBody>
      </p:sp>
    </p:spTree>
    <p:extLst>
      <p:ext uri="{BB962C8B-B14F-4D97-AF65-F5344CB8AC3E}">
        <p14:creationId xmlns:p14="http://schemas.microsoft.com/office/powerpoint/2010/main" val="10690147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6" y="0"/>
            <a:ext cx="12183942" cy="6862538"/>
          </a:xfrm>
          <a:prstGeom prst="rect">
            <a:avLst/>
          </a:prstGeom>
        </p:spPr>
      </p:pic>
      <p:sp>
        <p:nvSpPr>
          <p:cNvPr id="4" name="Rectangle 3"/>
          <p:cNvSpPr/>
          <p:nvPr/>
        </p:nvSpPr>
        <p:spPr>
          <a:xfrm>
            <a:off x="2303293" y="2417020"/>
            <a:ext cx="7564443" cy="1200329"/>
          </a:xfrm>
          <a:prstGeom prst="rect">
            <a:avLst/>
          </a:prstGeom>
        </p:spPr>
        <p:txBody>
          <a:bodyPr wrap="none">
            <a:spAutoFit/>
          </a:bodyPr>
          <a:lstStyle/>
          <a:p>
            <a:r>
              <a:rPr lang="id-ID" sz="7200" dirty="0" smtClean="0"/>
              <a:t>#</a:t>
            </a:r>
            <a:r>
              <a:rPr lang="id-ID" sz="7200" dirty="0"/>
              <a:t>2</a:t>
            </a:r>
            <a:r>
              <a:rPr lang="id-ID" sz="7200" dirty="0" smtClean="0"/>
              <a:t> </a:t>
            </a:r>
            <a:r>
              <a:rPr lang="id-ID" sz="7200" i="1" dirty="0" smtClean="0"/>
              <a:t>Outline</a:t>
            </a:r>
            <a:r>
              <a:rPr lang="id-ID" sz="7200" dirty="0" smtClean="0"/>
              <a:t> Proposal</a:t>
            </a:r>
            <a:endParaRPr lang="id-ID" sz="7200" dirty="0"/>
          </a:p>
        </p:txBody>
      </p:sp>
      <p:sp>
        <p:nvSpPr>
          <p:cNvPr id="6" name="TextBox 5"/>
          <p:cNvSpPr txBox="1"/>
          <p:nvPr/>
        </p:nvSpPr>
        <p:spPr>
          <a:xfrm>
            <a:off x="4465285" y="221214"/>
            <a:ext cx="7256610" cy="58271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r">
              <a:defRPr/>
            </a:pPr>
            <a:r>
              <a:rPr lang="id-ID" sz="3192" b="1" dirty="0">
                <a:solidFill>
                  <a:schemeClr val="tx1"/>
                </a:solidFill>
                <a:latin typeface="Cambria" panose="02040503050406030204" pitchFamily="18" charset="0"/>
              </a:rPr>
              <a:t>Strategi Membuat </a:t>
            </a:r>
            <a:r>
              <a:rPr lang="id-ID" sz="3192" b="1" i="1" dirty="0">
                <a:solidFill>
                  <a:schemeClr val="tx1"/>
                </a:solidFill>
                <a:latin typeface="Cambria" panose="02040503050406030204" pitchFamily="18" charset="0"/>
              </a:rPr>
              <a:t>Proposal Research</a:t>
            </a:r>
          </a:p>
        </p:txBody>
      </p:sp>
    </p:spTree>
    <p:extLst>
      <p:ext uri="{BB962C8B-B14F-4D97-AF65-F5344CB8AC3E}">
        <p14:creationId xmlns:p14="http://schemas.microsoft.com/office/powerpoint/2010/main" val="162818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6" y="0"/>
            <a:ext cx="12183942" cy="6862538"/>
          </a:xfrm>
          <a:prstGeom prst="rect">
            <a:avLst/>
          </a:prstGeom>
        </p:spPr>
      </p:pic>
      <p:sp>
        <p:nvSpPr>
          <p:cNvPr id="29701" name="Rectangle 1"/>
          <p:cNvSpPr>
            <a:spLocks noChangeArrowheads="1"/>
          </p:cNvSpPr>
          <p:nvPr/>
        </p:nvSpPr>
        <p:spPr bwMode="auto">
          <a:xfrm>
            <a:off x="1725629" y="1133764"/>
            <a:ext cx="4227860" cy="64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id-ID" altLang="id-ID" sz="3591" b="1">
                <a:solidFill>
                  <a:srgbClr val="C00000"/>
                </a:solidFill>
                <a:latin typeface="Cambria" panose="02040503050406030204" pitchFamily="18" charset="0"/>
              </a:rPr>
              <a:t>2. </a:t>
            </a:r>
            <a:r>
              <a:rPr lang="id-ID" altLang="id-ID" sz="3591" b="1" i="1">
                <a:solidFill>
                  <a:srgbClr val="C00000"/>
                </a:solidFill>
                <a:latin typeface="Cambria" panose="02040503050406030204" pitchFamily="18" charset="0"/>
              </a:rPr>
              <a:t>Outline</a:t>
            </a:r>
            <a:r>
              <a:rPr lang="id-ID" altLang="id-ID" sz="3591" b="1">
                <a:solidFill>
                  <a:srgbClr val="C00000"/>
                </a:solidFill>
                <a:latin typeface="Cambria" panose="02040503050406030204" pitchFamily="18" charset="0"/>
              </a:rPr>
              <a:t> Proposal</a:t>
            </a:r>
          </a:p>
        </p:txBody>
      </p:sp>
      <p:sp>
        <p:nvSpPr>
          <p:cNvPr id="29702" name="TextBox 3"/>
          <p:cNvSpPr txBox="1">
            <a:spLocks noChangeArrowheads="1"/>
          </p:cNvSpPr>
          <p:nvPr/>
        </p:nvSpPr>
        <p:spPr bwMode="auto">
          <a:xfrm>
            <a:off x="2024905" y="2205772"/>
            <a:ext cx="7641817" cy="460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id-ID" altLang="id-ID" sz="2394"/>
          </a:p>
        </p:txBody>
      </p:sp>
      <p:graphicFrame>
        <p:nvGraphicFramePr>
          <p:cNvPr id="6" name="Diagram 5"/>
          <p:cNvGraphicFramePr/>
          <p:nvPr/>
        </p:nvGraphicFramePr>
        <p:xfrm>
          <a:off x="2814605" y="2756757"/>
          <a:ext cx="7765776" cy="30443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9704" name="TextBox 6"/>
          <p:cNvSpPr txBox="1">
            <a:spLocks noChangeArrowheads="1"/>
          </p:cNvSpPr>
          <p:nvPr/>
        </p:nvSpPr>
        <p:spPr bwMode="auto">
          <a:xfrm>
            <a:off x="2447690" y="1974585"/>
            <a:ext cx="7814415" cy="367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id-ID" altLang="id-ID" sz="1795"/>
              <a:t>Pada umumnya outline proposal dibuat dalam format sebagai berikut </a:t>
            </a:r>
          </a:p>
        </p:txBody>
      </p:sp>
      <p:sp>
        <p:nvSpPr>
          <p:cNvPr id="10" name="TextBox 9"/>
          <p:cNvSpPr txBox="1"/>
          <p:nvPr/>
        </p:nvSpPr>
        <p:spPr>
          <a:xfrm>
            <a:off x="4465285" y="221214"/>
            <a:ext cx="7256610" cy="58271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r">
              <a:defRPr/>
            </a:pPr>
            <a:r>
              <a:rPr lang="id-ID" sz="3192" b="1" dirty="0">
                <a:solidFill>
                  <a:schemeClr val="tx1"/>
                </a:solidFill>
                <a:latin typeface="Cambria" panose="02040503050406030204" pitchFamily="18" charset="0"/>
              </a:rPr>
              <a:t>Strategi Membuat </a:t>
            </a:r>
            <a:r>
              <a:rPr lang="id-ID" sz="3192" b="1" i="1" dirty="0">
                <a:solidFill>
                  <a:schemeClr val="tx1"/>
                </a:solidFill>
                <a:latin typeface="Cambria" panose="02040503050406030204" pitchFamily="18" charset="0"/>
              </a:rPr>
              <a:t>Proposal Research</a:t>
            </a:r>
          </a:p>
        </p:txBody>
      </p:sp>
    </p:spTree>
    <p:extLst>
      <p:ext uri="{BB962C8B-B14F-4D97-AF65-F5344CB8AC3E}">
        <p14:creationId xmlns:p14="http://schemas.microsoft.com/office/powerpoint/2010/main" val="3832334565"/>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5" y="0"/>
            <a:ext cx="12183942" cy="6862538"/>
          </a:xfrm>
          <a:prstGeom prst="rect">
            <a:avLst/>
          </a:prstGeom>
        </p:spPr>
      </p:pic>
      <p:sp>
        <p:nvSpPr>
          <p:cNvPr id="6" name="Rectangle 5"/>
          <p:cNvSpPr/>
          <p:nvPr/>
        </p:nvSpPr>
        <p:spPr>
          <a:xfrm>
            <a:off x="709747" y="1211719"/>
            <a:ext cx="10563497" cy="1446550"/>
          </a:xfrm>
          <a:prstGeom prst="rect">
            <a:avLst/>
          </a:prstGeom>
        </p:spPr>
        <p:txBody>
          <a:bodyPr wrap="square">
            <a:spAutoFit/>
          </a:bodyPr>
          <a:lstStyle/>
          <a:p>
            <a:pPr algn="ctr"/>
            <a:r>
              <a:rPr lang="id-ID" sz="4000" dirty="0" smtClean="0">
                <a:solidFill>
                  <a:srgbClr val="C00000"/>
                </a:solidFill>
              </a:rPr>
              <a:t>“</a:t>
            </a:r>
            <a:r>
              <a:rPr lang="id-ID" sz="4400" b="1" dirty="0" smtClean="0">
                <a:solidFill>
                  <a:srgbClr val="C00000"/>
                </a:solidFill>
              </a:rPr>
              <a:t>9 Hari Karantina Beasiswa: Siap Meraih Kesempatan Studi Lanjut di Luar Negeri”</a:t>
            </a:r>
            <a:endParaRPr lang="id-ID" sz="4400" b="1" dirty="0">
              <a:solidFill>
                <a:srgbClr val="C00000"/>
              </a:solidFill>
            </a:endParaRPr>
          </a:p>
        </p:txBody>
      </p:sp>
      <p:sp>
        <p:nvSpPr>
          <p:cNvPr id="7" name="Rectangle 6"/>
          <p:cNvSpPr/>
          <p:nvPr/>
        </p:nvSpPr>
        <p:spPr>
          <a:xfrm>
            <a:off x="566055" y="3276973"/>
            <a:ext cx="9509760" cy="1631216"/>
          </a:xfrm>
          <a:prstGeom prst="rect">
            <a:avLst/>
          </a:prstGeom>
        </p:spPr>
        <p:txBody>
          <a:bodyPr wrap="square">
            <a:spAutoFit/>
          </a:bodyPr>
          <a:lstStyle/>
          <a:p>
            <a:r>
              <a:rPr lang="id-ID" sz="2000" b="1" dirty="0" smtClean="0"/>
              <a:t>Content Creator:</a:t>
            </a:r>
          </a:p>
          <a:p>
            <a:r>
              <a:rPr lang="id-ID" sz="2000" dirty="0" smtClean="0"/>
              <a:t>Andre Pupung Darmawan (041711433172), Departemen Ekonomi Syariah.</a:t>
            </a:r>
          </a:p>
          <a:p>
            <a:endParaRPr lang="id-ID" sz="2000" dirty="0" smtClean="0"/>
          </a:p>
          <a:p>
            <a:r>
              <a:rPr lang="id-ID" sz="2000" b="1" dirty="0" smtClean="0"/>
              <a:t>Dosen Pembimbing :</a:t>
            </a:r>
          </a:p>
          <a:p>
            <a:r>
              <a:rPr lang="id-ID" sz="2000" dirty="0" smtClean="0"/>
              <a:t>Angga Erlando., S.E., M.Ec.Dev, Departemen Ilmu Ekonom.</a:t>
            </a:r>
            <a:endParaRPr lang="id-ID" sz="2000" dirty="0"/>
          </a:p>
        </p:txBody>
      </p:sp>
      <p:sp>
        <p:nvSpPr>
          <p:cNvPr id="8" name="Rectangle 7"/>
          <p:cNvSpPr/>
          <p:nvPr/>
        </p:nvSpPr>
        <p:spPr>
          <a:xfrm>
            <a:off x="1946364" y="5526893"/>
            <a:ext cx="9509760" cy="954107"/>
          </a:xfrm>
          <a:prstGeom prst="rect">
            <a:avLst/>
          </a:prstGeom>
        </p:spPr>
        <p:txBody>
          <a:bodyPr wrap="square">
            <a:spAutoFit/>
          </a:bodyPr>
          <a:lstStyle/>
          <a:p>
            <a:pPr algn="r"/>
            <a:r>
              <a:rPr lang="id-ID" sz="2800" b="1" dirty="0" smtClean="0">
                <a:solidFill>
                  <a:srgbClr val="002060"/>
                </a:solidFill>
              </a:rPr>
              <a:t>FAKULTAS EKONOMI DAN BISNIS </a:t>
            </a:r>
          </a:p>
          <a:p>
            <a:pPr algn="r"/>
            <a:r>
              <a:rPr lang="id-ID" sz="2800" b="1" dirty="0" smtClean="0">
                <a:solidFill>
                  <a:srgbClr val="002060"/>
                </a:solidFill>
              </a:rPr>
              <a:t>UNIVERSITAS AIRLANGGA</a:t>
            </a:r>
            <a:endParaRPr lang="id-ID" sz="2800" dirty="0">
              <a:solidFill>
                <a:srgbClr val="002060"/>
              </a:solidFill>
            </a:endParaRPr>
          </a:p>
        </p:txBody>
      </p:sp>
    </p:spTree>
    <p:extLst>
      <p:ext uri="{BB962C8B-B14F-4D97-AF65-F5344CB8AC3E}">
        <p14:creationId xmlns:p14="http://schemas.microsoft.com/office/powerpoint/2010/main" val="2009611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6" y="0"/>
            <a:ext cx="12183942" cy="6862538"/>
          </a:xfrm>
          <a:prstGeom prst="rect">
            <a:avLst/>
          </a:prstGeom>
        </p:spPr>
      </p:pic>
      <p:sp>
        <p:nvSpPr>
          <p:cNvPr id="9" name="TextBox 8"/>
          <p:cNvSpPr txBox="1"/>
          <p:nvPr/>
        </p:nvSpPr>
        <p:spPr>
          <a:xfrm>
            <a:off x="4465285" y="221214"/>
            <a:ext cx="7256610" cy="58271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r">
              <a:defRPr/>
            </a:pPr>
            <a:r>
              <a:rPr lang="id-ID" sz="3192" b="1" dirty="0">
                <a:solidFill>
                  <a:schemeClr val="tx1"/>
                </a:solidFill>
                <a:latin typeface="Cambria" panose="02040503050406030204" pitchFamily="18" charset="0"/>
              </a:rPr>
              <a:t>Strategi Membuat </a:t>
            </a:r>
            <a:r>
              <a:rPr lang="id-ID" sz="3192" b="1" i="1" dirty="0">
                <a:solidFill>
                  <a:schemeClr val="tx1"/>
                </a:solidFill>
                <a:latin typeface="Cambria" panose="02040503050406030204" pitchFamily="18" charset="0"/>
              </a:rPr>
              <a:t>Proposal Research</a:t>
            </a:r>
          </a:p>
        </p:txBody>
      </p:sp>
      <p:sp>
        <p:nvSpPr>
          <p:cNvPr id="30725" name="Rectangle 1"/>
          <p:cNvSpPr>
            <a:spLocks noChangeArrowheads="1"/>
          </p:cNvSpPr>
          <p:nvPr/>
        </p:nvSpPr>
        <p:spPr bwMode="auto">
          <a:xfrm>
            <a:off x="1725629" y="1133764"/>
            <a:ext cx="4227860" cy="64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id-ID" altLang="id-ID" sz="3591" b="1">
                <a:solidFill>
                  <a:srgbClr val="C00000"/>
                </a:solidFill>
                <a:latin typeface="Cambria" panose="02040503050406030204" pitchFamily="18" charset="0"/>
              </a:rPr>
              <a:t>2. </a:t>
            </a:r>
            <a:r>
              <a:rPr lang="id-ID" altLang="id-ID" sz="3591" b="1" i="1">
                <a:solidFill>
                  <a:srgbClr val="C00000"/>
                </a:solidFill>
                <a:latin typeface="Cambria" panose="02040503050406030204" pitchFamily="18" charset="0"/>
              </a:rPr>
              <a:t>Outline</a:t>
            </a:r>
            <a:r>
              <a:rPr lang="id-ID" altLang="id-ID" sz="3591" b="1">
                <a:solidFill>
                  <a:srgbClr val="C00000"/>
                </a:solidFill>
                <a:latin typeface="Cambria" panose="02040503050406030204" pitchFamily="18" charset="0"/>
              </a:rPr>
              <a:t> Proposal</a:t>
            </a:r>
          </a:p>
        </p:txBody>
      </p:sp>
      <p:graphicFrame>
        <p:nvGraphicFramePr>
          <p:cNvPr id="6" name="Diagram 5"/>
          <p:cNvGraphicFramePr/>
          <p:nvPr/>
        </p:nvGraphicFramePr>
        <p:xfrm>
          <a:off x="7783387" y="1012727"/>
          <a:ext cx="2873001" cy="15585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727" name="Rectangle 4"/>
          <p:cNvSpPr>
            <a:spLocks noChangeArrowheads="1"/>
          </p:cNvSpPr>
          <p:nvPr/>
        </p:nvSpPr>
        <p:spPr bwMode="auto">
          <a:xfrm>
            <a:off x="1725629" y="2843909"/>
            <a:ext cx="6534973" cy="2731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id-ID" altLang="id-ID" sz="3192" b="1" dirty="0"/>
              <a:t>Judulnya:</a:t>
            </a:r>
          </a:p>
          <a:p>
            <a:pPr algn="ctr"/>
            <a:endParaRPr lang="id-ID" altLang="id-ID" sz="3192" b="1" dirty="0"/>
          </a:p>
          <a:p>
            <a:pPr algn="ctr"/>
            <a:r>
              <a:rPr lang="en-US" altLang="id-ID" sz="3591" b="1" dirty="0"/>
              <a:t>DETERMINANTS OF ECONOMIC CORRUPTION: A CROSS-COUNTRY DATA ANALYSIS</a:t>
            </a:r>
            <a:endParaRPr lang="id-ID" altLang="id-ID" sz="3591" b="1" dirty="0"/>
          </a:p>
        </p:txBody>
      </p:sp>
    </p:spTree>
    <p:extLst>
      <p:ext uri="{BB962C8B-B14F-4D97-AF65-F5344CB8AC3E}">
        <p14:creationId xmlns:p14="http://schemas.microsoft.com/office/powerpoint/2010/main" val="3113408146"/>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6" y="0"/>
            <a:ext cx="12183942" cy="6862538"/>
          </a:xfrm>
          <a:prstGeom prst="rect">
            <a:avLst/>
          </a:prstGeom>
        </p:spPr>
      </p:pic>
      <p:sp>
        <p:nvSpPr>
          <p:cNvPr id="3" name="TextBox 2"/>
          <p:cNvSpPr txBox="1"/>
          <p:nvPr/>
        </p:nvSpPr>
        <p:spPr>
          <a:xfrm>
            <a:off x="4049486" y="223828"/>
            <a:ext cx="7880723" cy="58271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r">
              <a:defRPr/>
            </a:pPr>
            <a:r>
              <a:rPr lang="id-ID" sz="3192" b="1" dirty="0" smtClean="0">
                <a:solidFill>
                  <a:schemeClr val="tx1"/>
                </a:solidFill>
                <a:latin typeface="Cambria" panose="02040503050406030204" pitchFamily="18" charset="0"/>
              </a:rPr>
              <a:t>Strategi </a:t>
            </a:r>
            <a:r>
              <a:rPr lang="id-ID" sz="3192" b="1" dirty="0">
                <a:solidFill>
                  <a:schemeClr val="tx1"/>
                </a:solidFill>
                <a:latin typeface="Cambria" panose="02040503050406030204" pitchFamily="18" charset="0"/>
              </a:rPr>
              <a:t>Membuat </a:t>
            </a:r>
            <a:r>
              <a:rPr lang="id-ID" sz="3192" b="1" i="1" dirty="0">
                <a:solidFill>
                  <a:schemeClr val="tx1"/>
                </a:solidFill>
                <a:latin typeface="Cambria" panose="02040503050406030204" pitchFamily="18" charset="0"/>
              </a:rPr>
              <a:t>Proposal Research</a:t>
            </a:r>
          </a:p>
        </p:txBody>
      </p:sp>
      <p:graphicFrame>
        <p:nvGraphicFramePr>
          <p:cNvPr id="6" name="Diagram 5"/>
          <p:cNvGraphicFramePr/>
          <p:nvPr/>
        </p:nvGraphicFramePr>
        <p:xfrm>
          <a:off x="8001196" y="1024765"/>
          <a:ext cx="2796995" cy="11564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1750" name="Rectangle 3"/>
          <p:cNvSpPr>
            <a:spLocks noChangeArrowheads="1"/>
          </p:cNvSpPr>
          <p:nvPr/>
        </p:nvSpPr>
        <p:spPr bwMode="auto">
          <a:xfrm>
            <a:off x="1725629" y="1300029"/>
            <a:ext cx="5976008" cy="534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r>
              <a:rPr lang="en-US" altLang="id-ID" sz="1795"/>
              <a:t>Corruption that can be generally defined as the use of public power for individual interest is a universal, complex and multifaceted concept (Aidt, 2003, p. 632). It can take many forms. Public office can be misused by bribery, embezzlement, extortion, fraud, nepotism, patronage, theft of state assets and insider trading. This phenomenon has been seen either as a structural problem of politics or economics, or as a cultural and individual moral problem (Andving, Fjeldstad, Amundsen, Sissener and Soreide, 2000, 9; Luo, 2004, p.121). Corruption is an extremely complex social behaviour. Because it has a feature that combines the various social science in a joint research center, there have been many notable scholary studies on the corruption (Collier, 2002, p.2). With this direction almost in every branch of social disciplines in terms of his own corruption issues discussed were receiwed and reviewed. Many methods could be employed in analysing corruption. Perspectives from political science, psychology, sociology, economic, law and anthropology all provide important insights for analysis (Tekgöz, 2002, p. 8).</a:t>
            </a:r>
            <a:endParaRPr lang="id-ID" altLang="id-ID" sz="1795"/>
          </a:p>
        </p:txBody>
      </p:sp>
      <p:sp>
        <p:nvSpPr>
          <p:cNvPr id="7" name="Rectangle 6"/>
          <p:cNvSpPr/>
          <p:nvPr/>
        </p:nvSpPr>
        <p:spPr>
          <a:xfrm>
            <a:off x="1725628" y="1300029"/>
            <a:ext cx="6099519" cy="53410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795"/>
          </a:p>
        </p:txBody>
      </p:sp>
      <p:sp>
        <p:nvSpPr>
          <p:cNvPr id="8" name="Rectangle 7"/>
          <p:cNvSpPr/>
          <p:nvPr/>
        </p:nvSpPr>
        <p:spPr>
          <a:xfrm>
            <a:off x="8000913" y="2341951"/>
            <a:ext cx="2424289" cy="680891"/>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id-ID" sz="1795" dirty="0"/>
              <a:t>Menjelaskan Korupsi Secara Umum</a:t>
            </a:r>
          </a:p>
        </p:txBody>
      </p:sp>
      <p:sp>
        <p:nvSpPr>
          <p:cNvPr id="11" name="Rectangle 10"/>
          <p:cNvSpPr/>
          <p:nvPr/>
        </p:nvSpPr>
        <p:spPr>
          <a:xfrm>
            <a:off x="8000913" y="3299948"/>
            <a:ext cx="2424289" cy="851906"/>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id-ID" sz="1795" dirty="0"/>
              <a:t>Bahasan Korupsi Menarik Jika Dikaitkan dengan Ilmu Ekonomi</a:t>
            </a:r>
          </a:p>
        </p:txBody>
      </p:sp>
      <p:sp>
        <p:nvSpPr>
          <p:cNvPr id="12" name="Rectangle 11"/>
          <p:cNvSpPr/>
          <p:nvPr/>
        </p:nvSpPr>
        <p:spPr>
          <a:xfrm>
            <a:off x="8011997" y="4753572"/>
            <a:ext cx="2424290" cy="680891"/>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id-ID" sz="1795" b="1" dirty="0"/>
              <a:t>Topik yang menarik</a:t>
            </a:r>
          </a:p>
        </p:txBody>
      </p:sp>
      <p:sp>
        <p:nvSpPr>
          <p:cNvPr id="9" name="Down Arrow 8"/>
          <p:cNvSpPr/>
          <p:nvPr/>
        </p:nvSpPr>
        <p:spPr>
          <a:xfrm>
            <a:off x="8900322" y="4305451"/>
            <a:ext cx="498792" cy="3499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795"/>
          </a:p>
        </p:txBody>
      </p:sp>
      <p:sp>
        <p:nvSpPr>
          <p:cNvPr id="14" name="Rectangle 1"/>
          <p:cNvSpPr>
            <a:spLocks noChangeArrowheads="1"/>
          </p:cNvSpPr>
          <p:nvPr/>
        </p:nvSpPr>
        <p:spPr bwMode="auto">
          <a:xfrm>
            <a:off x="0" y="2477162"/>
            <a:ext cx="228534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id-ID" altLang="id-ID" sz="2800" b="1" dirty="0">
                <a:solidFill>
                  <a:srgbClr val="C00000"/>
                </a:solidFill>
                <a:latin typeface="Cambria" panose="02040503050406030204" pitchFamily="18" charset="0"/>
              </a:rPr>
              <a:t>2. </a:t>
            </a:r>
            <a:r>
              <a:rPr lang="id-ID" altLang="id-ID" sz="2800" b="1" i="1" dirty="0">
                <a:solidFill>
                  <a:srgbClr val="C00000"/>
                </a:solidFill>
                <a:latin typeface="Cambria" panose="02040503050406030204" pitchFamily="18" charset="0"/>
              </a:rPr>
              <a:t>Outline</a:t>
            </a:r>
            <a:r>
              <a:rPr lang="id-ID" altLang="id-ID" sz="2800" b="1" dirty="0">
                <a:solidFill>
                  <a:srgbClr val="C00000"/>
                </a:solidFill>
                <a:latin typeface="Cambria" panose="02040503050406030204" pitchFamily="18" charset="0"/>
              </a:rPr>
              <a:t> Proposal</a:t>
            </a:r>
          </a:p>
        </p:txBody>
      </p:sp>
    </p:spTree>
    <p:extLst>
      <p:ext uri="{BB962C8B-B14F-4D97-AF65-F5344CB8AC3E}">
        <p14:creationId xmlns:p14="http://schemas.microsoft.com/office/powerpoint/2010/main" val="2008795998"/>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6" y="0"/>
            <a:ext cx="12183942" cy="6862538"/>
          </a:xfrm>
          <a:prstGeom prst="rect">
            <a:avLst/>
          </a:prstGeom>
        </p:spPr>
      </p:pic>
      <p:graphicFrame>
        <p:nvGraphicFramePr>
          <p:cNvPr id="6" name="Diagram 5"/>
          <p:cNvGraphicFramePr/>
          <p:nvPr/>
        </p:nvGraphicFramePr>
        <p:xfrm>
          <a:off x="8001196" y="1133670"/>
          <a:ext cx="2796995" cy="11564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2774" name="Rectangle 3"/>
          <p:cNvSpPr>
            <a:spLocks noChangeArrowheads="1"/>
          </p:cNvSpPr>
          <p:nvPr/>
        </p:nvSpPr>
        <p:spPr bwMode="auto">
          <a:xfrm>
            <a:off x="1712961" y="999170"/>
            <a:ext cx="6074183" cy="5893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r>
              <a:rPr lang="en-US" altLang="id-ID" sz="1795"/>
              <a:t>Since the early 1990s, there has been a virtual explosion of academic writing on the economics of corruption. Because the construction of indicators of corruption that could be used in empirical studies (Abed and Gupta, 2002, p.3). Since 1990‟s, owing to a great deal of empirical work done on corruption and to the new developments in measurement technics, the literature about economic analysis of corruption has notabily been arisen. There is a multidimensional picture to illustrating economic causes of corruption (Adaman, Çarkoğlu and Şenalatar, 2001, p. 8). </a:t>
            </a:r>
            <a:endParaRPr lang="id-ID" altLang="id-ID" sz="1795"/>
          </a:p>
          <a:p>
            <a:pPr algn="just"/>
            <a:endParaRPr lang="id-ID" altLang="id-ID" sz="1795"/>
          </a:p>
          <a:p>
            <a:pPr algn="just"/>
            <a:r>
              <a:rPr lang="en-US" altLang="id-ID" sz="1795"/>
              <a:t>First, economic development or growth is determined as the preliminary factors that are the economic causes of corruption. Second besides this basic factor, there are numerous economic factors affect corruption. In the literature, government regulations, government‟s role in economy, the size of the unregistered economy, public sector recruitment and wages, poverty and inequality in income distribution, trade openness, inflation, tax system, economy‟s competitiveness and economic freedom are extensively mentioned among others as the potential economic factors that affect corruption.</a:t>
            </a:r>
            <a:endParaRPr lang="id-ID" altLang="id-ID" sz="1795"/>
          </a:p>
        </p:txBody>
      </p:sp>
      <p:sp>
        <p:nvSpPr>
          <p:cNvPr id="7" name="Rectangle 6"/>
          <p:cNvSpPr/>
          <p:nvPr/>
        </p:nvSpPr>
        <p:spPr>
          <a:xfrm>
            <a:off x="1687625" y="999170"/>
            <a:ext cx="6099519" cy="57859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795"/>
          </a:p>
        </p:txBody>
      </p:sp>
      <p:sp>
        <p:nvSpPr>
          <p:cNvPr id="8" name="Rectangle 7"/>
          <p:cNvSpPr/>
          <p:nvPr/>
        </p:nvSpPr>
        <p:spPr>
          <a:xfrm>
            <a:off x="8000913" y="2341951"/>
            <a:ext cx="2424289" cy="680891"/>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id-ID" sz="1596" dirty="0"/>
              <a:t>Menjelaskan Perkembangan Kajian Ekonomi dan Korupsi</a:t>
            </a:r>
          </a:p>
        </p:txBody>
      </p:sp>
      <p:sp>
        <p:nvSpPr>
          <p:cNvPr id="11" name="Rectangle 10"/>
          <p:cNvSpPr/>
          <p:nvPr/>
        </p:nvSpPr>
        <p:spPr>
          <a:xfrm>
            <a:off x="8000913" y="3159020"/>
            <a:ext cx="2424289" cy="1429871"/>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id-ID" sz="1795" dirty="0"/>
              <a:t>Menjelaksan Bahwa banyak tendensi yang mengarah pada faktor ekonomi yang mengakibatkan korupsi</a:t>
            </a:r>
          </a:p>
        </p:txBody>
      </p:sp>
      <p:sp>
        <p:nvSpPr>
          <p:cNvPr id="12" name="Rectangle 11"/>
          <p:cNvSpPr/>
          <p:nvPr/>
        </p:nvSpPr>
        <p:spPr>
          <a:xfrm>
            <a:off x="8011997" y="4940421"/>
            <a:ext cx="2424290" cy="680891"/>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id-ID" sz="1795" b="1" dirty="0"/>
              <a:t>Topik yang menarik</a:t>
            </a:r>
          </a:p>
        </p:txBody>
      </p:sp>
      <p:sp>
        <p:nvSpPr>
          <p:cNvPr id="9" name="Down Arrow 8"/>
          <p:cNvSpPr/>
          <p:nvPr/>
        </p:nvSpPr>
        <p:spPr>
          <a:xfrm>
            <a:off x="8963661" y="4588891"/>
            <a:ext cx="498792" cy="3515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795"/>
          </a:p>
        </p:txBody>
      </p:sp>
      <p:sp>
        <p:nvSpPr>
          <p:cNvPr id="14" name="TextBox 13"/>
          <p:cNvSpPr txBox="1"/>
          <p:nvPr/>
        </p:nvSpPr>
        <p:spPr>
          <a:xfrm>
            <a:off x="4049486" y="223828"/>
            <a:ext cx="7880723" cy="58271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r">
              <a:defRPr/>
            </a:pPr>
            <a:r>
              <a:rPr lang="id-ID" sz="3192" b="1" dirty="0" smtClean="0">
                <a:solidFill>
                  <a:schemeClr val="tx1"/>
                </a:solidFill>
                <a:latin typeface="Cambria" panose="02040503050406030204" pitchFamily="18" charset="0"/>
              </a:rPr>
              <a:t>Strategi </a:t>
            </a:r>
            <a:r>
              <a:rPr lang="id-ID" sz="3192" b="1" dirty="0">
                <a:solidFill>
                  <a:schemeClr val="tx1"/>
                </a:solidFill>
                <a:latin typeface="Cambria" panose="02040503050406030204" pitchFamily="18" charset="0"/>
              </a:rPr>
              <a:t>Membuat </a:t>
            </a:r>
            <a:r>
              <a:rPr lang="id-ID" sz="3192" b="1" i="1" dirty="0">
                <a:solidFill>
                  <a:schemeClr val="tx1"/>
                </a:solidFill>
                <a:latin typeface="Cambria" panose="02040503050406030204" pitchFamily="18" charset="0"/>
              </a:rPr>
              <a:t>Proposal Research</a:t>
            </a:r>
          </a:p>
        </p:txBody>
      </p:sp>
      <p:sp>
        <p:nvSpPr>
          <p:cNvPr id="15" name="Rectangle 1"/>
          <p:cNvSpPr>
            <a:spLocks noChangeArrowheads="1"/>
          </p:cNvSpPr>
          <p:nvPr/>
        </p:nvSpPr>
        <p:spPr bwMode="auto">
          <a:xfrm>
            <a:off x="0" y="2477162"/>
            <a:ext cx="228534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id-ID" altLang="id-ID" sz="2800" b="1" dirty="0">
                <a:solidFill>
                  <a:srgbClr val="C00000"/>
                </a:solidFill>
                <a:latin typeface="Cambria" panose="02040503050406030204" pitchFamily="18" charset="0"/>
              </a:rPr>
              <a:t>2. </a:t>
            </a:r>
            <a:r>
              <a:rPr lang="id-ID" altLang="id-ID" sz="2800" b="1" i="1" dirty="0">
                <a:solidFill>
                  <a:srgbClr val="C00000"/>
                </a:solidFill>
                <a:latin typeface="Cambria" panose="02040503050406030204" pitchFamily="18" charset="0"/>
              </a:rPr>
              <a:t>Outline</a:t>
            </a:r>
            <a:r>
              <a:rPr lang="id-ID" altLang="id-ID" sz="2800" b="1" dirty="0">
                <a:solidFill>
                  <a:srgbClr val="C00000"/>
                </a:solidFill>
                <a:latin typeface="Cambria" panose="02040503050406030204" pitchFamily="18" charset="0"/>
              </a:rPr>
              <a:t> Proposal</a:t>
            </a:r>
          </a:p>
        </p:txBody>
      </p:sp>
    </p:spTree>
    <p:extLst>
      <p:ext uri="{BB962C8B-B14F-4D97-AF65-F5344CB8AC3E}">
        <p14:creationId xmlns:p14="http://schemas.microsoft.com/office/powerpoint/2010/main" val="1867238465"/>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6" y="0"/>
            <a:ext cx="12183942" cy="6862538"/>
          </a:xfrm>
          <a:prstGeom prst="rect">
            <a:avLst/>
          </a:prstGeom>
        </p:spPr>
      </p:pic>
      <p:graphicFrame>
        <p:nvGraphicFramePr>
          <p:cNvPr id="6" name="Diagram 5"/>
          <p:cNvGraphicFramePr/>
          <p:nvPr/>
        </p:nvGraphicFramePr>
        <p:xfrm>
          <a:off x="7865066" y="752502"/>
          <a:ext cx="2796995" cy="11564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4822" name="Rectangle 3"/>
          <p:cNvSpPr>
            <a:spLocks noChangeArrowheads="1"/>
          </p:cNvSpPr>
          <p:nvPr/>
        </p:nvSpPr>
        <p:spPr bwMode="auto">
          <a:xfrm>
            <a:off x="856343" y="999170"/>
            <a:ext cx="6930801" cy="5340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r>
              <a:rPr lang="en-US" altLang="id-ID" sz="1795" dirty="0"/>
              <a:t>This study aims to identify the main causes of corruption particularly within economic factors. Hence, the method of this paper is to empirically test a model that links economic factors such as economic development and growth, inflation, economic freedom and income distribution to corruption in a cross-section data on </a:t>
            </a:r>
            <a:r>
              <a:rPr lang="id-ID" altLang="id-ID" sz="1795" dirty="0"/>
              <a:t>30</a:t>
            </a:r>
            <a:r>
              <a:rPr lang="en-US" altLang="id-ID" sz="1795" dirty="0"/>
              <a:t> members of </a:t>
            </a:r>
            <a:r>
              <a:rPr lang="id-ID" altLang="id-ID" sz="1795" dirty="0"/>
              <a:t>ASIAN Countries</a:t>
            </a:r>
            <a:r>
              <a:rPr lang="en-US" altLang="id-ID" sz="1795" dirty="0"/>
              <a:t> in the average of 200</a:t>
            </a:r>
            <a:r>
              <a:rPr lang="id-ID" altLang="id-ID" sz="1795" dirty="0"/>
              <a:t>0</a:t>
            </a:r>
            <a:r>
              <a:rPr lang="en-US" altLang="id-ID" sz="1795" dirty="0"/>
              <a:t>-20</a:t>
            </a:r>
            <a:r>
              <a:rPr lang="id-ID" altLang="id-ID" sz="1795" dirty="0"/>
              <a:t>1</a:t>
            </a:r>
            <a:r>
              <a:rPr lang="en-US" altLang="id-ID" sz="1795" dirty="0"/>
              <a:t>7 years. </a:t>
            </a:r>
            <a:endParaRPr lang="id-ID" altLang="id-ID" sz="1795" dirty="0"/>
          </a:p>
          <a:p>
            <a:pPr algn="just"/>
            <a:endParaRPr lang="id-ID" altLang="id-ID" sz="1795" dirty="0"/>
          </a:p>
          <a:p>
            <a:pPr algn="just"/>
            <a:r>
              <a:rPr lang="en-US" altLang="id-ID" sz="1795" dirty="0"/>
              <a:t>Maximum </a:t>
            </a:r>
            <a:r>
              <a:rPr lang="en-US" altLang="id-ID" sz="1795" dirty="0" err="1"/>
              <a:t>likehood</a:t>
            </a:r>
            <a:r>
              <a:rPr lang="en-US" altLang="id-ID" sz="1795" dirty="0"/>
              <a:t> method is used in estimating the coefficients of the regression model. As a priority for this aim, theoretical knowledge is explained on economic causes of corruption. Then, the hypothesis of a set of theoretical knowledge are created within the framework of this assumption and tested with econometric model. The study is based on theoretical framework of </a:t>
            </a:r>
            <a:r>
              <a:rPr lang="en-US" altLang="id-ID" sz="1795" dirty="0" err="1"/>
              <a:t>Paldam</a:t>
            </a:r>
            <a:r>
              <a:rPr lang="en-US" altLang="id-ID" sz="1795" dirty="0"/>
              <a:t> (20</a:t>
            </a:r>
            <a:r>
              <a:rPr lang="id-ID" altLang="id-ID" sz="1795" dirty="0"/>
              <a:t>17</a:t>
            </a:r>
            <a:r>
              <a:rPr lang="en-US" altLang="id-ID" sz="1795" dirty="0"/>
              <a:t>). However it differs from </a:t>
            </a:r>
            <a:r>
              <a:rPr lang="en-US" altLang="id-ID" sz="1795" dirty="0" err="1"/>
              <a:t>Paldam‟s</a:t>
            </a:r>
            <a:r>
              <a:rPr lang="en-US" altLang="id-ID" sz="1795" dirty="0"/>
              <a:t> study on two aspects. </a:t>
            </a:r>
            <a:endParaRPr lang="id-ID" altLang="id-ID" sz="1795" dirty="0"/>
          </a:p>
          <a:p>
            <a:pPr algn="just"/>
            <a:endParaRPr lang="id-ID" altLang="id-ID" sz="1795" b="1" dirty="0"/>
          </a:p>
          <a:p>
            <a:pPr algn="just"/>
            <a:r>
              <a:rPr lang="en-US" altLang="id-ID" sz="1795" b="1" dirty="0"/>
              <a:t>First, </a:t>
            </a:r>
            <a:r>
              <a:rPr lang="en-US" altLang="id-ID" sz="1795" b="1" dirty="0" err="1"/>
              <a:t>Paldam‟s</a:t>
            </a:r>
            <a:r>
              <a:rPr lang="en-US" altLang="id-ID" sz="1795" b="1" dirty="0"/>
              <a:t> </a:t>
            </a:r>
            <a:r>
              <a:rPr lang="en-US" altLang="id-ID" sz="1795" b="1" dirty="0" err="1"/>
              <a:t>crosscountry</a:t>
            </a:r>
            <a:r>
              <a:rPr lang="en-US" altLang="id-ID" sz="1795" b="1" dirty="0"/>
              <a:t> regressions covers only the year of 199</a:t>
            </a:r>
            <a:r>
              <a:rPr lang="id-ID" altLang="id-ID" sz="1795" b="1" dirty="0"/>
              <a:t>5-2000</a:t>
            </a:r>
            <a:r>
              <a:rPr lang="en-US" altLang="id-ID" sz="1795" b="1" dirty="0"/>
              <a:t> whereas this study covers the periods of 200</a:t>
            </a:r>
            <a:r>
              <a:rPr lang="id-ID" altLang="id-ID" sz="1795" b="1" dirty="0"/>
              <a:t>0</a:t>
            </a:r>
            <a:r>
              <a:rPr lang="en-US" altLang="id-ID" sz="1795" b="1" dirty="0"/>
              <a:t>-20</a:t>
            </a:r>
            <a:r>
              <a:rPr lang="id-ID" altLang="id-ID" sz="1795" b="1" dirty="0"/>
              <a:t>17</a:t>
            </a:r>
            <a:r>
              <a:rPr lang="en-US" altLang="id-ID" sz="1795" b="1" dirty="0"/>
              <a:t>. Second, this study covers </a:t>
            </a:r>
            <a:r>
              <a:rPr lang="id-ID" altLang="id-ID" sz="1795" b="1" dirty="0"/>
              <a:t>ASIAN</a:t>
            </a:r>
            <a:r>
              <a:rPr lang="en-US" altLang="id-ID" sz="1795" b="1" dirty="0"/>
              <a:t>‟countries whereas </a:t>
            </a:r>
            <a:r>
              <a:rPr lang="en-US" altLang="id-ID" sz="1795" b="1" dirty="0" err="1"/>
              <a:t>Paldam‟s</a:t>
            </a:r>
            <a:r>
              <a:rPr lang="en-US" altLang="id-ID" sz="1795" b="1" dirty="0"/>
              <a:t> study just covers under developed countries</a:t>
            </a:r>
            <a:r>
              <a:rPr lang="en-US" altLang="id-ID" sz="1795" dirty="0"/>
              <a:t>. </a:t>
            </a:r>
            <a:endParaRPr lang="id-ID" altLang="id-ID" sz="1795" dirty="0"/>
          </a:p>
        </p:txBody>
      </p:sp>
      <p:sp>
        <p:nvSpPr>
          <p:cNvPr id="7" name="Rectangle 6"/>
          <p:cNvSpPr/>
          <p:nvPr/>
        </p:nvSpPr>
        <p:spPr>
          <a:xfrm>
            <a:off x="711201" y="999170"/>
            <a:ext cx="7075944" cy="534069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795"/>
          </a:p>
        </p:txBody>
      </p:sp>
      <p:sp>
        <p:nvSpPr>
          <p:cNvPr id="8" name="Rectangle 7"/>
          <p:cNvSpPr/>
          <p:nvPr/>
        </p:nvSpPr>
        <p:spPr>
          <a:xfrm>
            <a:off x="8000913" y="2017339"/>
            <a:ext cx="2424289" cy="1005503"/>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id-ID" sz="1596" dirty="0"/>
              <a:t>Menjelaskan gambaran rencana penelitian (data yang digunakan dan sejenisnya)</a:t>
            </a:r>
          </a:p>
        </p:txBody>
      </p:sp>
      <p:sp>
        <p:nvSpPr>
          <p:cNvPr id="11" name="Rectangle 10"/>
          <p:cNvSpPr/>
          <p:nvPr/>
        </p:nvSpPr>
        <p:spPr>
          <a:xfrm>
            <a:off x="8000913" y="3159020"/>
            <a:ext cx="2424289" cy="1429871"/>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id-ID" sz="1795" dirty="0"/>
              <a:t>Mengungkap gap penelitian</a:t>
            </a:r>
          </a:p>
        </p:txBody>
      </p:sp>
      <p:sp>
        <p:nvSpPr>
          <p:cNvPr id="12" name="Rectangle 11"/>
          <p:cNvSpPr/>
          <p:nvPr/>
        </p:nvSpPr>
        <p:spPr>
          <a:xfrm>
            <a:off x="8011997" y="4940421"/>
            <a:ext cx="2424290" cy="680891"/>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id-ID" sz="1795" b="1" dirty="0"/>
              <a:t>Contohnya</a:t>
            </a:r>
          </a:p>
        </p:txBody>
      </p:sp>
      <p:sp>
        <p:nvSpPr>
          <p:cNvPr id="9" name="Down Arrow 8"/>
          <p:cNvSpPr/>
          <p:nvPr/>
        </p:nvSpPr>
        <p:spPr>
          <a:xfrm>
            <a:off x="8963661" y="4588891"/>
            <a:ext cx="498792" cy="3515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795"/>
          </a:p>
        </p:txBody>
      </p:sp>
      <p:sp>
        <p:nvSpPr>
          <p:cNvPr id="2" name="Right Arrow 1"/>
          <p:cNvSpPr/>
          <p:nvPr/>
        </p:nvSpPr>
        <p:spPr>
          <a:xfrm rot="19441836">
            <a:off x="7673134" y="5551640"/>
            <a:ext cx="888326" cy="34044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id-ID" sz="1795"/>
          </a:p>
        </p:txBody>
      </p:sp>
      <p:sp>
        <p:nvSpPr>
          <p:cNvPr id="14" name="TextBox 13"/>
          <p:cNvSpPr txBox="1"/>
          <p:nvPr/>
        </p:nvSpPr>
        <p:spPr>
          <a:xfrm>
            <a:off x="3924704" y="93982"/>
            <a:ext cx="7880723" cy="58271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r">
              <a:defRPr/>
            </a:pPr>
            <a:r>
              <a:rPr lang="id-ID" sz="3192" b="1" dirty="0" smtClean="0">
                <a:solidFill>
                  <a:schemeClr val="tx1"/>
                </a:solidFill>
                <a:latin typeface="Cambria" panose="02040503050406030204" pitchFamily="18" charset="0"/>
              </a:rPr>
              <a:t>Strategi </a:t>
            </a:r>
            <a:r>
              <a:rPr lang="id-ID" sz="3192" b="1" dirty="0">
                <a:solidFill>
                  <a:schemeClr val="tx1"/>
                </a:solidFill>
                <a:latin typeface="Cambria" panose="02040503050406030204" pitchFamily="18" charset="0"/>
              </a:rPr>
              <a:t>Membuat </a:t>
            </a:r>
            <a:r>
              <a:rPr lang="id-ID" sz="3192" b="1" i="1" dirty="0">
                <a:solidFill>
                  <a:schemeClr val="tx1"/>
                </a:solidFill>
                <a:latin typeface="Cambria" panose="02040503050406030204" pitchFamily="18" charset="0"/>
              </a:rPr>
              <a:t>Proposal Research</a:t>
            </a:r>
          </a:p>
        </p:txBody>
      </p:sp>
      <p:sp>
        <p:nvSpPr>
          <p:cNvPr id="15" name="Rectangle 1"/>
          <p:cNvSpPr>
            <a:spLocks noChangeArrowheads="1"/>
          </p:cNvSpPr>
          <p:nvPr/>
        </p:nvSpPr>
        <p:spPr bwMode="auto">
          <a:xfrm>
            <a:off x="10364189" y="853694"/>
            <a:ext cx="228534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id-ID" altLang="id-ID" sz="2800" b="1" dirty="0">
                <a:solidFill>
                  <a:srgbClr val="C00000"/>
                </a:solidFill>
                <a:latin typeface="Cambria" panose="02040503050406030204" pitchFamily="18" charset="0"/>
              </a:rPr>
              <a:t>2. </a:t>
            </a:r>
            <a:r>
              <a:rPr lang="id-ID" altLang="id-ID" sz="2800" b="1" i="1" dirty="0">
                <a:solidFill>
                  <a:srgbClr val="C00000"/>
                </a:solidFill>
                <a:latin typeface="Cambria" panose="02040503050406030204" pitchFamily="18" charset="0"/>
              </a:rPr>
              <a:t>Outline</a:t>
            </a:r>
            <a:r>
              <a:rPr lang="id-ID" altLang="id-ID" sz="2800" b="1" dirty="0">
                <a:solidFill>
                  <a:srgbClr val="C00000"/>
                </a:solidFill>
                <a:latin typeface="Cambria" panose="02040503050406030204" pitchFamily="18" charset="0"/>
              </a:rPr>
              <a:t> Proposal</a:t>
            </a:r>
          </a:p>
        </p:txBody>
      </p:sp>
    </p:spTree>
    <p:extLst>
      <p:ext uri="{BB962C8B-B14F-4D97-AF65-F5344CB8AC3E}">
        <p14:creationId xmlns:p14="http://schemas.microsoft.com/office/powerpoint/2010/main" val="3228015793"/>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6" y="0"/>
            <a:ext cx="12183942" cy="6862538"/>
          </a:xfrm>
          <a:prstGeom prst="rect">
            <a:avLst/>
          </a:prstGeom>
        </p:spPr>
      </p:pic>
      <p:sp>
        <p:nvSpPr>
          <p:cNvPr id="36869" name="Rectangle 1"/>
          <p:cNvSpPr>
            <a:spLocks noChangeArrowheads="1"/>
          </p:cNvSpPr>
          <p:nvPr/>
        </p:nvSpPr>
        <p:spPr bwMode="auto">
          <a:xfrm>
            <a:off x="1725629" y="1133764"/>
            <a:ext cx="4227860" cy="64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id-ID" altLang="id-ID" sz="3591" b="1" dirty="0">
                <a:solidFill>
                  <a:srgbClr val="C00000"/>
                </a:solidFill>
                <a:latin typeface="Cambria" panose="02040503050406030204" pitchFamily="18" charset="0"/>
              </a:rPr>
              <a:t>2. </a:t>
            </a:r>
            <a:r>
              <a:rPr lang="id-ID" altLang="id-ID" sz="3591" b="1" i="1" dirty="0">
                <a:solidFill>
                  <a:srgbClr val="C00000"/>
                </a:solidFill>
                <a:latin typeface="Cambria" panose="02040503050406030204" pitchFamily="18" charset="0"/>
              </a:rPr>
              <a:t>Outline</a:t>
            </a:r>
            <a:r>
              <a:rPr lang="id-ID" altLang="id-ID" sz="3591" b="1" dirty="0">
                <a:solidFill>
                  <a:srgbClr val="C00000"/>
                </a:solidFill>
                <a:latin typeface="Cambria" panose="02040503050406030204" pitchFamily="18" charset="0"/>
              </a:rPr>
              <a:t> Proposal</a:t>
            </a:r>
          </a:p>
        </p:txBody>
      </p:sp>
      <p:sp>
        <p:nvSpPr>
          <p:cNvPr id="36870" name="TextBox 3"/>
          <p:cNvSpPr txBox="1">
            <a:spLocks noChangeArrowheads="1"/>
          </p:cNvSpPr>
          <p:nvPr/>
        </p:nvSpPr>
        <p:spPr bwMode="auto">
          <a:xfrm>
            <a:off x="2024905" y="2205772"/>
            <a:ext cx="7641817" cy="460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id-ID" altLang="id-ID" sz="2394"/>
          </a:p>
        </p:txBody>
      </p:sp>
      <p:graphicFrame>
        <p:nvGraphicFramePr>
          <p:cNvPr id="6" name="Diagram 5"/>
          <p:cNvGraphicFramePr/>
          <p:nvPr/>
        </p:nvGraphicFramePr>
        <p:xfrm>
          <a:off x="7783387" y="1012727"/>
          <a:ext cx="2873001" cy="15585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6872" name="Group 7"/>
          <p:cNvGrpSpPr>
            <a:grpSpLocks/>
          </p:cNvGrpSpPr>
          <p:nvPr/>
        </p:nvGrpSpPr>
        <p:grpSpPr bwMode="auto">
          <a:xfrm>
            <a:off x="7783977" y="1113179"/>
            <a:ext cx="2638058" cy="1497961"/>
            <a:chOff x="2939539" y="891"/>
            <a:chExt cx="1906471" cy="1143882"/>
          </a:xfrm>
        </p:grpSpPr>
        <p:sp>
          <p:nvSpPr>
            <p:cNvPr id="9" name="Rounded Rectangle 8"/>
            <p:cNvSpPr/>
            <p:nvPr/>
          </p:nvSpPr>
          <p:spPr>
            <a:xfrm>
              <a:off x="2939539" y="891"/>
              <a:ext cx="1906471" cy="1143882"/>
            </a:xfrm>
            <a:prstGeom prst="roundRect">
              <a:avLst>
                <a:gd name="adj" fmla="val 10000"/>
              </a:avLst>
            </a:prstGeom>
          </p:spPr>
          <p:style>
            <a:lnRef idx="2">
              <a:schemeClr val="lt1">
                <a:hueOff val="0"/>
                <a:satOff val="0"/>
                <a:lumOff val="0"/>
                <a:alphaOff val="0"/>
              </a:schemeClr>
            </a:lnRef>
            <a:fillRef idx="1">
              <a:schemeClr val="accent4">
                <a:hueOff val="3465231"/>
                <a:satOff val="-15989"/>
                <a:lumOff val="588"/>
                <a:alphaOff val="0"/>
              </a:schemeClr>
            </a:fillRef>
            <a:effectRef idx="0">
              <a:schemeClr val="accent4">
                <a:hueOff val="3465231"/>
                <a:satOff val="-15989"/>
                <a:lumOff val="588"/>
                <a:alphaOff val="0"/>
              </a:schemeClr>
            </a:effectRef>
            <a:fontRef idx="minor">
              <a:schemeClr val="lt1"/>
            </a:fontRef>
          </p:style>
        </p:sp>
        <p:sp>
          <p:nvSpPr>
            <p:cNvPr id="10" name="Rounded Rectangle 4"/>
            <p:cNvSpPr/>
            <p:nvPr/>
          </p:nvSpPr>
          <p:spPr>
            <a:xfrm>
              <a:off x="2972725" y="34748"/>
              <a:ext cx="1840099" cy="1076168"/>
            </a:xfrm>
            <a:prstGeom prst="rect">
              <a:avLst/>
            </a:prstGeom>
          </p:spPr>
          <p:style>
            <a:lnRef idx="0">
              <a:scrgbClr r="0" g="0" b="0"/>
            </a:lnRef>
            <a:fillRef idx="0">
              <a:scrgbClr r="0" g="0" b="0"/>
            </a:fillRef>
            <a:effectRef idx="0">
              <a:scrgbClr r="0" g="0" b="0"/>
            </a:effectRef>
            <a:fontRef idx="minor">
              <a:schemeClr val="lt1"/>
            </a:fontRef>
          </p:style>
          <p:txBody>
            <a:bodyPr lIns="68406" tIns="68406" rIns="68406" bIns="68406" spcCol="1270" anchor="ctr"/>
            <a:lstStyle/>
            <a:p>
              <a:pPr algn="ctr" defTabSz="798100">
                <a:lnSpc>
                  <a:spcPct val="90000"/>
                </a:lnSpc>
                <a:spcAft>
                  <a:spcPct val="35000"/>
                </a:spcAft>
                <a:defRPr/>
              </a:pPr>
              <a:r>
                <a:rPr lang="id-ID" sz="2793" b="1" dirty="0"/>
                <a:t>Tinjauan Literatur (Literature Review)</a:t>
              </a:r>
            </a:p>
          </p:txBody>
        </p:sp>
      </p:grpSp>
      <p:sp>
        <p:nvSpPr>
          <p:cNvPr id="36873" name="Rectangle 4"/>
          <p:cNvSpPr>
            <a:spLocks noChangeArrowheads="1"/>
          </p:cNvSpPr>
          <p:nvPr/>
        </p:nvSpPr>
        <p:spPr bwMode="auto">
          <a:xfrm>
            <a:off x="924395" y="1792486"/>
            <a:ext cx="6800994" cy="4788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r>
              <a:rPr lang="en-US" altLang="id-ID" sz="1795" dirty="0"/>
              <a:t>“What are the factors leading to corruption?” is the fundamental question of studies on corruption. Studies</a:t>
            </a:r>
            <a:r>
              <a:rPr lang="id-ID" altLang="id-ID" sz="1795" dirty="0"/>
              <a:t> </a:t>
            </a:r>
            <a:r>
              <a:rPr lang="en-US" altLang="id-ID" sz="1795" dirty="0"/>
              <a:t>trying to determine the causes of corruption, generally underline the socio-economic, political, judiciary and</a:t>
            </a:r>
            <a:r>
              <a:rPr lang="id-ID" altLang="id-ID" sz="1795" dirty="0"/>
              <a:t> </a:t>
            </a:r>
            <a:r>
              <a:rPr lang="en-US" altLang="id-ID" sz="1795" dirty="0"/>
              <a:t>cultural aspects of a country. Therefore, corruption should be considered as a social deviation instead of</a:t>
            </a:r>
            <a:r>
              <a:rPr lang="id-ID" altLang="id-ID" sz="1795" dirty="0"/>
              <a:t> </a:t>
            </a:r>
            <a:r>
              <a:rPr lang="en-US" altLang="id-ID" sz="1795" dirty="0"/>
              <a:t>defining it as an individualistic action. The assumption explaining that the human </a:t>
            </a:r>
            <a:r>
              <a:rPr lang="en-US" altLang="id-ID" sz="1795" dirty="0" err="1"/>
              <a:t>behaviour</a:t>
            </a:r>
            <a:r>
              <a:rPr lang="en-US" altLang="id-ID" sz="1795" dirty="0"/>
              <a:t> is caused by the</a:t>
            </a:r>
            <a:r>
              <a:rPr lang="id-ID" altLang="id-ID" sz="1795" dirty="0"/>
              <a:t> </a:t>
            </a:r>
            <a:r>
              <a:rPr lang="en-US" altLang="id-ID" sz="1795" dirty="0"/>
              <a:t>sophisticated relations among social, political, economic and cultural structures supports this argument.</a:t>
            </a:r>
            <a:r>
              <a:rPr lang="id-ID" altLang="id-ID" sz="1795" dirty="0"/>
              <a:t> </a:t>
            </a:r>
            <a:r>
              <a:rPr lang="en-US" altLang="id-ID" sz="1795" dirty="0"/>
              <a:t>Because of this assumption, it is convenient to say that </a:t>
            </a:r>
            <a:r>
              <a:rPr lang="en-US" altLang="id-ID" sz="1795" dirty="0" err="1"/>
              <a:t>corruptional</a:t>
            </a:r>
            <a:r>
              <a:rPr lang="en-US" altLang="id-ID" sz="1795" dirty="0"/>
              <a:t> </a:t>
            </a:r>
            <a:r>
              <a:rPr lang="en-US" altLang="id-ID" sz="1795" dirty="0" err="1"/>
              <a:t>behaviour</a:t>
            </a:r>
            <a:r>
              <a:rPr lang="en-US" altLang="id-ID" sz="1795" dirty="0"/>
              <a:t> of individuals depends on some</a:t>
            </a:r>
            <a:r>
              <a:rPr lang="id-ID" altLang="id-ID" sz="1795" dirty="0"/>
              <a:t> </a:t>
            </a:r>
            <a:r>
              <a:rPr lang="en-US" altLang="id-ID" sz="1795" dirty="0"/>
              <a:t>circumstances that do not only include economic factors but also cover political, judiciary, social and cultural</a:t>
            </a:r>
            <a:r>
              <a:rPr lang="id-ID" altLang="id-ID" sz="1795" dirty="0"/>
              <a:t> </a:t>
            </a:r>
            <a:r>
              <a:rPr lang="en-US" altLang="id-ID" sz="1795" dirty="0"/>
              <a:t>elements. In the literature, empirical research on the causes of corruption focuses on political institutions,</a:t>
            </a:r>
            <a:r>
              <a:rPr lang="id-ID" altLang="id-ID" sz="1795" dirty="0"/>
              <a:t> </a:t>
            </a:r>
            <a:r>
              <a:rPr lang="en-US" altLang="id-ID" sz="1795" dirty="0"/>
              <a:t>government regulations, legal systems, GDP-levels, public sector wages, trade openness, gender, education,</a:t>
            </a:r>
            <a:r>
              <a:rPr lang="id-ID" altLang="id-ID" sz="1795" dirty="0"/>
              <a:t> </a:t>
            </a:r>
            <a:r>
              <a:rPr lang="en-US" altLang="id-ID" sz="1795" dirty="0"/>
              <a:t>religion, ethno-linguistic diversity and other cultural dimension, poverty, as well as the role of colonialism</a:t>
            </a:r>
            <a:r>
              <a:rPr lang="id-ID" altLang="id-ID" sz="1795" dirty="0"/>
              <a:t> </a:t>
            </a:r>
            <a:r>
              <a:rPr lang="en-US" altLang="id-ID" sz="1795" dirty="0"/>
              <a:t>(</a:t>
            </a:r>
            <a:r>
              <a:rPr lang="en-US" altLang="id-ID" sz="1795" dirty="0" err="1"/>
              <a:t>Andving</a:t>
            </a:r>
            <a:r>
              <a:rPr lang="en-US" altLang="id-ID" sz="1795" dirty="0"/>
              <a:t> et al., 2000, p.79)</a:t>
            </a:r>
            <a:endParaRPr lang="id-ID" altLang="id-ID" sz="1795" dirty="0"/>
          </a:p>
        </p:txBody>
      </p:sp>
      <p:sp>
        <p:nvSpPr>
          <p:cNvPr id="12" name="Rectangle 11"/>
          <p:cNvSpPr/>
          <p:nvPr/>
        </p:nvSpPr>
        <p:spPr>
          <a:xfrm>
            <a:off x="7986661" y="2682396"/>
            <a:ext cx="2424290" cy="680891"/>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id-ID" sz="1596" dirty="0"/>
              <a:t>Mengulas gambaran perkembangan kajian korupsi dan ekonomi</a:t>
            </a:r>
          </a:p>
        </p:txBody>
      </p:sp>
      <p:sp>
        <p:nvSpPr>
          <p:cNvPr id="13" name="Rectangle 12"/>
          <p:cNvSpPr/>
          <p:nvPr/>
        </p:nvSpPr>
        <p:spPr>
          <a:xfrm>
            <a:off x="7986661" y="3499465"/>
            <a:ext cx="2424290" cy="143145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id-ID" sz="1795" dirty="0"/>
              <a:t>Menjelaksan bahwa topik ekonomi relevan untuk dihubungkan dengan seba terjadinya korupsi</a:t>
            </a:r>
          </a:p>
        </p:txBody>
      </p:sp>
      <p:sp>
        <p:nvSpPr>
          <p:cNvPr id="14" name="Rectangle 13"/>
          <p:cNvSpPr/>
          <p:nvPr/>
        </p:nvSpPr>
        <p:spPr>
          <a:xfrm>
            <a:off x="7997746" y="5282450"/>
            <a:ext cx="2424289" cy="679308"/>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id-ID" sz="1795" b="1" dirty="0"/>
              <a:t>Komprehensif dan padat</a:t>
            </a:r>
          </a:p>
        </p:txBody>
      </p:sp>
      <p:sp>
        <p:nvSpPr>
          <p:cNvPr id="15" name="Down Arrow 14"/>
          <p:cNvSpPr/>
          <p:nvPr/>
        </p:nvSpPr>
        <p:spPr>
          <a:xfrm>
            <a:off x="8949410" y="4930920"/>
            <a:ext cx="498793" cy="3515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795"/>
          </a:p>
        </p:txBody>
      </p:sp>
      <p:sp>
        <p:nvSpPr>
          <p:cNvPr id="16" name="Rectangle 15"/>
          <p:cNvSpPr/>
          <p:nvPr/>
        </p:nvSpPr>
        <p:spPr>
          <a:xfrm>
            <a:off x="725715" y="1778236"/>
            <a:ext cx="7007592" cy="468062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795"/>
          </a:p>
        </p:txBody>
      </p:sp>
      <p:sp>
        <p:nvSpPr>
          <p:cNvPr id="18" name="TextBox 17"/>
          <p:cNvSpPr txBox="1"/>
          <p:nvPr/>
        </p:nvSpPr>
        <p:spPr>
          <a:xfrm>
            <a:off x="3924704" y="93982"/>
            <a:ext cx="7880723" cy="58271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r">
              <a:defRPr/>
            </a:pPr>
            <a:r>
              <a:rPr lang="id-ID" sz="3192" b="1" dirty="0" smtClean="0">
                <a:solidFill>
                  <a:schemeClr val="tx1"/>
                </a:solidFill>
                <a:latin typeface="Cambria" panose="02040503050406030204" pitchFamily="18" charset="0"/>
              </a:rPr>
              <a:t>Strategi </a:t>
            </a:r>
            <a:r>
              <a:rPr lang="id-ID" sz="3192" b="1" dirty="0">
                <a:solidFill>
                  <a:schemeClr val="tx1"/>
                </a:solidFill>
                <a:latin typeface="Cambria" panose="02040503050406030204" pitchFamily="18" charset="0"/>
              </a:rPr>
              <a:t>Membuat </a:t>
            </a:r>
            <a:r>
              <a:rPr lang="id-ID" sz="3192" b="1" i="1" dirty="0">
                <a:solidFill>
                  <a:schemeClr val="tx1"/>
                </a:solidFill>
                <a:latin typeface="Cambria" panose="02040503050406030204" pitchFamily="18" charset="0"/>
              </a:rPr>
              <a:t>Proposal Research</a:t>
            </a:r>
          </a:p>
        </p:txBody>
      </p:sp>
    </p:spTree>
    <p:extLst>
      <p:ext uri="{BB962C8B-B14F-4D97-AF65-F5344CB8AC3E}">
        <p14:creationId xmlns:p14="http://schemas.microsoft.com/office/powerpoint/2010/main" val="1883614519"/>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6" y="0"/>
            <a:ext cx="12183942" cy="6862538"/>
          </a:xfrm>
          <a:prstGeom prst="rect">
            <a:avLst/>
          </a:prstGeom>
        </p:spPr>
      </p:pic>
      <p:sp>
        <p:nvSpPr>
          <p:cNvPr id="37893" name="Rectangle 1"/>
          <p:cNvSpPr>
            <a:spLocks noChangeArrowheads="1"/>
          </p:cNvSpPr>
          <p:nvPr/>
        </p:nvSpPr>
        <p:spPr bwMode="auto">
          <a:xfrm>
            <a:off x="1725629" y="1133764"/>
            <a:ext cx="4227860" cy="64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id-ID" altLang="id-ID" sz="3591" b="1" dirty="0">
                <a:solidFill>
                  <a:srgbClr val="C00000"/>
                </a:solidFill>
                <a:latin typeface="Cambria" panose="02040503050406030204" pitchFamily="18" charset="0"/>
              </a:rPr>
              <a:t>2. </a:t>
            </a:r>
            <a:r>
              <a:rPr lang="id-ID" altLang="id-ID" sz="3591" b="1" i="1" dirty="0">
                <a:solidFill>
                  <a:srgbClr val="C00000"/>
                </a:solidFill>
                <a:latin typeface="Cambria" panose="02040503050406030204" pitchFamily="18" charset="0"/>
              </a:rPr>
              <a:t>Outline</a:t>
            </a:r>
            <a:r>
              <a:rPr lang="id-ID" altLang="id-ID" sz="3591" b="1" dirty="0">
                <a:solidFill>
                  <a:srgbClr val="C00000"/>
                </a:solidFill>
                <a:latin typeface="Cambria" panose="02040503050406030204" pitchFamily="18" charset="0"/>
              </a:rPr>
              <a:t> Proposal</a:t>
            </a:r>
          </a:p>
        </p:txBody>
      </p:sp>
      <p:sp>
        <p:nvSpPr>
          <p:cNvPr id="37894" name="TextBox 3"/>
          <p:cNvSpPr txBox="1">
            <a:spLocks noChangeArrowheads="1"/>
          </p:cNvSpPr>
          <p:nvPr/>
        </p:nvSpPr>
        <p:spPr bwMode="auto">
          <a:xfrm>
            <a:off x="2024905" y="2205772"/>
            <a:ext cx="7641817" cy="460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id-ID" altLang="id-ID" sz="2394"/>
          </a:p>
        </p:txBody>
      </p:sp>
      <p:graphicFrame>
        <p:nvGraphicFramePr>
          <p:cNvPr id="6" name="Diagram 5"/>
          <p:cNvGraphicFramePr/>
          <p:nvPr/>
        </p:nvGraphicFramePr>
        <p:xfrm>
          <a:off x="7783387" y="1012727"/>
          <a:ext cx="2873001" cy="15585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7896" name="Group 7"/>
          <p:cNvGrpSpPr>
            <a:grpSpLocks/>
          </p:cNvGrpSpPr>
          <p:nvPr/>
        </p:nvGrpSpPr>
        <p:grpSpPr bwMode="auto">
          <a:xfrm>
            <a:off x="7783977" y="1113179"/>
            <a:ext cx="2638058" cy="1497961"/>
            <a:chOff x="2939539" y="891"/>
            <a:chExt cx="1906471" cy="1143882"/>
          </a:xfrm>
        </p:grpSpPr>
        <p:sp>
          <p:nvSpPr>
            <p:cNvPr id="9" name="Rounded Rectangle 8"/>
            <p:cNvSpPr/>
            <p:nvPr/>
          </p:nvSpPr>
          <p:spPr>
            <a:xfrm>
              <a:off x="2939539" y="891"/>
              <a:ext cx="1906471" cy="1143882"/>
            </a:xfrm>
            <a:prstGeom prst="roundRect">
              <a:avLst>
                <a:gd name="adj" fmla="val 10000"/>
              </a:avLst>
            </a:prstGeom>
          </p:spPr>
          <p:style>
            <a:lnRef idx="2">
              <a:schemeClr val="lt1">
                <a:hueOff val="0"/>
                <a:satOff val="0"/>
                <a:lumOff val="0"/>
                <a:alphaOff val="0"/>
              </a:schemeClr>
            </a:lnRef>
            <a:fillRef idx="1">
              <a:schemeClr val="accent4">
                <a:hueOff val="3465231"/>
                <a:satOff val="-15989"/>
                <a:lumOff val="588"/>
                <a:alphaOff val="0"/>
              </a:schemeClr>
            </a:fillRef>
            <a:effectRef idx="0">
              <a:schemeClr val="accent4">
                <a:hueOff val="3465231"/>
                <a:satOff val="-15989"/>
                <a:lumOff val="588"/>
                <a:alphaOff val="0"/>
              </a:schemeClr>
            </a:effectRef>
            <a:fontRef idx="minor">
              <a:schemeClr val="lt1"/>
            </a:fontRef>
          </p:style>
        </p:sp>
        <p:sp>
          <p:nvSpPr>
            <p:cNvPr id="10" name="Rounded Rectangle 4"/>
            <p:cNvSpPr/>
            <p:nvPr/>
          </p:nvSpPr>
          <p:spPr>
            <a:xfrm>
              <a:off x="2972725" y="34748"/>
              <a:ext cx="1840099" cy="1076168"/>
            </a:xfrm>
            <a:prstGeom prst="rect">
              <a:avLst/>
            </a:prstGeom>
          </p:spPr>
          <p:style>
            <a:lnRef idx="0">
              <a:scrgbClr r="0" g="0" b="0"/>
            </a:lnRef>
            <a:fillRef idx="0">
              <a:scrgbClr r="0" g="0" b="0"/>
            </a:fillRef>
            <a:effectRef idx="0">
              <a:scrgbClr r="0" g="0" b="0"/>
            </a:effectRef>
            <a:fontRef idx="minor">
              <a:schemeClr val="lt1"/>
            </a:fontRef>
          </p:style>
          <p:txBody>
            <a:bodyPr lIns="68406" tIns="68406" rIns="68406" bIns="68406" spcCol="1270" anchor="ctr"/>
            <a:lstStyle/>
            <a:p>
              <a:pPr algn="ctr" defTabSz="798100">
                <a:lnSpc>
                  <a:spcPct val="90000"/>
                </a:lnSpc>
                <a:spcAft>
                  <a:spcPct val="35000"/>
                </a:spcAft>
                <a:defRPr/>
              </a:pPr>
              <a:r>
                <a:rPr lang="id-ID" sz="2793" b="1" dirty="0"/>
                <a:t>Tinjauan Literatur (Literature Review)</a:t>
              </a:r>
            </a:p>
          </p:txBody>
        </p:sp>
      </p:grpSp>
      <p:sp>
        <p:nvSpPr>
          <p:cNvPr id="37897" name="Rectangle 4"/>
          <p:cNvSpPr>
            <a:spLocks noChangeArrowheads="1"/>
          </p:cNvSpPr>
          <p:nvPr/>
        </p:nvSpPr>
        <p:spPr bwMode="auto">
          <a:xfrm>
            <a:off x="1579949" y="1792486"/>
            <a:ext cx="6126438" cy="4789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r>
              <a:rPr lang="id-ID" altLang="id-ID" sz="1795"/>
              <a:t>By some authors, the causes of corruption are determined as follows: The impact of national wealth (Husted 1999, Mauro 1995, Paldam 1999-2002, Lambsdorff 1999, Montinola and Jackman 2002, Treisman 2002), the size of government (Elliot 1997, LaPalombara 1994, Montinola and Jackman 2002), income distribution and poverty (Gupta, Davoodi and Terme 1998, Husted 1999, Paldam 2002, You and Khagram 2004, Shen and Williamson 2005), public sector recruitmen and wages (Rijckeghem and Weder 1997, Treisman 2000, Rauch and Evans 2000, Tanzi 1998, La Porta et al. 1998), trade openness (Wei 2000, Broadman and Recanatini 2000, Laffont and N‟guessan 1999), inflation (Braun and Di Tella 2004, Paldam 2002, Al-Marhubi 2000, Getz and Volkema 2001), economic freedom (Paldam 2002, La Polambara 1994, Goel and Nelson, 2005), political stability (Leite and Weidman 1999, Treisman 2000, Persson and Tabellini 2000), economy’s competitiveness (Shlefer and Vishny 1993, Ades and Di Tella 1997). </a:t>
            </a:r>
          </a:p>
        </p:txBody>
      </p:sp>
      <p:sp>
        <p:nvSpPr>
          <p:cNvPr id="12" name="Rectangle 11"/>
          <p:cNvSpPr/>
          <p:nvPr/>
        </p:nvSpPr>
        <p:spPr>
          <a:xfrm>
            <a:off x="7986661" y="2682396"/>
            <a:ext cx="2424290" cy="680891"/>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id-ID" sz="1596" dirty="0"/>
              <a:t>Mengulas gambaran tulisan sebelumnya</a:t>
            </a:r>
          </a:p>
        </p:txBody>
      </p:sp>
      <p:sp>
        <p:nvSpPr>
          <p:cNvPr id="13" name="Rectangle 12"/>
          <p:cNvSpPr/>
          <p:nvPr/>
        </p:nvSpPr>
        <p:spPr>
          <a:xfrm>
            <a:off x="7986661" y="3499465"/>
            <a:ext cx="2424290" cy="143145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id-ID" sz="1795" dirty="0"/>
              <a:t>Dapat dihubungkan dan dikaitkan antara tulisan satu dengan yang lain</a:t>
            </a:r>
          </a:p>
        </p:txBody>
      </p:sp>
      <p:sp>
        <p:nvSpPr>
          <p:cNvPr id="14" name="Rectangle 13"/>
          <p:cNvSpPr/>
          <p:nvPr/>
        </p:nvSpPr>
        <p:spPr>
          <a:xfrm>
            <a:off x="7997746" y="5282450"/>
            <a:ext cx="2424289" cy="679308"/>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id-ID" sz="1795" b="1" dirty="0"/>
              <a:t>Gunakan referensi yang terindeks scopus</a:t>
            </a:r>
          </a:p>
        </p:txBody>
      </p:sp>
      <p:sp>
        <p:nvSpPr>
          <p:cNvPr id="15" name="Down Arrow 14"/>
          <p:cNvSpPr/>
          <p:nvPr/>
        </p:nvSpPr>
        <p:spPr>
          <a:xfrm>
            <a:off x="8949410" y="4930920"/>
            <a:ext cx="498793" cy="3515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795"/>
          </a:p>
        </p:txBody>
      </p:sp>
      <p:sp>
        <p:nvSpPr>
          <p:cNvPr id="16" name="Rectangle 15"/>
          <p:cNvSpPr/>
          <p:nvPr/>
        </p:nvSpPr>
        <p:spPr>
          <a:xfrm>
            <a:off x="1592617" y="1778236"/>
            <a:ext cx="6099519" cy="50069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795"/>
          </a:p>
        </p:txBody>
      </p:sp>
      <p:sp>
        <p:nvSpPr>
          <p:cNvPr id="18" name="TextBox 17"/>
          <p:cNvSpPr txBox="1"/>
          <p:nvPr/>
        </p:nvSpPr>
        <p:spPr>
          <a:xfrm>
            <a:off x="3924704" y="93982"/>
            <a:ext cx="7880723" cy="58271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r">
              <a:defRPr/>
            </a:pPr>
            <a:r>
              <a:rPr lang="id-ID" sz="3192" b="1" dirty="0" smtClean="0">
                <a:solidFill>
                  <a:schemeClr val="tx1"/>
                </a:solidFill>
                <a:latin typeface="Cambria" panose="02040503050406030204" pitchFamily="18" charset="0"/>
              </a:rPr>
              <a:t>Strategi </a:t>
            </a:r>
            <a:r>
              <a:rPr lang="id-ID" sz="3192" b="1" dirty="0">
                <a:solidFill>
                  <a:schemeClr val="tx1"/>
                </a:solidFill>
                <a:latin typeface="Cambria" panose="02040503050406030204" pitchFamily="18" charset="0"/>
              </a:rPr>
              <a:t>Membuat </a:t>
            </a:r>
            <a:r>
              <a:rPr lang="id-ID" sz="3192" b="1" i="1" dirty="0">
                <a:solidFill>
                  <a:schemeClr val="tx1"/>
                </a:solidFill>
                <a:latin typeface="Cambria" panose="02040503050406030204" pitchFamily="18" charset="0"/>
              </a:rPr>
              <a:t>Proposal Research</a:t>
            </a:r>
          </a:p>
        </p:txBody>
      </p:sp>
    </p:spTree>
    <p:extLst>
      <p:ext uri="{BB962C8B-B14F-4D97-AF65-F5344CB8AC3E}">
        <p14:creationId xmlns:p14="http://schemas.microsoft.com/office/powerpoint/2010/main" val="1671137806"/>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6" y="0"/>
            <a:ext cx="12183942" cy="6862538"/>
          </a:xfrm>
          <a:prstGeom prst="rect">
            <a:avLst/>
          </a:prstGeom>
        </p:spPr>
      </p:pic>
      <p:sp>
        <p:nvSpPr>
          <p:cNvPr id="38916" name="Rectangle 1"/>
          <p:cNvSpPr>
            <a:spLocks noChangeArrowheads="1"/>
          </p:cNvSpPr>
          <p:nvPr/>
        </p:nvSpPr>
        <p:spPr bwMode="auto">
          <a:xfrm>
            <a:off x="1725629" y="1133764"/>
            <a:ext cx="4227860" cy="64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id-ID" altLang="id-ID" sz="3591" b="1">
                <a:solidFill>
                  <a:srgbClr val="C00000"/>
                </a:solidFill>
                <a:latin typeface="Cambria" panose="02040503050406030204" pitchFamily="18" charset="0"/>
              </a:rPr>
              <a:t>2. </a:t>
            </a:r>
            <a:r>
              <a:rPr lang="id-ID" altLang="id-ID" sz="3591" b="1" i="1">
                <a:solidFill>
                  <a:srgbClr val="C00000"/>
                </a:solidFill>
                <a:latin typeface="Cambria" panose="02040503050406030204" pitchFamily="18" charset="0"/>
              </a:rPr>
              <a:t>Outline</a:t>
            </a:r>
            <a:r>
              <a:rPr lang="id-ID" altLang="id-ID" sz="3591" b="1">
                <a:solidFill>
                  <a:srgbClr val="C00000"/>
                </a:solidFill>
                <a:latin typeface="Cambria" panose="02040503050406030204" pitchFamily="18" charset="0"/>
              </a:rPr>
              <a:t> Proposal</a:t>
            </a:r>
          </a:p>
        </p:txBody>
      </p:sp>
      <p:sp>
        <p:nvSpPr>
          <p:cNvPr id="38917" name="TextBox 3"/>
          <p:cNvSpPr txBox="1">
            <a:spLocks noChangeArrowheads="1"/>
          </p:cNvSpPr>
          <p:nvPr/>
        </p:nvSpPr>
        <p:spPr bwMode="auto">
          <a:xfrm>
            <a:off x="2024905" y="2205772"/>
            <a:ext cx="7641817" cy="460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id-ID" altLang="id-ID" sz="2394"/>
          </a:p>
        </p:txBody>
      </p:sp>
      <p:graphicFrame>
        <p:nvGraphicFramePr>
          <p:cNvPr id="6" name="Diagram 5"/>
          <p:cNvGraphicFramePr/>
          <p:nvPr/>
        </p:nvGraphicFramePr>
        <p:xfrm>
          <a:off x="7783387" y="1012727"/>
          <a:ext cx="2873001" cy="15585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8919" name="Group 7"/>
          <p:cNvGrpSpPr>
            <a:grpSpLocks/>
          </p:cNvGrpSpPr>
          <p:nvPr/>
        </p:nvGrpSpPr>
        <p:grpSpPr bwMode="auto">
          <a:xfrm>
            <a:off x="7878985" y="568466"/>
            <a:ext cx="2638058" cy="1497961"/>
            <a:chOff x="2939539" y="891"/>
            <a:chExt cx="1906471" cy="1143882"/>
          </a:xfrm>
        </p:grpSpPr>
        <p:sp>
          <p:nvSpPr>
            <p:cNvPr id="9" name="Rounded Rectangle 8"/>
            <p:cNvSpPr/>
            <p:nvPr/>
          </p:nvSpPr>
          <p:spPr>
            <a:xfrm>
              <a:off x="2939539" y="891"/>
              <a:ext cx="1906471" cy="1143882"/>
            </a:xfrm>
            <a:prstGeom prst="roundRect">
              <a:avLst>
                <a:gd name="adj" fmla="val 10000"/>
              </a:avLst>
            </a:prstGeom>
          </p:spPr>
          <p:style>
            <a:lnRef idx="2">
              <a:schemeClr val="lt1">
                <a:hueOff val="0"/>
                <a:satOff val="0"/>
                <a:lumOff val="0"/>
                <a:alphaOff val="0"/>
              </a:schemeClr>
            </a:lnRef>
            <a:fillRef idx="1">
              <a:schemeClr val="accent4">
                <a:hueOff val="3465231"/>
                <a:satOff val="-15989"/>
                <a:lumOff val="588"/>
                <a:alphaOff val="0"/>
              </a:schemeClr>
            </a:fillRef>
            <a:effectRef idx="0">
              <a:schemeClr val="accent4">
                <a:hueOff val="3465231"/>
                <a:satOff val="-15989"/>
                <a:lumOff val="588"/>
                <a:alphaOff val="0"/>
              </a:schemeClr>
            </a:effectRef>
            <a:fontRef idx="minor">
              <a:schemeClr val="lt1"/>
            </a:fontRef>
          </p:style>
        </p:sp>
        <p:sp>
          <p:nvSpPr>
            <p:cNvPr id="10" name="Rounded Rectangle 4"/>
            <p:cNvSpPr/>
            <p:nvPr/>
          </p:nvSpPr>
          <p:spPr>
            <a:xfrm>
              <a:off x="2972725" y="34748"/>
              <a:ext cx="1840099" cy="1076168"/>
            </a:xfrm>
            <a:prstGeom prst="rect">
              <a:avLst/>
            </a:prstGeom>
          </p:spPr>
          <p:style>
            <a:lnRef idx="0">
              <a:scrgbClr r="0" g="0" b="0"/>
            </a:lnRef>
            <a:fillRef idx="0">
              <a:scrgbClr r="0" g="0" b="0"/>
            </a:fillRef>
            <a:effectRef idx="0">
              <a:scrgbClr r="0" g="0" b="0"/>
            </a:effectRef>
            <a:fontRef idx="minor">
              <a:schemeClr val="lt1"/>
            </a:fontRef>
          </p:style>
          <p:txBody>
            <a:bodyPr lIns="68406" tIns="68406" rIns="68406" bIns="68406" spcCol="1270" anchor="ctr"/>
            <a:lstStyle/>
            <a:p>
              <a:pPr algn="ctr" defTabSz="798100">
                <a:lnSpc>
                  <a:spcPct val="90000"/>
                </a:lnSpc>
                <a:spcAft>
                  <a:spcPct val="35000"/>
                </a:spcAft>
                <a:defRPr/>
              </a:pPr>
              <a:r>
                <a:rPr lang="id-ID" sz="2793" b="1" dirty="0"/>
                <a:t>Tinjauan Literatur (Literature Review)</a:t>
              </a:r>
            </a:p>
          </p:txBody>
        </p:sp>
      </p:grpSp>
      <p:sp>
        <p:nvSpPr>
          <p:cNvPr id="12" name="Rectangle 11"/>
          <p:cNvSpPr/>
          <p:nvPr/>
        </p:nvSpPr>
        <p:spPr>
          <a:xfrm>
            <a:off x="7986661" y="2348284"/>
            <a:ext cx="2424290" cy="1015003"/>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id-ID" sz="1795" dirty="0"/>
              <a:t>Untuk memudahkan alur tinjauan literatur bisa dibuat maping dahulu</a:t>
            </a:r>
          </a:p>
        </p:txBody>
      </p:sp>
      <p:sp>
        <p:nvSpPr>
          <p:cNvPr id="13" name="Rectangle 12"/>
          <p:cNvSpPr/>
          <p:nvPr/>
        </p:nvSpPr>
        <p:spPr>
          <a:xfrm>
            <a:off x="7986661" y="3499465"/>
            <a:ext cx="2424290" cy="143145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id-ID" sz="1995" dirty="0"/>
              <a:t>Maping membantu dan memudahkan menulis literatur review</a:t>
            </a:r>
          </a:p>
        </p:txBody>
      </p:sp>
      <p:sp>
        <p:nvSpPr>
          <p:cNvPr id="14" name="Rectangle 13"/>
          <p:cNvSpPr/>
          <p:nvPr/>
        </p:nvSpPr>
        <p:spPr>
          <a:xfrm>
            <a:off x="7997746" y="5282450"/>
            <a:ext cx="2424289" cy="679308"/>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id-ID" sz="1795" b="1" dirty="0"/>
              <a:t>Gunakan sumber yang sesuai</a:t>
            </a:r>
          </a:p>
        </p:txBody>
      </p:sp>
      <p:sp>
        <p:nvSpPr>
          <p:cNvPr id="15" name="Down Arrow 14"/>
          <p:cNvSpPr/>
          <p:nvPr/>
        </p:nvSpPr>
        <p:spPr>
          <a:xfrm>
            <a:off x="8949410" y="4930920"/>
            <a:ext cx="498793" cy="3515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795"/>
          </a:p>
        </p:txBody>
      </p:sp>
      <p:grpSp>
        <p:nvGrpSpPr>
          <p:cNvPr id="38924" name="Group 1"/>
          <p:cNvGrpSpPr>
            <a:grpSpLocks/>
          </p:cNvGrpSpPr>
          <p:nvPr/>
        </p:nvGrpSpPr>
        <p:grpSpPr bwMode="auto">
          <a:xfrm>
            <a:off x="1617953" y="1"/>
            <a:ext cx="6166024" cy="6858000"/>
            <a:chOff x="82550" y="0"/>
            <a:chExt cx="5962650" cy="6875463"/>
          </a:xfrm>
        </p:grpSpPr>
        <p:pic>
          <p:nvPicPr>
            <p:cNvPr id="38925" name="Picture 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2550" y="0"/>
              <a:ext cx="5962650" cy="473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6" name="Picture 10"/>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2550" y="4738688"/>
              <a:ext cx="5962650"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Rectangle 1"/>
          <p:cNvSpPr>
            <a:spLocks noChangeArrowheads="1"/>
          </p:cNvSpPr>
          <p:nvPr/>
        </p:nvSpPr>
        <p:spPr bwMode="auto">
          <a:xfrm>
            <a:off x="0" y="2205772"/>
            <a:ext cx="228534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id-ID" altLang="id-ID" sz="2800" b="1" dirty="0">
                <a:solidFill>
                  <a:srgbClr val="C00000"/>
                </a:solidFill>
                <a:latin typeface="Cambria" panose="02040503050406030204" pitchFamily="18" charset="0"/>
              </a:rPr>
              <a:t>2. </a:t>
            </a:r>
            <a:r>
              <a:rPr lang="id-ID" altLang="id-ID" sz="2800" b="1" i="1" dirty="0">
                <a:solidFill>
                  <a:srgbClr val="C00000"/>
                </a:solidFill>
                <a:latin typeface="Cambria" panose="02040503050406030204" pitchFamily="18" charset="0"/>
              </a:rPr>
              <a:t>Outline</a:t>
            </a:r>
            <a:r>
              <a:rPr lang="id-ID" altLang="id-ID" sz="2800" b="1" dirty="0">
                <a:solidFill>
                  <a:srgbClr val="C00000"/>
                </a:solidFill>
                <a:latin typeface="Cambria" panose="02040503050406030204" pitchFamily="18" charset="0"/>
              </a:rPr>
              <a:t> Proposal</a:t>
            </a:r>
          </a:p>
        </p:txBody>
      </p:sp>
    </p:spTree>
    <p:extLst>
      <p:ext uri="{BB962C8B-B14F-4D97-AF65-F5344CB8AC3E}">
        <p14:creationId xmlns:p14="http://schemas.microsoft.com/office/powerpoint/2010/main" val="3922293003"/>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Rectangle 1"/>
          <p:cNvSpPr>
            <a:spLocks noChangeArrowheads="1"/>
          </p:cNvSpPr>
          <p:nvPr/>
        </p:nvSpPr>
        <p:spPr bwMode="auto">
          <a:xfrm>
            <a:off x="1725628" y="1133763"/>
            <a:ext cx="7518306" cy="2026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id-ID" altLang="id-ID" sz="1995" b="1" i="1">
                <a:solidFill>
                  <a:srgbClr val="C00000"/>
                </a:solidFill>
                <a:latin typeface="Cambria" panose="02040503050406030204" pitchFamily="18" charset="0"/>
              </a:rPr>
              <a:t>Untuk mendukung Tinjauan Literatur Bisa Juga Ditambahkan ...</a:t>
            </a:r>
          </a:p>
          <a:p>
            <a:pPr eaLnBrk="1" hangingPunct="1"/>
            <a:endParaRPr lang="id-ID" altLang="id-ID" sz="1995" b="1" i="1">
              <a:solidFill>
                <a:srgbClr val="C00000"/>
              </a:solidFill>
              <a:latin typeface="Cambria" panose="02040503050406030204" pitchFamily="18" charset="0"/>
            </a:endParaRPr>
          </a:p>
          <a:p>
            <a:pPr eaLnBrk="1" hangingPunct="1"/>
            <a:r>
              <a:rPr lang="id-ID" altLang="id-ID" sz="2394" b="1" i="1"/>
              <a:t>Theoretical Framework</a:t>
            </a:r>
          </a:p>
          <a:p>
            <a:pPr eaLnBrk="1" hangingPunct="1"/>
            <a:endParaRPr lang="id-ID" altLang="id-ID" sz="2394" b="1" i="1">
              <a:latin typeface="Cambria" panose="02040503050406030204" pitchFamily="18" charset="0"/>
            </a:endParaRPr>
          </a:p>
          <a:p>
            <a:pPr eaLnBrk="1" hangingPunct="1"/>
            <a:r>
              <a:rPr lang="id-ID" altLang="id-ID" sz="1795" b="1" i="1" u="sng">
                <a:latin typeface="Cambria" panose="02040503050406030204" pitchFamily="18" charset="0"/>
              </a:rPr>
              <a:t>Misalnya:</a:t>
            </a:r>
          </a:p>
          <a:p>
            <a:pPr eaLnBrk="1" hangingPunct="1"/>
            <a:endParaRPr lang="id-ID" altLang="id-ID" sz="1995" b="1" i="1">
              <a:solidFill>
                <a:srgbClr val="C00000"/>
              </a:solidFill>
              <a:latin typeface="Cambria" panose="02040503050406030204" pitchFamily="18" charset="0"/>
            </a:endParaRPr>
          </a:p>
        </p:txBody>
      </p:sp>
      <p:sp>
        <p:nvSpPr>
          <p:cNvPr id="39942" name="TextBox 3"/>
          <p:cNvSpPr txBox="1">
            <a:spLocks noChangeArrowheads="1"/>
          </p:cNvSpPr>
          <p:nvPr/>
        </p:nvSpPr>
        <p:spPr bwMode="auto">
          <a:xfrm>
            <a:off x="2024905" y="2205772"/>
            <a:ext cx="7641817" cy="460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id-ID" altLang="id-ID" sz="2394"/>
          </a:p>
        </p:txBody>
      </p:sp>
      <p:sp>
        <p:nvSpPr>
          <p:cNvPr id="39943" name="Rectangle 4"/>
          <p:cNvSpPr>
            <a:spLocks noChangeArrowheads="1"/>
          </p:cNvSpPr>
          <p:nvPr/>
        </p:nvSpPr>
        <p:spPr bwMode="auto">
          <a:xfrm>
            <a:off x="1606869" y="2910415"/>
            <a:ext cx="8477888" cy="1474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r>
              <a:rPr lang="en-US" altLang="id-ID" sz="1795"/>
              <a:t>The search for the roots of corruption has led theorists to consider a</a:t>
            </a:r>
            <a:r>
              <a:rPr lang="id-ID" altLang="id-ID" sz="1795"/>
              <a:t> </a:t>
            </a:r>
            <a:r>
              <a:rPr lang="en-US" altLang="id-ID" sz="1795"/>
              <a:t>broad layout of economic, political,</a:t>
            </a:r>
            <a:r>
              <a:rPr lang="id-ID" altLang="id-ID" sz="1795"/>
              <a:t> </a:t>
            </a:r>
            <a:r>
              <a:rPr lang="en-US" altLang="id-ID" sz="1795"/>
              <a:t>cultural and pyschological factors (Husted, 1999, p.339). The roots of corruption are as multiple and</a:t>
            </a:r>
            <a:r>
              <a:rPr lang="id-ID" altLang="id-ID" sz="1795"/>
              <a:t> </a:t>
            </a:r>
            <a:r>
              <a:rPr lang="en-US" altLang="id-ID" sz="1795"/>
              <a:t>complex</a:t>
            </a:r>
            <a:r>
              <a:rPr lang="id-ID" altLang="id-ID" sz="1795"/>
              <a:t> </a:t>
            </a:r>
            <a:r>
              <a:rPr lang="en-US" altLang="id-ID" sz="1795"/>
              <a:t>as its forms are varied (Mills, 2001, p.6). </a:t>
            </a:r>
            <a:r>
              <a:rPr lang="en-US" altLang="id-ID" sz="1795" b="1" i="1"/>
              <a:t>However in this </a:t>
            </a:r>
            <a:r>
              <a:rPr lang="id-ID" altLang="id-ID" sz="1795" b="1" i="1"/>
              <a:t>prposal</a:t>
            </a:r>
            <a:r>
              <a:rPr lang="en-US" altLang="id-ID" sz="1795" b="1" i="1"/>
              <a:t>, only the role of </a:t>
            </a:r>
            <a:r>
              <a:rPr lang="en-US" altLang="id-ID" sz="1795" b="1" i="1" u="sng">
                <a:solidFill>
                  <a:srgbClr val="FF0000"/>
                </a:solidFill>
              </a:rPr>
              <a:t>economic growth and</a:t>
            </a:r>
            <a:r>
              <a:rPr lang="id-ID" altLang="id-ID" sz="1795" b="1" i="1" u="sng">
                <a:solidFill>
                  <a:srgbClr val="FF0000"/>
                </a:solidFill>
              </a:rPr>
              <a:t> </a:t>
            </a:r>
            <a:r>
              <a:rPr lang="en-US" altLang="id-ID" sz="1795" b="1" i="1" u="sng">
                <a:solidFill>
                  <a:srgbClr val="FF0000"/>
                </a:solidFill>
              </a:rPr>
              <a:t>development, income inequality, inflation and economic freedom </a:t>
            </a:r>
            <a:r>
              <a:rPr lang="en-US" altLang="id-ID" sz="1795" b="1" i="1"/>
              <a:t>are discussed and</a:t>
            </a:r>
            <a:r>
              <a:rPr lang="id-ID" altLang="id-ID" sz="1795" b="1" i="1"/>
              <a:t> </a:t>
            </a:r>
            <a:r>
              <a:rPr lang="en-US" altLang="id-ID" sz="1795" b="1" i="1"/>
              <a:t>analyzed.</a:t>
            </a:r>
          </a:p>
        </p:txBody>
      </p:sp>
      <p:cxnSp>
        <p:nvCxnSpPr>
          <p:cNvPr id="11" name="Elbow Connector 10"/>
          <p:cNvCxnSpPr/>
          <p:nvPr/>
        </p:nvCxnSpPr>
        <p:spPr>
          <a:xfrm rot="10800000" flipV="1">
            <a:off x="7695303" y="4232611"/>
            <a:ext cx="1086259" cy="1070424"/>
          </a:xfrm>
          <a:prstGeom prst="bentConnector3">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725628" y="4603142"/>
            <a:ext cx="6164442" cy="2210521"/>
          </a:xfrm>
          <a:prstGeom prst="rect">
            <a:avLst/>
          </a:prstGeom>
          <a:noFill/>
        </p:spPr>
        <p:txBody>
          <a:bodyPr>
            <a:spAutoFit/>
          </a:bodyPr>
          <a:lstStyle/>
          <a:p>
            <a:pPr marL="285036" indent="-285036">
              <a:buFont typeface="Arial" panose="020B0604020202020204" pitchFamily="34" charset="0"/>
              <a:buChar char="•"/>
              <a:defRPr/>
            </a:pPr>
            <a:r>
              <a:rPr lang="id-ID" sz="1995" dirty="0"/>
              <a:t>Kemudian jelaskan dari setiap variabel tersebut dengan mengkaitkan pada tulisan sebelumnya</a:t>
            </a:r>
          </a:p>
          <a:p>
            <a:pPr marL="285036" indent="-285036">
              <a:buFont typeface="Arial" panose="020B0604020202020204" pitchFamily="34" charset="0"/>
              <a:buChar char="•"/>
              <a:defRPr/>
            </a:pPr>
            <a:r>
              <a:rPr lang="id-ID" sz="1995" dirty="0"/>
              <a:t>Pemilihan harus didukung oleh kajian atau penelitian sebelumnya</a:t>
            </a:r>
          </a:p>
          <a:p>
            <a:pPr marL="285036" indent="-285036">
              <a:buFont typeface="Arial" panose="020B0604020202020204" pitchFamily="34" charset="0"/>
              <a:buChar char="•"/>
              <a:defRPr/>
            </a:pPr>
            <a:r>
              <a:rPr lang="id-ID" sz="1995" dirty="0"/>
              <a:t>Jelaskan secara runut bahwa variabel tersebutmemang sesuai dan cocok dalam rencana proposal penelitian</a:t>
            </a:r>
          </a:p>
          <a:p>
            <a:pPr>
              <a:defRPr/>
            </a:pPr>
            <a:endParaRPr lang="id-ID" sz="1795"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6" y="0"/>
            <a:ext cx="12183942" cy="6862538"/>
          </a:xfrm>
          <a:prstGeom prst="rect">
            <a:avLst/>
          </a:prstGeom>
        </p:spPr>
      </p:pic>
      <p:sp>
        <p:nvSpPr>
          <p:cNvPr id="12" name="TextBox 11"/>
          <p:cNvSpPr txBox="1"/>
          <p:nvPr/>
        </p:nvSpPr>
        <p:spPr>
          <a:xfrm>
            <a:off x="3924704" y="93982"/>
            <a:ext cx="7880723" cy="58271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r">
              <a:defRPr/>
            </a:pPr>
            <a:r>
              <a:rPr lang="id-ID" sz="3192" b="1" dirty="0" smtClean="0">
                <a:solidFill>
                  <a:schemeClr val="tx1"/>
                </a:solidFill>
                <a:latin typeface="Cambria" panose="02040503050406030204" pitchFamily="18" charset="0"/>
              </a:rPr>
              <a:t>Strategi </a:t>
            </a:r>
            <a:r>
              <a:rPr lang="id-ID" sz="3192" b="1" dirty="0">
                <a:solidFill>
                  <a:schemeClr val="tx1"/>
                </a:solidFill>
                <a:latin typeface="Cambria" panose="02040503050406030204" pitchFamily="18" charset="0"/>
              </a:rPr>
              <a:t>Membuat </a:t>
            </a:r>
            <a:r>
              <a:rPr lang="id-ID" sz="3192" b="1" i="1" dirty="0">
                <a:solidFill>
                  <a:schemeClr val="tx1"/>
                </a:solidFill>
                <a:latin typeface="Cambria" panose="02040503050406030204" pitchFamily="18" charset="0"/>
              </a:rPr>
              <a:t>Proposal Research</a:t>
            </a:r>
          </a:p>
        </p:txBody>
      </p:sp>
      <p:sp>
        <p:nvSpPr>
          <p:cNvPr id="15" name="Rectangle 1"/>
          <p:cNvSpPr>
            <a:spLocks noChangeArrowheads="1"/>
          </p:cNvSpPr>
          <p:nvPr/>
        </p:nvSpPr>
        <p:spPr bwMode="auto">
          <a:xfrm>
            <a:off x="9666722" y="794201"/>
            <a:ext cx="228534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id-ID" altLang="id-ID" sz="2800" b="1" dirty="0">
                <a:solidFill>
                  <a:srgbClr val="C00000"/>
                </a:solidFill>
                <a:latin typeface="Cambria" panose="02040503050406030204" pitchFamily="18" charset="0"/>
              </a:rPr>
              <a:t>2. </a:t>
            </a:r>
            <a:r>
              <a:rPr lang="id-ID" altLang="id-ID" sz="2800" b="1" i="1" dirty="0">
                <a:solidFill>
                  <a:srgbClr val="C00000"/>
                </a:solidFill>
                <a:latin typeface="Cambria" panose="02040503050406030204" pitchFamily="18" charset="0"/>
              </a:rPr>
              <a:t>Outline</a:t>
            </a:r>
            <a:r>
              <a:rPr lang="id-ID" altLang="id-ID" sz="2800" b="1" dirty="0">
                <a:solidFill>
                  <a:srgbClr val="C00000"/>
                </a:solidFill>
                <a:latin typeface="Cambria" panose="02040503050406030204" pitchFamily="18" charset="0"/>
              </a:rPr>
              <a:t> Proposal</a:t>
            </a:r>
          </a:p>
        </p:txBody>
      </p:sp>
    </p:spTree>
    <p:extLst>
      <p:ext uri="{BB962C8B-B14F-4D97-AF65-F5344CB8AC3E}">
        <p14:creationId xmlns:p14="http://schemas.microsoft.com/office/powerpoint/2010/main" val="4220425449"/>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6" y="0"/>
            <a:ext cx="12183942" cy="6862538"/>
          </a:xfrm>
          <a:prstGeom prst="rect">
            <a:avLst/>
          </a:prstGeom>
        </p:spPr>
      </p:pic>
      <p:sp>
        <p:nvSpPr>
          <p:cNvPr id="40965" name="Rectangle 1"/>
          <p:cNvSpPr>
            <a:spLocks noChangeArrowheads="1"/>
          </p:cNvSpPr>
          <p:nvPr/>
        </p:nvSpPr>
        <p:spPr bwMode="auto">
          <a:xfrm>
            <a:off x="1725629" y="1133764"/>
            <a:ext cx="4227860" cy="64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id-ID" altLang="id-ID" sz="3591" b="1" dirty="0">
                <a:solidFill>
                  <a:srgbClr val="C00000"/>
                </a:solidFill>
                <a:latin typeface="Cambria" panose="02040503050406030204" pitchFamily="18" charset="0"/>
              </a:rPr>
              <a:t>2. </a:t>
            </a:r>
            <a:r>
              <a:rPr lang="id-ID" altLang="id-ID" sz="3591" b="1" i="1" dirty="0">
                <a:solidFill>
                  <a:srgbClr val="C00000"/>
                </a:solidFill>
                <a:latin typeface="Cambria" panose="02040503050406030204" pitchFamily="18" charset="0"/>
              </a:rPr>
              <a:t>Outline</a:t>
            </a:r>
            <a:r>
              <a:rPr lang="id-ID" altLang="id-ID" sz="3591" b="1" dirty="0">
                <a:solidFill>
                  <a:srgbClr val="C00000"/>
                </a:solidFill>
                <a:latin typeface="Cambria" panose="02040503050406030204" pitchFamily="18" charset="0"/>
              </a:rPr>
              <a:t> Proposal</a:t>
            </a:r>
          </a:p>
        </p:txBody>
      </p:sp>
      <p:sp>
        <p:nvSpPr>
          <p:cNvPr id="40966" name="TextBox 3"/>
          <p:cNvSpPr txBox="1">
            <a:spLocks noChangeArrowheads="1"/>
          </p:cNvSpPr>
          <p:nvPr/>
        </p:nvSpPr>
        <p:spPr bwMode="auto">
          <a:xfrm>
            <a:off x="2024905" y="2205772"/>
            <a:ext cx="7641817" cy="460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id-ID" altLang="id-ID" sz="2394"/>
          </a:p>
        </p:txBody>
      </p:sp>
      <p:graphicFrame>
        <p:nvGraphicFramePr>
          <p:cNvPr id="6" name="Diagram 5"/>
          <p:cNvGraphicFramePr/>
          <p:nvPr/>
        </p:nvGraphicFramePr>
        <p:xfrm>
          <a:off x="7783387" y="1012727"/>
          <a:ext cx="2873001" cy="15585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0968" name="Group 7"/>
          <p:cNvGrpSpPr>
            <a:grpSpLocks/>
          </p:cNvGrpSpPr>
          <p:nvPr/>
        </p:nvGrpSpPr>
        <p:grpSpPr bwMode="auto">
          <a:xfrm>
            <a:off x="7783977" y="1100512"/>
            <a:ext cx="2638058" cy="1566049"/>
            <a:chOff x="5608599" y="891"/>
            <a:chExt cx="1906471" cy="1143882"/>
          </a:xfrm>
        </p:grpSpPr>
        <p:sp>
          <p:nvSpPr>
            <p:cNvPr id="9" name="Rounded Rectangle 8"/>
            <p:cNvSpPr/>
            <p:nvPr/>
          </p:nvSpPr>
          <p:spPr>
            <a:xfrm>
              <a:off x="5608599" y="891"/>
              <a:ext cx="1906471" cy="1143882"/>
            </a:xfrm>
            <a:prstGeom prst="roundRect">
              <a:avLst>
                <a:gd name="adj" fmla="val 10000"/>
              </a:avLst>
            </a:prstGeom>
          </p:spPr>
          <p:style>
            <a:lnRef idx="2">
              <a:schemeClr val="lt1">
                <a:hueOff val="0"/>
                <a:satOff val="0"/>
                <a:lumOff val="0"/>
                <a:alphaOff val="0"/>
              </a:schemeClr>
            </a:lnRef>
            <a:fillRef idx="1">
              <a:schemeClr val="accent4">
                <a:hueOff val="6930461"/>
                <a:satOff val="-31979"/>
                <a:lumOff val="1177"/>
                <a:alphaOff val="0"/>
              </a:schemeClr>
            </a:fillRef>
            <a:effectRef idx="0">
              <a:schemeClr val="accent4">
                <a:hueOff val="6930461"/>
                <a:satOff val="-31979"/>
                <a:lumOff val="1177"/>
                <a:alphaOff val="0"/>
              </a:schemeClr>
            </a:effectRef>
            <a:fontRef idx="minor">
              <a:schemeClr val="lt1"/>
            </a:fontRef>
          </p:style>
        </p:sp>
        <p:sp>
          <p:nvSpPr>
            <p:cNvPr id="10" name="Rounded Rectangle 4"/>
            <p:cNvSpPr/>
            <p:nvPr/>
          </p:nvSpPr>
          <p:spPr>
            <a:xfrm>
              <a:off x="5641785" y="34432"/>
              <a:ext cx="1840099" cy="1076800"/>
            </a:xfrm>
            <a:prstGeom prst="rect">
              <a:avLst/>
            </a:prstGeom>
          </p:spPr>
          <p:style>
            <a:lnRef idx="0">
              <a:scrgbClr r="0" g="0" b="0"/>
            </a:lnRef>
            <a:fillRef idx="0">
              <a:scrgbClr r="0" g="0" b="0"/>
            </a:fillRef>
            <a:effectRef idx="0">
              <a:scrgbClr r="0" g="0" b="0"/>
            </a:effectRef>
            <a:fontRef idx="minor">
              <a:schemeClr val="lt1"/>
            </a:fontRef>
          </p:style>
          <p:txBody>
            <a:bodyPr lIns="64605" tIns="64605" rIns="64605" bIns="64605" spcCol="1270" anchor="ctr"/>
            <a:lstStyle/>
            <a:p>
              <a:pPr algn="ctr" defTabSz="753761">
                <a:lnSpc>
                  <a:spcPct val="90000"/>
                </a:lnSpc>
                <a:spcAft>
                  <a:spcPct val="35000"/>
                </a:spcAft>
                <a:defRPr/>
              </a:pPr>
              <a:r>
                <a:rPr lang="id-ID" sz="2394" b="1" dirty="0"/>
                <a:t>Metodologi Penelitian (Research Method)</a:t>
              </a:r>
            </a:p>
          </p:txBody>
        </p:sp>
      </p:grpSp>
      <p:sp>
        <p:nvSpPr>
          <p:cNvPr id="40969" name="TextBox 4"/>
          <p:cNvSpPr txBox="1">
            <a:spLocks noChangeArrowheads="1"/>
          </p:cNvSpPr>
          <p:nvPr/>
        </p:nvSpPr>
        <p:spPr bwMode="auto">
          <a:xfrm>
            <a:off x="1725628" y="2205772"/>
            <a:ext cx="5554806" cy="4082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r>
              <a:rPr lang="id-ID" altLang="id-ID" sz="1995"/>
              <a:t>	</a:t>
            </a:r>
            <a:r>
              <a:rPr lang="en-US" altLang="id-ID" sz="1995"/>
              <a:t>This paper aims to answer to the question of what are the economic factors that may cause corruption. To answer the question, an empirical study is pursued by using a cross-section data including corruption, economic development, growth, inflation, economic freedom and income distribution on</a:t>
            </a:r>
            <a:r>
              <a:rPr lang="id-ID" altLang="id-ID" sz="1995"/>
              <a:t> 30</a:t>
            </a:r>
            <a:r>
              <a:rPr lang="en-US" altLang="id-ID" sz="1995"/>
              <a:t> members of </a:t>
            </a:r>
            <a:r>
              <a:rPr lang="id-ID" altLang="id-ID" sz="1995"/>
              <a:t>ASIAN countries</a:t>
            </a:r>
            <a:r>
              <a:rPr lang="en-US" altLang="id-ID" sz="1995"/>
              <a:t> in the average of 200</a:t>
            </a:r>
            <a:r>
              <a:rPr lang="id-ID" altLang="id-ID" sz="1995"/>
              <a:t>0</a:t>
            </a:r>
            <a:r>
              <a:rPr lang="en-US" altLang="id-ID" sz="1995"/>
              <a:t>-20</a:t>
            </a:r>
            <a:r>
              <a:rPr lang="id-ID" altLang="id-ID" sz="1995"/>
              <a:t>17</a:t>
            </a:r>
            <a:r>
              <a:rPr lang="en-US" altLang="id-ID" sz="1995"/>
              <a:t> years. Maximum likehood method is chosen in estimating coefficients of regression model. A list of </a:t>
            </a:r>
            <a:r>
              <a:rPr lang="id-ID" altLang="id-ID" sz="1995"/>
              <a:t>30</a:t>
            </a:r>
            <a:r>
              <a:rPr lang="en-US" altLang="id-ID" sz="1995"/>
              <a:t> members of </a:t>
            </a:r>
            <a:r>
              <a:rPr lang="id-ID" altLang="id-ID" sz="1995"/>
              <a:t>ASIAN countries</a:t>
            </a:r>
            <a:r>
              <a:rPr lang="en-US" altLang="id-ID" sz="1995"/>
              <a:t> is presented in </a:t>
            </a:r>
            <a:r>
              <a:rPr lang="en-US" altLang="id-ID" sz="1995" b="1"/>
              <a:t>appendix 1</a:t>
            </a:r>
            <a:r>
              <a:rPr lang="en-US" altLang="id-ID" sz="1995"/>
              <a:t>. In this study, the econometric model to be estimated is as follows:</a:t>
            </a:r>
            <a:endParaRPr lang="id-ID" altLang="id-ID" sz="1995"/>
          </a:p>
        </p:txBody>
      </p:sp>
      <p:sp>
        <p:nvSpPr>
          <p:cNvPr id="12" name="Rectangle 11"/>
          <p:cNvSpPr/>
          <p:nvPr/>
        </p:nvSpPr>
        <p:spPr>
          <a:xfrm>
            <a:off x="7829898" y="2759986"/>
            <a:ext cx="2424289" cy="680891"/>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id-ID" sz="1596" dirty="0"/>
              <a:t>Jelaskan metodologi penelitian</a:t>
            </a:r>
          </a:p>
        </p:txBody>
      </p:sp>
      <p:sp>
        <p:nvSpPr>
          <p:cNvPr id="13" name="Rectangle 12"/>
          <p:cNvSpPr/>
          <p:nvPr/>
        </p:nvSpPr>
        <p:spPr>
          <a:xfrm>
            <a:off x="7829898" y="3577055"/>
            <a:ext cx="2424289" cy="1429871"/>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id-ID" sz="1795" dirty="0"/>
              <a:t>Jelaskan mengenai sampel dan hal-hal berkaitan dengan data penelitian</a:t>
            </a:r>
          </a:p>
        </p:txBody>
      </p:sp>
      <p:sp>
        <p:nvSpPr>
          <p:cNvPr id="14" name="Rectangle 13"/>
          <p:cNvSpPr/>
          <p:nvPr/>
        </p:nvSpPr>
        <p:spPr>
          <a:xfrm>
            <a:off x="7840982" y="5358457"/>
            <a:ext cx="2424290" cy="680891"/>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id-ID" sz="1795" b="1" dirty="0"/>
              <a:t>Harus jelas dan konsisten</a:t>
            </a:r>
          </a:p>
        </p:txBody>
      </p:sp>
      <p:sp>
        <p:nvSpPr>
          <p:cNvPr id="16" name="TextBox 15"/>
          <p:cNvSpPr txBox="1"/>
          <p:nvPr/>
        </p:nvSpPr>
        <p:spPr>
          <a:xfrm>
            <a:off x="3924704" y="93982"/>
            <a:ext cx="7880723" cy="58271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r">
              <a:defRPr/>
            </a:pPr>
            <a:r>
              <a:rPr lang="id-ID" sz="3192" b="1" dirty="0" smtClean="0">
                <a:solidFill>
                  <a:schemeClr val="tx1"/>
                </a:solidFill>
                <a:latin typeface="Cambria" panose="02040503050406030204" pitchFamily="18" charset="0"/>
              </a:rPr>
              <a:t>Strategi </a:t>
            </a:r>
            <a:r>
              <a:rPr lang="id-ID" sz="3192" b="1" dirty="0">
                <a:solidFill>
                  <a:schemeClr val="tx1"/>
                </a:solidFill>
                <a:latin typeface="Cambria" panose="02040503050406030204" pitchFamily="18" charset="0"/>
              </a:rPr>
              <a:t>Membuat </a:t>
            </a:r>
            <a:r>
              <a:rPr lang="id-ID" sz="3192" b="1" i="1" dirty="0">
                <a:solidFill>
                  <a:schemeClr val="tx1"/>
                </a:solidFill>
                <a:latin typeface="Cambria" panose="02040503050406030204" pitchFamily="18" charset="0"/>
              </a:rPr>
              <a:t>Proposal Research</a:t>
            </a:r>
          </a:p>
        </p:txBody>
      </p:sp>
    </p:spTree>
    <p:extLst>
      <p:ext uri="{BB962C8B-B14F-4D97-AF65-F5344CB8AC3E}">
        <p14:creationId xmlns:p14="http://schemas.microsoft.com/office/powerpoint/2010/main" val="2630757335"/>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6" y="0"/>
            <a:ext cx="12183942" cy="6862538"/>
          </a:xfrm>
          <a:prstGeom prst="rect">
            <a:avLst/>
          </a:prstGeom>
        </p:spPr>
      </p:pic>
      <p:sp>
        <p:nvSpPr>
          <p:cNvPr id="41989" name="Rectangle 1"/>
          <p:cNvSpPr>
            <a:spLocks noChangeArrowheads="1"/>
          </p:cNvSpPr>
          <p:nvPr/>
        </p:nvSpPr>
        <p:spPr bwMode="auto">
          <a:xfrm>
            <a:off x="1725629" y="1133764"/>
            <a:ext cx="4227860" cy="64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id-ID" altLang="id-ID" sz="3591" b="1">
                <a:solidFill>
                  <a:srgbClr val="C00000"/>
                </a:solidFill>
                <a:latin typeface="Cambria" panose="02040503050406030204" pitchFamily="18" charset="0"/>
              </a:rPr>
              <a:t>2. </a:t>
            </a:r>
            <a:r>
              <a:rPr lang="id-ID" altLang="id-ID" sz="3591" b="1" i="1">
                <a:solidFill>
                  <a:srgbClr val="C00000"/>
                </a:solidFill>
                <a:latin typeface="Cambria" panose="02040503050406030204" pitchFamily="18" charset="0"/>
              </a:rPr>
              <a:t>Outline</a:t>
            </a:r>
            <a:r>
              <a:rPr lang="id-ID" altLang="id-ID" sz="3591" b="1">
                <a:solidFill>
                  <a:srgbClr val="C00000"/>
                </a:solidFill>
                <a:latin typeface="Cambria" panose="02040503050406030204" pitchFamily="18" charset="0"/>
              </a:rPr>
              <a:t> Proposal</a:t>
            </a:r>
          </a:p>
        </p:txBody>
      </p:sp>
      <p:sp>
        <p:nvSpPr>
          <p:cNvPr id="41990" name="TextBox 3"/>
          <p:cNvSpPr txBox="1">
            <a:spLocks noChangeArrowheads="1"/>
          </p:cNvSpPr>
          <p:nvPr/>
        </p:nvSpPr>
        <p:spPr bwMode="auto">
          <a:xfrm>
            <a:off x="2024905" y="2205772"/>
            <a:ext cx="7641817" cy="460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id-ID" altLang="id-ID" sz="2394"/>
          </a:p>
        </p:txBody>
      </p:sp>
      <p:graphicFrame>
        <p:nvGraphicFramePr>
          <p:cNvPr id="6" name="Diagram 5"/>
          <p:cNvGraphicFramePr/>
          <p:nvPr/>
        </p:nvGraphicFramePr>
        <p:xfrm>
          <a:off x="7783387" y="1012727"/>
          <a:ext cx="2873001" cy="15585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1992" name="Group 7"/>
          <p:cNvGrpSpPr>
            <a:grpSpLocks/>
          </p:cNvGrpSpPr>
          <p:nvPr/>
        </p:nvGrpSpPr>
        <p:grpSpPr bwMode="auto">
          <a:xfrm>
            <a:off x="7783977" y="1100512"/>
            <a:ext cx="2638058" cy="1566049"/>
            <a:chOff x="5608599" y="891"/>
            <a:chExt cx="1906471" cy="1143882"/>
          </a:xfrm>
        </p:grpSpPr>
        <p:sp>
          <p:nvSpPr>
            <p:cNvPr id="9" name="Rounded Rectangle 8"/>
            <p:cNvSpPr/>
            <p:nvPr/>
          </p:nvSpPr>
          <p:spPr>
            <a:xfrm>
              <a:off x="5608599" y="891"/>
              <a:ext cx="1906471" cy="1143882"/>
            </a:xfrm>
            <a:prstGeom prst="roundRect">
              <a:avLst>
                <a:gd name="adj" fmla="val 10000"/>
              </a:avLst>
            </a:prstGeom>
          </p:spPr>
          <p:style>
            <a:lnRef idx="2">
              <a:schemeClr val="lt1">
                <a:hueOff val="0"/>
                <a:satOff val="0"/>
                <a:lumOff val="0"/>
                <a:alphaOff val="0"/>
              </a:schemeClr>
            </a:lnRef>
            <a:fillRef idx="1">
              <a:schemeClr val="accent4">
                <a:hueOff val="6930461"/>
                <a:satOff val="-31979"/>
                <a:lumOff val="1177"/>
                <a:alphaOff val="0"/>
              </a:schemeClr>
            </a:fillRef>
            <a:effectRef idx="0">
              <a:schemeClr val="accent4">
                <a:hueOff val="6930461"/>
                <a:satOff val="-31979"/>
                <a:lumOff val="1177"/>
                <a:alphaOff val="0"/>
              </a:schemeClr>
            </a:effectRef>
            <a:fontRef idx="minor">
              <a:schemeClr val="lt1"/>
            </a:fontRef>
          </p:style>
        </p:sp>
        <p:sp>
          <p:nvSpPr>
            <p:cNvPr id="10" name="Rounded Rectangle 4"/>
            <p:cNvSpPr/>
            <p:nvPr/>
          </p:nvSpPr>
          <p:spPr>
            <a:xfrm>
              <a:off x="5641785" y="34432"/>
              <a:ext cx="1840099" cy="1076800"/>
            </a:xfrm>
            <a:prstGeom prst="rect">
              <a:avLst/>
            </a:prstGeom>
          </p:spPr>
          <p:style>
            <a:lnRef idx="0">
              <a:scrgbClr r="0" g="0" b="0"/>
            </a:lnRef>
            <a:fillRef idx="0">
              <a:scrgbClr r="0" g="0" b="0"/>
            </a:fillRef>
            <a:effectRef idx="0">
              <a:scrgbClr r="0" g="0" b="0"/>
            </a:effectRef>
            <a:fontRef idx="minor">
              <a:schemeClr val="lt1"/>
            </a:fontRef>
          </p:style>
          <p:txBody>
            <a:bodyPr lIns="64605" tIns="64605" rIns="64605" bIns="64605" spcCol="1270" anchor="ctr"/>
            <a:lstStyle/>
            <a:p>
              <a:pPr algn="ctr" defTabSz="753761">
                <a:lnSpc>
                  <a:spcPct val="90000"/>
                </a:lnSpc>
                <a:spcAft>
                  <a:spcPct val="35000"/>
                </a:spcAft>
                <a:defRPr/>
              </a:pPr>
              <a:r>
                <a:rPr lang="id-ID" sz="2394" b="1" dirty="0"/>
                <a:t>Metodologi Penelitian (Research Method)</a:t>
              </a:r>
            </a:p>
          </p:txBody>
        </p:sp>
      </p:grpSp>
      <p:sp>
        <p:nvSpPr>
          <p:cNvPr id="12" name="Rectangle 11"/>
          <p:cNvSpPr/>
          <p:nvPr/>
        </p:nvSpPr>
        <p:spPr>
          <a:xfrm>
            <a:off x="7829898" y="2759986"/>
            <a:ext cx="2424289" cy="680891"/>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id-ID" sz="1596" dirty="0"/>
              <a:t>Jelaskan Model yang digunakan</a:t>
            </a:r>
          </a:p>
        </p:txBody>
      </p:sp>
      <p:sp>
        <p:nvSpPr>
          <p:cNvPr id="13" name="Rectangle 12"/>
          <p:cNvSpPr/>
          <p:nvPr/>
        </p:nvSpPr>
        <p:spPr>
          <a:xfrm>
            <a:off x="7829898" y="3577055"/>
            <a:ext cx="2424289" cy="1429871"/>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id-ID" sz="1795" dirty="0"/>
              <a:t>Jelaskan alat dan referensi dari estimasi model</a:t>
            </a:r>
          </a:p>
        </p:txBody>
      </p:sp>
      <p:sp>
        <p:nvSpPr>
          <p:cNvPr id="14" name="Rectangle 13"/>
          <p:cNvSpPr/>
          <p:nvPr/>
        </p:nvSpPr>
        <p:spPr>
          <a:xfrm>
            <a:off x="7840982" y="5358457"/>
            <a:ext cx="2424290" cy="680891"/>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id-ID" sz="1795" b="1" dirty="0"/>
              <a:t>Model harus jelas dan tidak ambigu</a:t>
            </a:r>
          </a:p>
        </p:txBody>
      </p:sp>
      <p:sp>
        <p:nvSpPr>
          <p:cNvPr id="41996" name="Rectangle 6"/>
          <p:cNvSpPr>
            <a:spLocks noChangeArrowheads="1"/>
          </p:cNvSpPr>
          <p:nvPr/>
        </p:nvSpPr>
        <p:spPr bwMode="auto">
          <a:xfrm>
            <a:off x="1725628" y="1806738"/>
            <a:ext cx="4560388" cy="64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id-ID" sz="1795"/>
              <a:t>In this study, the econometric model to be estimated is as follows: </a:t>
            </a:r>
            <a:endParaRPr lang="id-ID" altLang="id-ID" sz="1795"/>
          </a:p>
        </p:txBody>
      </p:sp>
      <p:sp>
        <p:nvSpPr>
          <p:cNvPr id="41997" name="Rectangle 10"/>
          <p:cNvSpPr>
            <a:spLocks noChangeArrowheads="1"/>
          </p:cNvSpPr>
          <p:nvPr/>
        </p:nvSpPr>
        <p:spPr bwMode="auto">
          <a:xfrm>
            <a:off x="1714545" y="2481295"/>
            <a:ext cx="6115353" cy="367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id-ID" altLang="id-ID" sz="1795" b="1"/>
              <a:t>CPI= c + </a:t>
            </a:r>
            <a:r>
              <a:rPr lang="el-GR" altLang="id-ID" sz="1795" b="1"/>
              <a:t>α</a:t>
            </a:r>
            <a:r>
              <a:rPr lang="id-ID" altLang="id-ID" sz="1596" b="1"/>
              <a:t>1 </a:t>
            </a:r>
            <a:r>
              <a:rPr lang="id-ID" altLang="id-ID" sz="1795" b="1"/>
              <a:t>GDP + </a:t>
            </a:r>
            <a:r>
              <a:rPr lang="el-GR" altLang="id-ID" sz="1795" b="1"/>
              <a:t>α</a:t>
            </a:r>
            <a:r>
              <a:rPr lang="id-ID" altLang="id-ID" sz="1795" b="1"/>
              <a:t>2 G + </a:t>
            </a:r>
            <a:r>
              <a:rPr lang="el-GR" altLang="id-ID" sz="1795" b="1"/>
              <a:t>α3</a:t>
            </a:r>
            <a:r>
              <a:rPr lang="id-ID" altLang="id-ID" sz="1795" b="1"/>
              <a:t> I + </a:t>
            </a:r>
            <a:r>
              <a:rPr lang="el-GR" altLang="id-ID" sz="1795" b="1"/>
              <a:t>α4</a:t>
            </a:r>
            <a:r>
              <a:rPr lang="id-ID" altLang="id-ID" sz="1795" b="1"/>
              <a:t> EF + </a:t>
            </a:r>
            <a:r>
              <a:rPr lang="el-GR" altLang="id-ID" sz="1795" b="1"/>
              <a:t>α5</a:t>
            </a:r>
            <a:r>
              <a:rPr lang="id-ID" altLang="id-ID" sz="1795" b="1"/>
              <a:t> GINI + </a:t>
            </a:r>
            <a:r>
              <a:rPr lang="el-GR" altLang="id-ID" sz="1795" b="1"/>
              <a:t>ε</a:t>
            </a:r>
            <a:r>
              <a:rPr lang="id-ID" altLang="id-ID" sz="1795" b="1"/>
              <a:t>.............</a:t>
            </a:r>
            <a:r>
              <a:rPr lang="el-GR" altLang="id-ID" sz="1795" b="1"/>
              <a:t> (1)</a:t>
            </a:r>
            <a:endParaRPr lang="id-ID" altLang="id-ID" sz="1795" b="1"/>
          </a:p>
        </p:txBody>
      </p:sp>
      <p:sp>
        <p:nvSpPr>
          <p:cNvPr id="41998" name="Rectangle 14"/>
          <p:cNvSpPr>
            <a:spLocks noChangeArrowheads="1"/>
          </p:cNvSpPr>
          <p:nvPr/>
        </p:nvSpPr>
        <p:spPr bwMode="auto">
          <a:xfrm>
            <a:off x="972458" y="2837575"/>
            <a:ext cx="6790936" cy="3683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r>
              <a:rPr lang="en-US" altLang="id-ID" sz="1795" dirty="0"/>
              <a:t>where CPI is a corruption perception index; GDP stands for GDP per capita; G is the growth rate of gross</a:t>
            </a:r>
            <a:r>
              <a:rPr lang="id-ID" altLang="id-ID" sz="1795" dirty="0"/>
              <a:t> </a:t>
            </a:r>
            <a:r>
              <a:rPr lang="en-US" altLang="id-ID" sz="1795" dirty="0"/>
              <a:t>domestic product; I is the inflation rate; EF is a economic freedom index; GINI is a Gini coefficient; c is a</a:t>
            </a:r>
            <a:r>
              <a:rPr lang="id-ID" altLang="id-ID" sz="1795" dirty="0"/>
              <a:t> </a:t>
            </a:r>
            <a:r>
              <a:rPr lang="en-US" altLang="id-ID" sz="1795" dirty="0"/>
              <a:t>constant and ε is the error term. This study differs from others on some aspects. First, while the other studies</a:t>
            </a:r>
            <a:r>
              <a:rPr lang="id-ID" altLang="id-ID" sz="1795" dirty="0"/>
              <a:t> </a:t>
            </a:r>
            <a:r>
              <a:rPr lang="en-US" altLang="id-ID" sz="1795" dirty="0"/>
              <a:t>have preferred to use the method of simple OLS estimation, in this study the Tobit model of censored</a:t>
            </a:r>
            <a:r>
              <a:rPr lang="id-ID" altLang="id-ID" sz="1795" dirty="0"/>
              <a:t> </a:t>
            </a:r>
            <a:r>
              <a:rPr lang="en-US" altLang="id-ID" sz="1795" dirty="0"/>
              <a:t>regression models is employed to estimate the equation (1) using cross section data on the variables included</a:t>
            </a:r>
            <a:r>
              <a:rPr lang="id-ID" altLang="id-ID" sz="1795" dirty="0"/>
              <a:t> </a:t>
            </a:r>
            <a:r>
              <a:rPr lang="en-US" altLang="id-ID" sz="1795" dirty="0"/>
              <a:t>in the model. Since the dependent variable, corruption index, has a certain points (from 0 to 10), OLS method</a:t>
            </a:r>
            <a:r>
              <a:rPr lang="id-ID" altLang="id-ID" sz="1795" dirty="0"/>
              <a:t> </a:t>
            </a:r>
            <a:r>
              <a:rPr lang="en-US" altLang="id-ID" sz="1795" dirty="0"/>
              <a:t>is inconsistent and biased in estimating the regression models (Gujarati, 1999, p. 572; Kennedy, 2006, p. 309;</a:t>
            </a:r>
            <a:r>
              <a:rPr lang="id-ID" altLang="id-ID" sz="1795" dirty="0"/>
              <a:t> </a:t>
            </a:r>
            <a:r>
              <a:rPr lang="en-US" altLang="id-ID" sz="1795" dirty="0"/>
              <a:t>Wooldridge, 2001, p. 517). Therefore, “Censored Regression Model” is used instead of OLS.</a:t>
            </a:r>
            <a:endParaRPr lang="id-ID" altLang="id-ID" sz="1795" dirty="0"/>
          </a:p>
        </p:txBody>
      </p:sp>
      <p:sp>
        <p:nvSpPr>
          <p:cNvPr id="18" name="TextBox 17"/>
          <p:cNvSpPr txBox="1"/>
          <p:nvPr/>
        </p:nvSpPr>
        <p:spPr>
          <a:xfrm>
            <a:off x="3924704" y="93982"/>
            <a:ext cx="7880723" cy="58271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r">
              <a:defRPr/>
            </a:pPr>
            <a:r>
              <a:rPr lang="id-ID" sz="3192" b="1" dirty="0" smtClean="0">
                <a:solidFill>
                  <a:schemeClr val="tx1"/>
                </a:solidFill>
                <a:latin typeface="Cambria" panose="02040503050406030204" pitchFamily="18" charset="0"/>
              </a:rPr>
              <a:t>Strategi </a:t>
            </a:r>
            <a:r>
              <a:rPr lang="id-ID" sz="3192" b="1" dirty="0">
                <a:solidFill>
                  <a:schemeClr val="tx1"/>
                </a:solidFill>
                <a:latin typeface="Cambria" panose="02040503050406030204" pitchFamily="18" charset="0"/>
              </a:rPr>
              <a:t>Membuat </a:t>
            </a:r>
            <a:r>
              <a:rPr lang="id-ID" sz="3192" b="1" i="1" dirty="0">
                <a:solidFill>
                  <a:schemeClr val="tx1"/>
                </a:solidFill>
                <a:latin typeface="Cambria" panose="02040503050406030204" pitchFamily="18" charset="0"/>
              </a:rPr>
              <a:t>Proposal Research</a:t>
            </a:r>
          </a:p>
        </p:txBody>
      </p:sp>
    </p:spTree>
    <p:extLst>
      <p:ext uri="{BB962C8B-B14F-4D97-AF65-F5344CB8AC3E}">
        <p14:creationId xmlns:p14="http://schemas.microsoft.com/office/powerpoint/2010/main" val="1245246096"/>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5" y="0"/>
            <a:ext cx="12183942" cy="6862538"/>
          </a:xfrm>
          <a:prstGeom prst="rect">
            <a:avLst/>
          </a:prstGeom>
        </p:spPr>
      </p:pic>
      <p:sp>
        <p:nvSpPr>
          <p:cNvPr id="3" name="TextBox 2"/>
          <p:cNvSpPr txBox="1"/>
          <p:nvPr/>
        </p:nvSpPr>
        <p:spPr>
          <a:xfrm>
            <a:off x="3103155" y="782639"/>
            <a:ext cx="6693989" cy="646331"/>
          </a:xfrm>
          <a:prstGeom prst="rect">
            <a:avLst/>
          </a:prstGeom>
          <a:noFill/>
        </p:spPr>
        <p:txBody>
          <a:bodyPr wrap="square" rtlCol="0">
            <a:spAutoFit/>
          </a:bodyPr>
          <a:lstStyle/>
          <a:p>
            <a:r>
              <a:rPr lang="id-ID" sz="3600" b="1" i="1" dirty="0" smtClean="0"/>
              <a:t>Skema Implementasi Kegiatan</a:t>
            </a:r>
            <a:endParaRPr lang="id-ID" sz="3600" b="1" i="1" dirty="0"/>
          </a:p>
        </p:txBody>
      </p:sp>
      <p:pic>
        <p:nvPicPr>
          <p:cNvPr id="5" name="Picture 4"/>
          <p:cNvPicPr>
            <a:picLocks noChangeAspect="1"/>
          </p:cNvPicPr>
          <p:nvPr/>
        </p:nvPicPr>
        <p:blipFill>
          <a:blip r:embed="rId3"/>
          <a:stretch>
            <a:fillRect/>
          </a:stretch>
        </p:blipFill>
        <p:spPr>
          <a:xfrm>
            <a:off x="560101" y="1786754"/>
            <a:ext cx="11059311" cy="3634332"/>
          </a:xfrm>
          <a:prstGeom prst="rect">
            <a:avLst/>
          </a:prstGeom>
        </p:spPr>
      </p:pic>
    </p:spTree>
    <p:extLst>
      <p:ext uri="{BB962C8B-B14F-4D97-AF65-F5344CB8AC3E}">
        <p14:creationId xmlns:p14="http://schemas.microsoft.com/office/powerpoint/2010/main" val="39742280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3" name="Rectangle 1"/>
          <p:cNvSpPr>
            <a:spLocks noChangeArrowheads="1"/>
          </p:cNvSpPr>
          <p:nvPr/>
        </p:nvSpPr>
        <p:spPr bwMode="auto">
          <a:xfrm>
            <a:off x="1725629" y="1133764"/>
            <a:ext cx="4227860" cy="64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id-ID" altLang="id-ID" sz="3591" b="1">
                <a:solidFill>
                  <a:srgbClr val="C00000"/>
                </a:solidFill>
                <a:latin typeface="Cambria" panose="02040503050406030204" pitchFamily="18" charset="0"/>
              </a:rPr>
              <a:t>2. </a:t>
            </a:r>
            <a:r>
              <a:rPr lang="id-ID" altLang="id-ID" sz="3591" b="1" i="1">
                <a:solidFill>
                  <a:srgbClr val="C00000"/>
                </a:solidFill>
                <a:latin typeface="Cambria" panose="02040503050406030204" pitchFamily="18" charset="0"/>
              </a:rPr>
              <a:t>Outline</a:t>
            </a:r>
            <a:r>
              <a:rPr lang="id-ID" altLang="id-ID" sz="3591" b="1">
                <a:solidFill>
                  <a:srgbClr val="C00000"/>
                </a:solidFill>
                <a:latin typeface="Cambria" panose="02040503050406030204" pitchFamily="18" charset="0"/>
              </a:rPr>
              <a:t> Proposal</a:t>
            </a:r>
          </a:p>
        </p:txBody>
      </p:sp>
      <p:sp>
        <p:nvSpPr>
          <p:cNvPr id="43014" name="TextBox 3"/>
          <p:cNvSpPr txBox="1">
            <a:spLocks noChangeArrowheads="1"/>
          </p:cNvSpPr>
          <p:nvPr/>
        </p:nvSpPr>
        <p:spPr bwMode="auto">
          <a:xfrm>
            <a:off x="2024905" y="2205772"/>
            <a:ext cx="7641817" cy="460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id-ID" altLang="id-ID" sz="2394"/>
          </a:p>
        </p:txBody>
      </p:sp>
      <p:graphicFrame>
        <p:nvGraphicFramePr>
          <p:cNvPr id="6" name="Diagram 5"/>
          <p:cNvGraphicFramePr/>
          <p:nvPr/>
        </p:nvGraphicFramePr>
        <p:xfrm>
          <a:off x="7783387" y="1012727"/>
          <a:ext cx="2873001" cy="15585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3016" name="Group 7"/>
          <p:cNvGrpSpPr>
            <a:grpSpLocks/>
          </p:cNvGrpSpPr>
          <p:nvPr/>
        </p:nvGrpSpPr>
        <p:grpSpPr bwMode="auto">
          <a:xfrm>
            <a:off x="7783977" y="1100512"/>
            <a:ext cx="2638058" cy="1566049"/>
            <a:chOff x="5608599" y="891"/>
            <a:chExt cx="1906471" cy="1143882"/>
          </a:xfrm>
        </p:grpSpPr>
        <p:sp>
          <p:nvSpPr>
            <p:cNvPr id="9" name="Rounded Rectangle 8"/>
            <p:cNvSpPr/>
            <p:nvPr/>
          </p:nvSpPr>
          <p:spPr>
            <a:xfrm>
              <a:off x="5608599" y="891"/>
              <a:ext cx="1906471" cy="1143882"/>
            </a:xfrm>
            <a:prstGeom prst="roundRect">
              <a:avLst>
                <a:gd name="adj" fmla="val 10000"/>
              </a:avLst>
            </a:prstGeom>
          </p:spPr>
          <p:style>
            <a:lnRef idx="2">
              <a:schemeClr val="lt1">
                <a:hueOff val="0"/>
                <a:satOff val="0"/>
                <a:lumOff val="0"/>
                <a:alphaOff val="0"/>
              </a:schemeClr>
            </a:lnRef>
            <a:fillRef idx="1">
              <a:schemeClr val="accent4">
                <a:hueOff val="6930461"/>
                <a:satOff val="-31979"/>
                <a:lumOff val="1177"/>
                <a:alphaOff val="0"/>
              </a:schemeClr>
            </a:fillRef>
            <a:effectRef idx="0">
              <a:schemeClr val="accent4">
                <a:hueOff val="6930461"/>
                <a:satOff val="-31979"/>
                <a:lumOff val="1177"/>
                <a:alphaOff val="0"/>
              </a:schemeClr>
            </a:effectRef>
            <a:fontRef idx="minor">
              <a:schemeClr val="lt1"/>
            </a:fontRef>
          </p:style>
        </p:sp>
        <p:sp>
          <p:nvSpPr>
            <p:cNvPr id="10" name="Rounded Rectangle 4"/>
            <p:cNvSpPr/>
            <p:nvPr/>
          </p:nvSpPr>
          <p:spPr>
            <a:xfrm>
              <a:off x="5641785" y="34432"/>
              <a:ext cx="1840099" cy="1076800"/>
            </a:xfrm>
            <a:prstGeom prst="rect">
              <a:avLst/>
            </a:prstGeom>
          </p:spPr>
          <p:style>
            <a:lnRef idx="0">
              <a:scrgbClr r="0" g="0" b="0"/>
            </a:lnRef>
            <a:fillRef idx="0">
              <a:scrgbClr r="0" g="0" b="0"/>
            </a:fillRef>
            <a:effectRef idx="0">
              <a:scrgbClr r="0" g="0" b="0"/>
            </a:effectRef>
            <a:fontRef idx="minor">
              <a:schemeClr val="lt1"/>
            </a:fontRef>
          </p:style>
          <p:txBody>
            <a:bodyPr lIns="64605" tIns="64605" rIns="64605" bIns="64605" spcCol="1270" anchor="ctr"/>
            <a:lstStyle/>
            <a:p>
              <a:pPr algn="ctr" defTabSz="753761">
                <a:lnSpc>
                  <a:spcPct val="90000"/>
                </a:lnSpc>
                <a:spcAft>
                  <a:spcPct val="35000"/>
                </a:spcAft>
                <a:defRPr/>
              </a:pPr>
              <a:r>
                <a:rPr lang="id-ID" sz="2394" b="1" dirty="0"/>
                <a:t>Metodologi Penelitian (Research Method)</a:t>
              </a:r>
            </a:p>
          </p:txBody>
        </p:sp>
      </p:grpSp>
      <p:sp>
        <p:nvSpPr>
          <p:cNvPr id="12" name="Rectangle 11"/>
          <p:cNvSpPr/>
          <p:nvPr/>
        </p:nvSpPr>
        <p:spPr>
          <a:xfrm>
            <a:off x="7829898" y="2759986"/>
            <a:ext cx="2424289" cy="680891"/>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id-ID" sz="1596" dirty="0"/>
              <a:t>Jelaskan Variabel yang digunakan</a:t>
            </a:r>
          </a:p>
        </p:txBody>
      </p:sp>
      <p:sp>
        <p:nvSpPr>
          <p:cNvPr id="13" name="Rectangle 12"/>
          <p:cNvSpPr/>
          <p:nvPr/>
        </p:nvSpPr>
        <p:spPr>
          <a:xfrm>
            <a:off x="7829898" y="3577055"/>
            <a:ext cx="2424289" cy="1429871"/>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id-ID" sz="1795" dirty="0"/>
              <a:t>Jelaskan sumber data</a:t>
            </a:r>
          </a:p>
        </p:txBody>
      </p:sp>
      <p:sp>
        <p:nvSpPr>
          <p:cNvPr id="14" name="Rectangle 13"/>
          <p:cNvSpPr/>
          <p:nvPr/>
        </p:nvSpPr>
        <p:spPr>
          <a:xfrm>
            <a:off x="7840982" y="5358457"/>
            <a:ext cx="2424290" cy="680891"/>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id-ID" sz="1795" b="1" dirty="0"/>
              <a:t>Jelaskan dengan gamblang</a:t>
            </a:r>
          </a:p>
        </p:txBody>
      </p:sp>
      <p:sp>
        <p:nvSpPr>
          <p:cNvPr id="43020" name="Rectangle 14"/>
          <p:cNvSpPr>
            <a:spLocks noChangeArrowheads="1"/>
          </p:cNvSpPr>
          <p:nvPr/>
        </p:nvSpPr>
        <p:spPr bwMode="auto">
          <a:xfrm>
            <a:off x="1551447" y="1792487"/>
            <a:ext cx="6154941" cy="4696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r>
              <a:rPr lang="en-US" altLang="id-ID" sz="1995"/>
              <a:t>The dependent variable of this study is Transparency International‟s (TI) annual index of “Corruption Perception Index (CPI)” for the average of 200</a:t>
            </a:r>
            <a:r>
              <a:rPr lang="id-ID" altLang="id-ID" sz="1995"/>
              <a:t>0</a:t>
            </a:r>
            <a:r>
              <a:rPr lang="en-US" altLang="id-ID" sz="1995"/>
              <a:t>-20</a:t>
            </a:r>
            <a:r>
              <a:rPr lang="id-ID" altLang="id-ID" sz="1995"/>
              <a:t>1</a:t>
            </a:r>
            <a:r>
              <a:rPr lang="en-US" altLang="id-ID" sz="1995"/>
              <a:t>7. Another independent variables of this study are Gross Domestic Product (GDP) per capita in purchasing power standards, Growth Rate of Gross Domestic Product (G) is calculated as volume-percantage change on previous year, Inflation rate (I); annual average rate of change in harmonized induces of consumer prices. These indicators were extracted from the </a:t>
            </a:r>
            <a:r>
              <a:rPr lang="id-ID" altLang="id-ID" sz="1995"/>
              <a:t>WORLD BANK</a:t>
            </a:r>
            <a:r>
              <a:rPr lang="en-US" altLang="id-ID" sz="1995"/>
              <a:t>. For economic freedom (EF) data are taken from the Fraser Institute‟s economic freedom indexs. To get inequality of income distribution in this study Gini coefficient (GINI) from World Bank Data file is used. All remaining variables are averaged over the period of 200</a:t>
            </a:r>
            <a:r>
              <a:rPr lang="id-ID" altLang="id-ID" sz="1995"/>
              <a:t>0</a:t>
            </a:r>
            <a:r>
              <a:rPr lang="en-US" altLang="id-ID" sz="1995"/>
              <a:t>-20</a:t>
            </a:r>
            <a:r>
              <a:rPr lang="id-ID" altLang="id-ID" sz="1995"/>
              <a:t>17</a:t>
            </a:r>
            <a:r>
              <a:rPr lang="en-US" altLang="id-ID" sz="1995"/>
              <a:t> years. </a:t>
            </a:r>
            <a:endParaRPr lang="id-ID" altLang="id-ID" sz="1995"/>
          </a:p>
        </p:txBody>
      </p:sp>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56" y="0"/>
            <a:ext cx="12183942" cy="6862538"/>
          </a:xfrm>
          <a:prstGeom prst="rect">
            <a:avLst/>
          </a:prstGeom>
        </p:spPr>
      </p:pic>
      <p:sp>
        <p:nvSpPr>
          <p:cNvPr id="16" name="TextBox 15"/>
          <p:cNvSpPr txBox="1"/>
          <p:nvPr/>
        </p:nvSpPr>
        <p:spPr>
          <a:xfrm>
            <a:off x="3924704" y="93982"/>
            <a:ext cx="7880723" cy="58271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r">
              <a:defRPr/>
            </a:pPr>
            <a:r>
              <a:rPr lang="id-ID" sz="3192" b="1" dirty="0" smtClean="0">
                <a:solidFill>
                  <a:schemeClr val="tx1"/>
                </a:solidFill>
                <a:latin typeface="Cambria" panose="02040503050406030204" pitchFamily="18" charset="0"/>
              </a:rPr>
              <a:t>Strategi </a:t>
            </a:r>
            <a:r>
              <a:rPr lang="id-ID" sz="3192" b="1" dirty="0">
                <a:solidFill>
                  <a:schemeClr val="tx1"/>
                </a:solidFill>
                <a:latin typeface="Cambria" panose="02040503050406030204" pitchFamily="18" charset="0"/>
              </a:rPr>
              <a:t>Membuat </a:t>
            </a:r>
            <a:r>
              <a:rPr lang="id-ID" sz="3192" b="1" i="1" dirty="0">
                <a:solidFill>
                  <a:schemeClr val="tx1"/>
                </a:solidFill>
                <a:latin typeface="Cambria" panose="02040503050406030204" pitchFamily="18" charset="0"/>
              </a:rPr>
              <a:t>Proposal Research</a:t>
            </a:r>
          </a:p>
        </p:txBody>
      </p:sp>
    </p:spTree>
    <p:extLst>
      <p:ext uri="{BB962C8B-B14F-4D97-AF65-F5344CB8AC3E}">
        <p14:creationId xmlns:p14="http://schemas.microsoft.com/office/powerpoint/2010/main" val="4017396455"/>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6" y="0"/>
            <a:ext cx="12183942" cy="6862538"/>
          </a:xfrm>
          <a:prstGeom prst="rect">
            <a:avLst/>
          </a:prstGeom>
        </p:spPr>
      </p:pic>
      <p:sp>
        <p:nvSpPr>
          <p:cNvPr id="44035" name="Rectangle 1"/>
          <p:cNvSpPr>
            <a:spLocks noChangeArrowheads="1"/>
          </p:cNvSpPr>
          <p:nvPr/>
        </p:nvSpPr>
        <p:spPr bwMode="auto">
          <a:xfrm>
            <a:off x="1725629" y="1133764"/>
            <a:ext cx="4227860" cy="64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id-ID" altLang="id-ID" sz="3591" b="1">
                <a:solidFill>
                  <a:srgbClr val="C00000"/>
                </a:solidFill>
                <a:latin typeface="Cambria" panose="02040503050406030204" pitchFamily="18" charset="0"/>
              </a:rPr>
              <a:t>2. </a:t>
            </a:r>
            <a:r>
              <a:rPr lang="id-ID" altLang="id-ID" sz="3591" b="1" i="1">
                <a:solidFill>
                  <a:srgbClr val="C00000"/>
                </a:solidFill>
                <a:latin typeface="Cambria" panose="02040503050406030204" pitchFamily="18" charset="0"/>
              </a:rPr>
              <a:t>Outline</a:t>
            </a:r>
            <a:r>
              <a:rPr lang="id-ID" altLang="id-ID" sz="3591" b="1">
                <a:solidFill>
                  <a:srgbClr val="C00000"/>
                </a:solidFill>
                <a:latin typeface="Cambria" panose="02040503050406030204" pitchFamily="18" charset="0"/>
              </a:rPr>
              <a:t> Proposal</a:t>
            </a:r>
          </a:p>
        </p:txBody>
      </p:sp>
      <p:sp>
        <p:nvSpPr>
          <p:cNvPr id="44036" name="TextBox 3"/>
          <p:cNvSpPr txBox="1">
            <a:spLocks noChangeArrowheads="1"/>
          </p:cNvSpPr>
          <p:nvPr/>
        </p:nvSpPr>
        <p:spPr bwMode="auto">
          <a:xfrm>
            <a:off x="1725629" y="2110763"/>
            <a:ext cx="7641817" cy="460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id-ID" altLang="id-ID" sz="2394" b="1" i="1"/>
              <a:t>Harvard Style</a:t>
            </a:r>
          </a:p>
        </p:txBody>
      </p:sp>
      <p:graphicFrame>
        <p:nvGraphicFramePr>
          <p:cNvPr id="6" name="Diagram 5"/>
          <p:cNvGraphicFramePr/>
          <p:nvPr/>
        </p:nvGraphicFramePr>
        <p:xfrm>
          <a:off x="7783387" y="1012727"/>
          <a:ext cx="2873001" cy="15585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4038" name="Group 10"/>
          <p:cNvGrpSpPr>
            <a:grpSpLocks/>
          </p:cNvGrpSpPr>
          <p:nvPr/>
        </p:nvGrpSpPr>
        <p:grpSpPr bwMode="auto">
          <a:xfrm>
            <a:off x="7636715" y="1013420"/>
            <a:ext cx="2815406" cy="1700645"/>
            <a:chOff x="5608599" y="1907362"/>
            <a:chExt cx="1906471" cy="1143882"/>
          </a:xfrm>
        </p:grpSpPr>
        <p:sp>
          <p:nvSpPr>
            <p:cNvPr id="12" name="Rounded Rectangle 11"/>
            <p:cNvSpPr/>
            <p:nvPr/>
          </p:nvSpPr>
          <p:spPr>
            <a:xfrm>
              <a:off x="5608599" y="1907362"/>
              <a:ext cx="1906471" cy="1143882"/>
            </a:xfrm>
            <a:prstGeom prst="roundRect">
              <a:avLst>
                <a:gd name="adj" fmla="val 10000"/>
              </a:avLst>
            </a:prstGeom>
          </p:spPr>
          <p:style>
            <a:lnRef idx="2">
              <a:schemeClr val="lt1">
                <a:hueOff val="0"/>
                <a:satOff val="0"/>
                <a:lumOff val="0"/>
                <a:alphaOff val="0"/>
              </a:schemeClr>
            </a:lnRef>
            <a:fillRef idx="1">
              <a:schemeClr val="accent4">
                <a:hueOff val="10395692"/>
                <a:satOff val="-47968"/>
                <a:lumOff val="1765"/>
                <a:alphaOff val="0"/>
              </a:schemeClr>
            </a:fillRef>
            <a:effectRef idx="0">
              <a:schemeClr val="accent4">
                <a:hueOff val="10395692"/>
                <a:satOff val="-47968"/>
                <a:lumOff val="1765"/>
                <a:alphaOff val="0"/>
              </a:schemeClr>
            </a:effectRef>
            <a:fontRef idx="minor">
              <a:schemeClr val="lt1"/>
            </a:fontRef>
          </p:style>
        </p:sp>
        <p:sp>
          <p:nvSpPr>
            <p:cNvPr id="13" name="Rounded Rectangle 4"/>
            <p:cNvSpPr/>
            <p:nvPr/>
          </p:nvSpPr>
          <p:spPr>
            <a:xfrm>
              <a:off x="5641839" y="1940379"/>
              <a:ext cx="1839991" cy="1077848"/>
            </a:xfrm>
            <a:prstGeom prst="rect">
              <a:avLst/>
            </a:prstGeom>
          </p:spPr>
          <p:style>
            <a:lnRef idx="0">
              <a:scrgbClr r="0" g="0" b="0"/>
            </a:lnRef>
            <a:fillRef idx="0">
              <a:scrgbClr r="0" g="0" b="0"/>
            </a:fillRef>
            <a:effectRef idx="0">
              <a:scrgbClr r="0" g="0" b="0"/>
            </a:effectRef>
            <a:fontRef idx="minor">
              <a:schemeClr val="lt1"/>
            </a:fontRef>
          </p:style>
          <p:txBody>
            <a:bodyPr lIns="64605" tIns="64605" rIns="64605" bIns="64605" spcCol="1270" anchor="ctr"/>
            <a:lstStyle/>
            <a:p>
              <a:pPr algn="ctr" defTabSz="753761">
                <a:lnSpc>
                  <a:spcPct val="90000"/>
                </a:lnSpc>
                <a:spcAft>
                  <a:spcPct val="35000"/>
                </a:spcAft>
                <a:defRPr/>
              </a:pPr>
              <a:r>
                <a:rPr lang="id-ID" sz="3192" dirty="0"/>
                <a:t>Daftar Pustaka</a:t>
              </a:r>
            </a:p>
            <a:p>
              <a:pPr algn="ctr" defTabSz="753761">
                <a:lnSpc>
                  <a:spcPct val="90000"/>
                </a:lnSpc>
                <a:spcAft>
                  <a:spcPct val="35000"/>
                </a:spcAft>
                <a:defRPr/>
              </a:pPr>
              <a:r>
                <a:rPr lang="id-ID" sz="3192" dirty="0"/>
                <a:t>(References)</a:t>
              </a:r>
            </a:p>
          </p:txBody>
        </p:sp>
      </p:grpSp>
      <p:sp>
        <p:nvSpPr>
          <p:cNvPr id="44039" name="Rectangle 4"/>
          <p:cNvSpPr>
            <a:spLocks noChangeArrowheads="1"/>
          </p:cNvSpPr>
          <p:nvPr/>
        </p:nvSpPr>
        <p:spPr bwMode="auto">
          <a:xfrm>
            <a:off x="1589450" y="2744151"/>
            <a:ext cx="8726493" cy="368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r>
              <a:rPr lang="en-US" altLang="id-ID" sz="1795"/>
              <a:t>Nwabuzor, Augustine. 2005. Corruption and Development: New Initiatives in Economic </a:t>
            </a:r>
            <a:r>
              <a:rPr lang="id-ID" altLang="id-ID" sz="1795"/>
              <a:t>	</a:t>
            </a:r>
            <a:r>
              <a:rPr lang="en-US" altLang="id-ID" sz="1795"/>
              <a:t>Openness and Strengthened Rule of Law. </a:t>
            </a:r>
            <a:r>
              <a:rPr lang="en-US" altLang="id-ID" sz="1795" i="1"/>
              <a:t>Journal of Business Ethics</a:t>
            </a:r>
            <a:r>
              <a:rPr lang="en-US" altLang="id-ID" sz="1795"/>
              <a:t>, Vol.59, </a:t>
            </a:r>
            <a:r>
              <a:rPr lang="id-ID" altLang="id-ID" sz="1795"/>
              <a:t>	</a:t>
            </a:r>
            <a:r>
              <a:rPr lang="en-US" altLang="id-ID" sz="1795"/>
              <a:t>No.1, June: 121-138.</a:t>
            </a:r>
            <a:endParaRPr lang="id-ID" altLang="id-ID" sz="1795"/>
          </a:p>
          <a:p>
            <a:pPr algn="just"/>
            <a:endParaRPr lang="en-US" altLang="id-ID" sz="1795"/>
          </a:p>
          <a:p>
            <a:pPr algn="just"/>
            <a:r>
              <a:rPr lang="en-US" altLang="id-ID" sz="1795"/>
              <a:t>Pellegrini, L. dan Gerlagh, R. 2008. Causes Of Corruption: A Survey Of Cross-Country </a:t>
            </a:r>
            <a:r>
              <a:rPr lang="id-ID" altLang="id-ID" sz="1795"/>
              <a:t>	</a:t>
            </a:r>
            <a:r>
              <a:rPr lang="en-US" altLang="id-ID" sz="1795"/>
              <a:t>Analyses And Extended Results. </a:t>
            </a:r>
            <a:r>
              <a:rPr lang="en-US" altLang="id-ID" sz="1795" i="1"/>
              <a:t>Economics of Governance</a:t>
            </a:r>
            <a:r>
              <a:rPr lang="en-US" altLang="id-ID" sz="1795"/>
              <a:t>, Vol. 9, No. 3, July: </a:t>
            </a:r>
            <a:r>
              <a:rPr lang="id-ID" altLang="id-ID" sz="1795"/>
              <a:t>	</a:t>
            </a:r>
            <a:r>
              <a:rPr lang="en-US" altLang="id-ID" sz="1795"/>
              <a:t>245-263.</a:t>
            </a:r>
            <a:endParaRPr lang="id-ID" altLang="id-ID" sz="1795"/>
          </a:p>
          <a:p>
            <a:pPr algn="just"/>
            <a:endParaRPr lang="en-US" altLang="id-ID" sz="1795"/>
          </a:p>
          <a:p>
            <a:pPr algn="just"/>
            <a:r>
              <a:rPr lang="en-US" altLang="id-ID" sz="1795"/>
              <a:t>Pieroni, L. dan Agostino. 2012. Corruption And The Effects Of Economic Freedom. </a:t>
            </a:r>
            <a:r>
              <a:rPr lang="id-ID" altLang="id-ID" sz="1795"/>
              <a:t>	</a:t>
            </a:r>
            <a:r>
              <a:rPr lang="en-US" altLang="id-ID" sz="1795" i="1"/>
              <a:t>European Journal of Political Economy</a:t>
            </a:r>
            <a:r>
              <a:rPr lang="en-US" altLang="id-ID" sz="1795"/>
              <a:t>, Vol. 29, August: 54-72.</a:t>
            </a:r>
            <a:endParaRPr lang="id-ID" altLang="id-ID" sz="1795"/>
          </a:p>
          <a:p>
            <a:pPr algn="just"/>
            <a:endParaRPr lang="id-ID" altLang="id-ID" sz="1795"/>
          </a:p>
          <a:p>
            <a:pPr algn="just"/>
            <a:endParaRPr lang="id-ID" altLang="id-ID" sz="1795"/>
          </a:p>
          <a:p>
            <a:pPr algn="ctr"/>
            <a:r>
              <a:rPr lang="id-ID" altLang="id-ID" sz="1795" b="1"/>
              <a:t>Nama Penulis (Nama Belakang). Tahun. Judul Joural. Publisher. </a:t>
            </a:r>
            <a:r>
              <a:rPr lang="en-US" altLang="id-ID" sz="1795" b="1"/>
              <a:t>Vol. 29, August: 54-72.</a:t>
            </a:r>
          </a:p>
        </p:txBody>
      </p:sp>
      <p:sp>
        <p:nvSpPr>
          <p:cNvPr id="11" name="TextBox 10"/>
          <p:cNvSpPr txBox="1"/>
          <p:nvPr/>
        </p:nvSpPr>
        <p:spPr>
          <a:xfrm>
            <a:off x="3924704" y="93982"/>
            <a:ext cx="7880723" cy="58271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r">
              <a:defRPr/>
            </a:pPr>
            <a:r>
              <a:rPr lang="id-ID" sz="3192" b="1" dirty="0" smtClean="0">
                <a:solidFill>
                  <a:schemeClr val="tx1"/>
                </a:solidFill>
                <a:latin typeface="Cambria" panose="02040503050406030204" pitchFamily="18" charset="0"/>
              </a:rPr>
              <a:t>Strategi </a:t>
            </a:r>
            <a:r>
              <a:rPr lang="id-ID" sz="3192" b="1" dirty="0">
                <a:solidFill>
                  <a:schemeClr val="tx1"/>
                </a:solidFill>
                <a:latin typeface="Cambria" panose="02040503050406030204" pitchFamily="18" charset="0"/>
              </a:rPr>
              <a:t>Membuat </a:t>
            </a:r>
            <a:r>
              <a:rPr lang="id-ID" sz="3192" b="1" i="1" dirty="0">
                <a:solidFill>
                  <a:schemeClr val="tx1"/>
                </a:solidFill>
                <a:latin typeface="Cambria" panose="02040503050406030204" pitchFamily="18" charset="0"/>
              </a:rPr>
              <a:t>Proposal Research</a:t>
            </a:r>
          </a:p>
        </p:txBody>
      </p:sp>
    </p:spTree>
    <p:extLst>
      <p:ext uri="{BB962C8B-B14F-4D97-AF65-F5344CB8AC3E}">
        <p14:creationId xmlns:p14="http://schemas.microsoft.com/office/powerpoint/2010/main" val="1571949216"/>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6" y="0"/>
            <a:ext cx="12183942" cy="6862538"/>
          </a:xfrm>
          <a:prstGeom prst="rect">
            <a:avLst/>
          </a:prstGeom>
        </p:spPr>
      </p:pic>
      <p:sp>
        <p:nvSpPr>
          <p:cNvPr id="45061" name="Rectangle 1"/>
          <p:cNvSpPr>
            <a:spLocks noChangeArrowheads="1"/>
          </p:cNvSpPr>
          <p:nvPr/>
        </p:nvSpPr>
        <p:spPr bwMode="auto">
          <a:xfrm>
            <a:off x="1725629" y="1133764"/>
            <a:ext cx="4324452" cy="64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id-ID" altLang="id-ID" sz="3591" b="1">
                <a:solidFill>
                  <a:srgbClr val="C00000"/>
                </a:solidFill>
                <a:latin typeface="Cambria" panose="02040503050406030204" pitchFamily="18" charset="0"/>
              </a:rPr>
              <a:t>3. Teknik Penulisan</a:t>
            </a:r>
          </a:p>
        </p:txBody>
      </p:sp>
      <p:sp>
        <p:nvSpPr>
          <p:cNvPr id="45062" name="TextBox 3"/>
          <p:cNvSpPr txBox="1">
            <a:spLocks noChangeArrowheads="1"/>
          </p:cNvSpPr>
          <p:nvPr/>
        </p:nvSpPr>
        <p:spPr bwMode="auto">
          <a:xfrm>
            <a:off x="2024905" y="2205772"/>
            <a:ext cx="7641817" cy="460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id-ID" altLang="id-ID" sz="2394"/>
          </a:p>
        </p:txBody>
      </p:sp>
      <p:graphicFrame>
        <p:nvGraphicFramePr>
          <p:cNvPr id="6" name="Diagram 5"/>
          <p:cNvGraphicFramePr/>
          <p:nvPr/>
        </p:nvGraphicFramePr>
        <p:xfrm>
          <a:off x="7783387" y="1012727"/>
          <a:ext cx="2873001" cy="15585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5064" name="Rectangle 13"/>
          <p:cNvSpPr>
            <a:spLocks noChangeArrowheads="1"/>
          </p:cNvSpPr>
          <p:nvPr/>
        </p:nvSpPr>
        <p:spPr bwMode="auto">
          <a:xfrm>
            <a:off x="6153005" y="1133764"/>
            <a:ext cx="4384623" cy="64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id-ID" altLang="id-ID" sz="3591" b="1">
                <a:solidFill>
                  <a:srgbClr val="C00000"/>
                </a:solidFill>
                <a:latin typeface="Cambria" panose="02040503050406030204" pitchFamily="18" charset="0"/>
              </a:rPr>
              <a:t>4. Bahasa Penulisan</a:t>
            </a:r>
          </a:p>
        </p:txBody>
      </p:sp>
      <p:sp>
        <p:nvSpPr>
          <p:cNvPr id="7" name="Rectangle 6"/>
          <p:cNvSpPr/>
          <p:nvPr/>
        </p:nvSpPr>
        <p:spPr>
          <a:xfrm>
            <a:off x="5997825" y="1374450"/>
            <a:ext cx="155180" cy="541071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795"/>
          </a:p>
        </p:txBody>
      </p:sp>
      <p:sp>
        <p:nvSpPr>
          <p:cNvPr id="45066" name="TextBox 7"/>
          <p:cNvSpPr txBox="1">
            <a:spLocks noChangeArrowheads="1"/>
          </p:cNvSpPr>
          <p:nvPr/>
        </p:nvSpPr>
        <p:spPr bwMode="auto">
          <a:xfrm>
            <a:off x="1725629" y="1778236"/>
            <a:ext cx="4151853" cy="4512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buFont typeface="Arial" panose="020B0604020202020204" pitchFamily="34" charset="0"/>
              <a:buChar char="•"/>
            </a:pPr>
            <a:r>
              <a:rPr lang="id-ID" altLang="id-ID" sz="2394"/>
              <a:t>Perlu mencari referensi contoh proposal sebelumnya</a:t>
            </a:r>
          </a:p>
          <a:p>
            <a:pPr>
              <a:buFont typeface="Arial" panose="020B0604020202020204" pitchFamily="34" charset="0"/>
              <a:buChar char="•"/>
            </a:pPr>
            <a:r>
              <a:rPr lang="id-ID" altLang="id-ID" sz="2394"/>
              <a:t>Sesuai format yang ditentukan</a:t>
            </a:r>
          </a:p>
          <a:p>
            <a:pPr>
              <a:buFont typeface="Arial" panose="020B0604020202020204" pitchFamily="34" charset="0"/>
              <a:buChar char="•"/>
            </a:pPr>
            <a:r>
              <a:rPr lang="id-ID" altLang="id-ID" sz="2394"/>
              <a:t>Tidak bertele-tele dan lugas</a:t>
            </a:r>
          </a:p>
          <a:p>
            <a:pPr>
              <a:buFont typeface="Arial" panose="020B0604020202020204" pitchFamily="34" charset="0"/>
              <a:buChar char="•"/>
            </a:pPr>
            <a:r>
              <a:rPr lang="id-ID" altLang="id-ID" sz="2394"/>
              <a:t>Banyak konsultasi dengan yang lebih berpengalaman</a:t>
            </a:r>
          </a:p>
          <a:p>
            <a:pPr>
              <a:buFont typeface="Arial" panose="020B0604020202020204" pitchFamily="34" charset="0"/>
              <a:buChar char="•"/>
            </a:pPr>
            <a:r>
              <a:rPr lang="id-ID" altLang="id-ID" sz="2394"/>
              <a:t>Perhatikan pengutipan dan daftar pustaka</a:t>
            </a:r>
          </a:p>
          <a:p>
            <a:pPr>
              <a:buFont typeface="Arial" panose="020B0604020202020204" pitchFamily="34" charset="0"/>
              <a:buChar char="•"/>
            </a:pPr>
            <a:endParaRPr lang="id-ID" altLang="id-ID" sz="2394"/>
          </a:p>
          <a:p>
            <a:pPr>
              <a:buFont typeface="Arial" panose="020B0604020202020204" pitchFamily="34" charset="0"/>
              <a:buChar char="•"/>
            </a:pPr>
            <a:endParaRPr lang="id-ID" altLang="id-ID" sz="2394"/>
          </a:p>
          <a:p>
            <a:pPr>
              <a:buFont typeface="Arial" panose="020B0604020202020204" pitchFamily="34" charset="0"/>
              <a:buChar char="•"/>
            </a:pPr>
            <a:endParaRPr lang="id-ID" altLang="id-ID" sz="2394"/>
          </a:p>
        </p:txBody>
      </p:sp>
      <p:sp>
        <p:nvSpPr>
          <p:cNvPr id="45067" name="TextBox 14"/>
          <p:cNvSpPr txBox="1">
            <a:spLocks noChangeArrowheads="1"/>
          </p:cNvSpPr>
          <p:nvPr/>
        </p:nvSpPr>
        <p:spPr bwMode="auto">
          <a:xfrm>
            <a:off x="6257514" y="1838407"/>
            <a:ext cx="4151853" cy="4145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buFont typeface="Arial" panose="020B0604020202020204" pitchFamily="34" charset="0"/>
              <a:buChar char="•"/>
            </a:pPr>
            <a:r>
              <a:rPr lang="id-ID" altLang="id-ID" sz="2394"/>
              <a:t>Usahakan tidak</a:t>
            </a:r>
            <a:r>
              <a:rPr lang="id-ID" altLang="id-ID" sz="2394" i="1"/>
              <a:t> typo </a:t>
            </a:r>
            <a:r>
              <a:rPr lang="id-ID" altLang="id-ID" sz="2394"/>
              <a:t>dan salah saat ditranslate ke bahasa inggris</a:t>
            </a:r>
          </a:p>
          <a:p>
            <a:pPr>
              <a:buFont typeface="Arial" panose="020B0604020202020204" pitchFamily="34" charset="0"/>
              <a:buChar char="•"/>
            </a:pPr>
            <a:r>
              <a:rPr lang="id-ID" altLang="id-ID" sz="2394"/>
              <a:t>Penempatan literatur/sumber referensi harus sesuai</a:t>
            </a:r>
          </a:p>
          <a:p>
            <a:pPr>
              <a:buFont typeface="Arial" panose="020B0604020202020204" pitchFamily="34" charset="0"/>
              <a:buChar char="•"/>
            </a:pPr>
            <a:r>
              <a:rPr lang="id-ID" altLang="id-ID" sz="2394"/>
              <a:t>Perlu dikonsultasikan dan dilakukan penge</a:t>
            </a:r>
            <a:r>
              <a:rPr lang="id-ID" altLang="id-ID" sz="2394" i="1"/>
              <a:t>chek</a:t>
            </a:r>
            <a:r>
              <a:rPr lang="id-ID" altLang="id-ID" sz="2394"/>
              <a:t>an bahasa kepada yang lebih ahli</a:t>
            </a:r>
          </a:p>
          <a:p>
            <a:pPr>
              <a:buFont typeface="Arial" panose="020B0604020202020204" pitchFamily="34" charset="0"/>
              <a:buChar char="•"/>
            </a:pPr>
            <a:endParaRPr lang="id-ID" altLang="id-ID" sz="2394"/>
          </a:p>
          <a:p>
            <a:pPr>
              <a:buFont typeface="Arial" panose="020B0604020202020204" pitchFamily="34" charset="0"/>
              <a:buChar char="•"/>
            </a:pPr>
            <a:endParaRPr lang="id-ID" altLang="id-ID" sz="2394"/>
          </a:p>
        </p:txBody>
      </p:sp>
      <p:sp>
        <p:nvSpPr>
          <p:cNvPr id="13" name="TextBox 12"/>
          <p:cNvSpPr txBox="1"/>
          <p:nvPr/>
        </p:nvSpPr>
        <p:spPr>
          <a:xfrm>
            <a:off x="3924704" y="93982"/>
            <a:ext cx="7880723" cy="58271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r">
              <a:defRPr/>
            </a:pPr>
            <a:r>
              <a:rPr lang="id-ID" sz="3192" b="1" dirty="0" smtClean="0">
                <a:solidFill>
                  <a:schemeClr val="tx1"/>
                </a:solidFill>
                <a:latin typeface="Cambria" panose="02040503050406030204" pitchFamily="18" charset="0"/>
              </a:rPr>
              <a:t>Strategi </a:t>
            </a:r>
            <a:r>
              <a:rPr lang="id-ID" sz="3192" b="1" dirty="0">
                <a:solidFill>
                  <a:schemeClr val="tx1"/>
                </a:solidFill>
                <a:latin typeface="Cambria" panose="02040503050406030204" pitchFamily="18" charset="0"/>
              </a:rPr>
              <a:t>Membuat </a:t>
            </a:r>
            <a:r>
              <a:rPr lang="id-ID" sz="3192" b="1" i="1" dirty="0">
                <a:solidFill>
                  <a:schemeClr val="tx1"/>
                </a:solidFill>
                <a:latin typeface="Cambria" panose="02040503050406030204" pitchFamily="18" charset="0"/>
              </a:rPr>
              <a:t>Proposal Research</a:t>
            </a:r>
          </a:p>
        </p:txBody>
      </p:sp>
    </p:spTree>
    <p:extLst>
      <p:ext uri="{BB962C8B-B14F-4D97-AF65-F5344CB8AC3E}">
        <p14:creationId xmlns:p14="http://schemas.microsoft.com/office/powerpoint/2010/main" val="4005995711"/>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2977" y="2592138"/>
            <a:ext cx="8500056" cy="1444123"/>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id-ID" sz="4389" b="1" dirty="0">
                <a:solidFill>
                  <a:schemeClr val="tx1"/>
                </a:solidFill>
                <a:latin typeface="Cambria" panose="02040503050406030204" pitchFamily="18" charset="0"/>
              </a:rPr>
              <a:t>Tips Dan Trick Membuat </a:t>
            </a:r>
            <a:r>
              <a:rPr lang="id-ID" sz="4389" b="1" i="1" dirty="0">
                <a:solidFill>
                  <a:schemeClr val="tx1"/>
                </a:solidFill>
                <a:latin typeface="Cambria" panose="02040503050406030204" pitchFamily="18" charset="0"/>
              </a:rPr>
              <a:t>Motivation Letter</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6" y="0"/>
            <a:ext cx="12183942" cy="6862538"/>
          </a:xfrm>
          <a:prstGeom prst="rect">
            <a:avLst/>
          </a:prstGeom>
        </p:spPr>
      </p:pic>
    </p:spTree>
    <p:extLst>
      <p:ext uri="{BB962C8B-B14F-4D97-AF65-F5344CB8AC3E}">
        <p14:creationId xmlns:p14="http://schemas.microsoft.com/office/powerpoint/2010/main" val="2544343564"/>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6" y="0"/>
            <a:ext cx="12183942" cy="6862538"/>
          </a:xfrm>
          <a:prstGeom prst="rect">
            <a:avLst/>
          </a:prstGeom>
        </p:spPr>
      </p:pic>
      <p:sp>
        <p:nvSpPr>
          <p:cNvPr id="3" name="TextBox 2"/>
          <p:cNvSpPr txBox="1"/>
          <p:nvPr/>
        </p:nvSpPr>
        <p:spPr>
          <a:xfrm>
            <a:off x="3606530" y="484721"/>
            <a:ext cx="8044018" cy="52254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r">
              <a:defRPr/>
            </a:pPr>
            <a:r>
              <a:rPr lang="id-ID" sz="2793" b="1" dirty="0">
                <a:solidFill>
                  <a:schemeClr val="tx1"/>
                </a:solidFill>
                <a:latin typeface="Cambria" panose="02040503050406030204" pitchFamily="18" charset="0"/>
              </a:rPr>
              <a:t>Tips Dan Trick Membuat </a:t>
            </a:r>
            <a:r>
              <a:rPr lang="id-ID" sz="2793" b="1" i="1" dirty="0">
                <a:solidFill>
                  <a:schemeClr val="tx1"/>
                </a:solidFill>
                <a:latin typeface="Cambria" panose="02040503050406030204" pitchFamily="18" charset="0"/>
              </a:rPr>
              <a:t>Motivation Letter</a:t>
            </a:r>
          </a:p>
        </p:txBody>
      </p:sp>
      <p:sp>
        <p:nvSpPr>
          <p:cNvPr id="48133" name="Rectangle 1"/>
          <p:cNvSpPr>
            <a:spLocks noChangeArrowheads="1"/>
          </p:cNvSpPr>
          <p:nvPr/>
        </p:nvSpPr>
        <p:spPr bwMode="auto">
          <a:xfrm>
            <a:off x="4316182" y="1699062"/>
            <a:ext cx="3546968" cy="58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id-ID" altLang="id-ID" sz="3192" b="1" i="1">
                <a:latin typeface="Cambria" panose="02040503050406030204" pitchFamily="18" charset="0"/>
              </a:rPr>
              <a:t>Motivation Letter </a:t>
            </a:r>
            <a:endParaRPr lang="id-ID" altLang="id-ID" sz="3192" i="1"/>
          </a:p>
        </p:txBody>
      </p:sp>
      <p:sp>
        <p:nvSpPr>
          <p:cNvPr id="5" name="Rounded Rectangle 4"/>
          <p:cNvSpPr/>
          <p:nvPr/>
        </p:nvSpPr>
        <p:spPr>
          <a:xfrm>
            <a:off x="2713712" y="2850242"/>
            <a:ext cx="3014923" cy="912078"/>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id-ID" sz="1795" b="1" dirty="0">
                <a:latin typeface="Cambria" panose="02040503050406030204" pitchFamily="18" charset="0"/>
              </a:rPr>
              <a:t>Kepada Lembaga Pemberi Beasiswa</a:t>
            </a:r>
          </a:p>
        </p:txBody>
      </p:sp>
      <p:sp>
        <p:nvSpPr>
          <p:cNvPr id="9" name="Rounded Rectangle 8"/>
          <p:cNvSpPr/>
          <p:nvPr/>
        </p:nvSpPr>
        <p:spPr>
          <a:xfrm>
            <a:off x="6552039" y="2850242"/>
            <a:ext cx="3014923" cy="912078"/>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id-ID" sz="1795" b="1" dirty="0">
                <a:latin typeface="Cambria" panose="02040503050406030204" pitchFamily="18" charset="0"/>
              </a:rPr>
              <a:t>Kepada professor yang akan menjadi pembimbing</a:t>
            </a:r>
          </a:p>
        </p:txBody>
      </p:sp>
      <p:sp>
        <p:nvSpPr>
          <p:cNvPr id="10" name="Rounded Rectangle 9"/>
          <p:cNvSpPr/>
          <p:nvPr/>
        </p:nvSpPr>
        <p:spPr>
          <a:xfrm>
            <a:off x="6563124" y="4294365"/>
            <a:ext cx="3014923" cy="912078"/>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id-ID" sz="1795" b="1" dirty="0">
                <a:latin typeface="Cambria" panose="02040503050406030204" pitchFamily="18" charset="0"/>
              </a:rPr>
              <a:t>Mendapatkan LoA</a:t>
            </a:r>
          </a:p>
        </p:txBody>
      </p:sp>
      <p:sp>
        <p:nvSpPr>
          <p:cNvPr id="11" name="Down Arrow 10"/>
          <p:cNvSpPr/>
          <p:nvPr/>
        </p:nvSpPr>
        <p:spPr>
          <a:xfrm>
            <a:off x="7502120" y="3762321"/>
            <a:ext cx="1026087" cy="568466"/>
          </a:xfrm>
          <a:prstGeom prst="down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id-ID" sz="1795"/>
          </a:p>
        </p:txBody>
      </p:sp>
      <p:sp>
        <p:nvSpPr>
          <p:cNvPr id="13" name="Rounded Rectangle 12"/>
          <p:cNvSpPr/>
          <p:nvPr/>
        </p:nvSpPr>
        <p:spPr>
          <a:xfrm>
            <a:off x="2713712" y="4292782"/>
            <a:ext cx="3014923" cy="912078"/>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id-ID" sz="1795" b="1" dirty="0">
                <a:latin typeface="Cambria" panose="02040503050406030204" pitchFamily="18" charset="0"/>
              </a:rPr>
              <a:t>Mendapatkan Beasiswa</a:t>
            </a:r>
          </a:p>
        </p:txBody>
      </p:sp>
      <p:sp>
        <p:nvSpPr>
          <p:cNvPr id="12" name="Down Arrow 11"/>
          <p:cNvSpPr/>
          <p:nvPr/>
        </p:nvSpPr>
        <p:spPr>
          <a:xfrm>
            <a:off x="3708130" y="3762321"/>
            <a:ext cx="1026087" cy="568466"/>
          </a:xfrm>
          <a:prstGeom prst="down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id-ID" sz="1795"/>
          </a:p>
        </p:txBody>
      </p:sp>
      <p:sp>
        <p:nvSpPr>
          <p:cNvPr id="14" name="Curved Down Arrow 13"/>
          <p:cNvSpPr/>
          <p:nvPr/>
        </p:nvSpPr>
        <p:spPr>
          <a:xfrm rot="11036006">
            <a:off x="5144336" y="5098768"/>
            <a:ext cx="2001504" cy="777483"/>
          </a:xfrm>
          <a:prstGeom prst="curvedDown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id-ID" sz="1795">
              <a:solidFill>
                <a:schemeClr val="tx1"/>
              </a:solidFill>
            </a:endParaRPr>
          </a:p>
        </p:txBody>
      </p:sp>
      <p:sp>
        <p:nvSpPr>
          <p:cNvPr id="48141" name="TextBox 14"/>
          <p:cNvSpPr txBox="1">
            <a:spLocks noChangeArrowheads="1"/>
          </p:cNvSpPr>
          <p:nvPr/>
        </p:nvSpPr>
        <p:spPr bwMode="auto">
          <a:xfrm>
            <a:off x="4221174" y="5892085"/>
            <a:ext cx="4117017" cy="64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id-ID" altLang="id-ID" sz="1795" b="1">
                <a:latin typeface="Cambria" panose="02040503050406030204" pitchFamily="18" charset="0"/>
              </a:rPr>
              <a:t>Loa Conditional/Unconditional</a:t>
            </a:r>
          </a:p>
          <a:p>
            <a:pPr algn="ctr" eaLnBrk="1" hangingPunct="1"/>
            <a:r>
              <a:rPr lang="id-ID" altLang="id-ID" sz="1795" b="1">
                <a:latin typeface="Cambria" panose="02040503050406030204" pitchFamily="18" charset="0"/>
              </a:rPr>
              <a:t> Biasanya menjadi syarat</a:t>
            </a:r>
            <a:endParaRPr lang="id-ID" altLang="id-ID" sz="1596" b="1">
              <a:latin typeface="Cambria" panose="02040503050406030204" pitchFamily="18" charset="0"/>
            </a:endParaRPr>
          </a:p>
        </p:txBody>
      </p:sp>
    </p:spTree>
    <p:extLst>
      <p:ext uri="{BB962C8B-B14F-4D97-AF65-F5344CB8AC3E}">
        <p14:creationId xmlns:p14="http://schemas.microsoft.com/office/powerpoint/2010/main" val="4182793768"/>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6" y="0"/>
            <a:ext cx="12183942" cy="6862538"/>
          </a:xfrm>
          <a:prstGeom prst="rect">
            <a:avLst/>
          </a:prstGeom>
        </p:spPr>
      </p:pic>
      <p:sp>
        <p:nvSpPr>
          <p:cNvPr id="3" name="TextBox 2"/>
          <p:cNvSpPr txBox="1"/>
          <p:nvPr/>
        </p:nvSpPr>
        <p:spPr>
          <a:xfrm>
            <a:off x="3302762" y="295318"/>
            <a:ext cx="8500056" cy="522544"/>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r">
              <a:defRPr/>
            </a:pPr>
            <a:r>
              <a:rPr lang="id-ID" sz="2793" b="1" dirty="0">
                <a:solidFill>
                  <a:schemeClr val="tx1"/>
                </a:solidFill>
                <a:latin typeface="Cambria" panose="02040503050406030204" pitchFamily="18" charset="0"/>
              </a:rPr>
              <a:t>1. Tips Dan Trick Membuat </a:t>
            </a:r>
            <a:r>
              <a:rPr lang="id-ID" sz="2793" b="1" i="1" dirty="0">
                <a:solidFill>
                  <a:schemeClr val="tx1"/>
                </a:solidFill>
                <a:latin typeface="Cambria" panose="02040503050406030204" pitchFamily="18" charset="0"/>
              </a:rPr>
              <a:t>Motivation</a:t>
            </a:r>
            <a:r>
              <a:rPr lang="id-ID" sz="2793" b="1" dirty="0">
                <a:solidFill>
                  <a:schemeClr val="tx1"/>
                </a:solidFill>
                <a:latin typeface="Cambria" panose="02040503050406030204" pitchFamily="18" charset="0"/>
              </a:rPr>
              <a:t> Letter</a:t>
            </a:r>
          </a:p>
        </p:txBody>
      </p:sp>
      <p:sp>
        <p:nvSpPr>
          <p:cNvPr id="49157" name="Rectangle 1"/>
          <p:cNvSpPr>
            <a:spLocks noChangeArrowheads="1"/>
          </p:cNvSpPr>
          <p:nvPr/>
        </p:nvSpPr>
        <p:spPr bwMode="auto">
          <a:xfrm>
            <a:off x="6615378" y="1243023"/>
            <a:ext cx="3546968" cy="58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id-ID" altLang="id-ID" sz="3192" b="1" i="1">
                <a:latin typeface="Cambria" panose="02040503050406030204" pitchFamily="18" charset="0"/>
              </a:rPr>
              <a:t>Motivation Letter </a:t>
            </a:r>
            <a:endParaRPr lang="id-ID" altLang="id-ID" sz="3192" i="1"/>
          </a:p>
        </p:txBody>
      </p:sp>
      <p:sp>
        <p:nvSpPr>
          <p:cNvPr id="9" name="Rounded Rectangle 8"/>
          <p:cNvSpPr/>
          <p:nvPr/>
        </p:nvSpPr>
        <p:spPr>
          <a:xfrm>
            <a:off x="7020745" y="2242191"/>
            <a:ext cx="3014923" cy="912078"/>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id-ID" sz="1795" b="1" dirty="0">
                <a:latin typeface="Cambria" panose="02040503050406030204" pitchFamily="18" charset="0"/>
              </a:rPr>
              <a:t>Kepada professor yang akan menjadi pembimbing</a:t>
            </a:r>
          </a:p>
        </p:txBody>
      </p:sp>
      <p:sp>
        <p:nvSpPr>
          <p:cNvPr id="10" name="Rounded Rectangle 9"/>
          <p:cNvSpPr/>
          <p:nvPr/>
        </p:nvSpPr>
        <p:spPr>
          <a:xfrm>
            <a:off x="7076167" y="3748069"/>
            <a:ext cx="3014923" cy="912078"/>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id-ID" sz="1795" b="1" dirty="0">
                <a:latin typeface="Cambria" panose="02040503050406030204" pitchFamily="18" charset="0"/>
              </a:rPr>
              <a:t>Mendapatkan LoA</a:t>
            </a:r>
          </a:p>
        </p:txBody>
      </p:sp>
      <p:sp>
        <p:nvSpPr>
          <p:cNvPr id="11" name="Down Arrow 10"/>
          <p:cNvSpPr/>
          <p:nvPr/>
        </p:nvSpPr>
        <p:spPr>
          <a:xfrm>
            <a:off x="8070585" y="1721230"/>
            <a:ext cx="1026087" cy="568465"/>
          </a:xfrm>
          <a:prstGeom prst="down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id-ID" sz="1795"/>
          </a:p>
        </p:txBody>
      </p:sp>
      <p:sp>
        <p:nvSpPr>
          <p:cNvPr id="49161" name="TextBox 14"/>
          <p:cNvSpPr txBox="1">
            <a:spLocks noChangeArrowheads="1"/>
          </p:cNvSpPr>
          <p:nvPr/>
        </p:nvSpPr>
        <p:spPr bwMode="auto">
          <a:xfrm>
            <a:off x="6615377" y="5196942"/>
            <a:ext cx="4117017" cy="5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id-ID" altLang="id-ID" sz="1596" b="1">
                <a:latin typeface="Cambria" panose="02040503050406030204" pitchFamily="18" charset="0"/>
              </a:rPr>
              <a:t>Loa Conditional/Unconditional</a:t>
            </a:r>
          </a:p>
          <a:p>
            <a:pPr algn="ctr" eaLnBrk="1" hangingPunct="1"/>
            <a:r>
              <a:rPr lang="id-ID" altLang="id-ID" sz="1596" b="1">
                <a:latin typeface="Cambria" panose="02040503050406030204" pitchFamily="18" charset="0"/>
              </a:rPr>
              <a:t> Biasanya menjadi syarat</a:t>
            </a:r>
          </a:p>
        </p:txBody>
      </p:sp>
      <p:sp>
        <p:nvSpPr>
          <p:cNvPr id="15" name="Down Arrow 14"/>
          <p:cNvSpPr/>
          <p:nvPr/>
        </p:nvSpPr>
        <p:spPr>
          <a:xfrm>
            <a:off x="8070585" y="3212857"/>
            <a:ext cx="1026087" cy="568465"/>
          </a:xfrm>
          <a:prstGeom prst="down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id-ID" sz="1795"/>
          </a:p>
        </p:txBody>
      </p:sp>
      <p:sp>
        <p:nvSpPr>
          <p:cNvPr id="17" name="Down Arrow 16"/>
          <p:cNvSpPr/>
          <p:nvPr/>
        </p:nvSpPr>
        <p:spPr>
          <a:xfrm>
            <a:off x="8178261" y="4644312"/>
            <a:ext cx="1026087" cy="568465"/>
          </a:xfrm>
          <a:prstGeom prst="down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id-ID" sz="1795"/>
          </a:p>
        </p:txBody>
      </p:sp>
      <p:sp>
        <p:nvSpPr>
          <p:cNvPr id="18" name="Down Arrow 17"/>
          <p:cNvSpPr/>
          <p:nvPr/>
        </p:nvSpPr>
        <p:spPr>
          <a:xfrm rot="6053491">
            <a:off x="5920236" y="1309529"/>
            <a:ext cx="508293" cy="2281777"/>
          </a:xfrm>
          <a:prstGeom prst="down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id-ID" sz="1795"/>
          </a:p>
        </p:txBody>
      </p:sp>
      <p:sp>
        <p:nvSpPr>
          <p:cNvPr id="4" name="Rounded Rectangle 3"/>
          <p:cNvSpPr/>
          <p:nvPr/>
        </p:nvSpPr>
        <p:spPr>
          <a:xfrm>
            <a:off x="1940980" y="1825740"/>
            <a:ext cx="2723565" cy="771148"/>
          </a:xfrm>
          <a:prstGeom prst="roundRect">
            <a:avLst/>
          </a:prstGeom>
          <a:solidFill>
            <a:srgbClr val="FF0000"/>
          </a:solidFill>
        </p:spPr>
        <p:style>
          <a:lnRef idx="2">
            <a:schemeClr val="accent6"/>
          </a:lnRef>
          <a:fillRef idx="1">
            <a:schemeClr val="lt1"/>
          </a:fillRef>
          <a:effectRef idx="0">
            <a:schemeClr val="accent6"/>
          </a:effectRef>
          <a:fontRef idx="minor">
            <a:schemeClr val="dk1"/>
          </a:fontRef>
        </p:style>
        <p:txBody>
          <a:bodyPr anchor="ctr"/>
          <a:lstStyle/>
          <a:p>
            <a:pPr algn="ctr">
              <a:defRPr/>
            </a:pPr>
            <a:r>
              <a:rPr lang="id-ID" sz="3192" b="1" i="1" dirty="0">
                <a:solidFill>
                  <a:schemeClr val="bg1"/>
                </a:solidFill>
              </a:rPr>
              <a:t>Start Strong</a:t>
            </a:r>
          </a:p>
        </p:txBody>
      </p:sp>
      <p:sp>
        <p:nvSpPr>
          <p:cNvPr id="20" name="Rounded Rectangle 19"/>
          <p:cNvSpPr/>
          <p:nvPr/>
        </p:nvSpPr>
        <p:spPr>
          <a:xfrm>
            <a:off x="1944147" y="2698230"/>
            <a:ext cx="2723565" cy="771149"/>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2793" b="1" i="1" dirty="0"/>
              <a:t>Perhatikan Struktur</a:t>
            </a:r>
          </a:p>
        </p:txBody>
      </p:sp>
      <p:sp>
        <p:nvSpPr>
          <p:cNvPr id="21" name="Rounded Rectangle 20"/>
          <p:cNvSpPr/>
          <p:nvPr/>
        </p:nvSpPr>
        <p:spPr>
          <a:xfrm>
            <a:off x="1940980" y="3570721"/>
            <a:ext cx="2723565" cy="771148"/>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nn-NO" sz="1995" b="1" dirty="0"/>
              <a:t>Pemilihan diksi/kata </a:t>
            </a:r>
            <a:endParaRPr lang="id-ID" sz="1995" b="1" dirty="0"/>
          </a:p>
          <a:p>
            <a:pPr algn="ctr">
              <a:defRPr/>
            </a:pPr>
            <a:r>
              <a:rPr lang="id-ID" sz="1995" b="1" dirty="0"/>
              <a:t>(</a:t>
            </a:r>
            <a:r>
              <a:rPr lang="nn-NO" sz="1995" b="1" i="1" dirty="0"/>
              <a:t>no grammar error</a:t>
            </a:r>
            <a:r>
              <a:rPr lang="id-ID" sz="1995" b="1" dirty="0"/>
              <a:t>)</a:t>
            </a:r>
            <a:endParaRPr lang="nn-NO" sz="1995" dirty="0"/>
          </a:p>
        </p:txBody>
      </p:sp>
      <p:sp>
        <p:nvSpPr>
          <p:cNvPr id="22" name="Rounded Rectangle 21"/>
          <p:cNvSpPr/>
          <p:nvPr/>
        </p:nvSpPr>
        <p:spPr>
          <a:xfrm>
            <a:off x="1940980" y="4443212"/>
            <a:ext cx="2723565" cy="771149"/>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id-ID" sz="2394" b="1" dirty="0"/>
              <a:t>Jelaskan dengan detail</a:t>
            </a:r>
            <a:endParaRPr lang="id-ID" sz="2394" dirty="0"/>
          </a:p>
        </p:txBody>
      </p:sp>
      <p:sp>
        <p:nvSpPr>
          <p:cNvPr id="23" name="Rounded Rectangle 22"/>
          <p:cNvSpPr/>
          <p:nvPr/>
        </p:nvSpPr>
        <p:spPr>
          <a:xfrm>
            <a:off x="1940980" y="5315703"/>
            <a:ext cx="2723565" cy="771148"/>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id-ID" sz="2394" b="1" i="1" dirty="0"/>
              <a:t>Conclusion </a:t>
            </a:r>
            <a:r>
              <a:rPr lang="id-ID" sz="2394" b="1" dirty="0"/>
              <a:t>yang jelas</a:t>
            </a:r>
            <a:endParaRPr lang="id-ID" sz="2394" dirty="0"/>
          </a:p>
        </p:txBody>
      </p:sp>
    </p:spTree>
    <p:extLst>
      <p:ext uri="{BB962C8B-B14F-4D97-AF65-F5344CB8AC3E}">
        <p14:creationId xmlns:p14="http://schemas.microsoft.com/office/powerpoint/2010/main" val="2630799805"/>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6" y="0"/>
            <a:ext cx="12183942" cy="6862538"/>
          </a:xfrm>
          <a:prstGeom prst="rect">
            <a:avLst/>
          </a:prstGeom>
        </p:spPr>
      </p:pic>
      <p:sp>
        <p:nvSpPr>
          <p:cNvPr id="3" name="TextBox 2"/>
          <p:cNvSpPr txBox="1"/>
          <p:nvPr/>
        </p:nvSpPr>
        <p:spPr>
          <a:xfrm>
            <a:off x="3570513" y="416453"/>
            <a:ext cx="8121113" cy="52254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r">
              <a:defRPr/>
            </a:pPr>
            <a:r>
              <a:rPr lang="id-ID" sz="2793" b="1" dirty="0">
                <a:solidFill>
                  <a:schemeClr val="tx1"/>
                </a:solidFill>
                <a:latin typeface="Cambria" panose="02040503050406030204" pitchFamily="18" charset="0"/>
              </a:rPr>
              <a:t>Tips Dan Trick Membuat </a:t>
            </a:r>
            <a:r>
              <a:rPr lang="id-ID" sz="2793" b="1" i="1" dirty="0">
                <a:solidFill>
                  <a:schemeClr val="tx1"/>
                </a:solidFill>
                <a:latin typeface="Cambria" panose="02040503050406030204" pitchFamily="18" charset="0"/>
              </a:rPr>
              <a:t>Motivation Letter</a:t>
            </a:r>
            <a:endParaRPr lang="id-ID" sz="2793" b="1" dirty="0">
              <a:solidFill>
                <a:schemeClr val="tx1"/>
              </a:solidFill>
              <a:latin typeface="Cambria" panose="02040503050406030204" pitchFamily="18" charset="0"/>
            </a:endParaRPr>
          </a:p>
        </p:txBody>
      </p:sp>
      <p:sp>
        <p:nvSpPr>
          <p:cNvPr id="4" name="Rounded Rectangle 3"/>
          <p:cNvSpPr/>
          <p:nvPr/>
        </p:nvSpPr>
        <p:spPr>
          <a:xfrm>
            <a:off x="1826970" y="1741816"/>
            <a:ext cx="2128181" cy="771149"/>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id-ID" sz="1795" b="1" i="1" dirty="0"/>
              <a:t>Start Strong</a:t>
            </a:r>
          </a:p>
        </p:txBody>
      </p:sp>
      <p:sp>
        <p:nvSpPr>
          <p:cNvPr id="19" name="Rounded Rectangle 18"/>
          <p:cNvSpPr/>
          <p:nvPr/>
        </p:nvSpPr>
        <p:spPr>
          <a:xfrm>
            <a:off x="4069161" y="1355449"/>
            <a:ext cx="6359208" cy="1722813"/>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marL="285036" indent="-285036">
              <a:buFont typeface="Arial" panose="020B0604020202020204" pitchFamily="34" charset="0"/>
              <a:buChar char="•"/>
              <a:defRPr/>
            </a:pPr>
            <a:r>
              <a:rPr lang="id-ID" sz="1795" dirty="0"/>
              <a:t>Buatlah motivation yang tidak punya heading, hanya sekedar a bunch of words, “</a:t>
            </a:r>
            <a:r>
              <a:rPr lang="id-ID" sz="1795" b="1" dirty="0"/>
              <a:t>That could lead to fatality</a:t>
            </a:r>
            <a:r>
              <a:rPr lang="id-ID" sz="1795" dirty="0"/>
              <a:t>”. </a:t>
            </a:r>
          </a:p>
          <a:p>
            <a:pPr marL="285036" indent="-285036">
              <a:buFont typeface="Arial" panose="020B0604020202020204" pitchFamily="34" charset="0"/>
              <a:buChar char="•"/>
              <a:defRPr/>
            </a:pPr>
            <a:r>
              <a:rPr lang="id-ID" sz="1795" dirty="0"/>
              <a:t>Banyak bagian  admission di universitas luar negeri berpendapat bahwa  </a:t>
            </a:r>
            <a:r>
              <a:rPr lang="id-ID" sz="1795" b="1" i="1" dirty="0"/>
              <a:t>‘We receive more than 1,500 applications. It’s like jungle warfare!</a:t>
            </a:r>
            <a:r>
              <a:rPr lang="id-ID" sz="1795" dirty="0"/>
              <a:t>‘. Jadi awalan harus menarik, sebagai bentuk persaingan dan nilai tawar kandidat</a:t>
            </a:r>
            <a:endParaRPr lang="id-ID" sz="1795" b="1" i="1" dirty="0"/>
          </a:p>
        </p:txBody>
      </p:sp>
      <p:sp>
        <p:nvSpPr>
          <p:cNvPr id="50181" name="Rectangle 1"/>
          <p:cNvSpPr>
            <a:spLocks noChangeArrowheads="1"/>
          </p:cNvSpPr>
          <p:nvPr/>
        </p:nvSpPr>
        <p:spPr bwMode="auto">
          <a:xfrm>
            <a:off x="1902977" y="3934919"/>
            <a:ext cx="8322708" cy="267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r>
              <a:rPr lang="id-ID" altLang="id-ID" sz="2394" b="1">
                <a:solidFill>
                  <a:srgbClr val="FF0000"/>
                </a:solidFill>
              </a:rPr>
              <a:t>	</a:t>
            </a:r>
            <a:r>
              <a:rPr lang="en-US" altLang="id-ID" sz="2394" b="1">
                <a:solidFill>
                  <a:srgbClr val="FF0000"/>
                </a:solidFill>
              </a:rPr>
              <a:t>Economics is a rigorous discipline to which I find myself was intensely attracted. </a:t>
            </a:r>
            <a:r>
              <a:rPr lang="en-US" altLang="id-ID" sz="2394"/>
              <a:t>When elementary school, I used to sell my handicraft to my friends. Then in college, I made and sold my paint-shoes named “Soeketi”. And now I am building my business by making a clothing named “Shohih”, which has been exported to some other provinces. </a:t>
            </a:r>
            <a:r>
              <a:rPr lang="en-US" altLang="id-ID" sz="2394" b="1">
                <a:solidFill>
                  <a:srgbClr val="FF0000"/>
                </a:solidFill>
              </a:rPr>
              <a:t>For me, it is not only an economic activity but also hobby, self-actualization and passion.</a:t>
            </a:r>
            <a:endParaRPr lang="id-ID" altLang="id-ID" sz="2394" b="1">
              <a:solidFill>
                <a:srgbClr val="FF0000"/>
              </a:solidFill>
            </a:endParaRPr>
          </a:p>
        </p:txBody>
      </p:sp>
      <p:sp>
        <p:nvSpPr>
          <p:cNvPr id="5" name="24-Point Star 4"/>
          <p:cNvSpPr/>
          <p:nvPr/>
        </p:nvSpPr>
        <p:spPr>
          <a:xfrm>
            <a:off x="1712961" y="2318197"/>
            <a:ext cx="924745" cy="760065"/>
          </a:xfrm>
          <a:prstGeom prst="star24">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id-ID" sz="3192" b="1" dirty="0">
                <a:solidFill>
                  <a:srgbClr val="FF0000"/>
                </a:solidFill>
              </a:rPr>
              <a:t>1</a:t>
            </a:r>
          </a:p>
        </p:txBody>
      </p:sp>
      <p:sp>
        <p:nvSpPr>
          <p:cNvPr id="7" name="Rounded Rectangle 6"/>
          <p:cNvSpPr/>
          <p:nvPr/>
        </p:nvSpPr>
        <p:spPr>
          <a:xfrm>
            <a:off x="4729468" y="3162187"/>
            <a:ext cx="2128181" cy="771148"/>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id-ID" sz="2394" b="1" i="1" dirty="0">
                <a:solidFill>
                  <a:srgbClr val="FF0000"/>
                </a:solidFill>
              </a:rPr>
              <a:t>Paragraf 1</a:t>
            </a:r>
          </a:p>
        </p:txBody>
      </p:sp>
    </p:spTree>
    <p:extLst>
      <p:ext uri="{BB962C8B-B14F-4D97-AF65-F5344CB8AC3E}">
        <p14:creationId xmlns:p14="http://schemas.microsoft.com/office/powerpoint/2010/main" val="2059122175"/>
      </p:ext>
    </p:extLst>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6" y="0"/>
            <a:ext cx="12183942" cy="6862538"/>
          </a:xfrm>
          <a:prstGeom prst="rect">
            <a:avLst/>
          </a:prstGeom>
        </p:spPr>
      </p:pic>
      <p:sp>
        <p:nvSpPr>
          <p:cNvPr id="3" name="TextBox 2"/>
          <p:cNvSpPr txBox="1"/>
          <p:nvPr/>
        </p:nvSpPr>
        <p:spPr>
          <a:xfrm>
            <a:off x="3220422" y="345198"/>
            <a:ext cx="8500056" cy="522544"/>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r">
              <a:defRPr/>
            </a:pPr>
            <a:r>
              <a:rPr lang="id-ID" sz="2793" b="1" dirty="0">
                <a:solidFill>
                  <a:schemeClr val="tx1"/>
                </a:solidFill>
                <a:latin typeface="Cambria" panose="02040503050406030204" pitchFamily="18" charset="0"/>
              </a:rPr>
              <a:t>Tips Dan Trick Membuat </a:t>
            </a:r>
            <a:r>
              <a:rPr lang="id-ID" sz="2793" b="1" i="1" dirty="0">
                <a:solidFill>
                  <a:schemeClr val="tx1"/>
                </a:solidFill>
                <a:latin typeface="Cambria" panose="02040503050406030204" pitchFamily="18" charset="0"/>
              </a:rPr>
              <a:t>Motivation Letter</a:t>
            </a:r>
          </a:p>
        </p:txBody>
      </p:sp>
      <p:sp>
        <p:nvSpPr>
          <p:cNvPr id="20" name="Rounded Rectangle 19"/>
          <p:cNvSpPr/>
          <p:nvPr/>
        </p:nvSpPr>
        <p:spPr>
          <a:xfrm>
            <a:off x="1725628" y="1661059"/>
            <a:ext cx="2723565" cy="771148"/>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2394" b="1" dirty="0"/>
              <a:t>Perhatikan Struktur</a:t>
            </a:r>
          </a:p>
        </p:txBody>
      </p:sp>
      <p:sp>
        <p:nvSpPr>
          <p:cNvPr id="12" name="24-Point Star 11"/>
          <p:cNvSpPr/>
          <p:nvPr/>
        </p:nvSpPr>
        <p:spPr>
          <a:xfrm>
            <a:off x="1712961" y="2318197"/>
            <a:ext cx="924745" cy="760065"/>
          </a:xfrm>
          <a:prstGeom prst="star24">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id-ID" sz="3192" b="1" dirty="0">
                <a:solidFill>
                  <a:srgbClr val="FF0000"/>
                </a:solidFill>
              </a:rPr>
              <a:t>2</a:t>
            </a:r>
          </a:p>
        </p:txBody>
      </p:sp>
      <p:sp>
        <p:nvSpPr>
          <p:cNvPr id="5" name="Rectangle 4"/>
          <p:cNvSpPr/>
          <p:nvPr/>
        </p:nvSpPr>
        <p:spPr>
          <a:xfrm>
            <a:off x="5190256" y="1189186"/>
            <a:ext cx="4560388" cy="706227"/>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id-ID" sz="1995" b="1" dirty="0">
                <a:ln w="0"/>
                <a:solidFill>
                  <a:schemeClr val="tx1"/>
                </a:solidFill>
                <a:effectLst>
                  <a:outerShdw blurRad="38100" dist="19050" dir="2700000" algn="tl" rotWithShape="0">
                    <a:schemeClr val="dk1">
                      <a:alpha val="40000"/>
                    </a:schemeClr>
                  </a:outerShdw>
                </a:effectLst>
                <a:latin typeface="Arimo"/>
              </a:rPr>
              <a:t>Paragraf 2 sampai 3</a:t>
            </a:r>
            <a:r>
              <a:rPr lang="id-ID" sz="1995" b="1" dirty="0">
                <a:solidFill>
                  <a:srgbClr val="FF0000"/>
                </a:solidFill>
                <a:latin typeface="Arimo"/>
              </a:rPr>
              <a:t>: kenapa ingin mengambil jurusan tersebut ?</a:t>
            </a:r>
          </a:p>
        </p:txBody>
      </p:sp>
      <p:sp>
        <p:nvSpPr>
          <p:cNvPr id="8" name="Rectangle 7"/>
          <p:cNvSpPr/>
          <p:nvPr/>
        </p:nvSpPr>
        <p:spPr>
          <a:xfrm>
            <a:off x="4449193" y="2191520"/>
            <a:ext cx="6042514" cy="4512884"/>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marL="285036" indent="-285036">
              <a:buFont typeface="Arial" panose="020B0604020202020204" pitchFamily="34" charset="0"/>
              <a:buChar char="•"/>
              <a:defRPr/>
            </a:pPr>
            <a:r>
              <a:rPr lang="id-ID" sz="2394" dirty="0">
                <a:solidFill>
                  <a:srgbClr val="0070C0"/>
                </a:solidFill>
                <a:latin typeface="Arimo"/>
              </a:rPr>
              <a:t>kenapa ingin mengambil jurusan tersebut secara spesific, </a:t>
            </a:r>
          </a:p>
          <a:p>
            <a:pPr marL="285036" indent="-285036">
              <a:buFont typeface="Arial" panose="020B0604020202020204" pitchFamily="34" charset="0"/>
              <a:buChar char="•"/>
              <a:defRPr/>
            </a:pPr>
            <a:r>
              <a:rPr lang="id-ID" sz="2394" dirty="0">
                <a:solidFill>
                  <a:srgbClr val="0070C0"/>
                </a:solidFill>
                <a:latin typeface="Arimo"/>
              </a:rPr>
              <a:t>kompetensi dan kelinearan program s1 dengan jurusan yang diambil. (ingat bahwa motivation letter dibuat untuk menunjukkan ambisimu untuk diterima di program studi mereka.</a:t>
            </a:r>
          </a:p>
          <a:p>
            <a:pPr marL="285036" indent="-285036">
              <a:buFont typeface="Arial" panose="020B0604020202020204" pitchFamily="34" charset="0"/>
              <a:buChar char="•"/>
              <a:defRPr/>
            </a:pPr>
            <a:r>
              <a:rPr lang="id-ID" sz="2394" dirty="0">
                <a:solidFill>
                  <a:srgbClr val="0070C0"/>
                </a:solidFill>
                <a:latin typeface="Arimo"/>
              </a:rPr>
              <a:t> Jelaskan dengan detail ‘what attracted you to this particular master program?) tunjukkan juga bahwa kamu fasih betul mengenai jurusan tujuan, dan kamu sangat tertarik dengan program tersebut.</a:t>
            </a:r>
          </a:p>
        </p:txBody>
      </p:sp>
      <p:sp>
        <p:nvSpPr>
          <p:cNvPr id="9" name="Down Arrow 8"/>
          <p:cNvSpPr/>
          <p:nvPr/>
        </p:nvSpPr>
        <p:spPr>
          <a:xfrm>
            <a:off x="7240848" y="1832074"/>
            <a:ext cx="532045" cy="36419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id-ID" sz="1795"/>
          </a:p>
        </p:txBody>
      </p:sp>
    </p:spTree>
    <p:extLst>
      <p:ext uri="{BB962C8B-B14F-4D97-AF65-F5344CB8AC3E}">
        <p14:creationId xmlns:p14="http://schemas.microsoft.com/office/powerpoint/2010/main" val="2673570978"/>
      </p:ext>
    </p:extLst>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6" y="0"/>
            <a:ext cx="12183942" cy="6862538"/>
          </a:xfrm>
          <a:prstGeom prst="rect">
            <a:avLst/>
          </a:prstGeom>
        </p:spPr>
      </p:pic>
      <p:sp>
        <p:nvSpPr>
          <p:cNvPr id="52226" name="Rectangle 1"/>
          <p:cNvSpPr>
            <a:spLocks noChangeArrowheads="1"/>
          </p:cNvSpPr>
          <p:nvPr/>
        </p:nvSpPr>
        <p:spPr bwMode="auto">
          <a:xfrm>
            <a:off x="2380343" y="1993587"/>
            <a:ext cx="7816314"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r>
              <a:rPr lang="id-ID" altLang="id-ID" dirty="0"/>
              <a:t>	</a:t>
            </a:r>
            <a:r>
              <a:rPr lang="en-US" altLang="id-ID" dirty="0"/>
              <a:t>I appreciate this opportunity to introduce myself at your University and I perceive it as a perfect opportunity to support my application for the Master program in Welfare Economics offered by your University. With my educational background and working experience, I strongly believe that I am suitable candidate for the </a:t>
            </a:r>
            <a:r>
              <a:rPr lang="en-US" altLang="id-ID" dirty="0" err="1"/>
              <a:t>programme</a:t>
            </a:r>
            <a:r>
              <a:rPr lang="en-US" altLang="id-ID" dirty="0"/>
              <a:t>. I have chosen this University as my first choice because of valuable scholarly resources and well-known reputation of the highly qualified education of the University of </a:t>
            </a:r>
            <a:r>
              <a:rPr lang="en-US" altLang="id-ID" b="1" dirty="0"/>
              <a:t>XXX.</a:t>
            </a:r>
            <a:endParaRPr lang="id-ID" altLang="id-ID" b="1" dirty="0"/>
          </a:p>
          <a:p>
            <a:pPr algn="just"/>
            <a:r>
              <a:rPr lang="id-ID" altLang="id-ID" dirty="0"/>
              <a:t>	S</a:t>
            </a:r>
            <a:r>
              <a:rPr lang="en-US" altLang="id-ID" dirty="0" err="1"/>
              <a:t>ince</a:t>
            </a:r>
            <a:r>
              <a:rPr lang="en-US" altLang="id-ID" dirty="0"/>
              <a:t> I was young I have always had a keen interest in Economics. I began to subscribe to the periodicals dealing with current events since middle school. At the university, I focused more on the economic welfare and took some elective courses in political economy and economic theory. Through the program, I not only made a systematic study of principle of economics, but also learnt the economical analytical methods to public policy, such as Game Theory, Principal-Agent theory and Taxation theory and principles. My </a:t>
            </a:r>
            <a:r>
              <a:rPr lang="id-ID" altLang="id-ID" dirty="0"/>
              <a:t>minor thesis</a:t>
            </a:r>
            <a:r>
              <a:rPr lang="en-US" altLang="id-ID" dirty="0"/>
              <a:t> was in the field of </a:t>
            </a:r>
            <a:r>
              <a:rPr lang="id-ID" altLang="id-ID" dirty="0"/>
              <a:t>poverty, parity </a:t>
            </a:r>
            <a:r>
              <a:rPr lang="en-US" altLang="id-ID" dirty="0"/>
              <a:t>and policy impacts on social welfare. </a:t>
            </a:r>
            <a:endParaRPr lang="id-ID" altLang="id-ID" sz="2000" dirty="0"/>
          </a:p>
        </p:txBody>
      </p:sp>
      <p:sp>
        <p:nvSpPr>
          <p:cNvPr id="9" name="24-Point Star 8"/>
          <p:cNvSpPr/>
          <p:nvPr/>
        </p:nvSpPr>
        <p:spPr>
          <a:xfrm>
            <a:off x="2194335" y="1233522"/>
            <a:ext cx="4041010" cy="760065"/>
          </a:xfrm>
          <a:prstGeom prst="star24">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id-ID" sz="3192" b="1" dirty="0">
                <a:solidFill>
                  <a:srgbClr val="FF0000"/>
                </a:solidFill>
              </a:rPr>
              <a:t>CONTOH</a:t>
            </a:r>
          </a:p>
        </p:txBody>
      </p:sp>
      <p:sp>
        <p:nvSpPr>
          <p:cNvPr id="10" name="Rectangle 9"/>
          <p:cNvSpPr/>
          <p:nvPr/>
        </p:nvSpPr>
        <p:spPr>
          <a:xfrm>
            <a:off x="6235345" y="1292111"/>
            <a:ext cx="4155020" cy="644472"/>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id-ID" sz="1795" b="1" dirty="0">
                <a:ln w="0"/>
                <a:solidFill>
                  <a:schemeClr val="tx1"/>
                </a:solidFill>
                <a:effectLst>
                  <a:outerShdw blurRad="38100" dist="19050" dir="2700000" algn="tl" rotWithShape="0">
                    <a:schemeClr val="dk1">
                      <a:alpha val="40000"/>
                    </a:schemeClr>
                  </a:outerShdw>
                </a:effectLst>
                <a:latin typeface="Arimo"/>
              </a:rPr>
              <a:t>Paragraf 2 dan 3 </a:t>
            </a:r>
            <a:r>
              <a:rPr lang="id-ID" sz="1795" b="1" dirty="0">
                <a:solidFill>
                  <a:srgbClr val="FF0000"/>
                </a:solidFill>
                <a:latin typeface="Arimo"/>
              </a:rPr>
              <a:t>: kenapa ingin mengambil jurusan tersebut ?</a:t>
            </a:r>
          </a:p>
        </p:txBody>
      </p:sp>
      <p:sp>
        <p:nvSpPr>
          <p:cNvPr id="6" name="TextBox 5"/>
          <p:cNvSpPr txBox="1"/>
          <p:nvPr/>
        </p:nvSpPr>
        <p:spPr>
          <a:xfrm>
            <a:off x="3235114" y="228021"/>
            <a:ext cx="8500056" cy="522544"/>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r">
              <a:defRPr/>
            </a:pPr>
            <a:r>
              <a:rPr lang="id-ID" sz="2793" b="1" dirty="0">
                <a:solidFill>
                  <a:schemeClr val="tx1"/>
                </a:solidFill>
                <a:latin typeface="Cambria" panose="02040503050406030204" pitchFamily="18" charset="0"/>
              </a:rPr>
              <a:t>Tips Dan Trick Membuat </a:t>
            </a:r>
            <a:r>
              <a:rPr lang="id-ID" sz="2793" b="1" i="1" dirty="0">
                <a:solidFill>
                  <a:schemeClr val="tx1"/>
                </a:solidFill>
                <a:latin typeface="Cambria" panose="02040503050406030204" pitchFamily="18" charset="0"/>
              </a:rPr>
              <a:t>Motivation Letter</a:t>
            </a:r>
          </a:p>
        </p:txBody>
      </p:sp>
    </p:spTree>
    <p:extLst>
      <p:ext uri="{BB962C8B-B14F-4D97-AF65-F5344CB8AC3E}">
        <p14:creationId xmlns:p14="http://schemas.microsoft.com/office/powerpoint/2010/main" val="3494197136"/>
      </p:ext>
    </p:extLst>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6" y="0"/>
            <a:ext cx="12183942" cy="6862538"/>
          </a:xfrm>
          <a:prstGeom prst="rect">
            <a:avLst/>
          </a:prstGeom>
        </p:spPr>
      </p:pic>
      <p:sp>
        <p:nvSpPr>
          <p:cNvPr id="53250" name="Rectangle 4"/>
          <p:cNvSpPr>
            <a:spLocks noChangeArrowheads="1"/>
          </p:cNvSpPr>
          <p:nvPr/>
        </p:nvSpPr>
        <p:spPr bwMode="auto">
          <a:xfrm>
            <a:off x="1725628" y="1347532"/>
            <a:ext cx="7841334" cy="1779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id-ID" altLang="id-ID" sz="1795" b="1" dirty="0">
                <a:solidFill>
                  <a:srgbClr val="FF0000"/>
                </a:solidFill>
                <a:latin typeface="Arimo"/>
              </a:rPr>
              <a:t>Paragraf 4:</a:t>
            </a:r>
          </a:p>
          <a:p>
            <a:endParaRPr lang="id-ID" altLang="id-ID" sz="1795" b="1" dirty="0">
              <a:solidFill>
                <a:srgbClr val="FF0000"/>
              </a:solidFill>
              <a:latin typeface="Arimo"/>
            </a:endParaRPr>
          </a:p>
          <a:p>
            <a:r>
              <a:rPr lang="id-ID" altLang="id-ID" sz="1995" b="1" i="1" dirty="0">
                <a:solidFill>
                  <a:srgbClr val="FF0000"/>
                </a:solidFill>
                <a:latin typeface="Arimo"/>
              </a:rPr>
              <a:t>highligh notable academic activities</a:t>
            </a:r>
            <a:r>
              <a:rPr lang="id-ID" altLang="id-ID" sz="1995" b="1" dirty="0">
                <a:solidFill>
                  <a:srgbClr val="FF0000"/>
                </a:solidFill>
                <a:latin typeface="Arimo"/>
              </a:rPr>
              <a:t>, </a:t>
            </a:r>
            <a:r>
              <a:rPr lang="id-ID" altLang="id-ID" sz="1795" dirty="0">
                <a:latin typeface="Arimo"/>
              </a:rPr>
              <a:t>seperti pernah mengikuti </a:t>
            </a:r>
            <a:r>
              <a:rPr lang="id-ID" altLang="id-ID" sz="1795" i="1" dirty="0">
                <a:latin typeface="Arimo"/>
              </a:rPr>
              <a:t>research, </a:t>
            </a:r>
            <a:r>
              <a:rPr lang="id-ID" altLang="id-ID" sz="1795" dirty="0">
                <a:latin typeface="Arimo"/>
              </a:rPr>
              <a:t>kegiatan voluntary di bidang keilmuanmu, jelaskan </a:t>
            </a:r>
            <a:r>
              <a:rPr lang="id-ID" altLang="id-ID" sz="1795" i="1" dirty="0">
                <a:latin typeface="Arimo"/>
              </a:rPr>
              <a:t>academic achievement </a:t>
            </a:r>
            <a:r>
              <a:rPr lang="id-ID" altLang="id-ID" sz="1795" dirty="0">
                <a:latin typeface="Arimo"/>
              </a:rPr>
              <a:t>yang pernah kamu raih, atau bahkan kegiatan magang.</a:t>
            </a:r>
          </a:p>
          <a:p>
            <a:endParaRPr lang="id-ID" altLang="id-ID" sz="1795" dirty="0">
              <a:latin typeface="Arimo"/>
            </a:endParaRPr>
          </a:p>
        </p:txBody>
      </p:sp>
      <p:sp>
        <p:nvSpPr>
          <p:cNvPr id="53251" name="Rectangle 6"/>
          <p:cNvSpPr>
            <a:spLocks noChangeArrowheads="1"/>
          </p:cNvSpPr>
          <p:nvPr/>
        </p:nvSpPr>
        <p:spPr bwMode="auto">
          <a:xfrm>
            <a:off x="1725628" y="2942084"/>
            <a:ext cx="8867421" cy="3683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r>
              <a:rPr lang="en-US" altLang="id-ID" sz="1795" dirty="0"/>
              <a:t>Have</a:t>
            </a:r>
            <a:r>
              <a:rPr lang="id-ID" altLang="id-ID" sz="1795" dirty="0"/>
              <a:t> </a:t>
            </a:r>
            <a:r>
              <a:rPr lang="en-US" altLang="id-ID" sz="1795" dirty="0"/>
              <a:t>studied in</a:t>
            </a:r>
            <a:r>
              <a:rPr lang="id-ID" altLang="id-ID" sz="1795" dirty="0"/>
              <a:t> Department of Economics </a:t>
            </a:r>
            <a:r>
              <a:rPr lang="en-US" altLang="id-ID" sz="1795" dirty="0" err="1" smtClean="0"/>
              <a:t>Airlangga</a:t>
            </a:r>
            <a:r>
              <a:rPr lang="id-ID" altLang="id-ID" sz="1795" dirty="0" smtClean="0"/>
              <a:t> </a:t>
            </a:r>
            <a:r>
              <a:rPr lang="id-ID" altLang="id-ID" sz="1795" dirty="0"/>
              <a:t>University</a:t>
            </a:r>
            <a:r>
              <a:rPr lang="en-US" altLang="id-ID" sz="1795" dirty="0"/>
              <a:t>, made me not only have economical knowledge but also strong statistical base. Therefore, I used to do research with statistical approach. I had researched about poverty</a:t>
            </a:r>
            <a:r>
              <a:rPr lang="id-ID" altLang="id-ID" sz="1795" dirty="0"/>
              <a:t> </a:t>
            </a:r>
            <a:r>
              <a:rPr lang="en-US" altLang="id-ID" sz="1795" dirty="0"/>
              <a:t>in </a:t>
            </a:r>
            <a:r>
              <a:rPr lang="en-US" altLang="id-ID" sz="1795" dirty="0" err="1"/>
              <a:t>Karang</a:t>
            </a:r>
            <a:r>
              <a:rPr lang="id-ID" altLang="id-ID" sz="1795" dirty="0"/>
              <a:t> </a:t>
            </a:r>
            <a:r>
              <a:rPr lang="en-US" altLang="id-ID" sz="1795" dirty="0" err="1"/>
              <a:t>Asem</a:t>
            </a:r>
            <a:r>
              <a:rPr lang="en-US" altLang="id-ID" sz="1795" dirty="0"/>
              <a:t> Regency, the poorest region in Bali in 2009 and also calculated the losses due to industrial pollution.</a:t>
            </a:r>
            <a:r>
              <a:rPr lang="id-ID" altLang="id-ID" sz="1795" dirty="0"/>
              <a:t> </a:t>
            </a:r>
            <a:r>
              <a:rPr lang="en-US" altLang="id-ID" sz="1795" dirty="0"/>
              <a:t>My research results were accepted provisionally by the relevant department of municipal council and I was invited to contribute to the dialogue. Since then, I found my passion on welfare economics, and I set my profession goal being an economic adviser of welfare policy and contributing to improve the lives of ordinary people.</a:t>
            </a:r>
            <a:r>
              <a:rPr lang="id-ID" altLang="id-ID" sz="1795" dirty="0"/>
              <a:t> Then, a</a:t>
            </a:r>
            <a:r>
              <a:rPr lang="en-US" altLang="id-ID" sz="1795" dirty="0"/>
              <a:t>s a </a:t>
            </a:r>
            <a:r>
              <a:rPr lang="id-ID" altLang="id-ID" sz="1795" dirty="0"/>
              <a:t>public</a:t>
            </a:r>
            <a:r>
              <a:rPr lang="en-US" altLang="id-ID" sz="1795" dirty="0"/>
              <a:t> college </a:t>
            </a:r>
            <a:r>
              <a:rPr lang="id-ID" altLang="id-ID" sz="1795" dirty="0"/>
              <a:t>and have program </a:t>
            </a:r>
            <a:r>
              <a:rPr lang="en-US" altLang="id-ID" sz="1795" dirty="0"/>
              <a:t>full scholarship and allowances</a:t>
            </a:r>
            <a:r>
              <a:rPr lang="id-ID" altLang="id-ID" sz="1795" dirty="0"/>
              <a:t> from BIDIKIMISI DIKTI (Ministry of Education in Indonsia) schoolarship</a:t>
            </a:r>
            <a:r>
              <a:rPr lang="en-US" altLang="id-ID" sz="1795" dirty="0"/>
              <a:t>, </a:t>
            </a:r>
            <a:r>
              <a:rPr lang="en-US" altLang="id-ID" sz="1795"/>
              <a:t>Airlangga</a:t>
            </a:r>
            <a:r>
              <a:rPr lang="id-ID" altLang="id-ID" sz="1795" smtClean="0"/>
              <a:t> </a:t>
            </a:r>
            <a:r>
              <a:rPr lang="id-ID" altLang="id-ID" sz="1795" dirty="0"/>
              <a:t>University </a:t>
            </a:r>
            <a:r>
              <a:rPr lang="en-US" altLang="id-ID" sz="1795" dirty="0"/>
              <a:t>is definitely attractive for thousands of students moreover because the </a:t>
            </a:r>
            <a:r>
              <a:rPr lang="id-ID" altLang="id-ID" sz="1795" dirty="0"/>
              <a:t>knowledge </a:t>
            </a:r>
            <a:r>
              <a:rPr lang="en-US" altLang="id-ID" sz="1795" dirty="0"/>
              <a:t>guarantee. Noted there were more than 20.000 eligible-applicants who competed </a:t>
            </a:r>
            <a:r>
              <a:rPr lang="id-ID" altLang="id-ID" sz="1795" dirty="0"/>
              <a:t>to apply BIDIKMISI schoolarship </a:t>
            </a:r>
            <a:r>
              <a:rPr lang="en-US" altLang="id-ID" sz="1795" dirty="0"/>
              <a:t>for just </a:t>
            </a:r>
            <a:r>
              <a:rPr lang="id-ID" altLang="id-ID" sz="1795" dirty="0"/>
              <a:t>5</a:t>
            </a:r>
            <a:r>
              <a:rPr lang="en-US" altLang="id-ID" sz="1795" dirty="0"/>
              <a:t>00 student seats in academic year 201</a:t>
            </a:r>
            <a:r>
              <a:rPr lang="id-ID" altLang="id-ID" sz="1795" dirty="0"/>
              <a:t>0</a:t>
            </a:r>
            <a:r>
              <a:rPr lang="en-US" altLang="id-ID" sz="1795" dirty="0"/>
              <a:t>/201</a:t>
            </a:r>
            <a:r>
              <a:rPr lang="id-ID" altLang="id-ID" sz="1795" dirty="0"/>
              <a:t>1</a:t>
            </a:r>
            <a:r>
              <a:rPr lang="en-US" altLang="id-ID" sz="1795" dirty="0"/>
              <a:t>. </a:t>
            </a:r>
            <a:endParaRPr lang="id-ID" altLang="id-ID" sz="1795" dirty="0"/>
          </a:p>
        </p:txBody>
      </p:sp>
      <p:sp>
        <p:nvSpPr>
          <p:cNvPr id="5" name="TextBox 4"/>
          <p:cNvSpPr txBox="1"/>
          <p:nvPr/>
        </p:nvSpPr>
        <p:spPr>
          <a:xfrm>
            <a:off x="3220599" y="412494"/>
            <a:ext cx="8500056" cy="522544"/>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r">
              <a:defRPr/>
            </a:pPr>
            <a:r>
              <a:rPr lang="id-ID" sz="2793" b="1" dirty="0">
                <a:solidFill>
                  <a:schemeClr val="tx1"/>
                </a:solidFill>
                <a:latin typeface="Cambria" panose="02040503050406030204" pitchFamily="18" charset="0"/>
              </a:rPr>
              <a:t>Tips Dan Trick Membuat </a:t>
            </a:r>
            <a:r>
              <a:rPr lang="id-ID" sz="2793" b="1" i="1" dirty="0">
                <a:solidFill>
                  <a:schemeClr val="tx1"/>
                </a:solidFill>
                <a:latin typeface="Cambria" panose="02040503050406030204" pitchFamily="18" charset="0"/>
              </a:rPr>
              <a:t>Motivation Letter</a:t>
            </a:r>
          </a:p>
        </p:txBody>
      </p:sp>
    </p:spTree>
    <p:extLst>
      <p:ext uri="{BB962C8B-B14F-4D97-AF65-F5344CB8AC3E}">
        <p14:creationId xmlns:p14="http://schemas.microsoft.com/office/powerpoint/2010/main" val="1108649794"/>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6" y="0"/>
            <a:ext cx="12183942" cy="6862538"/>
          </a:xfrm>
          <a:prstGeom prst="rect">
            <a:avLst/>
          </a:prstGeom>
        </p:spPr>
      </p:pic>
      <p:graphicFrame>
        <p:nvGraphicFramePr>
          <p:cNvPr id="2" name="Diagram 1"/>
          <p:cNvGraphicFramePr/>
          <p:nvPr/>
        </p:nvGraphicFramePr>
        <p:xfrm>
          <a:off x="1431109" y="1802675"/>
          <a:ext cx="9698446" cy="45197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3566161" y="939393"/>
            <a:ext cx="4558937" cy="646331"/>
          </a:xfrm>
          <a:prstGeom prst="rect">
            <a:avLst/>
          </a:prstGeom>
          <a:noFill/>
        </p:spPr>
        <p:txBody>
          <a:bodyPr wrap="square" rtlCol="0">
            <a:spAutoFit/>
          </a:bodyPr>
          <a:lstStyle/>
          <a:p>
            <a:r>
              <a:rPr lang="id-ID" sz="3600" b="1" i="1" dirty="0" smtClean="0"/>
              <a:t>Outline Inti Pelatihan</a:t>
            </a:r>
            <a:endParaRPr lang="id-ID" sz="3600" b="1" i="1" dirty="0"/>
          </a:p>
        </p:txBody>
      </p:sp>
    </p:spTree>
    <p:extLst>
      <p:ext uri="{BB962C8B-B14F-4D97-AF65-F5344CB8AC3E}">
        <p14:creationId xmlns:p14="http://schemas.microsoft.com/office/powerpoint/2010/main" val="35192539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6" y="0"/>
            <a:ext cx="12183942" cy="6862538"/>
          </a:xfrm>
          <a:prstGeom prst="rect">
            <a:avLst/>
          </a:prstGeom>
        </p:spPr>
      </p:pic>
      <p:sp>
        <p:nvSpPr>
          <p:cNvPr id="5" name="Rectangle 4"/>
          <p:cNvSpPr/>
          <p:nvPr/>
        </p:nvSpPr>
        <p:spPr>
          <a:xfrm>
            <a:off x="1942564" y="1062723"/>
            <a:ext cx="8598231" cy="1504295"/>
          </a:xfrm>
          <a:prstGeom prst="rect">
            <a:avLst/>
          </a:prstGeom>
        </p:spPr>
        <p:txBody>
          <a:bodyPr>
            <a:spAutoFit/>
          </a:bodyPr>
          <a:lstStyle/>
          <a:p>
            <a:pPr>
              <a:defRPr/>
            </a:pPr>
            <a:r>
              <a:rPr lang="id-ID" sz="1795" b="1" dirty="0">
                <a:solidFill>
                  <a:srgbClr val="FF0000"/>
                </a:solidFill>
                <a:latin typeface="+mj-lt"/>
              </a:rPr>
              <a:t>Paragraf 5: </a:t>
            </a:r>
          </a:p>
          <a:p>
            <a:pPr>
              <a:defRPr/>
            </a:pPr>
            <a:r>
              <a:rPr lang="id-ID" sz="1795" dirty="0">
                <a:latin typeface="+mj-lt"/>
              </a:rPr>
              <a:t>jelaskan </a:t>
            </a:r>
            <a:r>
              <a:rPr lang="id-ID" sz="1995" b="1" i="1" dirty="0">
                <a:solidFill>
                  <a:srgbClr val="FF0000"/>
                </a:solidFill>
                <a:latin typeface="+mj-lt"/>
              </a:rPr>
              <a:t>transferable skills </a:t>
            </a:r>
            <a:r>
              <a:rPr lang="id-ID" sz="1795" dirty="0">
                <a:latin typeface="+mj-lt"/>
              </a:rPr>
              <a:t>yang pernah didapat melalui aktivitas pekerjaan keikutsertaan organisasi, kompetensi dalam kompetisi di luar akademik. Tunjukkan siapa kamu sebenarnya di dunia nyata. Seperti kamu punya  soft skill memimpin dan komunikasi yang excellent, dimana kamu dipercaya menjadi ketua organisasi kampus…dan lainnya</a:t>
            </a:r>
          </a:p>
        </p:txBody>
      </p:sp>
      <p:sp>
        <p:nvSpPr>
          <p:cNvPr id="54275" name="Rectangle 5"/>
          <p:cNvSpPr>
            <a:spLocks noChangeArrowheads="1"/>
          </p:cNvSpPr>
          <p:nvPr/>
        </p:nvSpPr>
        <p:spPr bwMode="auto">
          <a:xfrm>
            <a:off x="1826971" y="2734651"/>
            <a:ext cx="8829418" cy="3960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r>
              <a:rPr lang="en-US" altLang="id-ID" sz="1795" dirty="0"/>
              <a:t>Soon after graduated, I have been working in </a:t>
            </a:r>
            <a:r>
              <a:rPr lang="id-ID" altLang="id-ID" sz="1795" dirty="0"/>
              <a:t>BAPPENAS </a:t>
            </a:r>
            <a:r>
              <a:rPr lang="id-ID" altLang="id-ID" sz="1795" b="1" dirty="0"/>
              <a:t>(National Development Planning Agency)</a:t>
            </a:r>
            <a:r>
              <a:rPr lang="en-US" altLang="id-ID" sz="1795" dirty="0"/>
              <a:t>, </a:t>
            </a:r>
            <a:r>
              <a:rPr lang="id-ID" altLang="id-ID" sz="1795" dirty="0"/>
              <a:t>as staff of </a:t>
            </a:r>
            <a:r>
              <a:rPr lang="en-US" altLang="id-ID" sz="1795" dirty="0"/>
              <a:t>Production </a:t>
            </a:r>
            <a:r>
              <a:rPr lang="id-ID" altLang="id-ID" sz="1795" dirty="0"/>
              <a:t>Economic Data </a:t>
            </a:r>
            <a:r>
              <a:rPr lang="en-US" altLang="id-ID" sz="1795" dirty="0"/>
              <a:t>Division. My main job is to provide economical </a:t>
            </a:r>
            <a:r>
              <a:rPr lang="en-US" altLang="id-ID" sz="1795" dirty="0" err="1"/>
              <a:t>datato</a:t>
            </a:r>
            <a:r>
              <a:rPr lang="en-US" altLang="id-ID" sz="1795" dirty="0"/>
              <a:t> be processed into economic indicators; Gross Domestic Product (GDP), Economic Growth, Human Development Index, etc. By these economic indicators I give policy analysis, advice and information to the government to evaluate, plan and make economic policy. Therefore, I have to make sure that these indicators are reliable, relevant and precision. </a:t>
            </a:r>
            <a:r>
              <a:rPr lang="id-ID" altLang="id-ID" sz="1795" dirty="0"/>
              <a:t>Then, </a:t>
            </a:r>
            <a:r>
              <a:rPr lang="en-US" altLang="id-ID" sz="1795" dirty="0"/>
              <a:t>Inspired by Sri </a:t>
            </a:r>
            <a:r>
              <a:rPr lang="en-US" altLang="id-ID" sz="1795" dirty="0" err="1"/>
              <a:t>Mulyani</a:t>
            </a:r>
            <a:r>
              <a:rPr lang="en-US" altLang="id-ID" sz="1795" dirty="0"/>
              <a:t>, former Indonesian Finance Minister who is now director of The World Bank, which has saved Indonesia from the economic crisis in 2008 made me more determined to be an economist. The real economist who help and save the people out of poverty. For now, maybe I have not been able to do what she did but I can do the other things that I could. Therefore, since 2012 I have been actively participated as </a:t>
            </a:r>
            <a:r>
              <a:rPr lang="id-ID" altLang="id-ID" sz="1795" dirty="0"/>
              <a:t>member</a:t>
            </a:r>
            <a:r>
              <a:rPr lang="en-US" altLang="id-ID" sz="1795" dirty="0"/>
              <a:t> of Research and Study Division in People’s Hopes Foundation that focuses on economic empowerment and social assistance. Besides that, since 2012 I was believed to be Head of Moslem Youth Research Institute.</a:t>
            </a:r>
            <a:endParaRPr lang="id-ID" altLang="id-ID" sz="1795" dirty="0"/>
          </a:p>
        </p:txBody>
      </p:sp>
      <p:sp>
        <p:nvSpPr>
          <p:cNvPr id="8" name="TextBox 7"/>
          <p:cNvSpPr txBox="1"/>
          <p:nvPr/>
        </p:nvSpPr>
        <p:spPr>
          <a:xfrm>
            <a:off x="3220599" y="412494"/>
            <a:ext cx="8500056" cy="522544"/>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r">
              <a:defRPr/>
            </a:pPr>
            <a:r>
              <a:rPr lang="id-ID" sz="2793" b="1" dirty="0">
                <a:solidFill>
                  <a:schemeClr val="tx1"/>
                </a:solidFill>
                <a:latin typeface="Cambria" panose="02040503050406030204" pitchFamily="18" charset="0"/>
              </a:rPr>
              <a:t>Tips Dan Trick Membuat </a:t>
            </a:r>
            <a:r>
              <a:rPr lang="id-ID" sz="2793" b="1" i="1" dirty="0">
                <a:solidFill>
                  <a:schemeClr val="tx1"/>
                </a:solidFill>
                <a:latin typeface="Cambria" panose="02040503050406030204" pitchFamily="18" charset="0"/>
              </a:rPr>
              <a:t>Motivation Letter</a:t>
            </a:r>
          </a:p>
        </p:txBody>
      </p:sp>
    </p:spTree>
    <p:extLst>
      <p:ext uri="{BB962C8B-B14F-4D97-AF65-F5344CB8AC3E}">
        <p14:creationId xmlns:p14="http://schemas.microsoft.com/office/powerpoint/2010/main" val="93235385"/>
      </p:ext>
    </p:extLst>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
          <p:cNvSpPr>
            <a:spLocks noChangeArrowheads="1"/>
          </p:cNvSpPr>
          <p:nvPr/>
        </p:nvSpPr>
        <p:spPr bwMode="auto">
          <a:xfrm>
            <a:off x="1785800" y="2360952"/>
            <a:ext cx="8439885" cy="4145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r>
              <a:rPr lang="en-US" altLang="id-ID" sz="2394"/>
              <a:t>Supported by universities that expert in this field, high qualified lecturers and curriculum, I</a:t>
            </a:r>
            <a:r>
              <a:rPr lang="id-ID" altLang="id-ID" sz="2394"/>
              <a:t> </a:t>
            </a:r>
            <a:r>
              <a:rPr lang="en-US" altLang="id-ID" sz="2394"/>
              <a:t>definitely believe </a:t>
            </a:r>
            <a:r>
              <a:rPr lang="en-US" altLang="id-ID" sz="2394">
                <a:solidFill>
                  <a:srgbClr val="FF0000"/>
                </a:solidFill>
              </a:rPr>
              <a:t>that </a:t>
            </a:r>
            <a:r>
              <a:rPr lang="id-ID" altLang="id-ID" sz="2394">
                <a:solidFill>
                  <a:srgbClr val="FF0000"/>
                </a:solidFill>
              </a:rPr>
              <a:t>XXX</a:t>
            </a:r>
            <a:r>
              <a:rPr lang="en-US" altLang="id-ID" sz="2394">
                <a:solidFill>
                  <a:srgbClr val="FF0000"/>
                </a:solidFill>
              </a:rPr>
              <a:t> program</a:t>
            </a:r>
            <a:r>
              <a:rPr lang="id-ID" altLang="id-ID" sz="2394">
                <a:solidFill>
                  <a:srgbClr val="FF0000"/>
                </a:solidFill>
              </a:rPr>
              <a:t>/XXX University</a:t>
            </a:r>
            <a:r>
              <a:rPr lang="en-US" altLang="id-ID" sz="2394">
                <a:solidFill>
                  <a:srgbClr val="FF0000"/>
                </a:solidFill>
              </a:rPr>
              <a:t> </a:t>
            </a:r>
            <a:r>
              <a:rPr lang="en-US" altLang="id-ID" sz="2394"/>
              <a:t>can help me to improve my economic knowledge and skill.</a:t>
            </a:r>
            <a:r>
              <a:rPr lang="id-ID" altLang="id-ID" sz="2394"/>
              <a:t> </a:t>
            </a:r>
            <a:r>
              <a:rPr lang="en-US" altLang="id-ID" sz="2394"/>
              <a:t>So, I can improve the quality of economic indicator to make a better planning, evaluating and</a:t>
            </a:r>
            <a:r>
              <a:rPr lang="id-ID" altLang="id-ID" sz="2394"/>
              <a:t> </a:t>
            </a:r>
            <a:r>
              <a:rPr lang="en-US" altLang="id-ID" sz="2394"/>
              <a:t>decision making to support The National Development Goals. Furthermore, I exactly have a</a:t>
            </a:r>
            <a:r>
              <a:rPr lang="id-ID" altLang="id-ID" sz="2394"/>
              <a:t> </a:t>
            </a:r>
            <a:r>
              <a:rPr lang="en-US" altLang="id-ID" sz="2394"/>
              <a:t>related academic background from qualified college. </a:t>
            </a:r>
            <a:r>
              <a:rPr lang="en-US" altLang="id-ID" sz="2394" b="1" i="1">
                <a:solidFill>
                  <a:srgbClr val="FF0000"/>
                </a:solidFill>
              </a:rPr>
              <a:t>As a government officer and</a:t>
            </a:r>
            <a:r>
              <a:rPr lang="id-ID" altLang="id-ID" sz="2394" b="1" i="1">
                <a:solidFill>
                  <a:srgbClr val="FF0000"/>
                </a:solidFill>
              </a:rPr>
              <a:t> </a:t>
            </a:r>
            <a:r>
              <a:rPr lang="en-US" altLang="id-ID" sz="2394" b="1" i="1">
                <a:solidFill>
                  <a:srgbClr val="FF0000"/>
                </a:solidFill>
              </a:rPr>
              <a:t>philanthropist</a:t>
            </a:r>
            <a:r>
              <a:rPr lang="id-ID" altLang="id-ID" sz="2394" b="1" i="1">
                <a:solidFill>
                  <a:srgbClr val="FF0000"/>
                </a:solidFill>
              </a:rPr>
              <a:t> (sesuai keadaan)</a:t>
            </a:r>
            <a:r>
              <a:rPr lang="en-US" altLang="id-ID" sz="2394"/>
              <a:t>,</a:t>
            </a:r>
            <a:r>
              <a:rPr lang="id-ID" altLang="id-ID" sz="2394"/>
              <a:t> </a:t>
            </a:r>
            <a:r>
              <a:rPr lang="en-US" altLang="id-ID" sz="2394"/>
              <a:t>any</a:t>
            </a:r>
            <a:r>
              <a:rPr lang="id-ID" altLang="id-ID" sz="2394"/>
              <a:t> </a:t>
            </a:r>
            <a:r>
              <a:rPr lang="en-US" altLang="id-ID" sz="2394"/>
              <a:t>knowledge and skill that I get will be widely useful for people. The last but</a:t>
            </a:r>
            <a:r>
              <a:rPr lang="id-ID" altLang="id-ID" sz="2394"/>
              <a:t> </a:t>
            </a:r>
            <a:r>
              <a:rPr lang="en-US" altLang="id-ID" sz="2394"/>
              <a:t>not the least I have so huge passion in economics that every big struggle and challenge become</a:t>
            </a:r>
            <a:r>
              <a:rPr lang="id-ID" altLang="id-ID" sz="2394"/>
              <a:t> </a:t>
            </a:r>
            <a:r>
              <a:rPr lang="en-US" altLang="id-ID" sz="2394"/>
              <a:t>small.</a:t>
            </a:r>
            <a:endParaRPr lang="id-ID" altLang="id-ID" sz="2394"/>
          </a:p>
        </p:txBody>
      </p:sp>
      <p:sp>
        <p:nvSpPr>
          <p:cNvPr id="55299" name="Rectangle 3"/>
          <p:cNvSpPr>
            <a:spLocks noChangeArrowheads="1"/>
          </p:cNvSpPr>
          <p:nvPr/>
        </p:nvSpPr>
        <p:spPr bwMode="auto">
          <a:xfrm>
            <a:off x="1725629" y="1396619"/>
            <a:ext cx="8726493" cy="460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id-ID" altLang="id-ID" sz="2394" b="1">
                <a:solidFill>
                  <a:srgbClr val="FF0000"/>
                </a:solidFill>
              </a:rPr>
              <a:t>Paragraf 6. </a:t>
            </a:r>
            <a:r>
              <a:rPr lang="id-ID" altLang="id-ID" sz="2394"/>
              <a:t>harapan untuk diterima di jurusan di universitas tersebut</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32229"/>
            <a:ext cx="12183942" cy="6862538"/>
          </a:xfrm>
          <a:prstGeom prst="rect">
            <a:avLst/>
          </a:prstGeom>
        </p:spPr>
      </p:pic>
      <p:sp>
        <p:nvSpPr>
          <p:cNvPr id="7" name="TextBox 6"/>
          <p:cNvSpPr txBox="1"/>
          <p:nvPr/>
        </p:nvSpPr>
        <p:spPr>
          <a:xfrm>
            <a:off x="3227055" y="644723"/>
            <a:ext cx="8500056" cy="522544"/>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r">
              <a:defRPr/>
            </a:pPr>
            <a:r>
              <a:rPr lang="id-ID" sz="2793" b="1" dirty="0">
                <a:solidFill>
                  <a:schemeClr val="tx1"/>
                </a:solidFill>
                <a:latin typeface="Cambria" panose="02040503050406030204" pitchFamily="18" charset="0"/>
              </a:rPr>
              <a:t>Tips Dan Trick Membuat </a:t>
            </a:r>
            <a:r>
              <a:rPr lang="id-ID" sz="2793" b="1" i="1" dirty="0">
                <a:solidFill>
                  <a:schemeClr val="tx1"/>
                </a:solidFill>
                <a:latin typeface="Cambria" panose="02040503050406030204" pitchFamily="18" charset="0"/>
              </a:rPr>
              <a:t>Motivation Letter</a:t>
            </a:r>
          </a:p>
        </p:txBody>
      </p:sp>
    </p:spTree>
    <p:extLst>
      <p:ext uri="{BB962C8B-B14F-4D97-AF65-F5344CB8AC3E}">
        <p14:creationId xmlns:p14="http://schemas.microsoft.com/office/powerpoint/2010/main" val="2189246392"/>
      </p:ext>
    </p:extLst>
  </p:cSld>
  <p:clrMapOvr>
    <a:masterClrMapping/>
  </p:clrMapOvr>
  <p:transition spd="slow">
    <p:push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
          <p:cNvSpPr>
            <a:spLocks noChangeArrowheads="1"/>
          </p:cNvSpPr>
          <p:nvPr/>
        </p:nvSpPr>
        <p:spPr bwMode="auto">
          <a:xfrm>
            <a:off x="1755715" y="2701396"/>
            <a:ext cx="8439885" cy="3040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r>
              <a:rPr lang="en-US" altLang="id-ID" sz="2394"/>
              <a:t>After finishing my master study, I plan to further my study to PhD level. My journey for knowledge searching will never cease. Moreover, I plan to share my knowledge with other people, work together with economists around the world and implement what I have learnt. In the next five years, I view myself becoming a world class economist, researcher or university lecturer. I hope that what I get will be useful for many people because the best person is the most useful for others</a:t>
            </a:r>
            <a:endParaRPr lang="id-ID" altLang="id-ID" sz="2394"/>
          </a:p>
        </p:txBody>
      </p:sp>
      <p:sp>
        <p:nvSpPr>
          <p:cNvPr id="56323" name="Rectangle 3"/>
          <p:cNvSpPr>
            <a:spLocks noChangeArrowheads="1"/>
          </p:cNvSpPr>
          <p:nvPr/>
        </p:nvSpPr>
        <p:spPr bwMode="auto">
          <a:xfrm>
            <a:off x="1725629" y="1396619"/>
            <a:ext cx="8726493" cy="460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id-ID" altLang="id-ID" sz="2394" b="1">
                <a:solidFill>
                  <a:srgbClr val="FF0000"/>
                </a:solidFill>
              </a:rPr>
              <a:t>Paragraf 7. </a:t>
            </a:r>
            <a:r>
              <a:rPr lang="id-ID" altLang="id-ID" sz="2394"/>
              <a:t>Penutup dengan mengungkap mimpi di masa depan</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6" y="0"/>
            <a:ext cx="12183942" cy="6862538"/>
          </a:xfrm>
          <a:prstGeom prst="rect">
            <a:avLst/>
          </a:prstGeom>
        </p:spPr>
      </p:pic>
      <p:sp>
        <p:nvSpPr>
          <p:cNvPr id="7" name="TextBox 6"/>
          <p:cNvSpPr txBox="1"/>
          <p:nvPr/>
        </p:nvSpPr>
        <p:spPr>
          <a:xfrm>
            <a:off x="3220599" y="412494"/>
            <a:ext cx="8500056" cy="522544"/>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r">
              <a:defRPr/>
            </a:pPr>
            <a:r>
              <a:rPr lang="id-ID" sz="2793" b="1" dirty="0">
                <a:solidFill>
                  <a:schemeClr val="tx1"/>
                </a:solidFill>
                <a:latin typeface="Cambria" panose="02040503050406030204" pitchFamily="18" charset="0"/>
              </a:rPr>
              <a:t>Tips Dan Trick Membuat </a:t>
            </a:r>
            <a:r>
              <a:rPr lang="id-ID" sz="2793" b="1" i="1" dirty="0">
                <a:solidFill>
                  <a:schemeClr val="tx1"/>
                </a:solidFill>
                <a:latin typeface="Cambria" panose="02040503050406030204" pitchFamily="18" charset="0"/>
              </a:rPr>
              <a:t>Motivation Letter</a:t>
            </a:r>
          </a:p>
        </p:txBody>
      </p:sp>
    </p:spTree>
    <p:extLst>
      <p:ext uri="{BB962C8B-B14F-4D97-AF65-F5344CB8AC3E}">
        <p14:creationId xmlns:p14="http://schemas.microsoft.com/office/powerpoint/2010/main" val="3004545699"/>
      </p:ext>
    </p:extLst>
  </p:cSld>
  <p:clrMapOvr>
    <a:masterClrMapping/>
  </p:clrMapOvr>
  <p:transition spd="slow">
    <p:push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5" y="0"/>
            <a:ext cx="12183942" cy="6862538"/>
          </a:xfrm>
          <a:prstGeom prst="rect">
            <a:avLst/>
          </a:prstGeom>
        </p:spPr>
      </p:pic>
      <p:sp>
        <p:nvSpPr>
          <p:cNvPr id="6" name="Rectangle 5"/>
          <p:cNvSpPr/>
          <p:nvPr/>
        </p:nvSpPr>
        <p:spPr>
          <a:xfrm>
            <a:off x="1029061" y="1705205"/>
            <a:ext cx="10563497" cy="1446550"/>
          </a:xfrm>
          <a:prstGeom prst="rect">
            <a:avLst/>
          </a:prstGeom>
        </p:spPr>
        <p:txBody>
          <a:bodyPr wrap="square">
            <a:spAutoFit/>
          </a:bodyPr>
          <a:lstStyle/>
          <a:p>
            <a:pPr algn="ctr"/>
            <a:r>
              <a:rPr lang="id-ID" sz="4000" dirty="0" smtClean="0">
                <a:solidFill>
                  <a:srgbClr val="C00000"/>
                </a:solidFill>
              </a:rPr>
              <a:t>“</a:t>
            </a:r>
            <a:r>
              <a:rPr lang="id-ID" sz="4400" b="1" dirty="0" smtClean="0">
                <a:solidFill>
                  <a:srgbClr val="C00000"/>
                </a:solidFill>
              </a:rPr>
              <a:t>9 Hari Karantina Beasiswa: Siap Meraih Kesempatan </a:t>
            </a:r>
            <a:r>
              <a:rPr lang="id-ID" sz="4400" b="1" smtClean="0">
                <a:solidFill>
                  <a:srgbClr val="C00000"/>
                </a:solidFill>
              </a:rPr>
              <a:t>Studi Lanjut di </a:t>
            </a:r>
            <a:r>
              <a:rPr lang="id-ID" sz="4400" b="1" dirty="0" smtClean="0">
                <a:solidFill>
                  <a:srgbClr val="C00000"/>
                </a:solidFill>
              </a:rPr>
              <a:t>Luar Negeri”</a:t>
            </a:r>
            <a:endParaRPr lang="id-ID" sz="4400" b="1" dirty="0">
              <a:solidFill>
                <a:srgbClr val="C00000"/>
              </a:solidFill>
            </a:endParaRPr>
          </a:p>
        </p:txBody>
      </p:sp>
      <p:sp>
        <p:nvSpPr>
          <p:cNvPr id="7" name="Rectangle 6"/>
          <p:cNvSpPr/>
          <p:nvPr/>
        </p:nvSpPr>
        <p:spPr>
          <a:xfrm>
            <a:off x="566055" y="3276973"/>
            <a:ext cx="9509760" cy="1631216"/>
          </a:xfrm>
          <a:prstGeom prst="rect">
            <a:avLst/>
          </a:prstGeom>
        </p:spPr>
        <p:txBody>
          <a:bodyPr wrap="square">
            <a:spAutoFit/>
          </a:bodyPr>
          <a:lstStyle/>
          <a:p>
            <a:r>
              <a:rPr lang="id-ID" sz="2000" b="1" dirty="0" smtClean="0"/>
              <a:t>Content Creator:</a:t>
            </a:r>
          </a:p>
          <a:p>
            <a:r>
              <a:rPr lang="id-ID" sz="2000" dirty="0" smtClean="0"/>
              <a:t>Andre Pupung Darmawan (041711433172), Departemen Ekonomi Syariah.</a:t>
            </a:r>
          </a:p>
          <a:p>
            <a:endParaRPr lang="id-ID" sz="2000" dirty="0" smtClean="0"/>
          </a:p>
          <a:p>
            <a:r>
              <a:rPr lang="id-ID" sz="2000" b="1" dirty="0" smtClean="0"/>
              <a:t>Dosen Pembimbing :</a:t>
            </a:r>
          </a:p>
          <a:p>
            <a:r>
              <a:rPr lang="id-ID" sz="2000" dirty="0" smtClean="0"/>
              <a:t>Angga Erlando., S.E., M.Ec.Dev, Departemen Ilmu Ekonom.</a:t>
            </a:r>
            <a:endParaRPr lang="id-ID" sz="2000" dirty="0"/>
          </a:p>
        </p:txBody>
      </p:sp>
      <p:sp>
        <p:nvSpPr>
          <p:cNvPr id="8" name="Rectangle 7"/>
          <p:cNvSpPr/>
          <p:nvPr/>
        </p:nvSpPr>
        <p:spPr>
          <a:xfrm>
            <a:off x="1946364" y="5526893"/>
            <a:ext cx="9509760" cy="954107"/>
          </a:xfrm>
          <a:prstGeom prst="rect">
            <a:avLst/>
          </a:prstGeom>
        </p:spPr>
        <p:txBody>
          <a:bodyPr wrap="square">
            <a:spAutoFit/>
          </a:bodyPr>
          <a:lstStyle/>
          <a:p>
            <a:pPr algn="r"/>
            <a:r>
              <a:rPr lang="id-ID" sz="2800" b="1" dirty="0" smtClean="0">
                <a:solidFill>
                  <a:srgbClr val="002060"/>
                </a:solidFill>
              </a:rPr>
              <a:t>FAKULTAS EKONOMI DAN BISNIS </a:t>
            </a:r>
          </a:p>
          <a:p>
            <a:pPr algn="r"/>
            <a:r>
              <a:rPr lang="id-ID" sz="2800" b="1" dirty="0" smtClean="0">
                <a:solidFill>
                  <a:srgbClr val="002060"/>
                </a:solidFill>
              </a:rPr>
              <a:t>UNIVERSITAS AIRLANGGA</a:t>
            </a:r>
            <a:endParaRPr lang="id-ID" sz="2800" dirty="0">
              <a:solidFill>
                <a:srgbClr val="002060"/>
              </a:solidFill>
            </a:endParaRPr>
          </a:p>
        </p:txBody>
      </p:sp>
      <p:sp>
        <p:nvSpPr>
          <p:cNvPr id="9" name="Rectangle 8"/>
          <p:cNvSpPr/>
          <p:nvPr/>
        </p:nvSpPr>
        <p:spPr>
          <a:xfrm>
            <a:off x="368661" y="472523"/>
            <a:ext cx="10563497" cy="923330"/>
          </a:xfrm>
          <a:prstGeom prst="rect">
            <a:avLst/>
          </a:prstGeom>
        </p:spPr>
        <p:txBody>
          <a:bodyPr wrap="square">
            <a:spAutoFit/>
          </a:bodyPr>
          <a:lstStyle/>
          <a:p>
            <a:pPr algn="ctr"/>
            <a:r>
              <a:rPr lang="id-ID" sz="5400" b="1" dirty="0" smtClean="0">
                <a:solidFill>
                  <a:srgbClr val="C00000"/>
                </a:solidFill>
              </a:rPr>
              <a:t>Terimakasih</a:t>
            </a:r>
            <a:endParaRPr lang="id-ID" sz="6000" b="1" dirty="0">
              <a:solidFill>
                <a:srgbClr val="C00000"/>
              </a:solidFill>
            </a:endParaRPr>
          </a:p>
        </p:txBody>
      </p:sp>
    </p:spTree>
    <p:extLst>
      <p:ext uri="{BB962C8B-B14F-4D97-AF65-F5344CB8AC3E}">
        <p14:creationId xmlns:p14="http://schemas.microsoft.com/office/powerpoint/2010/main" val="4073567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6" y="0"/>
            <a:ext cx="12183942" cy="6862538"/>
          </a:xfrm>
          <a:prstGeom prst="rect">
            <a:avLst/>
          </a:prstGeom>
        </p:spPr>
      </p:pic>
      <p:grpSp>
        <p:nvGrpSpPr>
          <p:cNvPr id="6" name="Group 5"/>
          <p:cNvGrpSpPr/>
          <p:nvPr/>
        </p:nvGrpSpPr>
        <p:grpSpPr>
          <a:xfrm>
            <a:off x="2512859" y="1821883"/>
            <a:ext cx="6788912" cy="1003680"/>
            <a:chOff x="484922" y="1580553"/>
            <a:chExt cx="6788912" cy="1003680"/>
          </a:xfrm>
        </p:grpSpPr>
        <p:sp>
          <p:nvSpPr>
            <p:cNvPr id="7" name="Rounded Rectangle 6"/>
            <p:cNvSpPr/>
            <p:nvPr/>
          </p:nvSpPr>
          <p:spPr>
            <a:xfrm>
              <a:off x="484922" y="1580553"/>
              <a:ext cx="6788912" cy="1003680"/>
            </a:xfrm>
            <a:prstGeom prst="roundRect">
              <a:avLst/>
            </a:prstGeom>
          </p:spPr>
          <p:style>
            <a:lnRef idx="0">
              <a:schemeClr val="lt1">
                <a:hueOff val="0"/>
                <a:satOff val="0"/>
                <a:lumOff val="0"/>
                <a:alphaOff val="0"/>
              </a:schemeClr>
            </a:lnRef>
            <a:fillRef idx="3">
              <a:schemeClr val="accent3">
                <a:hueOff val="1355300"/>
                <a:satOff val="50000"/>
                <a:lumOff val="-7353"/>
                <a:alphaOff val="0"/>
              </a:schemeClr>
            </a:fillRef>
            <a:effectRef idx="3">
              <a:schemeClr val="accent3">
                <a:hueOff val="1355300"/>
                <a:satOff val="50000"/>
                <a:lumOff val="-7353"/>
                <a:alphaOff val="0"/>
              </a:schemeClr>
            </a:effectRef>
            <a:fontRef idx="minor">
              <a:schemeClr val="lt1"/>
            </a:fontRef>
          </p:style>
        </p:sp>
        <p:sp>
          <p:nvSpPr>
            <p:cNvPr id="8" name="Rounded Rectangle 4"/>
            <p:cNvSpPr txBox="1"/>
            <p:nvPr/>
          </p:nvSpPr>
          <p:spPr>
            <a:xfrm>
              <a:off x="533918" y="1629549"/>
              <a:ext cx="6690920" cy="9056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6605" tIns="0" rIns="256605" bIns="0" numCol="1" spcCol="1270" anchor="ctr" anchorCtr="0">
              <a:noAutofit/>
            </a:bodyPr>
            <a:lstStyle/>
            <a:p>
              <a:pPr lvl="0" algn="ctr" defTabSz="1066800">
                <a:lnSpc>
                  <a:spcPct val="90000"/>
                </a:lnSpc>
                <a:spcBef>
                  <a:spcPct val="0"/>
                </a:spcBef>
                <a:spcAft>
                  <a:spcPct val="35000"/>
                </a:spcAft>
              </a:pPr>
              <a:r>
                <a:rPr lang="id-ID" sz="2400" kern="1200" dirty="0" smtClean="0"/>
                <a:t>Topik II: </a:t>
              </a:r>
              <a:r>
                <a:rPr lang="en-US" sz="2400" kern="1200" dirty="0" smtClean="0"/>
                <a:t>Cara </a:t>
              </a:r>
              <a:r>
                <a:rPr lang="en-US" sz="2400" kern="1200" dirty="0" err="1" smtClean="0"/>
                <a:t>membuat</a:t>
              </a:r>
              <a:r>
                <a:rPr lang="en-US" sz="2400" kern="1200" dirty="0" smtClean="0"/>
                <a:t> proposal </a:t>
              </a:r>
              <a:r>
                <a:rPr lang="en-US" sz="2400" kern="1200" dirty="0" err="1" smtClean="0"/>
                <a:t>riset</a:t>
              </a:r>
              <a:r>
                <a:rPr lang="en-US" sz="2400" kern="1200" dirty="0" smtClean="0"/>
                <a:t> </a:t>
              </a:r>
              <a:r>
                <a:rPr lang="en-US" sz="2400" kern="1200" dirty="0" err="1" smtClean="0"/>
                <a:t>studi</a:t>
              </a:r>
              <a:r>
                <a:rPr lang="en-US" sz="2400" kern="1200" dirty="0" smtClean="0"/>
                <a:t> </a:t>
              </a:r>
              <a:r>
                <a:rPr lang="en-US" sz="2400" kern="1200" dirty="0" err="1" smtClean="0"/>
                <a:t>lanjut</a:t>
              </a:r>
              <a:r>
                <a:rPr lang="en-US" sz="2400" kern="1200" dirty="0" smtClean="0"/>
                <a:t> di </a:t>
              </a:r>
              <a:r>
                <a:rPr lang="en-US" sz="2400" kern="1200" dirty="0" err="1" smtClean="0"/>
                <a:t>luar</a:t>
              </a:r>
              <a:r>
                <a:rPr lang="en-US" sz="2400" kern="1200" dirty="0" smtClean="0"/>
                <a:t> </a:t>
              </a:r>
              <a:r>
                <a:rPr lang="en-US" sz="2400" kern="1200" dirty="0" err="1" smtClean="0"/>
                <a:t>negeri</a:t>
              </a:r>
              <a:r>
                <a:rPr lang="en-US" sz="2400" kern="1200" dirty="0" smtClean="0"/>
                <a:t> </a:t>
              </a:r>
              <a:r>
                <a:rPr lang="en-US" sz="2400" kern="1200" dirty="0" err="1" smtClean="0"/>
                <a:t>dan</a:t>
              </a:r>
              <a:r>
                <a:rPr lang="en-US" sz="2400" kern="1200" dirty="0" smtClean="0"/>
                <a:t> </a:t>
              </a:r>
              <a:r>
                <a:rPr lang="en-US" sz="2400" kern="1200" dirty="0" err="1" smtClean="0"/>
                <a:t>strategi</a:t>
              </a:r>
              <a:r>
                <a:rPr lang="en-US" sz="2400" kern="1200" dirty="0" smtClean="0"/>
                <a:t> </a:t>
              </a:r>
              <a:r>
                <a:rPr lang="en-US" sz="2400" kern="1200" dirty="0" err="1" smtClean="0"/>
                <a:t>membuat</a:t>
              </a:r>
              <a:r>
                <a:rPr lang="id-ID" sz="2400" kern="1200" dirty="0" smtClean="0"/>
                <a:t> motivation letter yang baik</a:t>
              </a:r>
              <a:endParaRPr lang="en-US" sz="2400" kern="1200" dirty="0"/>
            </a:p>
          </p:txBody>
        </p:sp>
      </p:grpSp>
      <p:sp>
        <p:nvSpPr>
          <p:cNvPr id="9" name="Down Arrow 8"/>
          <p:cNvSpPr/>
          <p:nvPr/>
        </p:nvSpPr>
        <p:spPr>
          <a:xfrm>
            <a:off x="2369132" y="3119891"/>
            <a:ext cx="7432765" cy="622755"/>
          </a:xfrm>
          <a:prstGeom prst="downArrow">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a:p>
        </p:txBody>
      </p:sp>
      <p:sp>
        <p:nvSpPr>
          <p:cNvPr id="10" name="TextBox 9"/>
          <p:cNvSpPr txBox="1"/>
          <p:nvPr/>
        </p:nvSpPr>
        <p:spPr>
          <a:xfrm>
            <a:off x="906309" y="2825563"/>
            <a:ext cx="1201783" cy="923330"/>
          </a:xfrm>
          <a:prstGeom prst="rect">
            <a:avLst/>
          </a:prstGeom>
          <a:noFill/>
        </p:spPr>
        <p:txBody>
          <a:bodyPr wrap="square" rtlCol="0">
            <a:spAutoFit/>
          </a:bodyPr>
          <a:lstStyle/>
          <a:p>
            <a:r>
              <a:rPr lang="id-ID" sz="5400" b="1" dirty="0" smtClean="0"/>
              <a:t>#2</a:t>
            </a:r>
            <a:endParaRPr lang="id-ID" sz="5400" b="1" dirty="0"/>
          </a:p>
        </p:txBody>
      </p:sp>
      <p:grpSp>
        <p:nvGrpSpPr>
          <p:cNvPr id="15" name="Group 14"/>
          <p:cNvGrpSpPr/>
          <p:nvPr/>
        </p:nvGrpSpPr>
        <p:grpSpPr>
          <a:xfrm>
            <a:off x="2691058" y="4026798"/>
            <a:ext cx="6788912" cy="1003680"/>
            <a:chOff x="484922" y="1580553"/>
            <a:chExt cx="6788912" cy="1003680"/>
          </a:xfrm>
        </p:grpSpPr>
        <p:sp>
          <p:nvSpPr>
            <p:cNvPr id="16" name="Rounded Rectangle 15"/>
            <p:cNvSpPr/>
            <p:nvPr/>
          </p:nvSpPr>
          <p:spPr>
            <a:xfrm>
              <a:off x="484922" y="1580553"/>
              <a:ext cx="6788912" cy="1003680"/>
            </a:xfrm>
            <a:prstGeom prst="roundRect">
              <a:avLst/>
            </a:prstGeom>
          </p:spPr>
          <p:style>
            <a:lnRef idx="0">
              <a:schemeClr val="lt1">
                <a:hueOff val="0"/>
                <a:satOff val="0"/>
                <a:lumOff val="0"/>
                <a:alphaOff val="0"/>
              </a:schemeClr>
            </a:lnRef>
            <a:fillRef idx="3">
              <a:schemeClr val="accent3">
                <a:hueOff val="1355300"/>
                <a:satOff val="50000"/>
                <a:lumOff val="-7353"/>
                <a:alphaOff val="0"/>
              </a:schemeClr>
            </a:fillRef>
            <a:effectRef idx="3">
              <a:schemeClr val="accent3">
                <a:hueOff val="1355300"/>
                <a:satOff val="50000"/>
                <a:lumOff val="-7353"/>
                <a:alphaOff val="0"/>
              </a:schemeClr>
            </a:effectRef>
            <a:fontRef idx="minor">
              <a:schemeClr val="lt1"/>
            </a:fontRef>
          </p:style>
        </p:sp>
        <p:sp>
          <p:nvSpPr>
            <p:cNvPr id="17" name="Rounded Rectangle 4"/>
            <p:cNvSpPr txBox="1"/>
            <p:nvPr/>
          </p:nvSpPr>
          <p:spPr>
            <a:xfrm>
              <a:off x="533918" y="1629549"/>
              <a:ext cx="6690920" cy="9056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6605" tIns="0" rIns="256605" bIns="0" numCol="1" spcCol="1270" anchor="ctr" anchorCtr="0">
              <a:noAutofit/>
            </a:bodyPr>
            <a:lstStyle/>
            <a:p>
              <a:pPr lvl="0" algn="ctr" defTabSz="1066800">
                <a:lnSpc>
                  <a:spcPct val="90000"/>
                </a:lnSpc>
                <a:spcBef>
                  <a:spcPct val="0"/>
                </a:spcBef>
                <a:spcAft>
                  <a:spcPct val="35000"/>
                </a:spcAft>
              </a:pPr>
              <a:r>
                <a:rPr lang="id-ID" sz="2400" dirty="0"/>
                <a:t>Orientasi Materi dengan Desain 9 hari Karantina Berfokus Pada Konteks Memperolah Beasiswa S2 di Luar Negeri</a:t>
              </a:r>
              <a:endParaRPr lang="en-US" sz="2400" dirty="0"/>
            </a:p>
          </p:txBody>
        </p:sp>
      </p:grpSp>
    </p:spTree>
    <p:extLst>
      <p:ext uri="{BB962C8B-B14F-4D97-AF65-F5344CB8AC3E}">
        <p14:creationId xmlns:p14="http://schemas.microsoft.com/office/powerpoint/2010/main" val="2567187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69874" y="2387991"/>
            <a:ext cx="5658280" cy="1200329"/>
          </a:xfrm>
          <a:prstGeom prst="rect">
            <a:avLst/>
          </a:prstGeom>
        </p:spPr>
        <p:txBody>
          <a:bodyPr wrap="none">
            <a:spAutoFit/>
          </a:bodyPr>
          <a:lstStyle/>
          <a:p>
            <a:r>
              <a:rPr lang="id-ID" sz="7200" dirty="0" smtClean="0"/>
              <a:t>#1 Tema/Topik</a:t>
            </a:r>
            <a:endParaRPr lang="id-ID" sz="72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6" y="0"/>
            <a:ext cx="12183942" cy="6862538"/>
          </a:xfrm>
          <a:prstGeom prst="rect">
            <a:avLst/>
          </a:prstGeom>
        </p:spPr>
      </p:pic>
    </p:spTree>
    <p:extLst>
      <p:ext uri="{BB962C8B-B14F-4D97-AF65-F5344CB8AC3E}">
        <p14:creationId xmlns:p14="http://schemas.microsoft.com/office/powerpoint/2010/main" val="2106600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6" y="0"/>
            <a:ext cx="12183942" cy="6862538"/>
          </a:xfrm>
          <a:prstGeom prst="rect">
            <a:avLst/>
          </a:prstGeom>
        </p:spPr>
      </p:pic>
      <p:sp>
        <p:nvSpPr>
          <p:cNvPr id="11" name="TextBox 10"/>
          <p:cNvSpPr txBox="1"/>
          <p:nvPr/>
        </p:nvSpPr>
        <p:spPr>
          <a:xfrm>
            <a:off x="4363685" y="307985"/>
            <a:ext cx="7256610" cy="58271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r">
              <a:defRPr/>
            </a:pPr>
            <a:r>
              <a:rPr lang="id-ID" sz="3192" b="1" dirty="0">
                <a:solidFill>
                  <a:schemeClr val="tx1"/>
                </a:solidFill>
                <a:latin typeface="Cambria" panose="02040503050406030204" pitchFamily="18" charset="0"/>
              </a:rPr>
              <a:t>Strategi Membuat </a:t>
            </a:r>
            <a:r>
              <a:rPr lang="id-ID" sz="3192" b="1" i="1" dirty="0">
                <a:solidFill>
                  <a:schemeClr val="tx1"/>
                </a:solidFill>
                <a:latin typeface="Cambria" panose="02040503050406030204" pitchFamily="18" charset="0"/>
              </a:rPr>
              <a:t>Proposal Research</a:t>
            </a:r>
          </a:p>
        </p:txBody>
      </p:sp>
      <p:sp>
        <p:nvSpPr>
          <p:cNvPr id="12" name="TextBox 11"/>
          <p:cNvSpPr txBox="1"/>
          <p:nvPr/>
        </p:nvSpPr>
        <p:spPr>
          <a:xfrm>
            <a:off x="1725628" y="1076758"/>
            <a:ext cx="5276115" cy="95166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id-ID" sz="2793" b="1" dirty="0">
                <a:solidFill>
                  <a:srgbClr val="C00000"/>
                </a:solidFill>
                <a:latin typeface="Cambria" panose="02040503050406030204" pitchFamily="18" charset="0"/>
              </a:rPr>
              <a:t>Hal-hal yang perlu diperhatikan</a:t>
            </a:r>
          </a:p>
        </p:txBody>
      </p:sp>
      <p:sp>
        <p:nvSpPr>
          <p:cNvPr id="13" name="TextBox 12"/>
          <p:cNvSpPr txBox="1"/>
          <p:nvPr/>
        </p:nvSpPr>
        <p:spPr>
          <a:xfrm>
            <a:off x="1795301" y="2400538"/>
            <a:ext cx="8436718" cy="3776572"/>
          </a:xfrm>
          <a:prstGeom prst="rect">
            <a:avLst/>
          </a:prstGeom>
          <a:noFill/>
        </p:spPr>
        <p:txBody>
          <a:bodyPr>
            <a:spAutoFit/>
          </a:bodyPr>
          <a:lstStyle/>
          <a:p>
            <a:pPr marL="342043" indent="-342043">
              <a:buFontTx/>
              <a:buAutoNum type="arabicPeriod"/>
              <a:defRPr/>
            </a:pPr>
            <a:r>
              <a:rPr lang="id-ID" sz="2394" b="1" dirty="0">
                <a:solidFill>
                  <a:srgbClr val="C00000"/>
                </a:solidFill>
                <a:latin typeface="Cambria" panose="02040503050406030204" pitchFamily="18" charset="0"/>
              </a:rPr>
              <a:t>Tema/Topik</a:t>
            </a:r>
          </a:p>
          <a:p>
            <a:pPr marL="342043" indent="-342043">
              <a:buFontTx/>
              <a:buAutoNum type="arabicPeriod"/>
              <a:defRPr/>
            </a:pPr>
            <a:r>
              <a:rPr lang="id-ID" sz="2394" b="1" dirty="0">
                <a:solidFill>
                  <a:srgbClr val="C00000"/>
                </a:solidFill>
                <a:latin typeface="Cambria" panose="02040503050406030204" pitchFamily="18" charset="0"/>
              </a:rPr>
              <a:t>Outline/Konten Proposal</a:t>
            </a:r>
          </a:p>
          <a:p>
            <a:pPr marL="342043" indent="-342043">
              <a:buFontTx/>
              <a:buAutoNum type="arabicPeriod"/>
              <a:defRPr/>
            </a:pPr>
            <a:r>
              <a:rPr lang="id-ID" sz="2394" b="1" dirty="0">
                <a:solidFill>
                  <a:srgbClr val="C00000"/>
                </a:solidFill>
                <a:latin typeface="Cambria" panose="02040503050406030204" pitchFamily="18" charset="0"/>
              </a:rPr>
              <a:t>Teknis Penulisan </a:t>
            </a:r>
          </a:p>
          <a:p>
            <a:pPr marL="342043" indent="-342043">
              <a:buFontTx/>
              <a:buAutoNum type="arabicPeriod"/>
              <a:defRPr/>
            </a:pPr>
            <a:r>
              <a:rPr lang="id-ID" sz="2394" b="1" dirty="0">
                <a:solidFill>
                  <a:srgbClr val="C00000"/>
                </a:solidFill>
                <a:latin typeface="Cambria" panose="02040503050406030204" pitchFamily="18" charset="0"/>
              </a:rPr>
              <a:t>Bahasa Penulisan</a:t>
            </a:r>
          </a:p>
          <a:p>
            <a:pPr marL="342043" indent="-342043">
              <a:buFontTx/>
              <a:buAutoNum type="arabicPeriod"/>
              <a:defRPr/>
            </a:pPr>
            <a:r>
              <a:rPr lang="id-ID" sz="2394" b="1" dirty="0">
                <a:solidFill>
                  <a:srgbClr val="C00000"/>
                </a:solidFill>
                <a:latin typeface="Cambria" panose="02040503050406030204" pitchFamily="18" charset="0"/>
              </a:rPr>
              <a:t>Novelty dalam proposal </a:t>
            </a:r>
          </a:p>
          <a:p>
            <a:pPr>
              <a:defRPr/>
            </a:pPr>
            <a:r>
              <a:rPr lang="id-ID" sz="2394" b="1" dirty="0">
                <a:solidFill>
                  <a:srgbClr val="C00000"/>
                </a:solidFill>
                <a:latin typeface="Cambria" panose="02040503050406030204" pitchFamily="18" charset="0"/>
              </a:rPr>
              <a:t>     (tidak wajib)</a:t>
            </a:r>
          </a:p>
          <a:p>
            <a:pPr marL="342043" indent="-342043">
              <a:buFontTx/>
              <a:buAutoNum type="arabicPeriod"/>
              <a:defRPr/>
            </a:pPr>
            <a:endParaRPr lang="id-ID" sz="2394" b="1" dirty="0">
              <a:solidFill>
                <a:srgbClr val="C00000"/>
              </a:solidFill>
              <a:latin typeface="Cambria" panose="02040503050406030204" pitchFamily="18" charset="0"/>
            </a:endParaRPr>
          </a:p>
          <a:p>
            <a:pPr marL="342043" indent="-342043">
              <a:buFontTx/>
              <a:buAutoNum type="arabicPeriod"/>
              <a:defRPr/>
            </a:pPr>
            <a:endParaRPr lang="id-ID" sz="2394" dirty="0">
              <a:latin typeface="Cambria" panose="02040503050406030204" pitchFamily="18" charset="0"/>
            </a:endParaRPr>
          </a:p>
          <a:p>
            <a:pPr>
              <a:defRPr/>
            </a:pPr>
            <a:endParaRPr lang="id-ID" sz="2394" dirty="0">
              <a:latin typeface="Cambria" panose="02040503050406030204" pitchFamily="18" charset="0"/>
            </a:endParaRPr>
          </a:p>
          <a:p>
            <a:pPr marL="342043" indent="-342043">
              <a:buFontTx/>
              <a:buAutoNum type="arabicPeriod"/>
              <a:defRPr/>
            </a:pPr>
            <a:endParaRPr lang="id-ID" sz="2394" dirty="0">
              <a:latin typeface="Cambria" panose="02040503050406030204" pitchFamily="18" charset="0"/>
            </a:endParaRPr>
          </a:p>
        </p:txBody>
      </p:sp>
      <p:sp>
        <p:nvSpPr>
          <p:cNvPr id="14" name="Oval 13"/>
          <p:cNvSpPr/>
          <p:nvPr/>
        </p:nvSpPr>
        <p:spPr>
          <a:xfrm>
            <a:off x="1161914" y="2028423"/>
            <a:ext cx="4842245" cy="298167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795"/>
          </a:p>
        </p:txBody>
      </p:sp>
      <p:sp>
        <p:nvSpPr>
          <p:cNvPr id="18" name="Right Arrow 17"/>
          <p:cNvSpPr/>
          <p:nvPr/>
        </p:nvSpPr>
        <p:spPr>
          <a:xfrm>
            <a:off x="5951906" y="3018091"/>
            <a:ext cx="628636" cy="965915"/>
          </a:xfrm>
          <a:prstGeom prst="rightArrow">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id-ID" sz="1795"/>
          </a:p>
        </p:txBody>
      </p:sp>
      <p:sp>
        <p:nvSpPr>
          <p:cNvPr id="19" name="Oval 18"/>
          <p:cNvSpPr/>
          <p:nvPr/>
        </p:nvSpPr>
        <p:spPr>
          <a:xfrm>
            <a:off x="5883816" y="2011005"/>
            <a:ext cx="5196942" cy="298008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2394" dirty="0">
                <a:solidFill>
                  <a:schemeClr val="tx1"/>
                </a:solidFill>
              </a:rPr>
              <a:t>Perlu memperhatikan terkait konten, format tulisan, aturan dan sejenisnya yang dibuat oleh pemberi beasiswa atau kampus tujuan</a:t>
            </a:r>
          </a:p>
        </p:txBody>
      </p:sp>
      <p:sp>
        <p:nvSpPr>
          <p:cNvPr id="20" name="Rectangle 19"/>
          <p:cNvSpPr/>
          <p:nvPr/>
        </p:nvSpPr>
        <p:spPr>
          <a:xfrm>
            <a:off x="2096160" y="5405961"/>
            <a:ext cx="8484221" cy="1073591"/>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id-ID" sz="2793" dirty="0"/>
              <a:t>Misalnya jika aturannya tertulis maksimal 10 halaman dengan daftar pustaka maka aturan itu tidak boleh di langgar</a:t>
            </a:r>
          </a:p>
        </p:txBody>
      </p:sp>
    </p:spTree>
    <p:extLst>
      <p:ext uri="{BB962C8B-B14F-4D97-AF65-F5344CB8AC3E}">
        <p14:creationId xmlns:p14="http://schemas.microsoft.com/office/powerpoint/2010/main" val="2171063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6" y="0"/>
            <a:ext cx="12183942" cy="6862538"/>
          </a:xfrm>
          <a:prstGeom prst="rect">
            <a:avLst/>
          </a:prstGeom>
        </p:spPr>
      </p:pic>
      <p:sp>
        <p:nvSpPr>
          <p:cNvPr id="3" name="Rounded Rectangle 2"/>
          <p:cNvSpPr/>
          <p:nvPr/>
        </p:nvSpPr>
        <p:spPr>
          <a:xfrm>
            <a:off x="2024904" y="4501801"/>
            <a:ext cx="4128101" cy="2283361"/>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795"/>
          </a:p>
        </p:txBody>
      </p:sp>
      <p:sp>
        <p:nvSpPr>
          <p:cNvPr id="6" name="Rectangle 1"/>
          <p:cNvSpPr>
            <a:spLocks noChangeArrowheads="1"/>
          </p:cNvSpPr>
          <p:nvPr/>
        </p:nvSpPr>
        <p:spPr bwMode="auto">
          <a:xfrm>
            <a:off x="1016001" y="1093386"/>
            <a:ext cx="3160602" cy="64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Tx/>
              <a:buAutoNum type="arabicPeriod"/>
            </a:pPr>
            <a:r>
              <a:rPr lang="id-ID" altLang="id-ID" sz="3591" b="1" dirty="0">
                <a:solidFill>
                  <a:srgbClr val="C00000"/>
                </a:solidFill>
                <a:latin typeface="Cambria" panose="02040503050406030204" pitchFamily="18" charset="0"/>
              </a:rPr>
              <a:t>Tema/Topik</a:t>
            </a:r>
          </a:p>
        </p:txBody>
      </p:sp>
      <p:sp>
        <p:nvSpPr>
          <p:cNvPr id="7" name="TextBox 3"/>
          <p:cNvSpPr txBox="1">
            <a:spLocks noChangeArrowheads="1"/>
          </p:cNvSpPr>
          <p:nvPr/>
        </p:nvSpPr>
        <p:spPr bwMode="auto">
          <a:xfrm>
            <a:off x="2024905" y="2205772"/>
            <a:ext cx="7641817" cy="460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id-ID" altLang="id-ID" sz="2394"/>
          </a:p>
        </p:txBody>
      </p:sp>
      <p:sp>
        <p:nvSpPr>
          <p:cNvPr id="8" name="Rectangle 5"/>
          <p:cNvSpPr>
            <a:spLocks noChangeArrowheads="1"/>
          </p:cNvSpPr>
          <p:nvPr/>
        </p:nvSpPr>
        <p:spPr bwMode="auto">
          <a:xfrm>
            <a:off x="1016001" y="1896996"/>
            <a:ext cx="8446218" cy="156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id-ID" altLang="id-ID" sz="2394" dirty="0"/>
              <a:t>Tema/Topil yang dipilih setidaknya memenuhi kriteria sebagai berikut:</a:t>
            </a:r>
          </a:p>
          <a:p>
            <a:endParaRPr lang="id-ID" altLang="id-ID" sz="2394" dirty="0"/>
          </a:p>
          <a:p>
            <a:endParaRPr lang="id-ID" altLang="id-ID" sz="2394" dirty="0"/>
          </a:p>
        </p:txBody>
      </p:sp>
      <p:sp>
        <p:nvSpPr>
          <p:cNvPr id="9" name="TextBox 6"/>
          <p:cNvSpPr txBox="1">
            <a:spLocks noChangeArrowheads="1"/>
          </p:cNvSpPr>
          <p:nvPr/>
        </p:nvSpPr>
        <p:spPr bwMode="auto">
          <a:xfrm>
            <a:off x="1016001" y="2859745"/>
            <a:ext cx="9155846" cy="1380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buFontTx/>
              <a:buAutoNum type="arabicPeriod"/>
            </a:pPr>
            <a:r>
              <a:rPr lang="id-ID" altLang="id-ID" sz="2793" dirty="0"/>
              <a:t>Menarik dan Kekinian</a:t>
            </a:r>
          </a:p>
          <a:p>
            <a:pPr>
              <a:buFontTx/>
              <a:buAutoNum type="arabicPeriod"/>
            </a:pPr>
            <a:r>
              <a:rPr lang="id-ID" altLang="id-ID" sz="2793" dirty="0"/>
              <a:t>Sesuai </a:t>
            </a:r>
            <a:r>
              <a:rPr lang="id-ID" altLang="id-ID" sz="2793" i="1" dirty="0"/>
              <a:t>passion </a:t>
            </a:r>
            <a:r>
              <a:rPr lang="id-ID" altLang="id-ID" sz="2793" dirty="0"/>
              <a:t>dan bidang kemampuan</a:t>
            </a:r>
          </a:p>
          <a:p>
            <a:pPr>
              <a:buFontTx/>
              <a:buAutoNum type="arabicPeriod"/>
            </a:pPr>
            <a:r>
              <a:rPr lang="id-ID" altLang="id-ID" sz="2793" dirty="0"/>
              <a:t>Dapat menuntun saudara pada celah/gap research</a:t>
            </a:r>
          </a:p>
        </p:txBody>
      </p:sp>
      <p:cxnSp>
        <p:nvCxnSpPr>
          <p:cNvPr id="10" name="Straight Arrow Connector 9"/>
          <p:cNvCxnSpPr/>
          <p:nvPr/>
        </p:nvCxnSpPr>
        <p:spPr>
          <a:xfrm flipH="1">
            <a:off x="6216344" y="4389374"/>
            <a:ext cx="2071176" cy="239104"/>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sp>
        <p:nvSpPr>
          <p:cNvPr id="11" name="Rectangle 10"/>
          <p:cNvSpPr/>
          <p:nvPr/>
        </p:nvSpPr>
        <p:spPr>
          <a:xfrm>
            <a:off x="2216503" y="4628478"/>
            <a:ext cx="3732235" cy="557381"/>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id-ID" sz="2394" b="1" dirty="0"/>
              <a:t>Teori dengan Teori</a:t>
            </a:r>
          </a:p>
        </p:txBody>
      </p:sp>
      <p:sp>
        <p:nvSpPr>
          <p:cNvPr id="12" name="Rectangle 11"/>
          <p:cNvSpPr/>
          <p:nvPr/>
        </p:nvSpPr>
        <p:spPr>
          <a:xfrm>
            <a:off x="2216503" y="5334704"/>
            <a:ext cx="3732235" cy="557381"/>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id-ID" sz="2394" b="1" dirty="0"/>
              <a:t>Teori dengan Lapangan</a:t>
            </a:r>
          </a:p>
        </p:txBody>
      </p:sp>
      <p:sp>
        <p:nvSpPr>
          <p:cNvPr id="13" name="Rectangle 12"/>
          <p:cNvSpPr/>
          <p:nvPr/>
        </p:nvSpPr>
        <p:spPr>
          <a:xfrm>
            <a:off x="2216503" y="6061516"/>
            <a:ext cx="3732235" cy="55896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id-ID" sz="2394" b="1" dirty="0"/>
              <a:t>Lapangan dengan Lapangan</a:t>
            </a:r>
          </a:p>
        </p:txBody>
      </p:sp>
      <p:cxnSp>
        <p:nvCxnSpPr>
          <p:cNvPr id="14" name="Straight Arrow Connector 13"/>
          <p:cNvCxnSpPr/>
          <p:nvPr/>
        </p:nvCxnSpPr>
        <p:spPr>
          <a:xfrm flipH="1">
            <a:off x="7964492" y="4359289"/>
            <a:ext cx="310360" cy="826570"/>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sp>
        <p:nvSpPr>
          <p:cNvPr id="15" name="TextBox 16"/>
          <p:cNvSpPr txBox="1">
            <a:spLocks noChangeArrowheads="1"/>
          </p:cNvSpPr>
          <p:nvPr/>
        </p:nvSpPr>
        <p:spPr bwMode="auto">
          <a:xfrm>
            <a:off x="6613795" y="5054431"/>
            <a:ext cx="3558052" cy="706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id-ID" altLang="id-ID" sz="1995" b="1"/>
              <a:t>Mendalami dan Memahami Literatur-literatur Sebelumnya</a:t>
            </a:r>
          </a:p>
        </p:txBody>
      </p:sp>
      <p:sp>
        <p:nvSpPr>
          <p:cNvPr id="16" name="TextBox 15"/>
          <p:cNvSpPr txBox="1"/>
          <p:nvPr/>
        </p:nvSpPr>
        <p:spPr>
          <a:xfrm>
            <a:off x="4363685" y="307985"/>
            <a:ext cx="7256610" cy="58271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r">
              <a:defRPr/>
            </a:pPr>
            <a:r>
              <a:rPr lang="id-ID" sz="3192" b="1" dirty="0">
                <a:solidFill>
                  <a:schemeClr val="tx1"/>
                </a:solidFill>
                <a:latin typeface="Cambria" panose="02040503050406030204" pitchFamily="18" charset="0"/>
              </a:rPr>
              <a:t>Strategi Membuat </a:t>
            </a:r>
            <a:r>
              <a:rPr lang="id-ID" sz="3192" b="1" i="1" dirty="0">
                <a:solidFill>
                  <a:schemeClr val="tx1"/>
                </a:solidFill>
                <a:latin typeface="Cambria" panose="02040503050406030204" pitchFamily="18" charset="0"/>
              </a:rPr>
              <a:t>Proposal Research</a:t>
            </a:r>
          </a:p>
        </p:txBody>
      </p:sp>
    </p:spTree>
    <p:extLst>
      <p:ext uri="{BB962C8B-B14F-4D97-AF65-F5344CB8AC3E}">
        <p14:creationId xmlns:p14="http://schemas.microsoft.com/office/powerpoint/2010/main" val="764898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6" y="0"/>
            <a:ext cx="12183942" cy="6862538"/>
          </a:xfrm>
          <a:prstGeom prst="rect">
            <a:avLst/>
          </a:prstGeom>
        </p:spPr>
      </p:pic>
      <p:sp>
        <p:nvSpPr>
          <p:cNvPr id="3" name="Rectangle 1"/>
          <p:cNvSpPr>
            <a:spLocks noChangeArrowheads="1"/>
          </p:cNvSpPr>
          <p:nvPr/>
        </p:nvSpPr>
        <p:spPr bwMode="auto">
          <a:xfrm>
            <a:off x="1725628" y="919996"/>
            <a:ext cx="3160602" cy="64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Tx/>
              <a:buAutoNum type="arabicPeriod"/>
            </a:pPr>
            <a:r>
              <a:rPr lang="id-ID" altLang="id-ID" sz="3591" b="1" dirty="0">
                <a:solidFill>
                  <a:srgbClr val="C00000"/>
                </a:solidFill>
                <a:latin typeface="Cambria" panose="02040503050406030204" pitchFamily="18" charset="0"/>
              </a:rPr>
              <a:t>Tema/Topik</a:t>
            </a:r>
          </a:p>
        </p:txBody>
      </p:sp>
      <p:sp>
        <p:nvSpPr>
          <p:cNvPr id="4" name="TextBox 3"/>
          <p:cNvSpPr txBox="1"/>
          <p:nvPr/>
        </p:nvSpPr>
        <p:spPr>
          <a:xfrm>
            <a:off x="1725628" y="1520130"/>
            <a:ext cx="8854753" cy="5127269"/>
          </a:xfrm>
          <a:prstGeom prst="rect">
            <a:avLst/>
          </a:prstGeom>
          <a:noFill/>
        </p:spPr>
        <p:txBody>
          <a:bodyPr>
            <a:spAutoFit/>
          </a:bodyPr>
          <a:lstStyle/>
          <a:p>
            <a:pPr>
              <a:defRPr/>
            </a:pPr>
            <a:r>
              <a:rPr lang="id-ID" sz="2394" dirty="0"/>
              <a:t>Topik yang cukup menarik saat ini berkaitan dengan :</a:t>
            </a:r>
          </a:p>
          <a:p>
            <a:pPr marL="342043" indent="-342043">
              <a:buFont typeface="Arial" panose="020B0604020202020204" pitchFamily="34" charset="0"/>
              <a:buChar char="•"/>
              <a:defRPr/>
            </a:pPr>
            <a:r>
              <a:rPr lang="id-ID" sz="2394" dirty="0"/>
              <a:t>Perekonomian Global (Perdagangan Internasional atau Keuangan Internasional)</a:t>
            </a:r>
          </a:p>
          <a:p>
            <a:pPr marL="342043" indent="-342043">
              <a:buFont typeface="Arial" panose="020B0604020202020204" pitchFamily="34" charset="0"/>
              <a:buChar char="•"/>
              <a:defRPr/>
            </a:pPr>
            <a:r>
              <a:rPr lang="id-ID" sz="2394" dirty="0"/>
              <a:t>Keberlanjutan Lingkungan</a:t>
            </a:r>
          </a:p>
          <a:p>
            <a:pPr marL="342043" indent="-342043">
              <a:buFont typeface="Arial" panose="020B0604020202020204" pitchFamily="34" charset="0"/>
              <a:buChar char="•"/>
              <a:defRPr/>
            </a:pPr>
            <a:r>
              <a:rPr lang="id-ID" sz="2394" dirty="0"/>
              <a:t>Tenaga Kerja, Demografi (Bonus Demografi), Pengangguran</a:t>
            </a:r>
          </a:p>
          <a:p>
            <a:pPr marL="342043" indent="-342043">
              <a:buFont typeface="Arial" panose="020B0604020202020204" pitchFamily="34" charset="0"/>
              <a:buChar char="•"/>
              <a:defRPr/>
            </a:pPr>
            <a:r>
              <a:rPr lang="id-ID" sz="2394" dirty="0"/>
              <a:t>Kemiskinan, Ketimpangan, Keterbelakangan</a:t>
            </a:r>
          </a:p>
          <a:p>
            <a:pPr>
              <a:defRPr/>
            </a:pPr>
            <a:endParaRPr lang="id-ID" sz="2394" dirty="0"/>
          </a:p>
          <a:p>
            <a:pPr>
              <a:defRPr/>
            </a:pPr>
            <a:r>
              <a:rPr lang="id-ID" sz="2793" b="1" dirty="0"/>
              <a:t>yang Terbaru Kajian Mengenai</a:t>
            </a:r>
            <a:r>
              <a:rPr lang="id-ID" sz="2793" b="1" dirty="0">
                <a:sym typeface="Wingdings" panose="05000000000000000000" pitchFamily="2" charset="2"/>
              </a:rPr>
              <a:t> Ekonomi Kemaritiman, Ekonomi Kriminologi, Ekonomi Energi, Ekonomi Kesehatan, dan lainnya</a:t>
            </a:r>
          </a:p>
          <a:p>
            <a:pPr>
              <a:defRPr/>
            </a:pPr>
            <a:endParaRPr lang="id-ID" sz="2793" b="1" dirty="0">
              <a:sym typeface="Wingdings" panose="05000000000000000000" pitchFamily="2" charset="2"/>
            </a:endParaRPr>
          </a:p>
          <a:p>
            <a:pPr>
              <a:defRPr/>
            </a:pPr>
            <a:r>
              <a:rPr lang="id-ID" sz="2394" b="1" dirty="0">
                <a:sym typeface="Wingdings" panose="05000000000000000000" pitchFamily="2" charset="2"/>
              </a:rPr>
              <a:t>Pada pelatihan ini kita akan praktek/tutorial dengan</a:t>
            </a:r>
          </a:p>
          <a:p>
            <a:pPr>
              <a:defRPr/>
            </a:pPr>
            <a:r>
              <a:rPr lang="id-ID" sz="2394" b="1" dirty="0">
                <a:sym typeface="Wingdings" panose="05000000000000000000" pitchFamily="2" charset="2"/>
              </a:rPr>
              <a:t>mengambil tema mengenai </a:t>
            </a:r>
            <a:r>
              <a:rPr lang="id-ID" sz="2394" b="1" dirty="0">
                <a:solidFill>
                  <a:srgbClr val="FF0000"/>
                </a:solidFill>
                <a:sym typeface="Wingdings" panose="05000000000000000000" pitchFamily="2" charset="2"/>
              </a:rPr>
              <a:t>Ekonomi Korupsi</a:t>
            </a:r>
            <a:endParaRPr lang="id-ID" sz="2394" b="1" dirty="0">
              <a:solidFill>
                <a:srgbClr val="FF0000"/>
              </a:solidFill>
            </a:endParaRPr>
          </a:p>
        </p:txBody>
      </p:sp>
      <p:sp>
        <p:nvSpPr>
          <p:cNvPr id="6" name="TextBox 5"/>
          <p:cNvSpPr txBox="1"/>
          <p:nvPr/>
        </p:nvSpPr>
        <p:spPr>
          <a:xfrm>
            <a:off x="4363685" y="307985"/>
            <a:ext cx="7256610" cy="58271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r">
              <a:defRPr/>
            </a:pPr>
            <a:r>
              <a:rPr lang="id-ID" sz="3192" b="1" dirty="0">
                <a:solidFill>
                  <a:schemeClr val="tx1"/>
                </a:solidFill>
                <a:latin typeface="Cambria" panose="02040503050406030204" pitchFamily="18" charset="0"/>
              </a:rPr>
              <a:t>Strategi Membuat </a:t>
            </a:r>
            <a:r>
              <a:rPr lang="id-ID" sz="3192" b="1" i="1" dirty="0">
                <a:solidFill>
                  <a:schemeClr val="tx1"/>
                </a:solidFill>
                <a:latin typeface="Cambria" panose="02040503050406030204" pitchFamily="18" charset="0"/>
              </a:rPr>
              <a:t>Proposal Research</a:t>
            </a:r>
          </a:p>
        </p:txBody>
      </p:sp>
    </p:spTree>
    <p:extLst>
      <p:ext uri="{BB962C8B-B14F-4D97-AF65-F5344CB8AC3E}">
        <p14:creationId xmlns:p14="http://schemas.microsoft.com/office/powerpoint/2010/main" val="18981071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3450</Words>
  <Application>Microsoft Office PowerPoint</Application>
  <PresentationFormat>Widescreen</PresentationFormat>
  <Paragraphs>322</Paragraphs>
  <Slides>43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Arimo</vt:lpstr>
      <vt:lpstr>Calibri</vt:lpstr>
      <vt:lpstr>Calibri Light</vt:lpstr>
      <vt:lpstr>Cambria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ThinkPad</dc:creator>
  <cp:lastModifiedBy>HP</cp:lastModifiedBy>
  <cp:revision>7</cp:revision>
  <dcterms:created xsi:type="dcterms:W3CDTF">2021-09-05T08:40:33Z</dcterms:created>
  <dcterms:modified xsi:type="dcterms:W3CDTF">2021-09-06T04:47:02Z</dcterms:modified>
</cp:coreProperties>
</file>