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3" r:id="rId4"/>
    <p:sldId id="261" r:id="rId5"/>
    <p:sldId id="264" r:id="rId6"/>
    <p:sldId id="265" r:id="rId7"/>
    <p:sldId id="257" r:id="rId8"/>
    <p:sldId id="258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8" r:id="rId19"/>
    <p:sldId id="289" r:id="rId20"/>
    <p:sldId id="287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0058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218" y="66"/>
      </p:cViewPr>
      <p:guideLst>
        <p:guide orient="horz" pos="2160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30426"/>
            <a:ext cx="85496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886200"/>
            <a:ext cx="70408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BAAC-40E2-4661-94A0-46B7874DE81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0072-EA13-4DE3-B31B-7AEC1C88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BAAC-40E2-4661-94A0-46B7874DE81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0072-EA13-4DE3-B31B-7AEC1C88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0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274639"/>
            <a:ext cx="248840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274639"/>
            <a:ext cx="730107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BAAC-40E2-4661-94A0-46B7874DE81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0072-EA13-4DE3-B31B-7AEC1C88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1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BAAC-40E2-4661-94A0-46B7874DE81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0072-EA13-4DE3-B31B-7AEC1C88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0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406901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906713"/>
            <a:ext cx="85496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BAAC-40E2-4661-94A0-46B7874DE81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0072-EA13-4DE3-B31B-7AEC1C88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8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1600201"/>
            <a:ext cx="48947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1600201"/>
            <a:ext cx="489473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BAAC-40E2-4661-94A0-46B7874DE81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0072-EA13-4DE3-B31B-7AEC1C88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1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35113"/>
            <a:ext cx="44442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174875"/>
            <a:ext cx="44442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535113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BAAC-40E2-4661-94A0-46B7874DE81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0072-EA13-4DE3-B31B-7AEC1C88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2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BAAC-40E2-4661-94A0-46B7874DE81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0072-EA13-4DE3-B31B-7AEC1C88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BAAC-40E2-4661-94A0-46B7874DE81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0072-EA13-4DE3-B31B-7AEC1C88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6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273050"/>
            <a:ext cx="33091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73051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435101"/>
            <a:ext cx="330914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BAAC-40E2-4661-94A0-46B7874DE81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0072-EA13-4DE3-B31B-7AEC1C88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0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800600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12775"/>
            <a:ext cx="6035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367338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BAAC-40E2-4661-94A0-46B7874DE81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0072-EA13-4DE3-B31B-7AEC1C88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0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00201"/>
            <a:ext cx="90525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6356351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EBAAC-40E2-4661-94A0-46B7874DE81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6356351"/>
            <a:ext cx="318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6356351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90072-EA13-4DE3-B31B-7AEC1C88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3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BAHAN AJAR\2021 GMM Pak Angga\KAMPUS MERDE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3209"/>
            <a:ext cx="2082090" cy="111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BAHAN AJAR\2021 GMM Pak Angga\LOGO MOOC 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533" y="123209"/>
            <a:ext cx="108781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24896" y="2105561"/>
            <a:ext cx="7361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Cambria" pitchFamily="18" charset="0"/>
              </a:rPr>
              <a:t>Dynamic Panel Data Regression:</a:t>
            </a:r>
            <a:br>
              <a:rPr lang="en-US" sz="4000" dirty="0" smtClean="0">
                <a:latin typeface="Cambria" pitchFamily="18" charset="0"/>
              </a:rPr>
            </a:br>
            <a:r>
              <a:rPr lang="en-US" sz="4000" dirty="0" smtClean="0">
                <a:latin typeface="Cambria" pitchFamily="18" charset="0"/>
              </a:rPr>
              <a:t>GMM Method</a:t>
            </a:r>
            <a:endParaRPr lang="en-US" sz="4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72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14603"/>
            <a:ext cx="8007732" cy="576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0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"/>
          <a:stretch/>
        </p:blipFill>
        <p:spPr bwMode="auto">
          <a:xfrm>
            <a:off x="1066800" y="990600"/>
            <a:ext cx="8077200" cy="51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8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878529" cy="453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</p:spPr>
        <p:txBody>
          <a:bodyPr/>
          <a:lstStyle/>
          <a:p>
            <a:r>
              <a:rPr lang="en-US" dirty="0" smtClean="0"/>
              <a:t>Dynamic Panel…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13386"/>
            <a:ext cx="8929744" cy="43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</p:spPr>
        <p:txBody>
          <a:bodyPr/>
          <a:lstStyle/>
          <a:p>
            <a:r>
              <a:rPr lang="en-US" dirty="0" smtClean="0"/>
              <a:t>Dynamic Panel…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30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Panel…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686800" cy="316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66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960120"/>
            <a:ext cx="596796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982" y="3627119"/>
            <a:ext cx="5641418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72200" y="531486"/>
            <a:ext cx="38440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Arellano and Bond</a:t>
            </a:r>
            <a:b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(1991) </a:t>
            </a:r>
            <a:endParaRPr lang="en-US" sz="3600" dirty="0">
              <a:solidFill>
                <a:srgbClr val="0070C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1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274638"/>
            <a:ext cx="905256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mbria" pitchFamily="18" charset="0"/>
              </a:rPr>
              <a:t>Arellano and Bond (1991)…. </a:t>
            </a:r>
            <a:endParaRPr lang="en-US" sz="4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398"/>
            <a:ext cx="8077200" cy="442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46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mbria" pitchFamily="18" charset="0"/>
              </a:rPr>
              <a:t>Blundel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and Bond (</a:t>
            </a:r>
            <a:r>
              <a:rPr lang="en-US" dirty="0" smtClean="0">
                <a:latin typeface="Cambria" pitchFamily="18" charset="0"/>
              </a:rPr>
              <a:t>1998)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399"/>
            <a:ext cx="8153400" cy="375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04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9"/>
            <a:ext cx="9448800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There are two variants of GMM estimators, the </a:t>
            </a:r>
            <a:r>
              <a:rPr lang="en-US" dirty="0" smtClean="0">
                <a:solidFill>
                  <a:srgbClr val="FF0000"/>
                </a:solidFill>
              </a:rPr>
              <a:t>one-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two-step</a:t>
            </a:r>
            <a:r>
              <a:rPr lang="en-US" dirty="0" smtClean="0"/>
              <a:t> estimator. Theoretically, </a:t>
            </a:r>
            <a:r>
              <a:rPr lang="en-US" dirty="0" smtClean="0">
                <a:solidFill>
                  <a:srgbClr val="0070C0"/>
                </a:solidFill>
              </a:rPr>
              <a:t>the two-step estimator is more efficient </a:t>
            </a:r>
            <a:r>
              <a:rPr lang="en-US" dirty="0" smtClean="0"/>
              <a:t>than the one-step estimator because it </a:t>
            </a:r>
            <a:r>
              <a:rPr lang="en-US" dirty="0" smtClean="0">
                <a:solidFill>
                  <a:srgbClr val="FF0000"/>
                </a:solidFill>
              </a:rPr>
              <a:t>uses optimal weighting matrices.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Asample</a:t>
            </a:r>
            <a:r>
              <a:rPr lang="en-US" dirty="0" smtClean="0"/>
              <a:t> with a small cross-section dimension, may lead to (</a:t>
            </a:r>
            <a:r>
              <a:rPr lang="en-US" dirty="0" err="1" smtClean="0"/>
              <a:t>i</a:t>
            </a:r>
            <a:r>
              <a:rPr lang="en-US" dirty="0" smtClean="0"/>
              <a:t>) </a:t>
            </a:r>
            <a:r>
              <a:rPr lang="en-US" u="sng" dirty="0" smtClean="0">
                <a:solidFill>
                  <a:srgbClr val="FF0000"/>
                </a:solidFill>
              </a:rPr>
              <a:t>based </a:t>
            </a:r>
            <a:r>
              <a:rPr lang="en-US" u="sng" dirty="0" err="1" smtClean="0">
                <a:solidFill>
                  <a:srgbClr val="FF0000"/>
                </a:solidFill>
              </a:rPr>
              <a:t>sitandard</a:t>
            </a:r>
            <a:r>
              <a:rPr lang="en-US" u="sng" dirty="0" smtClean="0">
                <a:solidFill>
                  <a:srgbClr val="FF0000"/>
                </a:solidFill>
              </a:rPr>
              <a:t> errors</a:t>
            </a:r>
            <a:r>
              <a:rPr lang="en-US" dirty="0" smtClean="0"/>
              <a:t>, (ii) </a:t>
            </a:r>
            <a:r>
              <a:rPr lang="en-US" u="sng" dirty="0" smtClean="0">
                <a:solidFill>
                  <a:srgbClr val="FF0000"/>
                </a:solidFill>
              </a:rPr>
              <a:t>biased estimated parameters </a:t>
            </a:r>
            <a:r>
              <a:rPr lang="en-US" u="sng" dirty="0" smtClean="0"/>
              <a:t>(</a:t>
            </a:r>
            <a:r>
              <a:rPr lang="en-US" dirty="0" err="1" smtClean="0"/>
              <a:t>Windmeijer</a:t>
            </a:r>
            <a:r>
              <a:rPr lang="en-US" dirty="0" smtClean="0"/>
              <a:t>, 2005), and (iii</a:t>
            </a:r>
            <a:r>
              <a:rPr lang="en-US" u="sng" dirty="0" smtClean="0">
                <a:solidFill>
                  <a:srgbClr val="FF0000"/>
                </a:solidFill>
              </a:rPr>
              <a:t>) a weakened over-identification test </a:t>
            </a:r>
            <a:r>
              <a:rPr lang="en-US" dirty="0" smtClean="0"/>
              <a:t>(</a:t>
            </a:r>
            <a:r>
              <a:rPr lang="en-US" dirty="0" err="1" smtClean="0"/>
              <a:t>Bowsher</a:t>
            </a:r>
            <a:r>
              <a:rPr lang="en-US" dirty="0" smtClean="0"/>
              <a:t>, 2002). </a:t>
            </a:r>
          </a:p>
          <a:p>
            <a:pPr algn="just">
              <a:buNone/>
            </a:pPr>
            <a:r>
              <a:rPr lang="en-US" dirty="0" smtClean="0"/>
              <a:t>	    •</a:t>
            </a:r>
            <a:r>
              <a:rPr lang="en-US" dirty="0" err="1" smtClean="0">
                <a:solidFill>
                  <a:srgbClr val="0070C0"/>
                </a:solidFill>
              </a:rPr>
              <a:t>Roodman</a:t>
            </a:r>
            <a:r>
              <a:rPr lang="en-US" dirty="0" smtClean="0">
                <a:solidFill>
                  <a:srgbClr val="0070C0"/>
                </a:solidFill>
              </a:rPr>
              <a:t> (2009) illustrates that the cause of these   	problems is </a:t>
            </a:r>
            <a:r>
              <a:rPr lang="en-US" u="sng" dirty="0" smtClean="0">
                <a:solidFill>
                  <a:srgbClr val="FF0000"/>
                </a:solidFill>
              </a:rPr>
              <a:t>instrument proliferations. </a:t>
            </a:r>
          </a:p>
          <a:p>
            <a:pPr lvl="4" algn="just">
              <a:buFont typeface="Arial" pitchFamily="34" charset="0"/>
              <a:buChar char="•"/>
            </a:pPr>
            <a:r>
              <a:rPr lang="en-US" sz="2200" dirty="0" smtClean="0"/>
              <a:t>Solution that reduces the dimensionality of the instrumental variable matrix.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dynamic panel GMM….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84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The consistency of the GMM estimator depends on </a:t>
            </a:r>
            <a:r>
              <a:rPr lang="en-US" dirty="0" smtClean="0">
                <a:solidFill>
                  <a:srgbClr val="FF0000"/>
                </a:solidFill>
              </a:rPr>
              <a:t>two specification tests / diagnostic</a:t>
            </a:r>
          </a:p>
          <a:p>
            <a:pPr marL="396875" indent="-287338">
              <a:buNone/>
            </a:pPr>
            <a:r>
              <a:rPr lang="en-US" dirty="0" err="1" smtClean="0"/>
              <a:t>i</a:t>
            </a:r>
            <a:r>
              <a:rPr lang="en-US" dirty="0" smtClean="0"/>
              <a:t>.	The </a:t>
            </a:r>
            <a:r>
              <a:rPr lang="en-US" u="sng" dirty="0" err="1" smtClean="0">
                <a:solidFill>
                  <a:srgbClr val="FF0000"/>
                </a:solidFill>
              </a:rPr>
              <a:t>Sargan</a:t>
            </a:r>
            <a:r>
              <a:rPr lang="en-US" u="sng" dirty="0" smtClean="0">
                <a:solidFill>
                  <a:srgbClr val="FF0000"/>
                </a:solidFill>
              </a:rPr>
              <a:t> test </a:t>
            </a:r>
            <a:r>
              <a:rPr lang="en-US" dirty="0" smtClean="0"/>
              <a:t>of over-identifying restrictions, </a:t>
            </a:r>
          </a:p>
          <a:p>
            <a:pPr marL="457200" indent="-60325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70C0"/>
                </a:solidFill>
              </a:rPr>
              <a:t>Failure to </a:t>
            </a:r>
            <a:r>
              <a:rPr lang="en-US" dirty="0" err="1" smtClean="0">
                <a:solidFill>
                  <a:srgbClr val="0070C0"/>
                </a:solidFill>
              </a:rPr>
              <a:t>rejectthe</a:t>
            </a:r>
            <a:r>
              <a:rPr lang="en-US" dirty="0" smtClean="0">
                <a:solidFill>
                  <a:srgbClr val="0070C0"/>
                </a:solidFill>
              </a:rPr>
              <a:t> null hypothesis would imply that the instruments are </a:t>
            </a:r>
            <a:r>
              <a:rPr lang="en-US" dirty="0" err="1" smtClean="0">
                <a:solidFill>
                  <a:srgbClr val="0070C0"/>
                </a:solidFill>
              </a:rPr>
              <a:t>validand</a:t>
            </a:r>
            <a:r>
              <a:rPr lang="en-US" dirty="0" smtClean="0">
                <a:solidFill>
                  <a:srgbClr val="0070C0"/>
                </a:solidFill>
              </a:rPr>
              <a:t> the model is correctly specified</a:t>
            </a:r>
          </a:p>
          <a:p>
            <a:pPr marL="517525" indent="-407988">
              <a:buNone/>
            </a:pPr>
            <a:r>
              <a:rPr lang="en-US" dirty="0" smtClean="0"/>
              <a:t>ii.	The </a:t>
            </a:r>
            <a:r>
              <a:rPr lang="en-US" u="sng" dirty="0" smtClean="0">
                <a:solidFill>
                  <a:srgbClr val="FF0000"/>
                </a:solidFill>
              </a:rPr>
              <a:t>serial correlation test </a:t>
            </a:r>
            <a:r>
              <a:rPr lang="en-US" dirty="0" smtClean="0"/>
              <a:t>in the disturbances (Arellano and Bond, 1991). </a:t>
            </a:r>
          </a:p>
          <a:p>
            <a:pPr marL="854075" indent="-277813">
              <a:tabLst>
                <a:tab pos="576263" algn="l"/>
              </a:tabLst>
            </a:pPr>
            <a:r>
              <a:rPr lang="en-US" dirty="0" smtClean="0">
                <a:solidFill>
                  <a:srgbClr val="0070C0"/>
                </a:solidFill>
              </a:rPr>
              <a:t>Should </a:t>
            </a:r>
            <a:r>
              <a:rPr lang="en-US" u="sng" dirty="0" smtClean="0">
                <a:solidFill>
                  <a:srgbClr val="0070C0"/>
                </a:solidFill>
              </a:rPr>
              <a:t>reject</a:t>
            </a:r>
            <a:r>
              <a:rPr lang="en-US" dirty="0" smtClean="0">
                <a:solidFill>
                  <a:srgbClr val="0070C0"/>
                </a:solidFill>
              </a:rPr>
              <a:t> the null of the absence of the first order serial correlation (AR1), and </a:t>
            </a:r>
          </a:p>
          <a:p>
            <a:pPr marL="854075" indent="-277813">
              <a:tabLst>
                <a:tab pos="576263" algn="l"/>
              </a:tabLst>
            </a:pPr>
            <a:r>
              <a:rPr lang="en-US" u="sng" dirty="0" smtClean="0">
                <a:solidFill>
                  <a:srgbClr val="0070C0"/>
                </a:solidFill>
              </a:rPr>
              <a:t>not reject </a:t>
            </a:r>
            <a:r>
              <a:rPr lang="en-US" dirty="0" smtClean="0">
                <a:solidFill>
                  <a:srgbClr val="0070C0"/>
                </a:solidFill>
              </a:rPr>
              <a:t>the absence of the second order serial correlation (AR2</a:t>
            </a:r>
            <a:r>
              <a:rPr lang="en-US" dirty="0" smtClean="0"/>
              <a:t>). </a:t>
            </a:r>
          </a:p>
          <a:p>
            <a:pPr marL="457200" indent="-60325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dynamic panel GMM….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43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65356"/>
            <a:ext cx="8549640" cy="761999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ambria" pitchFamily="18" charset="0"/>
              </a:rPr>
              <a:t>Outline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9296400" cy="3886200"/>
          </a:xfrm>
        </p:spPr>
        <p:txBody>
          <a:bodyPr>
            <a:noAutofit/>
          </a:bodyPr>
          <a:lstStyle/>
          <a:p>
            <a:pPr marL="117475" indent="-117475" algn="l">
              <a:buFont typeface="Arial" pitchFamily="34" charset="0"/>
              <a:buChar char="•"/>
              <a:defRPr/>
            </a:pPr>
            <a:r>
              <a:rPr lang="en-US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en-US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dynamic panel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17475" indent="-117475" algn="l">
              <a:buFont typeface="Arial" pitchFamily="34" charset="0"/>
              <a:buChar char="•"/>
              <a:defRPr/>
            </a:pPr>
            <a:r>
              <a:rPr lang="en-US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Motivation and design </a:t>
            </a:r>
            <a:r>
              <a:rPr lang="en-US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dynamic panel</a:t>
            </a:r>
          </a:p>
          <a:p>
            <a:pPr marL="117475" indent="-117475" algn="l">
              <a:buFont typeface="Arial" pitchFamily="34" charset="0"/>
              <a:buChar char="•"/>
              <a:defRPr/>
            </a:pPr>
            <a:r>
              <a:rPr lang="en-US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Identify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features of dynamic panel models</a:t>
            </a:r>
          </a:p>
          <a:p>
            <a:pPr marL="117475" indent="-117475" algn="l">
              <a:buFont typeface="Arial" pitchFamily="34" charset="0"/>
              <a:buChar char="•"/>
              <a:defRPr/>
            </a:pPr>
            <a:r>
              <a:rPr lang="en-US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Describe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why the pooled model, fixed effect, and random effects models are biased in a dynamic panel data model</a:t>
            </a:r>
          </a:p>
          <a:p>
            <a:pPr marL="117475" indent="-117475" algn="l">
              <a:buFont typeface="Arial" pitchFamily="34" charset="0"/>
              <a:buChar char="•"/>
              <a:defRPr/>
            </a:pPr>
            <a:r>
              <a:rPr lang="en-US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Explain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dynamic panel generalized method of moment (GMM) estimations </a:t>
            </a:r>
          </a:p>
          <a:p>
            <a:pPr marL="117475" indent="-117475" algn="l">
              <a:buFont typeface="Arial" pitchFamily="34" charset="0"/>
              <a:buChar char="•"/>
              <a:defRPr/>
            </a:pPr>
            <a:r>
              <a:rPr lang="en-US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Estimate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dynamic panel data models using econometric software </a:t>
            </a: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Stata</a:t>
            </a: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17475" indent="-117475" algn="l">
              <a:buFont typeface="Arial" pitchFamily="34" charset="0"/>
              <a:buChar char="•"/>
              <a:defRPr/>
            </a:pPr>
            <a:r>
              <a:rPr lang="en-US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Interpret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estimation results of dynamic panel data models</a:t>
            </a:r>
          </a:p>
          <a:p>
            <a:pPr algn="l">
              <a:defRPr/>
            </a:pPr>
            <a:endParaRPr lang="en-US" sz="2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40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51989"/>
              </p:ext>
            </p:extLst>
          </p:nvPr>
        </p:nvGraphicFramePr>
        <p:xfrm>
          <a:off x="762000" y="2057400"/>
          <a:ext cx="86868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3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3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Keterangan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Comand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xtabond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y x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err="1" smtClean="0"/>
                        <a:t>xtdpdsys</a:t>
                      </a:r>
                      <a:r>
                        <a:rPr kumimoji="0" lang="en-US" sz="1800" kern="1200" baseline="0" dirty="0" smtClean="0"/>
                        <a:t> </a:t>
                      </a:r>
                      <a:r>
                        <a:rPr lang="en-US" baseline="0" dirty="0" smtClean="0"/>
                        <a:t>y x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xtabond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y x, </a:t>
                      </a:r>
                      <a:r>
                        <a:rPr lang="en-US" baseline="0" dirty="0" err="1" smtClean="0"/>
                        <a:t>nocons</a:t>
                      </a: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Sargan</a:t>
                      </a:r>
                      <a:r>
                        <a:rPr lang="en-US" dirty="0" smtClean="0"/>
                        <a:t> test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estat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sargan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estat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sargan</a:t>
                      </a: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Autokorelasi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err="1" smtClean="0"/>
                        <a:t>estat</a:t>
                      </a:r>
                      <a:r>
                        <a:rPr kumimoji="0" lang="en-US" sz="1800" kern="1200" baseline="0" dirty="0" smtClean="0"/>
                        <a:t> </a:t>
                      </a:r>
                      <a:r>
                        <a:rPr kumimoji="0" lang="en-US" sz="1800" kern="1200" baseline="0" dirty="0" err="1" smtClean="0"/>
                        <a:t>abond</a:t>
                      </a:r>
                      <a:r>
                        <a:rPr kumimoji="0" lang="en-US" sz="1800" kern="1200" baseline="0" dirty="0" smtClean="0"/>
                        <a:t> </a:t>
                      </a:r>
                      <a:endParaRPr kumimoji="0"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baseline="0" dirty="0" err="1" smtClean="0"/>
                        <a:t>estat</a:t>
                      </a:r>
                      <a:r>
                        <a:rPr kumimoji="0" lang="en-US" sz="1800" kern="1200" baseline="0" dirty="0" smtClean="0"/>
                        <a:t> </a:t>
                      </a:r>
                      <a:r>
                        <a:rPr kumimoji="0" lang="en-US" sz="1800" kern="1200" baseline="0" dirty="0" err="1" smtClean="0"/>
                        <a:t>abond</a:t>
                      </a:r>
                      <a:r>
                        <a:rPr kumimoji="0" lang="en-US" sz="1800" kern="1200" baseline="0" dirty="0" smtClean="0"/>
                        <a:t> </a:t>
                      </a:r>
                      <a:endParaRPr kumimoji="0"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Two-step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xtabond</a:t>
                      </a:r>
                      <a:r>
                        <a:rPr lang="en-US" baseline="0" dirty="0" smtClean="0"/>
                        <a:t> y x, </a:t>
                      </a:r>
                      <a:r>
                        <a:rPr lang="en-US" baseline="0" dirty="0" err="1" smtClean="0"/>
                        <a:t>twostep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baseline="0" dirty="0" err="1" smtClean="0"/>
                        <a:t>xtdpdsys</a:t>
                      </a:r>
                      <a:r>
                        <a:rPr lang="en-US" baseline="0" dirty="0" smtClean="0"/>
                        <a:t> y x, </a:t>
                      </a:r>
                      <a:r>
                        <a:rPr lang="en-US" baseline="0" dirty="0" err="1" smtClean="0"/>
                        <a:t>twostep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Robust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standar</a:t>
                      </a:r>
                      <a:r>
                        <a:rPr lang="en-US" baseline="0" dirty="0" smtClean="0"/>
                        <a:t> error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xtabond</a:t>
                      </a:r>
                      <a:r>
                        <a:rPr lang="en-US" baseline="0" dirty="0" smtClean="0"/>
                        <a:t> y x, </a:t>
                      </a:r>
                      <a:r>
                        <a:rPr lang="en-US" baseline="0" dirty="0" err="1" smtClean="0"/>
                        <a:t>twostep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vce</a:t>
                      </a:r>
                      <a:r>
                        <a:rPr lang="en-US" baseline="0" dirty="0" smtClean="0"/>
                        <a:t> (robust)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baseline="0" dirty="0" err="1" smtClean="0"/>
                        <a:t>xtdpdsys</a:t>
                      </a:r>
                      <a:r>
                        <a:rPr lang="en-US" baseline="0" dirty="0" smtClean="0"/>
                        <a:t> y x, </a:t>
                      </a:r>
                      <a:r>
                        <a:rPr lang="en-US" baseline="0" dirty="0" err="1" smtClean="0"/>
                        <a:t>twostep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vce</a:t>
                      </a:r>
                      <a:r>
                        <a:rPr lang="en-US" baseline="0" dirty="0" smtClean="0"/>
                        <a:t> (robust)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Limit </a:t>
                      </a:r>
                      <a:r>
                        <a:rPr lang="en-US" dirty="0" err="1" smtClean="0"/>
                        <a:t>maksimum</a:t>
                      </a:r>
                      <a:r>
                        <a:rPr lang="en-US" dirty="0" smtClean="0"/>
                        <a:t> lag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xtabond</a:t>
                      </a:r>
                      <a:r>
                        <a:rPr lang="en-US" baseline="0" dirty="0" smtClean="0"/>
                        <a:t> y x, </a:t>
                      </a:r>
                      <a:r>
                        <a:rPr kumimoji="0" lang="en-US" sz="1800" kern="1200" baseline="0" dirty="0" err="1" smtClean="0"/>
                        <a:t>maxldep</a:t>
                      </a:r>
                      <a:r>
                        <a:rPr kumimoji="0" lang="en-US" sz="1800" kern="1200" baseline="0" dirty="0" smtClean="0"/>
                        <a:t>(2) </a:t>
                      </a:r>
                      <a:r>
                        <a:rPr kumimoji="0" lang="en-US" sz="1800" kern="1200" baseline="0" dirty="0" err="1" smtClean="0"/>
                        <a:t>twostep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xtabond</a:t>
                      </a:r>
                      <a:r>
                        <a:rPr lang="en-US" baseline="0" dirty="0" smtClean="0"/>
                        <a:t> y x, </a:t>
                      </a:r>
                      <a:r>
                        <a:rPr kumimoji="0" lang="en-US" sz="1800" kern="1200" baseline="0" dirty="0" err="1" smtClean="0"/>
                        <a:t>maxldep</a:t>
                      </a:r>
                      <a:r>
                        <a:rPr kumimoji="0" lang="en-US" sz="1800" kern="1200" baseline="0" dirty="0" smtClean="0"/>
                        <a:t>(2) </a:t>
                      </a:r>
                      <a:r>
                        <a:rPr kumimoji="0" lang="en-US" sz="1800" kern="1200" baseline="0" dirty="0" err="1" smtClean="0"/>
                        <a:t>twostep</a:t>
                      </a:r>
                      <a:endParaRPr lang="en-US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741998"/>
            <a:ext cx="905256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Dynamic panel data models using </a:t>
            </a:r>
            <a:r>
              <a:rPr lang="en-US" sz="3200" dirty="0" err="1" smtClean="0"/>
              <a:t>Stata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627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533400"/>
            <a:ext cx="905256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Dynamic panel data models using </a:t>
            </a:r>
            <a:r>
              <a:rPr lang="en-US" sz="2800" dirty="0" err="1" smtClean="0"/>
              <a:t>stata</a:t>
            </a:r>
            <a:r>
              <a:rPr lang="en-US" sz="2800" dirty="0" smtClean="0"/>
              <a:t>……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142191"/>
              </p:ext>
            </p:extLst>
          </p:nvPr>
        </p:nvGraphicFramePr>
        <p:xfrm>
          <a:off x="503238" y="1727200"/>
          <a:ext cx="86868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3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3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Keterangan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One-step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xtabond2 </a:t>
                      </a:r>
                      <a:r>
                        <a:rPr lang="en-US" baseline="0" dirty="0" smtClean="0"/>
                        <a:t>y </a:t>
                      </a:r>
                      <a:r>
                        <a:rPr lang="en-US" baseline="0" dirty="0" err="1" smtClean="0"/>
                        <a:t>l.y</a:t>
                      </a:r>
                      <a:r>
                        <a:rPr lang="en-US" baseline="0" dirty="0" smtClean="0"/>
                        <a:t> x, </a:t>
                      </a:r>
                      <a:r>
                        <a:rPr lang="en-US" baseline="0" dirty="0" err="1" smtClean="0"/>
                        <a:t>gmm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l.y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collapse</a:t>
                      </a:r>
                      <a:r>
                        <a:rPr lang="en-US" baseline="0" dirty="0" smtClean="0"/>
                        <a:t>) iv(x)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noleveleq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nodiffsargan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 robust small</a:t>
                      </a:r>
                      <a:endParaRPr lang="en-US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xtabond2 </a:t>
                      </a:r>
                      <a:r>
                        <a:rPr lang="en-US" baseline="0" dirty="0" smtClean="0"/>
                        <a:t>y </a:t>
                      </a:r>
                      <a:r>
                        <a:rPr lang="en-US" baseline="0" dirty="0" err="1" smtClean="0"/>
                        <a:t>l.y</a:t>
                      </a:r>
                      <a:r>
                        <a:rPr lang="en-US" baseline="0" dirty="0" smtClean="0"/>
                        <a:t> x, </a:t>
                      </a:r>
                      <a:r>
                        <a:rPr lang="en-US" baseline="0" dirty="0" err="1" smtClean="0"/>
                        <a:t>gmm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l.y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collapse</a:t>
                      </a:r>
                      <a:r>
                        <a:rPr lang="en-US" baseline="0" dirty="0" smtClean="0"/>
                        <a:t>) iv(x),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(equation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 (level)) 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nodiffsargan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 robust orthogonal small</a:t>
                      </a:r>
                      <a:endParaRPr lang="en-US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Choice instrument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noleveleq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nodiffsargan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robust, small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nodiffsargan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robust, orthogonal, small</a:t>
                      </a: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4440">
                <a:tc>
                  <a:txBody>
                    <a:bodyPr/>
                    <a:lstStyle/>
                    <a:p>
                      <a:r>
                        <a:rPr lang="en-US" dirty="0" smtClean="0"/>
                        <a:t>Two-step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xtabond2 </a:t>
                      </a:r>
                      <a:r>
                        <a:rPr lang="en-US" baseline="0" dirty="0" smtClean="0"/>
                        <a:t>y </a:t>
                      </a:r>
                      <a:r>
                        <a:rPr lang="en-US" baseline="0" dirty="0" err="1" smtClean="0"/>
                        <a:t>l.y</a:t>
                      </a:r>
                      <a:r>
                        <a:rPr lang="en-US" baseline="0" dirty="0" smtClean="0"/>
                        <a:t> x, </a:t>
                      </a:r>
                      <a:r>
                        <a:rPr lang="en-US" baseline="0" dirty="0" err="1" smtClean="0"/>
                        <a:t>gmm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l.y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collapse</a:t>
                      </a:r>
                      <a:r>
                        <a:rPr lang="en-US" baseline="0" dirty="0" smtClean="0"/>
                        <a:t>) iv(x)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noleveleq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nodiffsargan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70C0"/>
                          </a:solidFill>
                        </a:rPr>
                        <a:t>twostep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 robust orthogonal small</a:t>
                      </a:r>
                      <a:endParaRPr lang="en-US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xtabond2 </a:t>
                      </a:r>
                      <a:r>
                        <a:rPr lang="en-US" baseline="0" dirty="0" smtClean="0"/>
                        <a:t>y </a:t>
                      </a:r>
                      <a:r>
                        <a:rPr lang="en-US" baseline="0" dirty="0" err="1" smtClean="0"/>
                        <a:t>l.y</a:t>
                      </a:r>
                      <a:r>
                        <a:rPr lang="en-US" baseline="0" dirty="0" smtClean="0"/>
                        <a:t> x, </a:t>
                      </a:r>
                      <a:r>
                        <a:rPr lang="en-US" baseline="0" dirty="0" err="1" smtClean="0"/>
                        <a:t>gmm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l.y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collapse</a:t>
                      </a:r>
                      <a:r>
                        <a:rPr lang="en-US" baseline="0" dirty="0" smtClean="0"/>
                        <a:t>) iv(x),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(equation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 (level)) 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nodiffsargan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70C0"/>
                          </a:solidFill>
                        </a:rPr>
                        <a:t>twostep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 robust orthogonal small</a:t>
                      </a:r>
                      <a:endParaRPr lang="en-US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Choice instrument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noleveleq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nodiffsargan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twostep</a:t>
                      </a:r>
                      <a:r>
                        <a:rPr lang="en-US" baseline="0" dirty="0" smtClean="0"/>
                        <a:t> robust, orthogonal small</a:t>
                      </a: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nodiffsargan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twostep</a:t>
                      </a:r>
                      <a:r>
                        <a:rPr lang="en-US" baseline="0" dirty="0" smtClean="0"/>
                        <a:t> robust, orthogonal, small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7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772478"/>
            <a:ext cx="905256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Dynamic panel data models using </a:t>
            </a:r>
            <a:r>
              <a:rPr lang="en-US" sz="3200" dirty="0" err="1" smtClean="0"/>
              <a:t>stata</a:t>
            </a:r>
            <a:r>
              <a:rPr lang="en-US" sz="3200" dirty="0" smtClean="0"/>
              <a:t>……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055268"/>
              </p:ext>
            </p:extLst>
          </p:nvPr>
        </p:nvGraphicFramePr>
        <p:xfrm>
          <a:off x="685800" y="1793240"/>
          <a:ext cx="8686800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3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3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Keterangan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One-step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xtabond2 </a:t>
                      </a:r>
                      <a:r>
                        <a:rPr lang="en-US" baseline="0" dirty="0" smtClean="0"/>
                        <a:t>y </a:t>
                      </a:r>
                      <a:r>
                        <a:rPr lang="en-US" baseline="0" dirty="0" err="1" smtClean="0"/>
                        <a:t>l.y</a:t>
                      </a:r>
                      <a:r>
                        <a:rPr lang="en-US" baseline="0" dirty="0" smtClean="0"/>
                        <a:t> x, </a:t>
                      </a:r>
                      <a:r>
                        <a:rPr lang="en-US" baseline="0" dirty="0" err="1" smtClean="0"/>
                        <a:t>gmm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l.y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lag(3 3)</a:t>
                      </a:r>
                      <a:r>
                        <a:rPr lang="en-US" baseline="0" dirty="0" smtClean="0"/>
                        <a:t>) iv(x)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h(1) 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nolevel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nodiffsargan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 robust small</a:t>
                      </a:r>
                      <a:endParaRPr lang="en-US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xtabond2 </a:t>
                      </a:r>
                      <a:r>
                        <a:rPr lang="en-US" baseline="0" dirty="0" smtClean="0"/>
                        <a:t>y </a:t>
                      </a:r>
                      <a:r>
                        <a:rPr lang="en-US" baseline="0" dirty="0" err="1" smtClean="0"/>
                        <a:t>l.y</a:t>
                      </a:r>
                      <a:r>
                        <a:rPr lang="en-US" baseline="0" dirty="0" smtClean="0"/>
                        <a:t> x, </a:t>
                      </a:r>
                      <a:r>
                        <a:rPr lang="en-US" baseline="0" dirty="0" err="1" smtClean="0"/>
                        <a:t>gmm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l.y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lag(3 3)</a:t>
                      </a:r>
                      <a:r>
                        <a:rPr lang="en-US" baseline="0" dirty="0" smtClean="0"/>
                        <a:t>) iv(x),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h(1)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nodiffsargan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 robust orthogonal small</a:t>
                      </a:r>
                      <a:endParaRPr lang="en-US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Choice instrument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noleveleq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nodiffsargan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robust, small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nodiffsargan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robust, orthogonal, small</a:t>
                      </a: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4440">
                <a:tc>
                  <a:txBody>
                    <a:bodyPr/>
                    <a:lstStyle/>
                    <a:p>
                      <a:r>
                        <a:rPr lang="en-US" dirty="0" smtClean="0"/>
                        <a:t>Two-step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xtabond2 </a:t>
                      </a:r>
                      <a:r>
                        <a:rPr lang="en-US" baseline="0" dirty="0" smtClean="0"/>
                        <a:t>y </a:t>
                      </a:r>
                      <a:r>
                        <a:rPr lang="en-US" baseline="0" dirty="0" err="1" smtClean="0"/>
                        <a:t>l.y</a:t>
                      </a:r>
                      <a:r>
                        <a:rPr lang="en-US" baseline="0" dirty="0" smtClean="0"/>
                        <a:t> x, </a:t>
                      </a:r>
                      <a:r>
                        <a:rPr lang="en-US" baseline="0" dirty="0" err="1" smtClean="0"/>
                        <a:t>gmm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l.y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lag(3 3)</a:t>
                      </a:r>
                      <a:r>
                        <a:rPr lang="en-US" baseline="0" dirty="0" smtClean="0"/>
                        <a:t>) iv(x)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nolevel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two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nodiffsargan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 robust orthogonal small</a:t>
                      </a:r>
                      <a:endParaRPr lang="en-US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xtabond2 </a:t>
                      </a:r>
                      <a:r>
                        <a:rPr lang="en-US" baseline="0" dirty="0" smtClean="0"/>
                        <a:t>y </a:t>
                      </a:r>
                      <a:r>
                        <a:rPr lang="en-US" baseline="0" dirty="0" err="1" smtClean="0"/>
                        <a:t>l.y</a:t>
                      </a:r>
                      <a:r>
                        <a:rPr lang="en-US" baseline="0" dirty="0" smtClean="0"/>
                        <a:t> x, </a:t>
                      </a:r>
                      <a:r>
                        <a:rPr lang="en-US" baseline="0" dirty="0" err="1" smtClean="0"/>
                        <a:t>gmm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l.y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lag(3 3)</a:t>
                      </a:r>
                      <a:r>
                        <a:rPr lang="en-US" baseline="0" dirty="0" smtClean="0"/>
                        <a:t>) iv(x),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h(1) </a:t>
                      </a:r>
                      <a:r>
                        <a:rPr 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two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nodiffsargan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 robust orthogonal small</a:t>
                      </a:r>
                      <a:endParaRPr lang="en-US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Choice instrument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nodiffsargan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robust, orthogonal small</a:t>
                      </a: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nodiffsargan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robust, orthogonal, small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88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</a:t>
            </a:r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307080"/>
            <a:ext cx="7848600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1005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209800"/>
            <a:ext cx="7808976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289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6200"/>
            <a:ext cx="905256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Stata</a:t>
            </a:r>
            <a:r>
              <a:rPr lang="en-US" dirty="0" smtClean="0"/>
              <a:t> – Different (1)</a:t>
            </a:r>
            <a:endParaRPr lang="en-US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6497153" cy="539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257800"/>
            <a:ext cx="430900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0258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0"/>
            <a:ext cx="9052560" cy="639762"/>
          </a:xfrm>
        </p:spPr>
        <p:txBody>
          <a:bodyPr>
            <a:noAutofit/>
          </a:bodyPr>
          <a:lstStyle/>
          <a:p>
            <a:r>
              <a:rPr lang="en-US" sz="2800" dirty="0" smtClean="0"/>
              <a:t>Using </a:t>
            </a:r>
            <a:r>
              <a:rPr lang="en-US" sz="2800" dirty="0" err="1" smtClean="0"/>
              <a:t>Stata</a:t>
            </a:r>
            <a:r>
              <a:rPr lang="en-US" sz="2800" dirty="0" smtClean="0"/>
              <a:t> – Different (1)……..</a:t>
            </a:r>
            <a:endParaRPr lang="en-US" sz="28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564581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276850"/>
            <a:ext cx="47815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599" y="5334000"/>
            <a:ext cx="4364736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171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905256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Using </a:t>
            </a:r>
            <a:r>
              <a:rPr lang="en-US" sz="3200" dirty="0" err="1" smtClean="0"/>
              <a:t>Stata</a:t>
            </a:r>
            <a:r>
              <a:rPr lang="en-US" sz="3200" dirty="0" smtClean="0"/>
              <a:t> – System (1)</a:t>
            </a:r>
            <a:endParaRPr lang="en-US" sz="32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5" y="761999"/>
            <a:ext cx="639125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257800"/>
            <a:ext cx="4530763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977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905256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Using </a:t>
            </a:r>
            <a:r>
              <a:rPr lang="en-US" sz="3200" dirty="0" err="1" smtClean="0"/>
              <a:t>Stata</a:t>
            </a:r>
            <a:r>
              <a:rPr lang="en-US" sz="3200" dirty="0" smtClean="0"/>
              <a:t> – System (1)…..</a:t>
            </a:r>
            <a:endParaRPr lang="en-US" sz="32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0"/>
            <a:ext cx="5943600" cy="553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8024" y="5029200"/>
            <a:ext cx="577037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901440"/>
            <a:ext cx="39624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76387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Stata</a:t>
            </a:r>
            <a:r>
              <a:rPr lang="en-US" dirty="0" smtClean="0"/>
              <a:t> – Different (2)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685797"/>
            <a:ext cx="9144000" cy="602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42234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334962"/>
          </a:xfrm>
        </p:spPr>
        <p:txBody>
          <a:bodyPr>
            <a:noAutofit/>
          </a:bodyPr>
          <a:lstStyle/>
          <a:p>
            <a:r>
              <a:rPr lang="en-US" sz="2800" dirty="0" smtClean="0"/>
              <a:t>Using </a:t>
            </a:r>
            <a:r>
              <a:rPr lang="en-US" sz="2800" dirty="0" err="1" smtClean="0"/>
              <a:t>Stata</a:t>
            </a:r>
            <a:r>
              <a:rPr lang="en-US" sz="2800" dirty="0" smtClean="0"/>
              <a:t> – System (2)</a:t>
            </a:r>
            <a:endParaRPr lang="en-US" sz="28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7772400" cy="565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5334000"/>
            <a:ext cx="7086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44709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" y="1828800"/>
            <a:ext cx="9052560" cy="4178492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Control for a </a:t>
            </a:r>
            <a:r>
              <a:rPr lang="en-US" dirty="0" smtClean="0">
                <a:solidFill>
                  <a:srgbClr val="FF0000"/>
                </a:solidFill>
              </a:rPr>
              <a:t>simultaneity bias </a:t>
            </a:r>
            <a:r>
              <a:rPr lang="en-US" dirty="0" smtClean="0"/>
              <a:t>caused by the possibility that some of the </a:t>
            </a:r>
            <a:r>
              <a:rPr lang="en-US" dirty="0" smtClean="0">
                <a:solidFill>
                  <a:srgbClr val="0070C0"/>
                </a:solidFill>
              </a:rPr>
              <a:t>explanatory variables may be endogenous.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Control for </a:t>
            </a:r>
            <a:r>
              <a:rPr lang="en-US" dirty="0" smtClean="0">
                <a:solidFill>
                  <a:srgbClr val="FF0000"/>
                </a:solidFill>
              </a:rPr>
              <a:t>country specific effects</a:t>
            </a:r>
            <a:r>
              <a:rPr lang="en-US" dirty="0" smtClean="0"/>
              <a:t>, which </a:t>
            </a:r>
            <a:r>
              <a:rPr lang="en-US" dirty="0" smtClean="0">
                <a:solidFill>
                  <a:srgbClr val="0070C0"/>
                </a:solidFill>
              </a:rPr>
              <a:t>cannot be done using country-specific dummies </a:t>
            </a:r>
            <a:r>
              <a:rPr lang="en-US" dirty="0" smtClean="0"/>
              <a:t>due to the dynamic structure of the regression equation.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Why GMM Estimator?</a:t>
            </a:r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26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228600"/>
            <a:ext cx="905256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Using </a:t>
            </a:r>
            <a:r>
              <a:rPr lang="en-US" sz="2800" dirty="0" err="1" smtClean="0"/>
              <a:t>Stata</a:t>
            </a:r>
            <a:r>
              <a:rPr lang="en-US" sz="2800" dirty="0" smtClean="0"/>
              <a:t> – Different (2)</a:t>
            </a:r>
            <a:endParaRPr lang="en-US" sz="28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9163491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49449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-152400"/>
            <a:ext cx="905256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Using </a:t>
            </a:r>
            <a:r>
              <a:rPr lang="en-US" sz="2800" dirty="0" err="1" smtClean="0"/>
              <a:t>Stata</a:t>
            </a:r>
            <a:r>
              <a:rPr lang="en-US" sz="2800" dirty="0" smtClean="0"/>
              <a:t> – System (3)</a:t>
            </a:r>
            <a:endParaRPr lang="en-US" sz="28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8" y="655320"/>
            <a:ext cx="8372311" cy="566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1379" y="5227320"/>
            <a:ext cx="6877021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86617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</p:spPr>
        <p:txBody>
          <a:bodyPr/>
          <a:lstStyle/>
          <a:p>
            <a:r>
              <a:rPr lang="en-US" dirty="0" smtClean="0"/>
              <a:t>Dynamic Panel Motivation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478215"/>
            <a:ext cx="93726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latin typeface="Cambria" pitchFamily="18" charset="0"/>
              </a:rPr>
              <a:t>Many </a:t>
            </a:r>
            <a:r>
              <a:rPr lang="en-US" sz="2600" dirty="0" smtClean="0">
                <a:solidFill>
                  <a:srgbClr val="FF0000"/>
                </a:solidFill>
                <a:latin typeface="Cambria" pitchFamily="18" charset="0"/>
              </a:rPr>
              <a:t>banking and finance issues are dynamic </a:t>
            </a:r>
            <a:r>
              <a:rPr lang="en-US" sz="2600" dirty="0" smtClean="0">
                <a:latin typeface="Cambria" pitchFamily="18" charset="0"/>
              </a:rPr>
              <a:t>by nature and use the panel data structure to understand </a:t>
            </a:r>
            <a:r>
              <a:rPr lang="en-US" sz="2600" u="sng" dirty="0" smtClean="0">
                <a:solidFill>
                  <a:srgbClr val="FF0000"/>
                </a:solidFill>
                <a:latin typeface="Cambria" pitchFamily="18" charset="0"/>
              </a:rPr>
              <a:t>adjustment</a:t>
            </a:r>
          </a:p>
          <a:p>
            <a:endParaRPr lang="en-US" sz="2600" u="sng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latin typeface="Cambria" pitchFamily="18" charset="0"/>
              </a:rPr>
              <a:t>Allowing for dynamics in the underlying process may be crucial for 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recovering consistent estimates </a:t>
            </a:r>
            <a:r>
              <a:rPr lang="en-US" sz="2600" dirty="0" smtClean="0">
                <a:latin typeface="Cambria" pitchFamily="18" charset="0"/>
              </a:rPr>
              <a:t>of other parameter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600" dirty="0">
              <a:latin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FF0000"/>
                </a:solidFill>
                <a:latin typeface="Cambria" pitchFamily="18" charset="0"/>
              </a:rPr>
              <a:t>Example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600" dirty="0" smtClean="0">
                <a:latin typeface="Cambria" pitchFamily="18" charset="0"/>
              </a:rPr>
              <a:t>Demand (i.e. present demand depends on past demand)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600" dirty="0" smtClean="0">
                <a:latin typeface="Cambria" pitchFamily="18" charset="0"/>
              </a:rPr>
              <a:t>Dynamic wage equation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600" dirty="0" smtClean="0">
                <a:latin typeface="Cambria" pitchFamily="18" charset="0"/>
              </a:rPr>
              <a:t>Economic growth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600" dirty="0" smtClean="0">
                <a:latin typeface="Cambria" pitchFamily="18" charset="0"/>
              </a:rPr>
              <a:t>Investment of firm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600" dirty="0" smtClean="0">
                <a:latin typeface="Cambria" pitchFamily="18" charset="0"/>
              </a:rPr>
              <a:t>Capital structure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0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545022"/>
            <a:ext cx="9052560" cy="86836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mbria" pitchFamily="18" charset="0"/>
              </a:rPr>
              <a:t>Micro (‘short T) and Macro (‘long T) Panels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293" t="10293" r="2741" b="2870"/>
          <a:stretch/>
        </p:blipFill>
        <p:spPr bwMode="auto">
          <a:xfrm>
            <a:off x="1022556" y="1445342"/>
            <a:ext cx="8347587" cy="503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9131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905256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mbria" pitchFamily="18" charset="0"/>
              </a:rPr>
              <a:t>Micro (‘short T) and Macro (‘long T) Panels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2565"/>
          <a:stretch/>
        </p:blipFill>
        <p:spPr bwMode="auto">
          <a:xfrm>
            <a:off x="822325" y="1165225"/>
            <a:ext cx="8412163" cy="532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8886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502920" y="154860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Cambria" pitchFamily="18" charset="0"/>
              </a:rPr>
              <a:t>Dynamic Panels</a:t>
            </a:r>
            <a:endParaRPr lang="en-US" sz="4000" dirty="0">
              <a:latin typeface="Cambria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585" y="1462081"/>
            <a:ext cx="9144000" cy="450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8860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mbria" pitchFamily="18" charset="0"/>
              </a:rPr>
              <a:t>Focus on</a:t>
            </a:r>
            <a:endParaRPr lang="en-US" sz="4000" dirty="0">
              <a:latin typeface="Cambr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66925"/>
            <a:ext cx="9144000" cy="35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920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9472220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8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707</Words>
  <Application>Microsoft Office PowerPoint</Application>
  <PresentationFormat>Custom</PresentationFormat>
  <Paragraphs>111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Cambria</vt:lpstr>
      <vt:lpstr>Times New Roman</vt:lpstr>
      <vt:lpstr>Office Theme</vt:lpstr>
      <vt:lpstr>PowerPoint Presentation</vt:lpstr>
      <vt:lpstr>Outline</vt:lpstr>
      <vt:lpstr>Why GMM Estimator?</vt:lpstr>
      <vt:lpstr>Dynamic Panel Motivation</vt:lpstr>
      <vt:lpstr>Micro (‘short T) and Macro (‘long T) Panels</vt:lpstr>
      <vt:lpstr>Micro (‘short T) and Macro (‘long T) Panels</vt:lpstr>
      <vt:lpstr>PowerPoint Presentation</vt:lpstr>
      <vt:lpstr>Focus on</vt:lpstr>
      <vt:lpstr>PowerPoint Presentation</vt:lpstr>
      <vt:lpstr>PowerPoint Presentation</vt:lpstr>
      <vt:lpstr>PowerPoint Presentation</vt:lpstr>
      <vt:lpstr>Dynamic Panel…</vt:lpstr>
      <vt:lpstr>Dynamic Panel…</vt:lpstr>
      <vt:lpstr>Dynamic Panel…</vt:lpstr>
      <vt:lpstr>PowerPoint Presentation</vt:lpstr>
      <vt:lpstr>Arellano and Bond (1991)…. </vt:lpstr>
      <vt:lpstr>Blundel and Bond (1998)</vt:lpstr>
      <vt:lpstr>The dynamic panel GMM….</vt:lpstr>
      <vt:lpstr>The dynamic panel GMM….</vt:lpstr>
      <vt:lpstr>Dynamic panel data models using Stata</vt:lpstr>
      <vt:lpstr>Dynamic panel data models using stata……</vt:lpstr>
      <vt:lpstr>Dynamic panel data models using stata……</vt:lpstr>
      <vt:lpstr>Estimate</vt:lpstr>
      <vt:lpstr>Using Stata – Different (1)</vt:lpstr>
      <vt:lpstr>Using Stata – Different (1)……..</vt:lpstr>
      <vt:lpstr>Using Stata – System (1)</vt:lpstr>
      <vt:lpstr>Using Stata – System (1)…..</vt:lpstr>
      <vt:lpstr>Using Stata – Different (2)</vt:lpstr>
      <vt:lpstr>Using Stata – System (2)</vt:lpstr>
      <vt:lpstr>Using Stata – Different (2)</vt:lpstr>
      <vt:lpstr>Using Stata – System (3)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dyah wulan sari</dc:creator>
  <cp:lastModifiedBy>ThinkPad</cp:lastModifiedBy>
  <cp:revision>13</cp:revision>
  <dcterms:created xsi:type="dcterms:W3CDTF">2021-11-28T14:40:37Z</dcterms:created>
  <dcterms:modified xsi:type="dcterms:W3CDTF">2021-11-29T16:23:44Z</dcterms:modified>
</cp:coreProperties>
</file>