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A15247-5AE0-454F-ABB3-9008BAB6ED99}" type="datetimeFigureOut">
              <a:rPr lang="id-ID" smtClean="0"/>
              <a:t>22/05/2017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7CCD6E4-E3AA-4796-9D94-6740D4315A62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guides.lib.uw.edu/content.php?pid=376631&amp;sid=334925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Collection, Sources, and Analysis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Demographic Data</a:t>
            </a:r>
            <a:br>
              <a:rPr lang="id-ID" b="1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Demographic data refers to data that is statistically socio-economic in nature such as population, race, income, education and employment, which represent specific geographic locations and are often associated with time.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Clinical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Clinical data is a staple resource for most health and medical </a:t>
            </a:r>
            <a:r>
              <a:rPr lang="en-US" dirty="0" err="1" smtClean="0"/>
              <a:t>reseach</a:t>
            </a:r>
            <a:r>
              <a:rPr lang="en-US" dirty="0" smtClean="0"/>
              <a:t>. </a:t>
            </a:r>
            <a:endParaRPr lang="id-ID" dirty="0" smtClean="0"/>
          </a:p>
          <a:p>
            <a:endParaRPr lang="id-ID" dirty="0" smtClean="0"/>
          </a:p>
          <a:p>
            <a:r>
              <a:rPr lang="en-US" dirty="0" smtClean="0"/>
              <a:t>Clinical </a:t>
            </a:r>
            <a:r>
              <a:rPr lang="en-US" dirty="0" smtClean="0"/>
              <a:t>data is either collected during the course of ongoing patient care or as part of a formal clinical trial program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 smtClean="0"/>
          </a:p>
          <a:p>
            <a:r>
              <a:rPr lang="en-US" dirty="0" smtClean="0"/>
              <a:t> Clinical data falls into six major </a:t>
            </a:r>
            <a:r>
              <a:rPr lang="en-US" dirty="0" smtClean="0"/>
              <a:t>types:</a:t>
            </a:r>
            <a:endParaRPr lang="id-ID" dirty="0" smtClean="0"/>
          </a:p>
          <a:p>
            <a:pPr marL="457200" indent="-457200">
              <a:buFont typeface="+mj-lt"/>
              <a:buAutoNum type="alphaLcParenR"/>
            </a:pPr>
            <a:r>
              <a:rPr lang="id-ID" b="1" dirty="0" smtClean="0">
                <a:hlinkClick r:id="rId2"/>
              </a:rPr>
              <a:t> </a:t>
            </a:r>
            <a:r>
              <a:rPr lang="en-US" b="1" dirty="0" smtClean="0">
                <a:hlinkClick r:id="rId2"/>
              </a:rPr>
              <a:t>Electronic </a:t>
            </a:r>
            <a:r>
              <a:rPr lang="en-US" b="1" dirty="0" smtClean="0">
                <a:hlinkClick r:id="rId2"/>
              </a:rPr>
              <a:t>health </a:t>
            </a:r>
            <a:r>
              <a:rPr lang="en-US" b="1" dirty="0" smtClean="0">
                <a:hlinkClick r:id="rId2"/>
              </a:rPr>
              <a:t>records</a:t>
            </a:r>
            <a:endParaRPr lang="id-ID" b="1" dirty="0" smtClean="0"/>
          </a:p>
          <a:p>
            <a:pPr marL="457200" indent="-457200">
              <a:buFont typeface="+mj-lt"/>
              <a:buAutoNum type="alphaLcParenR"/>
            </a:pPr>
            <a:r>
              <a:rPr lang="en-US" b="1" dirty="0" smtClean="0">
                <a:hlinkClick r:id="rId2"/>
              </a:rPr>
              <a:t>Administrative data</a:t>
            </a:r>
            <a:endParaRPr lang="id-ID" b="1" dirty="0" smtClean="0"/>
          </a:p>
          <a:p>
            <a:pPr marL="457200" indent="-457200">
              <a:buFont typeface="+mj-lt"/>
              <a:buAutoNum type="alphaLcParenR"/>
            </a:pPr>
            <a:r>
              <a:rPr lang="en-US" b="1" dirty="0" smtClean="0">
                <a:hlinkClick r:id="rId2"/>
              </a:rPr>
              <a:t>Claims data</a:t>
            </a:r>
            <a:endParaRPr lang="id-ID" b="1" dirty="0" smtClean="0"/>
          </a:p>
          <a:p>
            <a:pPr marL="457200" indent="-457200">
              <a:buFont typeface="+mj-lt"/>
              <a:buAutoNum type="alphaLcParenR"/>
            </a:pPr>
            <a:r>
              <a:rPr lang="en-US" b="1" dirty="0" smtClean="0">
                <a:hlinkClick r:id="rId2"/>
              </a:rPr>
              <a:t>Patient </a:t>
            </a:r>
            <a:r>
              <a:rPr lang="en-US" b="1" dirty="0" smtClean="0">
                <a:hlinkClick r:id="rId2"/>
              </a:rPr>
              <a:t>/ Disease </a:t>
            </a:r>
            <a:r>
              <a:rPr lang="en-US" b="1" dirty="0" smtClean="0">
                <a:hlinkClick r:id="rId2"/>
              </a:rPr>
              <a:t>registries</a:t>
            </a:r>
            <a:endParaRPr lang="id-ID" b="1" dirty="0" smtClean="0"/>
          </a:p>
          <a:p>
            <a:pPr marL="457200" indent="-457200">
              <a:buFont typeface="+mj-lt"/>
              <a:buAutoNum type="alphaLcParenR"/>
            </a:pPr>
            <a:r>
              <a:rPr lang="en-US" b="1" dirty="0" smtClean="0">
                <a:hlinkClick r:id="rId2"/>
              </a:rPr>
              <a:t>Health</a:t>
            </a:r>
            <a:r>
              <a:rPr lang="en-US" b="1" dirty="0" smtClean="0">
                <a:hlinkClick r:id="rId2"/>
              </a:rPr>
              <a:t> </a:t>
            </a:r>
            <a:r>
              <a:rPr lang="en-US" b="1" dirty="0" smtClean="0">
                <a:hlinkClick r:id="rId2"/>
              </a:rPr>
              <a:t>surveys</a:t>
            </a:r>
            <a:endParaRPr lang="id-ID" b="1" dirty="0" smtClean="0"/>
          </a:p>
          <a:p>
            <a:pPr marL="457200" indent="-457200">
              <a:buFont typeface="+mj-lt"/>
              <a:buAutoNum type="alphaLcParenR"/>
            </a:pPr>
            <a:r>
              <a:rPr lang="en-US" b="1" u="sng" dirty="0" smtClean="0">
                <a:hlinkClick r:id="rId2"/>
              </a:rPr>
              <a:t>Clinical </a:t>
            </a:r>
            <a:r>
              <a:rPr lang="en-US" b="1" u="sng" dirty="0" smtClean="0">
                <a:hlinkClick r:id="rId2"/>
              </a:rPr>
              <a:t>trials data</a:t>
            </a:r>
            <a:endParaRPr lang="en-US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Laboratory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data that collected after laboratory test,</a:t>
            </a:r>
            <a:r>
              <a:rPr lang="en-US" dirty="0" smtClean="0"/>
              <a:t>tests </a:t>
            </a:r>
            <a:r>
              <a:rPr lang="en-US" dirty="0" smtClean="0"/>
              <a:t>are done on clinical specimens in order to get </a:t>
            </a:r>
            <a:r>
              <a:rPr lang="en-US" dirty="0" smtClean="0"/>
              <a:t>information</a:t>
            </a:r>
            <a:r>
              <a:rPr lang="id-ID" dirty="0" smtClean="0"/>
              <a:t>.</a:t>
            </a:r>
          </a:p>
          <a:p>
            <a:endParaRPr lang="id-ID" dirty="0" smtClean="0"/>
          </a:p>
          <a:p>
            <a:r>
              <a:rPr lang="id-ID" dirty="0" smtClean="0"/>
              <a:t>Example : blood, urine, etc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Risk Factors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Nonmodifiable risk factors :</a:t>
            </a:r>
            <a:r>
              <a:rPr lang="en-US" dirty="0" smtClean="0"/>
              <a:t> Any risk </a:t>
            </a:r>
            <a:r>
              <a:rPr lang="en-US" dirty="0" smtClean="0"/>
              <a:t>factor,</a:t>
            </a:r>
            <a:r>
              <a:rPr lang="en-US" dirty="0" smtClean="0"/>
              <a:t> heredity, for a particular </a:t>
            </a:r>
            <a:r>
              <a:rPr lang="en-US" dirty="0" smtClean="0"/>
              <a:t>condition,</a:t>
            </a:r>
            <a:r>
              <a:rPr lang="en-US" dirty="0" smtClean="0"/>
              <a:t>  cannot be </a:t>
            </a:r>
            <a:r>
              <a:rPr lang="en-US" dirty="0" smtClean="0"/>
              <a:t>modified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Example : Age, race, sex, heredity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modifiable </a:t>
            </a:r>
            <a:r>
              <a:rPr lang="id-ID" dirty="0" smtClean="0"/>
              <a:t>risk factors :</a:t>
            </a:r>
            <a:r>
              <a:rPr lang="en-US" dirty="0" smtClean="0"/>
              <a:t> Any risk </a:t>
            </a:r>
            <a:r>
              <a:rPr lang="en-US" dirty="0" smtClean="0"/>
              <a:t>factor</a:t>
            </a:r>
            <a:r>
              <a:rPr lang="id-ID" dirty="0" smtClean="0"/>
              <a:t> </a:t>
            </a:r>
            <a:r>
              <a:rPr lang="id-ID" dirty="0" smtClean="0"/>
              <a:t>that can</a:t>
            </a:r>
            <a:r>
              <a:rPr lang="en-US" dirty="0" smtClean="0"/>
              <a:t> be </a:t>
            </a:r>
            <a:r>
              <a:rPr lang="en-US" dirty="0" smtClean="0"/>
              <a:t>modified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Example : lifestle, habbit</a:t>
            </a:r>
            <a:endParaRPr lang="id-ID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Source of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smtClean="0"/>
              <a:t>sources and methods for surveillance systems include </a:t>
            </a:r>
            <a:r>
              <a:rPr lang="en-US" dirty="0" err="1" smtClean="0"/>
              <a:t>notifiable</a:t>
            </a:r>
            <a:r>
              <a:rPr lang="en-US" dirty="0" smtClean="0"/>
              <a:t> diseases, laboratory specimens, vital records, sentinel surveillance, registries, surveys, and administrative data </a:t>
            </a:r>
            <a:r>
              <a:rPr lang="en-US" dirty="0" smtClean="0"/>
              <a:t>systems</a:t>
            </a:r>
            <a:r>
              <a:rPr lang="id-ID" dirty="0" smtClean="0"/>
              <a:t>, health center data, Hospital medical record etc.</a:t>
            </a: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</TotalTime>
  <Words>123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Data Collection, Sources, and Analysis</vt:lpstr>
      <vt:lpstr>Demographic Data </vt:lpstr>
      <vt:lpstr>Clinical data</vt:lpstr>
      <vt:lpstr>Laboratory data</vt:lpstr>
      <vt:lpstr>Risk Factors</vt:lpstr>
      <vt:lpstr>Source of Data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Collection, Sources, and Analysis</dc:title>
  <dc:creator>user</dc:creator>
  <cp:lastModifiedBy>user</cp:lastModifiedBy>
  <cp:revision>8</cp:revision>
  <dcterms:created xsi:type="dcterms:W3CDTF">2017-05-22T05:30:50Z</dcterms:created>
  <dcterms:modified xsi:type="dcterms:W3CDTF">2017-05-22T06:46:07Z</dcterms:modified>
</cp:coreProperties>
</file>