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sldIdLst>
    <p:sldId id="256" r:id="rId4"/>
    <p:sldId id="323" r:id="rId5"/>
    <p:sldId id="301" r:id="rId6"/>
    <p:sldId id="321" r:id="rId7"/>
    <p:sldId id="306" r:id="rId8"/>
    <p:sldId id="274" r:id="rId9"/>
    <p:sldId id="303" r:id="rId10"/>
    <p:sldId id="304" r:id="rId11"/>
    <p:sldId id="305" r:id="rId12"/>
    <p:sldId id="308" r:id="rId13"/>
    <p:sldId id="307" r:id="rId14"/>
    <p:sldId id="261" r:id="rId15"/>
    <p:sldId id="310" r:id="rId16"/>
    <p:sldId id="311" r:id="rId17"/>
    <p:sldId id="312" r:id="rId18"/>
    <p:sldId id="313" r:id="rId19"/>
    <p:sldId id="322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68" y="4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D-45F4-90C7-9787AF60A256}"/>
              </c:ext>
            </c:extLst>
          </c:dPt>
          <c:dPt>
            <c:idx val="1"/>
            <c:bubble3D val="0"/>
            <c:spPr>
              <a:solidFill>
                <a:srgbClr val="08E44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6D-45F4-90C7-9787AF60A25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6D-45F4-90C7-9787AF60A25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6D-45F4-90C7-9787AF60A256}"/>
              </c:ext>
            </c:extLst>
          </c:dPt>
          <c:cat>
            <c:strRef>
              <c:f>Sheet1!$A$2:$A$5</c:f>
              <c:strCache>
                <c:ptCount val="4"/>
                <c:pt idx="0">
                  <c:v>Air</c:v>
                </c:pt>
                <c:pt idx="1">
                  <c:v>Protein </c:v>
                </c:pt>
                <c:pt idx="2">
                  <c:v>Lemak</c:v>
                </c:pt>
                <c:pt idx="3">
                  <c:v>Mineral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24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6D-45F4-90C7-9787AF60A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2024-04-05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590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42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8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0296" y="1117975"/>
            <a:ext cx="5511720" cy="1080120"/>
          </a:xfrm>
        </p:spPr>
        <p:txBody>
          <a:bodyPr/>
          <a:lstStyle/>
          <a:p>
            <a:pPr lvl="0"/>
            <a:r>
              <a:rPr lang="en-US" altLang="ko-KR" dirty="0"/>
              <a:t>Sifat dan </a:t>
            </a:r>
            <a:r>
              <a:rPr lang="en-US" altLang="ko-KR" dirty="0" err="1"/>
              <a:t>Karakateristik</a:t>
            </a:r>
            <a:r>
              <a:rPr lang="en-US" altLang="ko-KR" dirty="0"/>
              <a:t> </a:t>
            </a:r>
            <a:r>
              <a:rPr lang="en-US" altLang="ko-KR" dirty="0" err="1"/>
              <a:t>Komoditas</a:t>
            </a:r>
            <a:r>
              <a:rPr lang="en-US" altLang="ko-KR" dirty="0"/>
              <a:t> Ikan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528" y="3557473"/>
            <a:ext cx="3598584" cy="93610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Dwi Yuli Pujiastuti, </a:t>
            </a:r>
            <a:r>
              <a:rPr lang="en-US" altLang="ko-KR" b="1" dirty="0" err="1"/>
              <a:t>S.Pi.,M.P</a:t>
            </a:r>
            <a:r>
              <a:rPr lang="en-US" altLang="ko-KR" b="1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/>
              <a:t>Fakultas</a:t>
            </a:r>
            <a:r>
              <a:rPr lang="en-US" altLang="ko-KR" b="1" dirty="0"/>
              <a:t> </a:t>
            </a:r>
            <a:r>
              <a:rPr lang="en-US" altLang="ko-KR" b="1" dirty="0" err="1"/>
              <a:t>Perikanan</a:t>
            </a:r>
            <a:r>
              <a:rPr lang="en-US" altLang="ko-KR" b="1" dirty="0"/>
              <a:t> dan </a:t>
            </a:r>
            <a:r>
              <a:rPr lang="en-US" altLang="ko-KR" b="1" dirty="0" err="1"/>
              <a:t>Kelautan</a:t>
            </a:r>
            <a:endParaRPr lang="en-US" altLang="ko-KR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Universitas </a:t>
            </a:r>
            <a:r>
              <a:rPr lang="en-US" altLang="ko-KR" b="1" dirty="0" err="1"/>
              <a:t>Airlangga</a:t>
            </a:r>
            <a:endParaRPr lang="en-US" altLang="ko-KR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650519" y="2738626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35D02443-B819-4D62-8F03-6F07415A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99" y="123478"/>
            <a:ext cx="1691353" cy="86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kan Kakap: Manfaat – Gizi dan Efek Sampingnya - IDN Medis">
            <a:extLst>
              <a:ext uri="{FF2B5EF4-FFF2-40B4-BE49-F238E27FC236}">
                <a16:creationId xmlns:a16="http://schemas.microsoft.com/office/drawing/2014/main" id="{A4EE6F25-E0FE-4F49-8AA6-4AA2F65D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7468"/>
            <a:ext cx="2309845" cy="16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bandingkan Periode Lalu, Ekspor Ikan Indonesia Tahun Naik 6,6 Persen">
            <a:extLst>
              <a:ext uri="{FF2B5EF4-FFF2-40B4-BE49-F238E27FC236}">
                <a16:creationId xmlns:a16="http://schemas.microsoft.com/office/drawing/2014/main" id="{95508D29-E290-70B9-F4FB-ADDB23C3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33" y="3337468"/>
            <a:ext cx="2530967" cy="16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724873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8D9CF-D3BE-41D3-A161-7F03E39A3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14" y="0"/>
            <a:ext cx="72137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724873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778B1C-4232-455A-B50A-835F9955C964}"/>
              </a:ext>
            </a:extLst>
          </p:cNvPr>
          <p:cNvSpPr txBox="1">
            <a:spLocks/>
          </p:cNvSpPr>
          <p:nvPr/>
        </p:nvSpPr>
        <p:spPr>
          <a:xfrm>
            <a:off x="768350" y="122407"/>
            <a:ext cx="7290054" cy="63846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ikan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462113-FC7E-4E32-A6D2-B3E0168CD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976569"/>
              </p:ext>
            </p:extLst>
          </p:nvPr>
        </p:nvGraphicFramePr>
        <p:xfrm>
          <a:off x="1914091" y="760873"/>
          <a:ext cx="5315818" cy="395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4B2D16C-D910-47F5-9D8B-677049866FC2}"/>
              </a:ext>
            </a:extLst>
          </p:cNvPr>
          <p:cNvSpPr/>
          <p:nvPr/>
        </p:nvSpPr>
        <p:spPr>
          <a:xfrm>
            <a:off x="1121521" y="3291830"/>
            <a:ext cx="1585139" cy="820271"/>
          </a:xfrm>
          <a:prstGeom prst="rect">
            <a:avLst/>
          </a:prstGeom>
          <a:solidFill>
            <a:srgbClr val="08E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Protein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15-24%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6F1638-0412-43DB-96D7-3AB0E46524A8}"/>
              </a:ext>
            </a:extLst>
          </p:cNvPr>
          <p:cNvSpPr/>
          <p:nvPr/>
        </p:nvSpPr>
        <p:spPr>
          <a:xfrm>
            <a:off x="848959" y="1327525"/>
            <a:ext cx="1585139" cy="8202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Lemak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2-20%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4A2D97-F3E8-45F9-A3A1-EF67F68ACAD9}"/>
              </a:ext>
            </a:extLst>
          </p:cNvPr>
          <p:cNvSpPr/>
          <p:nvPr/>
        </p:nvSpPr>
        <p:spPr>
          <a:xfrm>
            <a:off x="6303803" y="1167558"/>
            <a:ext cx="1585139" cy="8202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Mineral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0,1-2%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317410-B144-4941-B1DF-C27CC5F0B3CB}"/>
              </a:ext>
            </a:extLst>
          </p:cNvPr>
          <p:cNvSpPr/>
          <p:nvPr/>
        </p:nvSpPr>
        <p:spPr>
          <a:xfrm>
            <a:off x="6603698" y="3147757"/>
            <a:ext cx="1585139" cy="82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Air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60-80%</a:t>
            </a:r>
          </a:p>
        </p:txBody>
      </p:sp>
    </p:spTree>
    <p:extLst>
      <p:ext uri="{BB962C8B-B14F-4D97-AF65-F5344CB8AC3E}">
        <p14:creationId xmlns:p14="http://schemas.microsoft.com/office/powerpoint/2010/main" val="354536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EABB0-D5BF-4504-AAA1-369913CF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374"/>
            <a:ext cx="73255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DF3785-DAA3-4155-9FE5-1BA29362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-22999"/>
            <a:ext cx="70215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7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ED814-4ECE-4D2C-B418-CC361702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-16770"/>
            <a:ext cx="7606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4CB420-37CE-43B1-A891-C2508D06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-10207"/>
            <a:ext cx="75608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05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B9B48-BD4C-4ACF-AB89-F3D58E235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88" y="0"/>
            <a:ext cx="68198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3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9A81BC-0EFF-B7E5-08C3-280AAA0B84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1D363-BEB1-4F68-3711-4910BCCD2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dwiyp@fpk.unair.ac.id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2508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Capaian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Pembelajaran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724873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3424B-022E-4101-A0B7-85A6E159EAEE}"/>
              </a:ext>
            </a:extLst>
          </p:cNvPr>
          <p:cNvSpPr txBox="1"/>
          <p:nvPr/>
        </p:nvSpPr>
        <p:spPr>
          <a:xfrm>
            <a:off x="1259632" y="987574"/>
            <a:ext cx="7231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Pembelajaran</a:t>
            </a:r>
            <a:r>
              <a:rPr lang="en-ID" b="1" dirty="0"/>
              <a:t> </a:t>
            </a:r>
            <a:r>
              <a:rPr lang="en-ID" dirty="0" err="1"/>
              <a:t>Kursus</a:t>
            </a:r>
            <a:r>
              <a:rPr lang="en-ID" dirty="0"/>
              <a:t> Micro-credential sub </a:t>
            </a:r>
            <a:r>
              <a:rPr lang="en-ID" dirty="0" err="1"/>
              <a:t>topik</a:t>
            </a:r>
            <a:r>
              <a:rPr lang="en-ID" dirty="0"/>
              <a:t> Sifat dan </a:t>
            </a:r>
          </a:p>
          <a:p>
            <a:r>
              <a:rPr lang="en-ID" dirty="0" err="1"/>
              <a:t>karakteristik</a:t>
            </a:r>
            <a:r>
              <a:rPr lang="en-ID" dirty="0"/>
              <a:t> </a:t>
            </a:r>
            <a:r>
              <a:rPr lang="en-ID" dirty="0" err="1"/>
              <a:t>komoditas</a:t>
            </a:r>
            <a:r>
              <a:rPr lang="en-ID" dirty="0"/>
              <a:t> ikan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peserta</a:t>
            </a:r>
            <a:r>
              <a:rPr lang="en-ID" dirty="0"/>
              <a:t> </a:t>
            </a:r>
          </a:p>
          <a:p>
            <a:r>
              <a:rPr lang="en-ID" dirty="0" err="1"/>
              <a:t>kursus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sifat</a:t>
            </a:r>
            <a:r>
              <a:rPr lang="en-ID" dirty="0"/>
              <a:t> dan </a:t>
            </a:r>
            <a:r>
              <a:rPr lang="en-ID" dirty="0" err="1"/>
              <a:t>karakteristik</a:t>
            </a:r>
            <a:r>
              <a:rPr lang="en-ID" dirty="0"/>
              <a:t> ikan </a:t>
            </a:r>
            <a:r>
              <a:rPr lang="en-ID" dirty="0" err="1"/>
              <a:t>untuk</a:t>
            </a:r>
            <a:r>
              <a:rPr lang="en-ID" dirty="0"/>
              <a:t> </a:t>
            </a:r>
          </a:p>
          <a:p>
            <a:r>
              <a:rPr lang="en-ID" dirty="0" err="1"/>
              <a:t>nantinya</a:t>
            </a:r>
            <a:r>
              <a:rPr lang="en-ID" dirty="0"/>
              <a:t>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baku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olahan</a:t>
            </a:r>
            <a:r>
              <a:rPr lang="en-ID" dirty="0"/>
              <a:t> ikan yang </a:t>
            </a:r>
            <a:r>
              <a:rPr lang="en-ID" dirty="0" err="1"/>
              <a:t>berkualitas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0181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Perikanan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724873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3424B-022E-4101-A0B7-85A6E159EAEE}"/>
              </a:ext>
            </a:extLst>
          </p:cNvPr>
          <p:cNvSpPr txBox="1"/>
          <p:nvPr/>
        </p:nvSpPr>
        <p:spPr>
          <a:xfrm>
            <a:off x="1259632" y="890243"/>
            <a:ext cx="7231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Perikanan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</a:p>
          <a:p>
            <a:r>
              <a:rPr lang="en-ID" dirty="0" err="1"/>
              <a:t>pengelolaan</a:t>
            </a:r>
            <a:r>
              <a:rPr lang="en-ID" dirty="0"/>
              <a:t> dan </a:t>
            </a:r>
            <a:r>
              <a:rPr lang="en-ID" dirty="0" err="1"/>
              <a:t>pemanfaatan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ikan dan </a:t>
            </a:r>
            <a:r>
              <a:rPr lang="en-ID" dirty="0" err="1"/>
              <a:t>lingkungannya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praproduksi</a:t>
            </a:r>
            <a:r>
              <a:rPr lang="en-ID" dirty="0"/>
              <a:t>, </a:t>
            </a:r>
            <a:r>
              <a:rPr lang="en-ID" dirty="0" err="1"/>
              <a:t>produksi</a:t>
            </a:r>
            <a:r>
              <a:rPr lang="en-ID" dirty="0"/>
              <a:t>, </a:t>
            </a:r>
            <a:r>
              <a:rPr lang="en-ID" dirty="0" err="1"/>
              <a:t>pengolahan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</a:p>
          <a:p>
            <a:r>
              <a:rPr lang="en-ID" dirty="0" err="1"/>
              <a:t>pemasaran</a:t>
            </a:r>
            <a:r>
              <a:rPr lang="en-ID" dirty="0"/>
              <a:t> yang </a:t>
            </a:r>
            <a:r>
              <a:rPr lang="en-ID" dirty="0" err="1"/>
              <a:t>dilaksanakan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</a:t>
            </a:r>
            <a:r>
              <a:rPr lang="en-ID" dirty="0" err="1"/>
              <a:t>perikanan</a:t>
            </a:r>
            <a:r>
              <a:rPr lang="en-ID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BD44E-F5C7-452A-A3D3-B22194C36A59}"/>
              </a:ext>
            </a:extLst>
          </p:cNvPr>
          <p:cNvSpPr txBox="1"/>
          <p:nvPr/>
        </p:nvSpPr>
        <p:spPr>
          <a:xfrm>
            <a:off x="525253" y="3792231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/>
              <a:t>Ikan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organisme</a:t>
            </a:r>
            <a:r>
              <a:rPr lang="en-ID" dirty="0"/>
              <a:t> yang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siklus</a:t>
            </a:r>
            <a:r>
              <a:rPr lang="en-ID" dirty="0"/>
              <a:t> </a:t>
            </a:r>
          </a:p>
          <a:p>
            <a:r>
              <a:rPr lang="en-ID" dirty="0" err="1"/>
              <a:t>hidupnya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perairan</a:t>
            </a:r>
            <a:r>
              <a:rPr lang="en-ID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A0CF7-3582-44EA-B71B-00DE3C3BBB98}"/>
              </a:ext>
            </a:extLst>
          </p:cNvPr>
          <p:cNvSpPr/>
          <p:nvPr/>
        </p:nvSpPr>
        <p:spPr>
          <a:xfrm>
            <a:off x="5076055" y="4418627"/>
            <a:ext cx="37444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UU No 45 </a:t>
            </a:r>
            <a:r>
              <a:rPr lang="en-US" b="1" dirty="0" err="1">
                <a:solidFill>
                  <a:schemeClr val="tx1"/>
                </a:solidFill>
              </a:rPr>
              <a:t>Tahun</a:t>
            </a:r>
            <a:r>
              <a:rPr lang="en-US" b="1" dirty="0">
                <a:solidFill>
                  <a:schemeClr val="tx1"/>
                </a:solidFill>
              </a:rPr>
              <a:t> 2009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8B745-BEB0-E8D4-453D-61C14ED3E8C1}"/>
              </a:ext>
            </a:extLst>
          </p:cNvPr>
          <p:cNvSpPr txBox="1"/>
          <p:nvPr/>
        </p:nvSpPr>
        <p:spPr>
          <a:xfrm>
            <a:off x="1691680" y="2293557"/>
            <a:ext cx="595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Sumber</a:t>
            </a:r>
            <a:r>
              <a:rPr lang="en-ID" b="1" dirty="0"/>
              <a:t> </a:t>
            </a:r>
            <a:r>
              <a:rPr lang="en-ID" b="1" dirty="0" err="1"/>
              <a:t>daya</a:t>
            </a:r>
            <a:r>
              <a:rPr lang="en-ID" b="1" dirty="0"/>
              <a:t> ikan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ikan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D5EA1-5F0B-4E83-930A-02DCA4F896F3}"/>
              </a:ext>
            </a:extLst>
          </p:cNvPr>
          <p:cNvSpPr txBox="1"/>
          <p:nvPr/>
        </p:nvSpPr>
        <p:spPr>
          <a:xfrm>
            <a:off x="1137370" y="2939960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Lingkungan sumber daya ikan </a:t>
            </a:r>
            <a:r>
              <a:rPr lang="sv-SE" dirty="0"/>
              <a:t>adalah perairan tempat kehidupan sumber daya ikan, termasuk biota dan faktor alamiah sekitarnya.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5975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Pendahuluan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724873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7A9BC-B848-7519-DAB6-8524DD6A9482}"/>
              </a:ext>
            </a:extLst>
          </p:cNvPr>
          <p:cNvSpPr txBox="1"/>
          <p:nvPr/>
        </p:nvSpPr>
        <p:spPr>
          <a:xfrm>
            <a:off x="971600" y="918394"/>
            <a:ext cx="799288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600" dirty="0"/>
              <a:t>Indonesia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  <a:r>
              <a:rPr lang="en-ID" sz="1600" dirty="0" err="1"/>
              <a:t>kekayaan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</a:t>
            </a:r>
            <a:r>
              <a:rPr lang="en-ID" sz="1600" dirty="0" err="1"/>
              <a:t>daya</a:t>
            </a:r>
            <a:r>
              <a:rPr lang="en-ID" sz="1600" dirty="0"/>
              <a:t> </a:t>
            </a:r>
            <a:r>
              <a:rPr lang="en-ID" sz="1600" dirty="0" err="1"/>
              <a:t>perikanan</a:t>
            </a:r>
            <a:r>
              <a:rPr lang="en-ID" sz="1600" dirty="0"/>
              <a:t> yang </a:t>
            </a:r>
            <a:r>
              <a:rPr lang="en-ID" sz="1600" dirty="0" err="1"/>
              <a:t>cukup</a:t>
            </a:r>
            <a:r>
              <a:rPr lang="en-ID" sz="1600" dirty="0"/>
              <a:t> </a:t>
            </a:r>
            <a:r>
              <a:rPr lang="en-ID" sz="1600" dirty="0" err="1"/>
              <a:t>besar</a:t>
            </a:r>
            <a:r>
              <a:rPr lang="en-ID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600" dirty="0"/>
              <a:t>Ikan </a:t>
            </a:r>
            <a:r>
              <a:rPr lang="en-ID" sz="1600" dirty="0" err="1"/>
              <a:t>sampai</a:t>
            </a:r>
            <a:r>
              <a:rPr lang="en-ID" sz="1600" dirty="0"/>
              <a:t> </a:t>
            </a:r>
            <a:r>
              <a:rPr lang="en-ID" sz="1600" dirty="0" err="1"/>
              <a:t>saat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masih</a:t>
            </a:r>
            <a:r>
              <a:rPr lang="en-ID" sz="1600" dirty="0"/>
              <a:t> </a:t>
            </a:r>
            <a:r>
              <a:rPr lang="en-ID" sz="1600" dirty="0" err="1"/>
              <a:t>dipercaya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sumber</a:t>
            </a:r>
            <a:r>
              <a:rPr lang="en-ID" sz="1600" dirty="0"/>
              <a:t> protein </a:t>
            </a:r>
            <a:r>
              <a:rPr lang="en-ID" sz="1600" dirty="0" err="1"/>
              <a:t>hewani</a:t>
            </a:r>
            <a:r>
              <a:rPr lang="en-ID" sz="1600" dirty="0"/>
              <a:t> </a:t>
            </a:r>
          </a:p>
          <a:p>
            <a:r>
              <a:rPr lang="en-ID" sz="1600" dirty="0"/>
              <a:t>     yang </a:t>
            </a:r>
            <a:r>
              <a:rPr lang="en-ID" sz="1600" dirty="0" err="1"/>
              <a:t>utama</a:t>
            </a:r>
            <a:r>
              <a:rPr lang="en-ID" sz="1600" dirty="0"/>
              <a:t> </a:t>
            </a:r>
            <a:r>
              <a:rPr lang="en-ID" sz="1600" dirty="0" err="1"/>
              <a:t>bagi</a:t>
            </a:r>
            <a:r>
              <a:rPr lang="en-ID" sz="1600" dirty="0"/>
              <a:t> </a:t>
            </a:r>
            <a:r>
              <a:rPr lang="en-ID" sz="1600" dirty="0" err="1"/>
              <a:t>manusia</a:t>
            </a:r>
            <a:r>
              <a:rPr lang="en-ID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600" dirty="0"/>
              <a:t>Ikan </a:t>
            </a:r>
            <a:r>
              <a:rPr lang="en-ID" sz="1600" dirty="0" err="1"/>
              <a:t>bukan</a:t>
            </a:r>
            <a:r>
              <a:rPr lang="en-ID" sz="1600" dirty="0"/>
              <a:t> </a:t>
            </a:r>
            <a:r>
              <a:rPr lang="en-ID" sz="1600" dirty="0" err="1"/>
              <a:t>hanya</a:t>
            </a:r>
            <a:r>
              <a:rPr lang="en-ID" sz="1600" dirty="0"/>
              <a:t> </a:t>
            </a:r>
            <a:r>
              <a:rPr lang="en-ID" sz="1600" dirty="0" err="1"/>
              <a:t>dipakai</a:t>
            </a:r>
            <a:r>
              <a:rPr lang="en-ID" sz="1600" dirty="0"/>
              <a:t> </a:t>
            </a:r>
            <a:r>
              <a:rPr lang="en-ID" sz="1600" dirty="0" err="1"/>
              <a:t>sebagai</a:t>
            </a:r>
            <a:r>
              <a:rPr lang="en-ID" sz="1600" dirty="0"/>
              <a:t> </a:t>
            </a: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pangan</a:t>
            </a:r>
            <a:r>
              <a:rPr lang="en-ID" sz="1600" dirty="0"/>
              <a:t>, </a:t>
            </a:r>
            <a:r>
              <a:rPr lang="en-ID" sz="1600" dirty="0" err="1"/>
              <a:t>tetapi</a:t>
            </a:r>
            <a:r>
              <a:rPr lang="en-ID" sz="1600" dirty="0"/>
              <a:t> juga </a:t>
            </a:r>
            <a:r>
              <a:rPr lang="en-ID" sz="1600" dirty="0" err="1"/>
              <a:t>dapat</a:t>
            </a:r>
            <a:r>
              <a:rPr lang="en-ID" sz="1600" dirty="0"/>
              <a:t> </a:t>
            </a:r>
          </a:p>
          <a:p>
            <a:r>
              <a:rPr lang="en-ID" sz="1600" dirty="0"/>
              <a:t>     </a:t>
            </a:r>
            <a:r>
              <a:rPr lang="en-ID" sz="1600" dirty="0" err="1"/>
              <a:t>digunakan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menghasilkan</a:t>
            </a:r>
            <a:r>
              <a:rPr lang="en-ID" sz="1600" dirty="0"/>
              <a:t> </a:t>
            </a:r>
            <a:r>
              <a:rPr lang="en-ID" sz="1600" dirty="0" err="1"/>
              <a:t>produk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, </a:t>
            </a:r>
            <a:r>
              <a:rPr lang="en-ID" sz="1600" dirty="0" err="1"/>
              <a:t>pakan</a:t>
            </a:r>
            <a:r>
              <a:rPr lang="en-ID" sz="1600" dirty="0"/>
              <a:t>, </a:t>
            </a:r>
            <a:r>
              <a:rPr lang="en-ID" sz="1600" dirty="0" err="1"/>
              <a:t>kosmetik</a:t>
            </a:r>
            <a:r>
              <a:rPr lang="en-ID" sz="1600" dirty="0"/>
              <a:t>, </a:t>
            </a:r>
          </a:p>
          <a:p>
            <a:r>
              <a:rPr lang="en-ID" sz="1600" dirty="0"/>
              <a:t>     dan </a:t>
            </a:r>
            <a:r>
              <a:rPr lang="en-ID" sz="1600" dirty="0" err="1"/>
              <a:t>sebagainya</a:t>
            </a:r>
            <a:r>
              <a:rPr lang="en-ID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600" dirty="0"/>
              <a:t>Hal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memungkinkan</a:t>
            </a:r>
            <a:r>
              <a:rPr lang="en-ID" sz="1600" dirty="0"/>
              <a:t> </a:t>
            </a:r>
            <a:r>
              <a:rPr lang="en-ID" sz="1600" dirty="0" err="1"/>
              <a:t>karena</a:t>
            </a:r>
            <a:r>
              <a:rPr lang="en-ID" sz="1600" dirty="0"/>
              <a:t> </a:t>
            </a:r>
            <a:r>
              <a:rPr lang="en-ID" sz="1600" dirty="0" err="1"/>
              <a:t>bagian-bagian</a:t>
            </a:r>
            <a:r>
              <a:rPr lang="en-ID" sz="1600" dirty="0"/>
              <a:t> organ </a:t>
            </a:r>
            <a:r>
              <a:rPr lang="en-ID" sz="1600" dirty="0" err="1"/>
              <a:t>dari</a:t>
            </a:r>
            <a:r>
              <a:rPr lang="en-ID" sz="1600" dirty="0"/>
              <a:t> ikan </a:t>
            </a:r>
            <a:r>
              <a:rPr lang="en-ID" sz="1600" dirty="0" err="1"/>
              <a:t>memiliki</a:t>
            </a:r>
            <a:r>
              <a:rPr lang="en-ID" sz="1600" dirty="0"/>
              <a:t> </a:t>
            </a:r>
          </a:p>
          <a:p>
            <a:r>
              <a:rPr lang="en-ID" sz="1600" dirty="0"/>
              <a:t>     </a:t>
            </a:r>
            <a:r>
              <a:rPr lang="en-ID" sz="1600" dirty="0" err="1"/>
              <a:t>struktur</a:t>
            </a:r>
            <a:r>
              <a:rPr lang="en-ID" sz="1600" dirty="0"/>
              <a:t> </a:t>
            </a:r>
            <a:r>
              <a:rPr lang="en-ID" sz="1600" dirty="0" err="1"/>
              <a:t>histologi</a:t>
            </a:r>
            <a:r>
              <a:rPr lang="en-ID" sz="1600" dirty="0"/>
              <a:t> dan </a:t>
            </a:r>
            <a:r>
              <a:rPr lang="en-ID" sz="1600" dirty="0" err="1"/>
              <a:t>komposisi</a:t>
            </a:r>
            <a:r>
              <a:rPr lang="en-ID" sz="1600" dirty="0"/>
              <a:t> </a:t>
            </a:r>
            <a:r>
              <a:rPr lang="en-ID" sz="1600" dirty="0" err="1"/>
              <a:t>kimia</a:t>
            </a:r>
            <a:r>
              <a:rPr lang="en-ID" sz="1600" dirty="0"/>
              <a:t> yang </a:t>
            </a:r>
            <a:r>
              <a:rPr lang="en-ID" sz="1600" dirty="0" err="1"/>
              <a:t>bervariasi</a:t>
            </a:r>
            <a:r>
              <a:rPr lang="en-ID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D" sz="1600" dirty="0" err="1"/>
              <a:t>Ukuran</a:t>
            </a:r>
            <a:r>
              <a:rPr lang="en-ID" sz="1600" dirty="0"/>
              <a:t>, </a:t>
            </a:r>
            <a:r>
              <a:rPr lang="en-ID" sz="1600" dirty="0" err="1"/>
              <a:t>komposisi</a:t>
            </a:r>
            <a:r>
              <a:rPr lang="en-ID" sz="1600" dirty="0"/>
              <a:t> </a:t>
            </a:r>
            <a:r>
              <a:rPr lang="en-ID" sz="1600" dirty="0" err="1"/>
              <a:t>kimia</a:t>
            </a:r>
            <a:r>
              <a:rPr lang="en-ID" sz="1600" dirty="0"/>
              <a:t> dan </a:t>
            </a:r>
            <a:r>
              <a:rPr lang="en-ID" sz="1600" dirty="0" err="1"/>
              <a:t>nilai</a:t>
            </a:r>
            <a:r>
              <a:rPr lang="en-ID" sz="1600" dirty="0"/>
              <a:t> </a:t>
            </a:r>
            <a:r>
              <a:rPr lang="en-ID" sz="1600" dirty="0" err="1"/>
              <a:t>gizi</a:t>
            </a:r>
            <a:r>
              <a:rPr lang="en-ID" sz="1600" dirty="0"/>
              <a:t> </a:t>
            </a:r>
            <a:r>
              <a:rPr lang="en-ID" sz="1600" dirty="0" err="1"/>
              <a:t>tergantung</a:t>
            </a:r>
            <a:r>
              <a:rPr lang="en-ID" sz="1600" dirty="0"/>
              <a:t> pada </a:t>
            </a:r>
            <a:r>
              <a:rPr lang="en-ID" sz="1600" dirty="0" err="1"/>
              <a:t>spesies</a:t>
            </a:r>
            <a:r>
              <a:rPr lang="en-ID" sz="1600" dirty="0"/>
              <a:t>, </a:t>
            </a:r>
            <a:r>
              <a:rPr lang="en-ID" sz="1600" dirty="0" err="1"/>
              <a:t>umur</a:t>
            </a:r>
            <a:r>
              <a:rPr lang="en-ID" sz="1600" dirty="0"/>
              <a:t>,</a:t>
            </a:r>
          </a:p>
          <a:p>
            <a:r>
              <a:rPr lang="en-ID" sz="1600" dirty="0"/>
              <a:t>     </a:t>
            </a:r>
            <a:r>
              <a:rPr lang="en-ID" sz="1600" dirty="0" err="1"/>
              <a:t>jenis</a:t>
            </a:r>
            <a:r>
              <a:rPr lang="en-ID" sz="1600" dirty="0"/>
              <a:t> </a:t>
            </a:r>
            <a:r>
              <a:rPr lang="en-ID" sz="1600" dirty="0" err="1"/>
              <a:t>kelamin</a:t>
            </a:r>
            <a:r>
              <a:rPr lang="en-ID" sz="1600" dirty="0"/>
              <a:t>, </a:t>
            </a:r>
            <a:r>
              <a:rPr lang="en-ID" sz="1600" dirty="0" err="1"/>
              <a:t>kondisi</a:t>
            </a:r>
            <a:r>
              <a:rPr lang="en-ID" sz="1600" dirty="0"/>
              <a:t> </a:t>
            </a:r>
            <a:r>
              <a:rPr lang="en-ID" sz="1600" dirty="0" err="1"/>
              <a:t>fisiologis</a:t>
            </a:r>
            <a:r>
              <a:rPr lang="en-ID" sz="1600" dirty="0"/>
              <a:t> dan </a:t>
            </a:r>
            <a:r>
              <a:rPr lang="en-ID" sz="1600" dirty="0" err="1"/>
              <a:t>kondisi</a:t>
            </a:r>
            <a:r>
              <a:rPr lang="en-ID" sz="1600" dirty="0"/>
              <a:t> </a:t>
            </a:r>
            <a:r>
              <a:rPr lang="en-ID" sz="1600" dirty="0" err="1"/>
              <a:t>lingkungan</a:t>
            </a:r>
            <a:r>
              <a:rPr lang="en-ID" sz="1600" dirty="0"/>
              <a:t> </a:t>
            </a:r>
            <a:r>
              <a:rPr lang="en-ID" sz="1600" dirty="0" err="1"/>
              <a:t>tempat</a:t>
            </a:r>
            <a:r>
              <a:rPr lang="en-ID" sz="1600" dirty="0"/>
              <a:t> </a:t>
            </a:r>
            <a:r>
              <a:rPr lang="en-ID" sz="1600" dirty="0" err="1"/>
              <a:t>hidupnya</a:t>
            </a:r>
            <a:r>
              <a:rPr lang="en-ID" sz="1600" dirty="0"/>
              <a:t>. </a:t>
            </a:r>
          </a:p>
        </p:txBody>
      </p:sp>
      <p:pic>
        <p:nvPicPr>
          <p:cNvPr id="2050" name="Picture 2" descr="Ekspor Perikanan Turki 6 Bulan Mencapai 829 Juta Dolar">
            <a:extLst>
              <a:ext uri="{FF2B5EF4-FFF2-40B4-BE49-F238E27FC236}">
                <a16:creationId xmlns:a16="http://schemas.microsoft.com/office/drawing/2014/main" id="{7C7FE3C9-5FA3-7E36-9587-99567D13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809202"/>
            <a:ext cx="7045399" cy="13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1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29757" y="2417777"/>
            <a:ext cx="2684487" cy="2314213"/>
            <a:chOff x="2925524" y="1738807"/>
            <a:chExt cx="3292952" cy="2838752"/>
          </a:xfrm>
        </p:grpSpPr>
        <p:sp>
          <p:nvSpPr>
            <p:cNvPr id="5" name="Isosceles Triangle 7"/>
            <p:cNvSpPr/>
            <p:nvPr/>
          </p:nvSpPr>
          <p:spPr>
            <a:xfrm>
              <a:off x="3753374" y="1738807"/>
              <a:ext cx="1637253" cy="1411425"/>
            </a:xfrm>
            <a:custGeom>
              <a:avLst/>
              <a:gdLst/>
              <a:ahLst/>
              <a:cxnLst/>
              <a:rect l="l" t="t" r="r" b="b"/>
              <a:pathLst>
                <a:path w="1637253" h="1411425">
                  <a:moveTo>
                    <a:pt x="818626" y="0"/>
                  </a:moveTo>
                  <a:lnTo>
                    <a:pt x="1637253" y="1411425"/>
                  </a:lnTo>
                  <a:lnTo>
                    <a:pt x="0" y="14114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Isosceles Triangle 1"/>
            <p:cNvSpPr/>
            <p:nvPr/>
          </p:nvSpPr>
          <p:spPr>
            <a:xfrm>
              <a:off x="4604253" y="3206774"/>
              <a:ext cx="1614223" cy="1370785"/>
            </a:xfrm>
            <a:custGeom>
              <a:avLst/>
              <a:gdLst/>
              <a:ahLst/>
              <a:cxnLst/>
              <a:rect l="l" t="t" r="r" b="b"/>
              <a:pathLst>
                <a:path w="1614223" h="1370785">
                  <a:moveTo>
                    <a:pt x="0" y="0"/>
                  </a:moveTo>
                  <a:lnTo>
                    <a:pt x="819168" y="0"/>
                  </a:lnTo>
                  <a:lnTo>
                    <a:pt x="1614223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925524" y="3206774"/>
              <a:ext cx="1598321" cy="1370785"/>
            </a:xfrm>
            <a:custGeom>
              <a:avLst/>
              <a:gdLst/>
              <a:ahLst/>
              <a:cxnLst/>
              <a:rect l="l" t="t" r="r" b="b"/>
              <a:pathLst>
                <a:path w="1598321" h="1370785">
                  <a:moveTo>
                    <a:pt x="795055" y="0"/>
                  </a:moveTo>
                  <a:lnTo>
                    <a:pt x="1598321" y="0"/>
                  </a:lnTo>
                  <a:lnTo>
                    <a:pt x="1598321" y="1370785"/>
                  </a:lnTo>
                  <a:lnTo>
                    <a:pt x="0" y="1370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75856" y="1493371"/>
            <a:ext cx="251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dirty="0" err="1"/>
              <a:t>Terdapat</a:t>
            </a:r>
            <a:r>
              <a:rPr lang="en-ID" sz="1200" dirty="0"/>
              <a:t> </a:t>
            </a:r>
            <a:r>
              <a:rPr lang="en-ID" sz="1200" dirty="0" err="1"/>
              <a:t>ratusan</a:t>
            </a:r>
            <a:r>
              <a:rPr lang="en-ID" sz="1200" dirty="0"/>
              <a:t> </a:t>
            </a:r>
            <a:r>
              <a:rPr lang="en-ID" sz="1200" dirty="0" err="1"/>
              <a:t>hewan</a:t>
            </a:r>
            <a:r>
              <a:rPr lang="en-ID" sz="1200" dirty="0"/>
              <a:t> </a:t>
            </a:r>
            <a:r>
              <a:rPr lang="en-ID" sz="1200" dirty="0" err="1"/>
              <a:t>perairan</a:t>
            </a:r>
            <a:r>
              <a:rPr lang="en-ID" sz="1200" dirty="0"/>
              <a:t> yang </a:t>
            </a:r>
            <a:r>
              <a:rPr lang="en-ID" sz="1200" dirty="0" err="1"/>
              <a:t>digunakan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bahan</a:t>
            </a:r>
            <a:r>
              <a:rPr lang="en-ID" sz="1200" dirty="0"/>
              <a:t> </a:t>
            </a:r>
          </a:p>
          <a:p>
            <a:pPr algn="ctr"/>
            <a:r>
              <a:rPr lang="en-ID" sz="1200" dirty="0" err="1"/>
              <a:t>baku</a:t>
            </a:r>
            <a:r>
              <a:rPr lang="en-ID" sz="1200" dirty="0"/>
              <a:t> </a:t>
            </a:r>
            <a:r>
              <a:rPr lang="en-ID" sz="1200" dirty="0" err="1"/>
              <a:t>pengolahan</a:t>
            </a:r>
            <a:r>
              <a:rPr lang="en-ID" sz="1200" dirty="0"/>
              <a:t> </a:t>
            </a:r>
            <a:r>
              <a:rPr lang="en-ID" sz="1200" dirty="0" err="1"/>
              <a:t>perikanan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74B1DB-B3BB-4682-9BEF-90655C643AB5}"/>
              </a:ext>
            </a:extLst>
          </p:cNvPr>
          <p:cNvSpPr txBox="1"/>
          <p:nvPr/>
        </p:nvSpPr>
        <p:spPr>
          <a:xfrm>
            <a:off x="1016731" y="276862"/>
            <a:ext cx="71105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rangka</a:t>
            </a:r>
            <a:r>
              <a:rPr lang="en-ID" sz="1400" dirty="0"/>
              <a:t> </a:t>
            </a:r>
            <a:r>
              <a:rPr lang="en-ID" sz="1400" dirty="0" err="1"/>
              <a:t>pemanfaatan</a:t>
            </a:r>
            <a:r>
              <a:rPr lang="en-ID" sz="1400" dirty="0"/>
              <a:t> ikan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bahan</a:t>
            </a:r>
            <a:r>
              <a:rPr lang="en-ID" sz="1400" dirty="0"/>
              <a:t> </a:t>
            </a:r>
            <a:r>
              <a:rPr lang="en-ID" sz="1400" dirty="0" err="1"/>
              <a:t>baku</a:t>
            </a:r>
            <a:r>
              <a:rPr lang="en-ID" sz="1400" dirty="0"/>
              <a:t> </a:t>
            </a:r>
            <a:r>
              <a:rPr lang="en-ID" sz="1400" dirty="0" err="1"/>
              <a:t>pengolahan</a:t>
            </a:r>
            <a:r>
              <a:rPr lang="en-ID" sz="1400" dirty="0"/>
              <a:t> </a:t>
            </a:r>
            <a:r>
              <a:rPr lang="en-ID" sz="1400" dirty="0" err="1"/>
              <a:t>hasil</a:t>
            </a:r>
            <a:r>
              <a:rPr lang="en-ID" sz="1400" dirty="0"/>
              <a:t> </a:t>
            </a:r>
            <a:r>
              <a:rPr lang="en-ID" sz="1400" dirty="0" err="1"/>
              <a:t>perikanan</a:t>
            </a:r>
            <a:r>
              <a:rPr lang="en-ID" sz="1400" dirty="0"/>
              <a:t> </a:t>
            </a:r>
            <a:r>
              <a:rPr lang="en-ID" sz="1400" dirty="0" err="1"/>
              <a:t>perlu</a:t>
            </a:r>
            <a:r>
              <a:rPr lang="en-ID" sz="1400" dirty="0"/>
              <a:t> </a:t>
            </a:r>
            <a:r>
              <a:rPr lang="en-ID" sz="1400" dirty="0" err="1"/>
              <a:t>dipahami</a:t>
            </a:r>
            <a:r>
              <a:rPr lang="en-ID" sz="1400" dirty="0"/>
              <a:t> </a:t>
            </a:r>
            <a:r>
              <a:rPr lang="en-ID" sz="1400" dirty="0" err="1"/>
              <a:t>beberapa</a:t>
            </a:r>
            <a:r>
              <a:rPr lang="en-ID" sz="1400" dirty="0"/>
              <a:t> </a:t>
            </a:r>
            <a:r>
              <a:rPr lang="en-ID" sz="1400" dirty="0" err="1"/>
              <a:t>karakteristik</a:t>
            </a:r>
            <a:r>
              <a:rPr lang="en-ID" sz="1400" dirty="0"/>
              <a:t> ikan, </a:t>
            </a:r>
            <a:r>
              <a:rPr lang="en-ID" sz="1400" dirty="0" err="1"/>
              <a:t>yaitu</a:t>
            </a:r>
            <a:r>
              <a:rPr lang="en-ID" sz="1400" dirty="0"/>
              <a:t> </a:t>
            </a:r>
            <a:r>
              <a:rPr lang="en-ID" sz="1400" dirty="0" err="1"/>
              <a:t>keragaman</a:t>
            </a:r>
            <a:r>
              <a:rPr lang="en-ID" sz="1400" dirty="0"/>
              <a:t> </a:t>
            </a:r>
            <a:r>
              <a:rPr lang="en-ID" sz="1400" dirty="0" err="1"/>
              <a:t>spesies</a:t>
            </a:r>
            <a:r>
              <a:rPr lang="en-ID" sz="1400" dirty="0"/>
              <a:t>, </a:t>
            </a:r>
            <a:r>
              <a:rPr lang="en-ID" sz="1400" dirty="0" err="1"/>
              <a:t>pasokan</a:t>
            </a:r>
            <a:r>
              <a:rPr lang="en-ID" sz="1400" dirty="0"/>
              <a:t> yang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</a:p>
          <a:p>
            <a:pPr algn="ctr"/>
            <a:r>
              <a:rPr lang="en-ID" sz="1400" dirty="0" err="1"/>
              <a:t>konsisten</a:t>
            </a:r>
            <a:r>
              <a:rPr lang="en-ID" sz="1400" dirty="0"/>
              <a:t>, dan </a:t>
            </a:r>
            <a:r>
              <a:rPr lang="en-ID" sz="1400" dirty="0" err="1"/>
              <a:t>daya</a:t>
            </a:r>
            <a:r>
              <a:rPr lang="en-ID" sz="1400" dirty="0"/>
              <a:t> </a:t>
            </a:r>
            <a:r>
              <a:rPr lang="en-ID" sz="1400" dirty="0" err="1"/>
              <a:t>simpannya</a:t>
            </a:r>
            <a:r>
              <a:rPr lang="en-ID" sz="1400" dirty="0"/>
              <a:t> </a:t>
            </a:r>
            <a:r>
              <a:rPr lang="en-ID" sz="1400" dirty="0" err="1"/>
              <a:t>pendek</a:t>
            </a:r>
            <a:r>
              <a:rPr lang="en-ID" sz="1400" dirty="0"/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B2EC77-4585-42A9-BCE1-254462AA12FF}"/>
              </a:ext>
            </a:extLst>
          </p:cNvPr>
          <p:cNvSpPr/>
          <p:nvPr/>
        </p:nvSpPr>
        <p:spPr>
          <a:xfrm>
            <a:off x="3498271" y="1166902"/>
            <a:ext cx="2068943" cy="25339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Keragaman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Spesies</a:t>
            </a:r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B8C7E1-10E8-4240-8A2B-08F9C559F2DB}"/>
              </a:ext>
            </a:extLst>
          </p:cNvPr>
          <p:cNvSpPr/>
          <p:nvPr/>
        </p:nvSpPr>
        <p:spPr>
          <a:xfrm>
            <a:off x="888388" y="3147814"/>
            <a:ext cx="2341369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Pasokan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Tidak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Konsisten</a:t>
            </a:r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D4F59E-E3FE-4E54-84C7-635B9C2C2975}"/>
              </a:ext>
            </a:extLst>
          </p:cNvPr>
          <p:cNvSpPr/>
          <p:nvPr/>
        </p:nvSpPr>
        <p:spPr>
          <a:xfrm>
            <a:off x="5785898" y="3147814"/>
            <a:ext cx="2341369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Daya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Simpan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Pendek</a:t>
            </a:r>
            <a:endParaRPr lang="en-ID" sz="1400" b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9A9BC1-2B87-4F61-BCF0-A5A6DFD0E41F}"/>
              </a:ext>
            </a:extLst>
          </p:cNvPr>
          <p:cNvSpPr txBox="1"/>
          <p:nvPr/>
        </p:nvSpPr>
        <p:spPr>
          <a:xfrm>
            <a:off x="719715" y="3593308"/>
            <a:ext cx="251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dirty="0"/>
              <a:t>sangat </a:t>
            </a:r>
            <a:r>
              <a:rPr lang="en-ID" sz="1200" dirty="0" err="1"/>
              <a:t>dipengaruhi</a:t>
            </a:r>
            <a:r>
              <a:rPr lang="en-ID" sz="1200" dirty="0"/>
              <a:t> oleh </a:t>
            </a:r>
            <a:r>
              <a:rPr lang="en-ID" sz="1200" dirty="0" err="1"/>
              <a:t>keadaan</a:t>
            </a:r>
            <a:r>
              <a:rPr lang="en-ID" sz="1200" dirty="0"/>
              <a:t> </a:t>
            </a:r>
            <a:r>
              <a:rPr lang="en-ID" sz="1200" dirty="0" err="1"/>
              <a:t>alam</a:t>
            </a:r>
            <a:r>
              <a:rPr lang="en-ID" sz="1200" dirty="0"/>
              <a:t>,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kondisi</a:t>
            </a:r>
            <a:r>
              <a:rPr lang="en-ID" sz="1200" dirty="0"/>
              <a:t> </a:t>
            </a:r>
            <a:r>
              <a:rPr lang="en-ID" sz="1200" dirty="0" err="1"/>
              <a:t>cuaca</a:t>
            </a:r>
            <a:r>
              <a:rPr lang="en-ID" sz="1200" dirty="0"/>
              <a:t> dan</a:t>
            </a:r>
          </a:p>
          <a:p>
            <a:pPr algn="ctr"/>
            <a:r>
              <a:rPr lang="en-ID" sz="1200" dirty="0"/>
              <a:t> </a:t>
            </a:r>
            <a:r>
              <a:rPr lang="en-ID" sz="1200" dirty="0" err="1"/>
              <a:t>laut</a:t>
            </a:r>
            <a:r>
              <a:rPr lang="en-ID" sz="1200" dirty="0"/>
              <a:t>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99E014-C551-4F3A-8DE3-6A3FBA508312}"/>
              </a:ext>
            </a:extLst>
          </p:cNvPr>
          <p:cNvSpPr txBox="1"/>
          <p:nvPr/>
        </p:nvSpPr>
        <p:spPr>
          <a:xfrm>
            <a:off x="5739799" y="3583670"/>
            <a:ext cx="251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dirty="0" err="1"/>
              <a:t>karakteristik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ikan </a:t>
            </a:r>
            <a:r>
              <a:rPr lang="en-ID" sz="1200" dirty="0" err="1"/>
              <a:t>itu</a:t>
            </a:r>
            <a:r>
              <a:rPr lang="en-ID" sz="1200" dirty="0"/>
              <a:t> </a:t>
            </a:r>
            <a:r>
              <a:rPr lang="en-ID" sz="1200" dirty="0" err="1"/>
              <a:t>sendiri</a:t>
            </a:r>
            <a:r>
              <a:rPr lang="en-ID" sz="1200" dirty="0"/>
              <a:t> </a:t>
            </a:r>
          </a:p>
          <a:p>
            <a:pPr algn="ctr"/>
            <a:r>
              <a:rPr lang="en-ID" sz="1200" dirty="0"/>
              <a:t>dan </a:t>
            </a:r>
            <a:r>
              <a:rPr lang="en-ID" sz="1200" dirty="0" err="1"/>
              <a:t>penanganan</a:t>
            </a:r>
            <a:r>
              <a:rPr lang="en-ID" sz="1200" dirty="0"/>
              <a:t> yang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baik</a:t>
            </a:r>
            <a:r>
              <a:rPr lang="en-ID" sz="1200" dirty="0"/>
              <a:t> </a:t>
            </a:r>
          </a:p>
          <a:p>
            <a:pPr algn="ctr"/>
            <a:r>
              <a:rPr lang="en-ID" sz="1200" dirty="0" err="1"/>
              <a:t>setelah</a:t>
            </a:r>
            <a:r>
              <a:rPr lang="en-ID" sz="1200" dirty="0"/>
              <a:t> </a:t>
            </a:r>
            <a:r>
              <a:rPr lang="en-ID" sz="1200" dirty="0" err="1"/>
              <a:t>dipanen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 descr="Memilih Ikan Segar Berkualitas Tinggi – acehimage.com">
            <a:extLst>
              <a:ext uri="{FF2B5EF4-FFF2-40B4-BE49-F238E27FC236}">
                <a16:creationId xmlns:a16="http://schemas.microsoft.com/office/drawing/2014/main" id="{DD8FD3B6-E8F6-410F-94B8-E8C060B0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7654"/>
            <a:ext cx="1789063" cy="10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a Grapes Seaweed Healthy Food Stock Photo - Download Image Now - iStock">
            <a:extLst>
              <a:ext uri="{FF2B5EF4-FFF2-40B4-BE49-F238E27FC236}">
                <a16:creationId xmlns:a16="http://schemas.microsoft.com/office/drawing/2014/main" id="{7DCDCEB3-73FC-49E7-A305-CBDFE8D7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07" y="1407935"/>
            <a:ext cx="2173783" cy="144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5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en-US" altLang="ko-KR" b="1" dirty="0" err="1">
                <a:solidFill>
                  <a:schemeClr val="tx1"/>
                </a:solidFill>
              </a:rPr>
              <a:t>Struktur</a:t>
            </a:r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</a:rPr>
              <a:t>Tubuh</a:t>
            </a:r>
            <a:r>
              <a:rPr lang="en-US" altLang="ko-KR" b="1" dirty="0">
                <a:solidFill>
                  <a:schemeClr val="tx1"/>
                </a:solidFill>
              </a:rPr>
              <a:t> Ikan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19872" y="1486561"/>
            <a:ext cx="1060704" cy="1429526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000804" y="2499742"/>
            <a:ext cx="1098501" cy="95572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379315" y="1384644"/>
            <a:ext cx="1060704" cy="1429526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5012118" y="2130682"/>
            <a:ext cx="1060704" cy="1429526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4620373" y="2994924"/>
            <a:ext cx="1060704" cy="1429526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4480428">
            <a:off x="3651116" y="3135508"/>
            <a:ext cx="1060704" cy="1429526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3001225" y="2344498"/>
            <a:ext cx="1060704" cy="1429526"/>
            <a:chOff x="4041649" y="170765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05829" y="1030824"/>
            <a:ext cx="1926735" cy="968615"/>
            <a:chOff x="803640" y="3257578"/>
            <a:chExt cx="2059657" cy="968615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altLang="ko-KR" sz="1200" dirty="0" err="1">
                  <a:cs typeface="Arial" pitchFamily="34" charset="0"/>
                </a:rPr>
                <a:t>Kulit</a:t>
              </a:r>
              <a:r>
                <a:rPr lang="en-ID" altLang="ko-KR" sz="1200" dirty="0">
                  <a:cs typeface="Arial" pitchFamily="34" charset="0"/>
                </a:rPr>
                <a:t> </a:t>
              </a:r>
              <a:r>
                <a:rPr lang="en-ID" altLang="ko-KR" sz="1200" dirty="0" err="1">
                  <a:cs typeface="Arial" pitchFamily="34" charset="0"/>
                </a:rPr>
                <a:t>terdiri</a:t>
              </a:r>
              <a:r>
                <a:rPr lang="en-ID" altLang="ko-KR" sz="1200" dirty="0">
                  <a:cs typeface="Arial" pitchFamily="34" charset="0"/>
                </a:rPr>
                <a:t> </a:t>
              </a:r>
              <a:r>
                <a:rPr lang="en-ID" altLang="ko-KR" sz="1200" dirty="0" err="1">
                  <a:cs typeface="Arial" pitchFamily="34" charset="0"/>
                </a:rPr>
                <a:t>dari</a:t>
              </a:r>
              <a:r>
                <a:rPr lang="en-ID" altLang="ko-KR" sz="1200" dirty="0">
                  <a:cs typeface="Arial" pitchFamily="34" charset="0"/>
                </a:rPr>
                <a:t> </a:t>
              </a:r>
              <a:r>
                <a:rPr lang="en-ID" altLang="ko-KR" sz="1200" dirty="0" err="1">
                  <a:cs typeface="Arial" pitchFamily="34" charset="0"/>
                </a:rPr>
                <a:t>dua</a:t>
              </a:r>
              <a:r>
                <a:rPr lang="en-ID" altLang="ko-KR" sz="1200" dirty="0">
                  <a:cs typeface="Arial" pitchFamily="34" charset="0"/>
                </a:rPr>
                <a:t> </a:t>
              </a:r>
              <a:r>
                <a:rPr lang="en-ID" altLang="ko-KR" sz="1200" dirty="0" err="1">
                  <a:cs typeface="Arial" pitchFamily="34" charset="0"/>
                </a:rPr>
                <a:t>bagian</a:t>
              </a:r>
              <a:r>
                <a:rPr lang="en-ID" altLang="ko-KR" sz="1200" dirty="0">
                  <a:cs typeface="Arial" pitchFamily="34" charset="0"/>
                </a:rPr>
                <a:t>, </a:t>
              </a:r>
              <a:r>
                <a:rPr lang="en-ID" altLang="ko-KR" sz="1200" dirty="0" err="1">
                  <a:cs typeface="Arial" pitchFamily="34" charset="0"/>
                </a:rPr>
                <a:t>yaitu</a:t>
              </a:r>
              <a:r>
                <a:rPr lang="en-ID" altLang="ko-KR" sz="1200" dirty="0">
                  <a:cs typeface="Arial" pitchFamily="34" charset="0"/>
                </a:rPr>
                <a:t> epidermis </a:t>
              </a:r>
            </a:p>
            <a:p>
              <a:r>
                <a:rPr lang="en-ID" altLang="ko-KR" sz="1200" dirty="0">
                  <a:cs typeface="Arial" pitchFamily="34" charset="0"/>
                </a:rPr>
                <a:t>dan dermis.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257578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cs typeface="Arial" pitchFamily="34" charset="0"/>
                </a:rPr>
                <a:t>Kulit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1336" y="2201324"/>
            <a:ext cx="1967129" cy="1524900"/>
            <a:chOff x="803640" y="3255291"/>
            <a:chExt cx="2102838" cy="1524900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Lambung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dinding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usus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mengandung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sejumlah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kelenjar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mikroskopis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mengeluarkan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enzim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pencernaan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6821" y="3255291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cs typeface="Arial" pitchFamily="34" charset="0"/>
                </a:rPr>
                <a:t>Organ Internal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67205" y="3705000"/>
            <a:ext cx="3809781" cy="1199092"/>
            <a:chOff x="-150047" y="3306697"/>
            <a:chExt cx="4072611" cy="1199092"/>
          </a:xfrm>
        </p:grpSpPr>
        <p:sp>
          <p:nvSpPr>
            <p:cNvPr id="43" name="TextBox 42"/>
            <p:cNvSpPr txBox="1"/>
            <p:nvPr/>
          </p:nvSpPr>
          <p:spPr>
            <a:xfrm>
              <a:off x="1072694" y="3674792"/>
              <a:ext cx="28498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Tulang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rangka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termasuk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penting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tubuh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ikan.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daging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ikan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dihubungkan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tulang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rangka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150047" y="330669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 err="1">
                  <a:cs typeface="Arial" pitchFamily="34" charset="0"/>
                </a:rPr>
                <a:t>Tulang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82805" y="1069397"/>
            <a:ext cx="2250963" cy="1165377"/>
            <a:chOff x="404510" y="3324309"/>
            <a:chExt cx="2406252" cy="1165377"/>
          </a:xfrm>
        </p:grpSpPr>
        <p:sp>
          <p:nvSpPr>
            <p:cNvPr id="49" name="TextBox 48"/>
            <p:cNvSpPr txBox="1"/>
            <p:nvPr/>
          </p:nvSpPr>
          <p:spPr>
            <a:xfrm>
              <a:off x="404510" y="3658689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Daging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ikan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terdiri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daging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gelap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putih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r>
                <a:rPr lang="en-ID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ID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lipid.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1105" y="3324309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Daging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E067A77-B952-4885-9460-EBEAD3C6A101}"/>
              </a:ext>
            </a:extLst>
          </p:cNvPr>
          <p:cNvSpPr txBox="1"/>
          <p:nvPr/>
        </p:nvSpPr>
        <p:spPr>
          <a:xfrm>
            <a:off x="1018704" y="3749930"/>
            <a:ext cx="2040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hati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gula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diubah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glikogen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disimpan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sampai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saat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diperlukan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C85BC3-5F37-4E5F-9DB2-64C3529C8E35}"/>
              </a:ext>
            </a:extLst>
          </p:cNvPr>
          <p:cNvSpPr txBox="1"/>
          <p:nvPr/>
        </p:nvSpPr>
        <p:spPr>
          <a:xfrm>
            <a:off x="6317283" y="2372994"/>
            <a:ext cx="2798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Daging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gelap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menimbulkan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permasalahan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selama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pengolahan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mengandung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lipid dan </a:t>
            </a:r>
          </a:p>
          <a:p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khromoprotein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seperti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myoglobin dan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hemoglobin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berperan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pro-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oksidan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724873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1A984-3DEA-442A-8AB0-5B0CD58A8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Sifat </a:t>
            </a:r>
            <a:r>
              <a:rPr lang="en-US" b="1" dirty="0" err="1">
                <a:solidFill>
                  <a:schemeClr val="tx1"/>
                </a:solidFill>
              </a:rPr>
              <a:t>Fisik</a:t>
            </a:r>
            <a:r>
              <a:rPr lang="en-US" b="1" dirty="0">
                <a:solidFill>
                  <a:schemeClr val="tx1"/>
                </a:solidFill>
              </a:rPr>
              <a:t> Ikan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BBA8A-D670-4A19-BAD2-8DDCA701E548}"/>
              </a:ext>
            </a:extLst>
          </p:cNvPr>
          <p:cNvSpPr txBox="1"/>
          <p:nvPr/>
        </p:nvSpPr>
        <p:spPr>
          <a:xfrm>
            <a:off x="1043608" y="915566"/>
            <a:ext cx="530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b="1" dirty="0" err="1">
                <a:cs typeface="Arial" pitchFamily="34" charset="0"/>
              </a:rPr>
              <a:t>Bentuk</a:t>
            </a:r>
            <a:r>
              <a:rPr lang="en-ID" sz="1200" b="1" dirty="0">
                <a:cs typeface="Arial" pitchFamily="34" charset="0"/>
              </a:rPr>
              <a:t> torpedo </a:t>
            </a:r>
            <a:r>
              <a:rPr lang="en-ID" sz="1200" dirty="0">
                <a:cs typeface="Arial" pitchFamily="34" charset="0"/>
              </a:rPr>
              <a:t>– </a:t>
            </a:r>
            <a:r>
              <a:rPr lang="en-ID" sz="1200" dirty="0" err="1">
                <a:cs typeface="Arial" pitchFamily="34" charset="0"/>
              </a:rPr>
              <a:t>memiliki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bentuk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seperti</a:t>
            </a:r>
            <a:r>
              <a:rPr lang="en-ID" sz="1200" dirty="0">
                <a:cs typeface="Arial" pitchFamily="34" charset="0"/>
              </a:rPr>
              <a:t> torpedo, </a:t>
            </a:r>
            <a:r>
              <a:rPr lang="en-ID" sz="1200" dirty="0" err="1">
                <a:cs typeface="Arial" pitchFamily="34" charset="0"/>
              </a:rPr>
              <a:t>bagian</a:t>
            </a:r>
            <a:r>
              <a:rPr lang="en-ID" sz="1200" dirty="0">
                <a:cs typeface="Arial" pitchFamily="34" charset="0"/>
              </a:rPr>
              <a:t> paling </a:t>
            </a:r>
            <a:r>
              <a:rPr lang="en-ID" sz="1200" dirty="0" err="1">
                <a:cs typeface="Arial" pitchFamily="34" charset="0"/>
              </a:rPr>
              <a:t>tebal</a:t>
            </a:r>
            <a:r>
              <a:rPr lang="en-ID" sz="1200" dirty="0">
                <a:cs typeface="Arial" pitchFamily="34" charset="0"/>
              </a:rPr>
              <a:t> </a:t>
            </a:r>
          </a:p>
          <a:p>
            <a:r>
              <a:rPr lang="en-ID" sz="1200" dirty="0">
                <a:cs typeface="Arial" pitchFamily="34" charset="0"/>
              </a:rPr>
              <a:t>pada </a:t>
            </a:r>
            <a:r>
              <a:rPr lang="en-ID" sz="1200" dirty="0" err="1">
                <a:cs typeface="Arial" pitchFamily="34" charset="0"/>
              </a:rPr>
              <a:t>kepala</a:t>
            </a:r>
            <a:r>
              <a:rPr lang="en-ID" sz="1200" dirty="0">
                <a:cs typeface="Arial" pitchFamily="34" charset="0"/>
              </a:rPr>
              <a:t>, </a:t>
            </a:r>
            <a:r>
              <a:rPr lang="en-ID" sz="1200" dirty="0" err="1">
                <a:cs typeface="Arial" pitchFamily="34" charset="0"/>
              </a:rPr>
              <a:t>meruncing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tajam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ke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arah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belakang</a:t>
            </a:r>
            <a:r>
              <a:rPr lang="en-ID" sz="1200" dirty="0">
                <a:cs typeface="Arial" pitchFamily="34" charset="0"/>
              </a:rPr>
              <a:t>, dan </a:t>
            </a:r>
            <a:r>
              <a:rPr lang="en-ID" sz="1200" dirty="0" err="1">
                <a:cs typeface="Arial" pitchFamily="34" charset="0"/>
              </a:rPr>
              <a:t>sedikit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mendatar</a:t>
            </a:r>
            <a:r>
              <a:rPr lang="en-ID" sz="1200" dirty="0">
                <a:cs typeface="Arial" pitchFamily="34" charset="0"/>
              </a:rPr>
              <a:t> </a:t>
            </a:r>
          </a:p>
          <a:p>
            <a:r>
              <a:rPr lang="en-ID" sz="1200" dirty="0">
                <a:cs typeface="Arial" pitchFamily="34" charset="0"/>
              </a:rPr>
              <a:t>pada </a:t>
            </a:r>
            <a:r>
              <a:rPr lang="en-ID" sz="1200" dirty="0" err="1">
                <a:cs typeface="Arial" pitchFamily="34" charset="0"/>
              </a:rPr>
              <a:t>kedua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sisinya</a:t>
            </a:r>
            <a:r>
              <a:rPr lang="en-ID" sz="1200" dirty="0">
                <a:cs typeface="Arial" pitchFamily="34" charset="0"/>
              </a:rPr>
              <a:t>. </a:t>
            </a:r>
            <a:r>
              <a:rPr lang="en-ID" sz="1200" dirty="0" err="1">
                <a:cs typeface="Arial" pitchFamily="34" charset="0"/>
              </a:rPr>
              <a:t>Contoh</a:t>
            </a:r>
            <a:r>
              <a:rPr lang="en-ID" sz="1200" dirty="0">
                <a:cs typeface="Arial" pitchFamily="34" charset="0"/>
              </a:rPr>
              <a:t>: ikan tuna, </a:t>
            </a:r>
            <a:r>
              <a:rPr lang="en-ID" sz="1200" dirty="0" err="1">
                <a:cs typeface="Arial" pitchFamily="34" charset="0"/>
              </a:rPr>
              <a:t>cakalang</a:t>
            </a:r>
            <a:r>
              <a:rPr lang="en-ID" sz="1200" dirty="0">
                <a:cs typeface="Arial" pitchFamily="34" charset="0"/>
              </a:rPr>
              <a:t> dan </a:t>
            </a:r>
            <a:r>
              <a:rPr lang="en-ID" sz="1200" dirty="0" err="1">
                <a:cs typeface="Arial" pitchFamily="34" charset="0"/>
              </a:rPr>
              <a:t>layang</a:t>
            </a:r>
            <a:r>
              <a:rPr lang="en-ID" sz="1200" dirty="0">
                <a:cs typeface="Arial" pitchFamily="34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D2B16-AAFE-4774-B271-38DB9D03850F}"/>
              </a:ext>
            </a:extLst>
          </p:cNvPr>
          <p:cNvSpPr txBox="1"/>
          <p:nvPr/>
        </p:nvSpPr>
        <p:spPr>
          <a:xfrm>
            <a:off x="1610948" y="1993162"/>
            <a:ext cx="5238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b="1" dirty="0" err="1">
                <a:cs typeface="Arial" pitchFamily="34" charset="0"/>
              </a:rPr>
              <a:t>Bentuk</a:t>
            </a:r>
            <a:r>
              <a:rPr lang="en-ID" sz="1200" b="1" dirty="0">
                <a:cs typeface="Arial" pitchFamily="34" charset="0"/>
              </a:rPr>
              <a:t> </a:t>
            </a:r>
            <a:r>
              <a:rPr lang="en-ID" sz="1200" b="1" dirty="0" err="1">
                <a:cs typeface="Arial" pitchFamily="34" charset="0"/>
              </a:rPr>
              <a:t>panah</a:t>
            </a:r>
            <a:r>
              <a:rPr lang="en-ID" sz="1200" b="1" dirty="0">
                <a:cs typeface="Arial" pitchFamily="34" charset="0"/>
              </a:rPr>
              <a:t> </a:t>
            </a:r>
            <a:r>
              <a:rPr lang="en-ID" sz="1200" b="1" dirty="0" err="1">
                <a:cs typeface="Arial" pitchFamily="34" charset="0"/>
              </a:rPr>
              <a:t>memanjang</a:t>
            </a:r>
            <a:r>
              <a:rPr lang="en-ID" sz="1200" b="1" dirty="0">
                <a:cs typeface="Arial" pitchFamily="34" charset="0"/>
              </a:rPr>
              <a:t> </a:t>
            </a:r>
            <a:r>
              <a:rPr lang="en-ID" sz="1200" dirty="0">
                <a:cs typeface="Arial" pitchFamily="34" charset="0"/>
              </a:rPr>
              <a:t>– </a:t>
            </a:r>
            <a:r>
              <a:rPr lang="en-ID" sz="1200" dirty="0" err="1">
                <a:cs typeface="Arial" pitchFamily="34" charset="0"/>
              </a:rPr>
              <a:t>sayatan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atau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potongan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melintangnya</a:t>
            </a:r>
            <a:r>
              <a:rPr lang="en-ID" sz="1200" dirty="0">
                <a:cs typeface="Arial" pitchFamily="34" charset="0"/>
              </a:rPr>
              <a:t> </a:t>
            </a:r>
          </a:p>
          <a:p>
            <a:r>
              <a:rPr lang="en-ID" sz="1200" dirty="0" err="1">
                <a:cs typeface="Arial" pitchFamily="34" charset="0"/>
              </a:rPr>
              <a:t>sebanding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dengan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sirip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punggung</a:t>
            </a:r>
            <a:r>
              <a:rPr lang="en-ID" sz="1200" dirty="0">
                <a:cs typeface="Arial" pitchFamily="34" charset="0"/>
              </a:rPr>
              <a:t> dan </a:t>
            </a:r>
            <a:r>
              <a:rPr lang="en-ID" sz="1200" dirty="0" err="1">
                <a:cs typeface="Arial" pitchFamily="34" charset="0"/>
              </a:rPr>
              <a:t>sirip</a:t>
            </a:r>
            <a:r>
              <a:rPr lang="en-ID" sz="1200" dirty="0">
                <a:cs typeface="Arial" pitchFamily="34" charset="0"/>
              </a:rPr>
              <a:t> anus </a:t>
            </a:r>
            <a:r>
              <a:rPr lang="en-ID" sz="1200" dirty="0" err="1">
                <a:cs typeface="Arial" pitchFamily="34" charset="0"/>
              </a:rPr>
              <a:t>terletak</a:t>
            </a:r>
            <a:r>
              <a:rPr lang="en-ID" sz="1200" dirty="0">
                <a:cs typeface="Arial" pitchFamily="34" charset="0"/>
              </a:rPr>
              <a:t> pada </a:t>
            </a:r>
            <a:r>
              <a:rPr lang="en-ID" sz="1200" dirty="0" err="1">
                <a:cs typeface="Arial" pitchFamily="34" charset="0"/>
              </a:rPr>
              <a:t>bagian</a:t>
            </a:r>
            <a:r>
              <a:rPr lang="en-ID" sz="1200" dirty="0">
                <a:cs typeface="Arial" pitchFamily="34" charset="0"/>
              </a:rPr>
              <a:t> </a:t>
            </a:r>
          </a:p>
          <a:p>
            <a:r>
              <a:rPr lang="en-ID" sz="1200" dirty="0" err="1">
                <a:cs typeface="Arial" pitchFamily="34" charset="0"/>
              </a:rPr>
              <a:t>belakang</a:t>
            </a:r>
            <a:r>
              <a:rPr lang="en-ID" sz="1200" dirty="0">
                <a:cs typeface="Arial" pitchFamily="34" charset="0"/>
              </a:rPr>
              <a:t>. </a:t>
            </a:r>
            <a:r>
              <a:rPr lang="en-ID" sz="1200" dirty="0" err="1">
                <a:cs typeface="Arial" pitchFamily="34" charset="0"/>
              </a:rPr>
              <a:t>Contoh</a:t>
            </a:r>
            <a:r>
              <a:rPr lang="en-ID" sz="1200" dirty="0">
                <a:cs typeface="Arial" pitchFamily="34" charset="0"/>
              </a:rPr>
              <a:t>: </a:t>
            </a:r>
            <a:r>
              <a:rPr lang="en-ID" sz="1200" dirty="0" err="1">
                <a:cs typeface="Arial" pitchFamily="34" charset="0"/>
              </a:rPr>
              <a:t>cendro</a:t>
            </a:r>
            <a:r>
              <a:rPr lang="en-ID" sz="1200" dirty="0">
                <a:cs typeface="Arial" pitchFamily="34" charset="0"/>
              </a:rPr>
              <a:t> dan </a:t>
            </a:r>
            <a:r>
              <a:rPr lang="en-ID" sz="1200" dirty="0" err="1">
                <a:cs typeface="Arial" pitchFamily="34" charset="0"/>
              </a:rPr>
              <a:t>cunang-cunang</a:t>
            </a:r>
            <a:r>
              <a:rPr lang="en-ID" sz="1200" dirty="0">
                <a:cs typeface="Arial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C18BC3-4073-4B05-9AEE-9491321B7A5B}"/>
              </a:ext>
            </a:extLst>
          </p:cNvPr>
          <p:cNvSpPr txBox="1"/>
          <p:nvPr/>
        </p:nvSpPr>
        <p:spPr>
          <a:xfrm>
            <a:off x="1112598" y="2959980"/>
            <a:ext cx="5309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b="1" dirty="0" err="1">
                <a:cs typeface="Arial" pitchFamily="34" charset="0"/>
              </a:rPr>
              <a:t>Bentuk</a:t>
            </a:r>
            <a:r>
              <a:rPr lang="en-ID" sz="1200" b="1" dirty="0">
                <a:cs typeface="Arial" pitchFamily="34" charset="0"/>
              </a:rPr>
              <a:t> </a:t>
            </a:r>
            <a:r>
              <a:rPr lang="en-ID" sz="1200" b="1" dirty="0" err="1">
                <a:cs typeface="Arial" pitchFamily="34" charset="0"/>
              </a:rPr>
              <a:t>pipih</a:t>
            </a:r>
            <a:r>
              <a:rPr lang="en-ID" sz="1200" b="1" dirty="0">
                <a:cs typeface="Arial" pitchFamily="34" charset="0"/>
              </a:rPr>
              <a:t> </a:t>
            </a:r>
            <a:r>
              <a:rPr lang="en-ID" sz="1200" dirty="0">
                <a:cs typeface="Arial" pitchFamily="34" charset="0"/>
              </a:rPr>
              <a:t>– </a:t>
            </a:r>
            <a:r>
              <a:rPr lang="en-ID" sz="1200" dirty="0" err="1">
                <a:cs typeface="Arial" pitchFamily="34" charset="0"/>
              </a:rPr>
              <a:t>bentuknya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memipih</a:t>
            </a:r>
            <a:r>
              <a:rPr lang="en-ID" sz="1200" dirty="0">
                <a:cs typeface="Arial" pitchFamily="34" charset="0"/>
              </a:rPr>
              <a:t> pada </a:t>
            </a:r>
            <a:r>
              <a:rPr lang="en-ID" sz="1200" dirty="0" err="1">
                <a:cs typeface="Arial" pitchFamily="34" charset="0"/>
              </a:rPr>
              <a:t>kedua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sisi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atau</a:t>
            </a:r>
            <a:r>
              <a:rPr lang="en-ID" sz="1200" dirty="0">
                <a:cs typeface="Arial" pitchFamily="34" charset="0"/>
              </a:rPr>
              <a:t> pada </a:t>
            </a:r>
            <a:r>
              <a:rPr lang="en-ID" sz="1200" dirty="0" err="1">
                <a:cs typeface="Arial" pitchFamily="34" charset="0"/>
              </a:rPr>
              <a:t>bagian</a:t>
            </a:r>
            <a:r>
              <a:rPr lang="en-ID" sz="1200" dirty="0">
                <a:cs typeface="Arial" pitchFamily="34" charset="0"/>
              </a:rPr>
              <a:t> </a:t>
            </a:r>
            <a:r>
              <a:rPr lang="en-ID" sz="1200" dirty="0" err="1">
                <a:cs typeface="Arial" pitchFamily="34" charset="0"/>
              </a:rPr>
              <a:t>atas</a:t>
            </a:r>
            <a:r>
              <a:rPr lang="en-ID" sz="1200" dirty="0">
                <a:cs typeface="Arial" pitchFamily="34" charset="0"/>
              </a:rPr>
              <a:t>. </a:t>
            </a:r>
            <a:r>
              <a:rPr lang="en-ID" sz="1200" dirty="0" err="1">
                <a:cs typeface="Arial" pitchFamily="34" charset="0"/>
              </a:rPr>
              <a:t>Contoh</a:t>
            </a:r>
            <a:r>
              <a:rPr lang="en-ID" sz="1200" dirty="0">
                <a:cs typeface="Arial" pitchFamily="34" charset="0"/>
              </a:rPr>
              <a:t>: ikan </a:t>
            </a:r>
            <a:r>
              <a:rPr lang="en-ID" sz="1200" dirty="0" err="1">
                <a:cs typeface="Arial" pitchFamily="34" charset="0"/>
              </a:rPr>
              <a:t>pari</a:t>
            </a:r>
            <a:r>
              <a:rPr lang="en-ID" sz="1200" dirty="0">
                <a:cs typeface="Arial" pitchFamily="34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5F1D96-67F1-44AD-97CA-11654EBAF103}"/>
              </a:ext>
            </a:extLst>
          </p:cNvPr>
          <p:cNvSpPr txBox="1"/>
          <p:nvPr/>
        </p:nvSpPr>
        <p:spPr>
          <a:xfrm>
            <a:off x="971600" y="3822335"/>
            <a:ext cx="5309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b="1" dirty="0" err="1"/>
              <a:t>Bentuk</a:t>
            </a:r>
            <a:r>
              <a:rPr lang="en-ID" sz="1200" b="1" dirty="0"/>
              <a:t> </a:t>
            </a:r>
            <a:r>
              <a:rPr lang="en-ID" sz="1200" b="1" dirty="0" err="1"/>
              <a:t>seperti</a:t>
            </a:r>
            <a:r>
              <a:rPr lang="en-ID" sz="1200" b="1" dirty="0"/>
              <a:t> </a:t>
            </a:r>
            <a:r>
              <a:rPr lang="en-ID" sz="1200" b="1" dirty="0" err="1"/>
              <a:t>ular</a:t>
            </a:r>
            <a:r>
              <a:rPr lang="en-ID" sz="1200" b="1" dirty="0"/>
              <a:t> </a:t>
            </a:r>
            <a:r>
              <a:rPr lang="en-ID" sz="1200" dirty="0"/>
              <a:t>– </a:t>
            </a:r>
            <a:r>
              <a:rPr lang="en-ID" sz="1200" dirty="0" err="1"/>
              <a:t>panjang</a:t>
            </a:r>
            <a:r>
              <a:rPr lang="en-ID" sz="1200" dirty="0"/>
              <a:t>, </a:t>
            </a:r>
            <a:r>
              <a:rPr lang="en-ID" sz="1200" dirty="0" err="1"/>
              <a:t>bulat</a:t>
            </a:r>
            <a:r>
              <a:rPr lang="en-ID" sz="1200" dirty="0"/>
              <a:t>, </a:t>
            </a:r>
            <a:r>
              <a:rPr lang="en-ID" sz="1200" dirty="0" err="1"/>
              <a:t>sedikit</a:t>
            </a:r>
            <a:r>
              <a:rPr lang="en-ID" sz="1200" dirty="0"/>
              <a:t> </a:t>
            </a:r>
            <a:r>
              <a:rPr lang="en-ID" sz="1200" dirty="0" err="1"/>
              <a:t>memipih</a:t>
            </a:r>
            <a:r>
              <a:rPr lang="en-ID" sz="1200" dirty="0"/>
              <a:t> pada </a:t>
            </a:r>
            <a:r>
              <a:rPr lang="en-ID" sz="1200" dirty="0" err="1"/>
              <a:t>kedua</a:t>
            </a:r>
            <a:r>
              <a:rPr lang="en-ID" sz="1200" dirty="0"/>
              <a:t> </a:t>
            </a:r>
            <a:r>
              <a:rPr lang="en-ID" sz="1200" dirty="0" err="1"/>
              <a:t>sisi</a:t>
            </a:r>
            <a:r>
              <a:rPr lang="en-ID" sz="1200" dirty="0"/>
              <a:t> dan </a:t>
            </a:r>
            <a:r>
              <a:rPr lang="en-ID" sz="1200" dirty="0" err="1"/>
              <a:t>geraknya</a:t>
            </a:r>
            <a:r>
              <a:rPr lang="en-ID" sz="1200" dirty="0"/>
              <a:t> </a:t>
            </a:r>
            <a:r>
              <a:rPr lang="en-ID" sz="1200" dirty="0" err="1"/>
              <a:t>mengombak</a:t>
            </a:r>
            <a:r>
              <a:rPr lang="en-ID" sz="1200" dirty="0"/>
              <a:t>. </a:t>
            </a:r>
            <a:r>
              <a:rPr lang="en-ID" sz="1200" dirty="0" err="1"/>
              <a:t>Contoh</a:t>
            </a:r>
            <a:r>
              <a:rPr lang="en-ID" sz="1200" dirty="0"/>
              <a:t>: </a:t>
            </a:r>
            <a:r>
              <a:rPr lang="en-ID" sz="1200" dirty="0" err="1"/>
              <a:t>belut</a:t>
            </a:r>
            <a:r>
              <a:rPr lang="en-ID" sz="1200" dirty="0"/>
              <a:t> dan </a:t>
            </a:r>
            <a:r>
              <a:rPr lang="en-ID" sz="1200" dirty="0" err="1"/>
              <a:t>sidat</a:t>
            </a:r>
            <a:endParaRPr lang="en-ID" sz="1200" dirty="0"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D95AF7-A8E0-478B-B21C-A58E9206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80" y="855417"/>
            <a:ext cx="2205831" cy="6538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A83828-3163-4765-B1DB-71FE6194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674935"/>
            <a:ext cx="2626315" cy="5209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013CB1-A16F-442D-99B7-F1561DCE7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577" y="3822336"/>
            <a:ext cx="2312896" cy="10549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EBBD37-2370-4D55-837D-B3A2DE4A1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273" y="2195858"/>
            <a:ext cx="1256167" cy="14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724873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1A984-3DEA-442A-8AB0-5B0CD58A8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dan </a:t>
            </a:r>
            <a:r>
              <a:rPr lang="en-US" dirty="0" err="1"/>
              <a:t>Tekstur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8192E-72CB-439B-B8FD-90FAB55ECF7C}"/>
              </a:ext>
            </a:extLst>
          </p:cNvPr>
          <p:cNvSpPr txBox="1"/>
          <p:nvPr/>
        </p:nvSpPr>
        <p:spPr>
          <a:xfrm>
            <a:off x="1403648" y="1059582"/>
            <a:ext cx="62646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>
                <a:cs typeface="Arial" pitchFamily="34" charset="0"/>
              </a:rPr>
              <a:t>Panjang dan </a:t>
            </a:r>
            <a:r>
              <a:rPr lang="en-ID" sz="1400" dirty="0" err="1">
                <a:cs typeface="Arial" pitchFamily="34" charset="0"/>
              </a:rPr>
              <a:t>berat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dapat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dipakai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untuk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menentukan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ukuran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dari</a:t>
            </a:r>
            <a:r>
              <a:rPr lang="en-ID" sz="1400" dirty="0">
                <a:cs typeface="Arial" pitchFamily="34" charset="0"/>
              </a:rPr>
              <a:t> ikan. Ikan </a:t>
            </a:r>
          </a:p>
          <a:p>
            <a:r>
              <a:rPr lang="en-ID" sz="1400" dirty="0">
                <a:cs typeface="Arial" pitchFamily="34" charset="0"/>
              </a:rPr>
              <a:t>yang </a:t>
            </a:r>
            <a:r>
              <a:rPr lang="en-ID" sz="1400" dirty="0" err="1">
                <a:cs typeface="Arial" pitchFamily="34" charset="0"/>
              </a:rPr>
              <a:t>lebih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tua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memiliki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ukuran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lebih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panjang</a:t>
            </a:r>
            <a:r>
              <a:rPr lang="en-ID" sz="1400" dirty="0">
                <a:cs typeface="Arial" pitchFamily="34" charset="0"/>
              </a:rPr>
              <a:t> dan </a:t>
            </a:r>
            <a:r>
              <a:rPr lang="en-ID" sz="1400" dirty="0" err="1">
                <a:cs typeface="Arial" pitchFamily="34" charset="0"/>
              </a:rPr>
              <a:t>lebih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kambah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dibandingkan</a:t>
            </a:r>
            <a:r>
              <a:rPr lang="en-ID" sz="1400" dirty="0">
                <a:cs typeface="Arial" pitchFamily="34" charset="0"/>
              </a:rPr>
              <a:t> </a:t>
            </a:r>
          </a:p>
          <a:p>
            <a:r>
              <a:rPr lang="en-ID" sz="1400" dirty="0" err="1">
                <a:cs typeface="Arial" pitchFamily="34" charset="0"/>
              </a:rPr>
              <a:t>dengan</a:t>
            </a:r>
            <a:r>
              <a:rPr lang="en-ID" sz="1400" dirty="0">
                <a:cs typeface="Arial" pitchFamily="34" charset="0"/>
              </a:rPr>
              <a:t> yang </a:t>
            </a:r>
            <a:r>
              <a:rPr lang="en-ID" sz="1400" dirty="0" err="1">
                <a:cs typeface="Arial" pitchFamily="34" charset="0"/>
              </a:rPr>
              <a:t>lebih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muda</a:t>
            </a:r>
            <a:r>
              <a:rPr lang="en-ID" sz="1400" dirty="0">
                <a:cs typeface="Arial" pitchFamily="34" charset="0"/>
              </a:rPr>
              <a:t>. Pada </a:t>
            </a:r>
            <a:r>
              <a:rPr lang="en-ID" sz="1400" dirty="0" err="1">
                <a:cs typeface="Arial" pitchFamily="34" charset="0"/>
              </a:rPr>
              <a:t>umur</a:t>
            </a:r>
            <a:r>
              <a:rPr lang="en-ID" sz="1400" dirty="0">
                <a:cs typeface="Arial" pitchFamily="34" charset="0"/>
              </a:rPr>
              <a:t> dan </a:t>
            </a:r>
            <a:r>
              <a:rPr lang="en-ID" sz="1400" dirty="0" err="1">
                <a:cs typeface="Arial" pitchFamily="34" charset="0"/>
              </a:rPr>
              <a:t>panjang</a:t>
            </a:r>
            <a:r>
              <a:rPr lang="en-ID" sz="1400" dirty="0">
                <a:cs typeface="Arial" pitchFamily="34" charset="0"/>
              </a:rPr>
              <a:t> yang </a:t>
            </a:r>
            <a:r>
              <a:rPr lang="en-ID" sz="1400" dirty="0" err="1">
                <a:cs typeface="Arial" pitchFamily="34" charset="0"/>
              </a:rPr>
              <a:t>sama</a:t>
            </a:r>
            <a:r>
              <a:rPr lang="en-ID" sz="1400" dirty="0">
                <a:cs typeface="Arial" pitchFamily="34" charset="0"/>
              </a:rPr>
              <a:t>, </a:t>
            </a:r>
            <a:r>
              <a:rPr lang="en-ID" sz="1400" dirty="0" err="1">
                <a:cs typeface="Arial" pitchFamily="34" charset="0"/>
              </a:rPr>
              <a:t>biasanya</a:t>
            </a:r>
            <a:r>
              <a:rPr lang="en-ID" sz="1400" dirty="0">
                <a:cs typeface="Arial" pitchFamily="34" charset="0"/>
              </a:rPr>
              <a:t> ikan </a:t>
            </a:r>
            <a:r>
              <a:rPr lang="en-ID" sz="1400" dirty="0" err="1">
                <a:cs typeface="Arial" pitchFamily="34" charset="0"/>
              </a:rPr>
              <a:t>betina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lebih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berat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dibandingkan</a:t>
            </a:r>
            <a:r>
              <a:rPr lang="en-ID" sz="1400" dirty="0">
                <a:cs typeface="Arial" pitchFamily="34" charset="0"/>
              </a:rPr>
              <a:t> ikan </a:t>
            </a:r>
            <a:r>
              <a:rPr lang="en-ID" sz="1400" dirty="0" err="1">
                <a:cs typeface="Arial" pitchFamily="34" charset="0"/>
              </a:rPr>
              <a:t>jantan</a:t>
            </a:r>
            <a:r>
              <a:rPr lang="en-ID" sz="1400" dirty="0">
                <a:cs typeface="Arial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21B3C-7466-49E4-9382-DD69737EA2DE}"/>
              </a:ext>
            </a:extLst>
          </p:cNvPr>
          <p:cNvSpPr txBox="1"/>
          <p:nvPr/>
        </p:nvSpPr>
        <p:spPr>
          <a:xfrm>
            <a:off x="2177988" y="2287895"/>
            <a:ext cx="57063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>
                <a:cs typeface="Arial" pitchFamily="34" charset="0"/>
              </a:rPr>
              <a:t>Laju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pertumbuhan</a:t>
            </a:r>
            <a:r>
              <a:rPr lang="en-ID" sz="1400" dirty="0">
                <a:cs typeface="Arial" pitchFamily="34" charset="0"/>
              </a:rPr>
              <a:t> ikan </a:t>
            </a:r>
            <a:r>
              <a:rPr lang="en-ID" sz="1400" dirty="0" err="1">
                <a:cs typeface="Arial" pitchFamily="34" charset="0"/>
              </a:rPr>
              <a:t>tergantung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kepada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pakan</a:t>
            </a:r>
            <a:r>
              <a:rPr lang="en-ID" sz="1400" dirty="0">
                <a:cs typeface="Arial" pitchFamily="34" charset="0"/>
              </a:rPr>
              <a:t> yang </a:t>
            </a:r>
            <a:r>
              <a:rPr lang="en-ID" sz="1400" dirty="0" err="1">
                <a:cs typeface="Arial" pitchFamily="34" charset="0"/>
              </a:rPr>
              <a:t>tersedia</a:t>
            </a:r>
            <a:r>
              <a:rPr lang="en-ID" sz="1400" dirty="0">
                <a:cs typeface="Arial" pitchFamily="34" charset="0"/>
              </a:rPr>
              <a:t> di air </a:t>
            </a:r>
          </a:p>
          <a:p>
            <a:r>
              <a:rPr lang="en-ID" sz="1400" dirty="0" err="1">
                <a:cs typeface="Arial" pitchFamily="34" charset="0"/>
              </a:rPr>
              <a:t>tempat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hidupnya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sehingga</a:t>
            </a:r>
            <a:r>
              <a:rPr lang="en-ID" sz="1400" dirty="0">
                <a:cs typeface="Arial" pitchFamily="34" charset="0"/>
              </a:rPr>
              <a:t> ikan pada </a:t>
            </a:r>
            <a:r>
              <a:rPr lang="en-ID" sz="1400" dirty="0" err="1">
                <a:cs typeface="Arial" pitchFamily="34" charset="0"/>
              </a:rPr>
              <a:t>umur</a:t>
            </a:r>
            <a:r>
              <a:rPr lang="en-ID" sz="1400" dirty="0">
                <a:cs typeface="Arial" pitchFamily="34" charset="0"/>
              </a:rPr>
              <a:t> dan </a:t>
            </a:r>
            <a:r>
              <a:rPr lang="en-ID" sz="1400" dirty="0" err="1">
                <a:cs typeface="Arial" pitchFamily="34" charset="0"/>
              </a:rPr>
              <a:t>spesies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sama</a:t>
            </a:r>
            <a:r>
              <a:rPr lang="en-ID" sz="1400" dirty="0">
                <a:cs typeface="Arial" pitchFamily="34" charset="0"/>
              </a:rPr>
              <a:t> yang </a:t>
            </a:r>
          </a:p>
          <a:p>
            <a:r>
              <a:rPr lang="en-ID" sz="1400" dirty="0" err="1">
                <a:cs typeface="Arial" pitchFamily="34" charset="0"/>
              </a:rPr>
              <a:t>ditangkap</a:t>
            </a:r>
            <a:r>
              <a:rPr lang="en-ID" sz="1400" dirty="0">
                <a:cs typeface="Arial" pitchFamily="34" charset="0"/>
              </a:rPr>
              <a:t> pada </a:t>
            </a:r>
            <a:r>
              <a:rPr lang="en-ID" sz="1400" dirty="0" err="1">
                <a:cs typeface="Arial" pitchFamily="34" charset="0"/>
              </a:rPr>
              <a:t>perairan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berbeda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mungkin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bervariasi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dalam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berat</a:t>
            </a:r>
            <a:r>
              <a:rPr lang="en-ID" sz="1400" dirty="0">
                <a:cs typeface="Arial" pitchFamily="34" charset="0"/>
              </a:rPr>
              <a:t> dan </a:t>
            </a:r>
            <a:r>
              <a:rPr lang="en-ID" sz="1400" dirty="0" err="1">
                <a:cs typeface="Arial" pitchFamily="34" charset="0"/>
              </a:rPr>
              <a:t>panjang</a:t>
            </a:r>
            <a:r>
              <a:rPr lang="en-ID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BDCCF-04BB-4DC2-93D7-C0FF7A61819B}"/>
              </a:ext>
            </a:extLst>
          </p:cNvPr>
          <p:cNvSpPr txBox="1"/>
          <p:nvPr/>
        </p:nvSpPr>
        <p:spPr>
          <a:xfrm>
            <a:off x="1403648" y="3499142"/>
            <a:ext cx="64807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>
                <a:cs typeface="Arial" pitchFamily="34" charset="0"/>
              </a:rPr>
              <a:t>Tekstur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atau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konsistensi</a:t>
            </a:r>
            <a:r>
              <a:rPr lang="en-ID" sz="1400" dirty="0">
                <a:cs typeface="Arial" pitchFamily="34" charset="0"/>
              </a:rPr>
              <a:t> sangat </a:t>
            </a:r>
            <a:r>
              <a:rPr lang="en-ID" sz="1400" dirty="0" err="1">
                <a:cs typeface="Arial" pitchFamily="34" charset="0"/>
              </a:rPr>
              <a:t>penting</a:t>
            </a:r>
            <a:r>
              <a:rPr lang="en-ID" sz="1400" dirty="0">
                <a:cs typeface="Arial" pitchFamily="34" charset="0"/>
              </a:rPr>
              <a:t> di </a:t>
            </a:r>
            <a:r>
              <a:rPr lang="en-ID" sz="1400" dirty="0" err="1">
                <a:cs typeface="Arial" pitchFamily="34" charset="0"/>
              </a:rPr>
              <a:t>dalam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memperkirakan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mutu</a:t>
            </a:r>
            <a:r>
              <a:rPr lang="en-ID" sz="1400" dirty="0">
                <a:cs typeface="Arial" pitchFamily="34" charset="0"/>
              </a:rPr>
              <a:t> ikan </a:t>
            </a:r>
          </a:p>
          <a:p>
            <a:r>
              <a:rPr lang="en-ID" sz="1400" dirty="0">
                <a:cs typeface="Arial" pitchFamily="34" charset="0"/>
              </a:rPr>
              <a:t>dan </a:t>
            </a:r>
            <a:r>
              <a:rPr lang="en-ID" sz="1400" dirty="0" err="1">
                <a:cs typeface="Arial" pitchFamily="34" charset="0"/>
              </a:rPr>
              <a:t>memperkirakan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tingkat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kesulitan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dalam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memotongnya</a:t>
            </a:r>
            <a:r>
              <a:rPr lang="en-ID" sz="1400" dirty="0">
                <a:cs typeface="Arial" pitchFamily="34" charset="0"/>
              </a:rPr>
              <a:t>. </a:t>
            </a:r>
            <a:r>
              <a:rPr lang="en-ID" sz="1400" dirty="0" err="1">
                <a:cs typeface="Arial" pitchFamily="34" charset="0"/>
              </a:rPr>
              <a:t>Konsistensi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diukur</a:t>
            </a:r>
            <a:r>
              <a:rPr lang="en-ID" sz="1400" dirty="0">
                <a:cs typeface="Arial" pitchFamily="34" charset="0"/>
              </a:rPr>
              <a:t> </a:t>
            </a:r>
          </a:p>
          <a:p>
            <a:r>
              <a:rPr lang="en-ID" sz="1400" dirty="0" err="1">
                <a:cs typeface="Arial" pitchFamily="34" charset="0"/>
              </a:rPr>
              <a:t>berdasarkan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kekakuan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daging</a:t>
            </a:r>
            <a:r>
              <a:rPr lang="en-ID" sz="1400" dirty="0">
                <a:cs typeface="Arial" pitchFamily="34" charset="0"/>
              </a:rPr>
              <a:t> ikan yang </a:t>
            </a:r>
            <a:r>
              <a:rPr lang="en-ID" sz="1400" dirty="0" err="1">
                <a:cs typeface="Arial" pitchFamily="34" charset="0"/>
              </a:rPr>
              <a:t>meningkat</a:t>
            </a:r>
            <a:r>
              <a:rPr lang="en-ID" sz="1400" dirty="0">
                <a:cs typeface="Arial" pitchFamily="34" charset="0"/>
              </a:rPr>
              <a:t> pada </a:t>
            </a:r>
            <a:r>
              <a:rPr lang="en-ID" sz="1400" dirty="0" err="1">
                <a:cs typeface="Arial" pitchFamily="34" charset="0"/>
              </a:rPr>
              <a:t>awal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setelah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kematiandan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mencapai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nilai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tertinggi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selama</a:t>
            </a:r>
            <a:r>
              <a:rPr lang="en-ID" sz="1400" dirty="0">
                <a:cs typeface="Arial" pitchFamily="34" charset="0"/>
              </a:rPr>
              <a:t> rigor mortis. Ketika </a:t>
            </a:r>
            <a:r>
              <a:rPr lang="en-ID" sz="1400" dirty="0" err="1">
                <a:cs typeface="Arial" pitchFamily="34" charset="0"/>
              </a:rPr>
              <a:t>tahap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ini</a:t>
            </a:r>
            <a:r>
              <a:rPr lang="en-ID" sz="1400" dirty="0">
                <a:cs typeface="Arial" pitchFamily="34" charset="0"/>
              </a:rPr>
              <a:t>  </a:t>
            </a:r>
            <a:r>
              <a:rPr lang="en-ID" sz="1400" dirty="0" err="1">
                <a:cs typeface="Arial" pitchFamily="34" charset="0"/>
              </a:rPr>
              <a:t>dilampaui</a:t>
            </a:r>
            <a:r>
              <a:rPr lang="en-ID" sz="1400" dirty="0">
                <a:cs typeface="Arial" pitchFamily="34" charset="0"/>
              </a:rPr>
              <a:t> dan ikan </a:t>
            </a:r>
            <a:r>
              <a:rPr lang="en-ID" sz="1400" dirty="0" err="1">
                <a:cs typeface="Arial" pitchFamily="34" charset="0"/>
              </a:rPr>
              <a:t>telah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disimpan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beberapa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saat</a:t>
            </a:r>
            <a:r>
              <a:rPr lang="en-ID" sz="1400" dirty="0">
                <a:cs typeface="Arial" pitchFamily="34" charset="0"/>
              </a:rPr>
              <a:t>, </a:t>
            </a:r>
            <a:r>
              <a:rPr lang="en-ID" sz="1400" dirty="0" err="1">
                <a:cs typeface="Arial" pitchFamily="34" charset="0"/>
              </a:rPr>
              <a:t>kekakuan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tersebut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akan</a:t>
            </a:r>
            <a:r>
              <a:rPr lang="en-ID" sz="1400" dirty="0">
                <a:cs typeface="Arial" pitchFamily="34" charset="0"/>
              </a:rPr>
              <a:t> </a:t>
            </a:r>
            <a:r>
              <a:rPr lang="en-ID" sz="1400" dirty="0" err="1">
                <a:cs typeface="Arial" pitchFamily="34" charset="0"/>
              </a:rPr>
              <a:t>menurun</a:t>
            </a:r>
            <a:r>
              <a:rPr lang="en-ID" sz="1400" dirty="0"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014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724873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696484D-F4AB-4827-B5E4-DB07801FC56C}"/>
              </a:ext>
            </a:extLst>
          </p:cNvPr>
          <p:cNvSpPr txBox="1">
            <a:spLocks noChangeArrowheads="1"/>
          </p:cNvSpPr>
          <p:nvPr/>
        </p:nvSpPr>
        <p:spPr>
          <a:xfrm>
            <a:off x="1055930" y="152400"/>
            <a:ext cx="71755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err="1">
                <a:solidFill>
                  <a:srgbClr val="0066CC"/>
                </a:solidFill>
              </a:rPr>
              <a:t>Penggolongan</a:t>
            </a:r>
            <a:r>
              <a:rPr lang="en-US" altLang="en-US" sz="2800" dirty="0">
                <a:solidFill>
                  <a:srgbClr val="0066CC"/>
                </a:solidFill>
              </a:rPr>
              <a:t> </a:t>
            </a:r>
            <a:r>
              <a:rPr lang="en-US" altLang="en-US" sz="2800" dirty="0" err="1">
                <a:solidFill>
                  <a:srgbClr val="0066CC"/>
                </a:solidFill>
              </a:rPr>
              <a:t>Jenis</a:t>
            </a:r>
            <a:r>
              <a:rPr lang="en-US" altLang="en-US" sz="2800" dirty="0">
                <a:solidFill>
                  <a:srgbClr val="0066CC"/>
                </a:solidFill>
              </a:rPr>
              <a:t> Hasil </a:t>
            </a:r>
            <a:r>
              <a:rPr lang="en-US" altLang="en-US" sz="2800" dirty="0" err="1">
                <a:solidFill>
                  <a:srgbClr val="0066CC"/>
                </a:solidFill>
              </a:rPr>
              <a:t>Perikanan</a:t>
            </a:r>
            <a:endParaRPr lang="en-US" altLang="en-US" sz="2800" dirty="0">
              <a:solidFill>
                <a:srgbClr val="0066CC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21BCAF1-822A-4525-8967-2967C63E4E2B}"/>
              </a:ext>
            </a:extLst>
          </p:cNvPr>
          <p:cNvSpPr txBox="1">
            <a:spLocks noChangeArrowheads="1"/>
          </p:cNvSpPr>
          <p:nvPr/>
        </p:nvSpPr>
        <p:spPr>
          <a:xfrm>
            <a:off x="931548" y="906308"/>
            <a:ext cx="7384868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AutoNum type="alphaLcPeriod"/>
            </a:pPr>
            <a:r>
              <a:rPr lang="en-US" altLang="en-US" sz="1400" b="1" i="1" dirty="0" err="1"/>
              <a:t>Golongan</a:t>
            </a:r>
            <a:r>
              <a:rPr lang="en-US" altLang="en-US" sz="1400" b="1" i="1" dirty="0"/>
              <a:t> demersal-</a:t>
            </a:r>
            <a:r>
              <a:rPr lang="en-US" altLang="en-US" sz="1400" i="1" dirty="0"/>
              <a:t>&gt; </a:t>
            </a:r>
            <a:r>
              <a:rPr lang="en-US" altLang="en-US" sz="1400" dirty="0"/>
              <a:t>ikan yang </a:t>
            </a:r>
            <a:r>
              <a:rPr lang="en-US" altLang="en-US" sz="1400" dirty="0" err="1"/>
              <a:t>diperoleh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dari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lautan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dalam</a:t>
            </a:r>
            <a:endParaRPr lang="en-US" altLang="en-US" sz="14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/>
              <a:t>       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 : ikan </a:t>
            </a:r>
            <a:r>
              <a:rPr lang="en-US" altLang="en-US" sz="1400" dirty="0" err="1"/>
              <a:t>kod</a:t>
            </a:r>
            <a:r>
              <a:rPr lang="en-US" altLang="en-US" sz="1400" dirty="0"/>
              <a:t> dan ikan haddock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 dirty="0"/>
              <a:t>b.   </a:t>
            </a:r>
            <a:r>
              <a:rPr lang="en-US" altLang="en-US" sz="1400" b="1" i="1" dirty="0" err="1"/>
              <a:t>Golongan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pelagik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kecil</a:t>
            </a:r>
            <a:r>
              <a:rPr lang="en-US" altLang="en-US" sz="1400" b="1" i="1" dirty="0"/>
              <a:t>-</a:t>
            </a:r>
            <a:r>
              <a:rPr lang="en-US" altLang="en-US" sz="1400" i="1" dirty="0"/>
              <a:t>&gt;</a:t>
            </a:r>
            <a:r>
              <a:rPr lang="en-US" altLang="en-US" sz="1400" dirty="0"/>
              <a:t> </a:t>
            </a:r>
            <a:r>
              <a:rPr lang="en-US" altLang="en-US" sz="1400" dirty="0" err="1"/>
              <a:t>jenis</a:t>
            </a:r>
            <a:r>
              <a:rPr lang="en-US" altLang="en-US" sz="1400" dirty="0"/>
              <a:t> ikan </a:t>
            </a:r>
            <a:r>
              <a:rPr lang="en-US" altLang="en-US" sz="1400" dirty="0" err="1"/>
              <a:t>kecil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hidupnya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didaerah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permukaan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laut</a:t>
            </a:r>
            <a:r>
              <a:rPr lang="en-US" altLang="en-US" sz="1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: ikan parang-parang </a:t>
            </a:r>
            <a:r>
              <a:rPr lang="en-US" altLang="en-US" sz="1400" dirty="0" err="1"/>
              <a:t>atau</a:t>
            </a:r>
            <a:r>
              <a:rPr lang="en-US" altLang="en-US" sz="1400" dirty="0"/>
              <a:t> ikan herring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 dirty="0"/>
              <a:t>c.   </a:t>
            </a:r>
            <a:r>
              <a:rPr lang="en-US" altLang="en-US" sz="1400" b="1" i="1" dirty="0" err="1"/>
              <a:t>Golongan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pelagik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besar</a:t>
            </a:r>
            <a:r>
              <a:rPr lang="en-US" altLang="en-US" sz="1400" b="1" i="1" dirty="0"/>
              <a:t>-</a:t>
            </a:r>
            <a:r>
              <a:rPr lang="en-US" altLang="en-US" sz="1400" i="1" dirty="0"/>
              <a:t>&gt;</a:t>
            </a:r>
            <a:r>
              <a:rPr lang="en-US" altLang="en-US" sz="1400" dirty="0"/>
              <a:t> </a:t>
            </a:r>
            <a:r>
              <a:rPr lang="en-US" altLang="en-US" sz="1400" dirty="0" err="1"/>
              <a:t>jenis</a:t>
            </a:r>
            <a:r>
              <a:rPr lang="en-US" altLang="en-US" sz="1400" dirty="0"/>
              <a:t> ikan </a:t>
            </a:r>
            <a:r>
              <a:rPr lang="en-US" altLang="en-US" sz="1400" dirty="0" err="1"/>
              <a:t>besar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hidupnya</a:t>
            </a:r>
            <a:r>
              <a:rPr lang="en-US" altLang="en-US" sz="1400" dirty="0"/>
              <a:t> di </a:t>
            </a:r>
            <a:r>
              <a:rPr lang="en-US" altLang="en-US" sz="1400" dirty="0" err="1"/>
              <a:t>permukaan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laut</a:t>
            </a:r>
            <a:endParaRPr lang="en-US" alt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dirty="0"/>
              <a:t>       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 : ikan </a:t>
            </a:r>
            <a:r>
              <a:rPr lang="en-US" altLang="en-US" sz="1400" dirty="0" err="1"/>
              <a:t>tongkol</a:t>
            </a:r>
            <a:r>
              <a:rPr lang="en-US" altLang="en-US" sz="1400" dirty="0"/>
              <a:t>, ikan </a:t>
            </a:r>
            <a:r>
              <a:rPr lang="en-US" altLang="en-US" sz="1400" dirty="0" err="1"/>
              <a:t>sarden</a:t>
            </a:r>
            <a:r>
              <a:rPr lang="en-US" altLang="en-US" sz="1400" dirty="0"/>
              <a:t>, ikan </a:t>
            </a:r>
            <a:r>
              <a:rPr lang="en-US" altLang="en-US" sz="1400" dirty="0" err="1"/>
              <a:t>makerel</a:t>
            </a:r>
            <a:endParaRPr lang="en-US" alt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 dirty="0"/>
              <a:t>d.   </a:t>
            </a:r>
            <a:r>
              <a:rPr lang="en-US" altLang="en-US" sz="1400" b="1" i="1" dirty="0" err="1"/>
              <a:t>Golongan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anadromus</a:t>
            </a:r>
            <a:r>
              <a:rPr lang="en-US" altLang="en-US" sz="1400" b="1" i="1" dirty="0"/>
              <a:t>-</a:t>
            </a:r>
            <a:r>
              <a:rPr lang="en-US" altLang="en-US" sz="1400" i="1" dirty="0"/>
              <a:t>&gt;</a:t>
            </a:r>
            <a:r>
              <a:rPr lang="en-US" altLang="en-US" sz="1400" dirty="0"/>
              <a:t> </a:t>
            </a:r>
            <a:r>
              <a:rPr lang="en-US" altLang="en-US" sz="1400" dirty="0" err="1"/>
              <a:t>jenis</a:t>
            </a:r>
            <a:r>
              <a:rPr lang="en-US" altLang="en-US" sz="1400" dirty="0"/>
              <a:t> ikan yang </a:t>
            </a:r>
            <a:r>
              <a:rPr lang="en-US" altLang="en-US" sz="1400" dirty="0" err="1"/>
              <a:t>mula-mula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hidupnya</a:t>
            </a:r>
            <a:r>
              <a:rPr lang="en-US" altLang="en-US" sz="1400" dirty="0"/>
              <a:t> di </a:t>
            </a:r>
            <a:r>
              <a:rPr lang="en-US" altLang="en-US" sz="1400" dirty="0" err="1"/>
              <a:t>laut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kemudian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migrasi</a:t>
            </a:r>
            <a:r>
              <a:rPr lang="en-US" altLang="en-US" sz="1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dirty="0"/>
              <a:t>       </a:t>
            </a:r>
            <a:r>
              <a:rPr lang="en-US" altLang="en-US" sz="1400" dirty="0" err="1"/>
              <a:t>ke</a:t>
            </a:r>
            <a:r>
              <a:rPr lang="en-US" altLang="en-US" sz="1400" dirty="0"/>
              <a:t> air </a:t>
            </a:r>
            <a:r>
              <a:rPr lang="en-US" altLang="en-US" sz="1400" dirty="0" err="1"/>
              <a:t>tawar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lalu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pertemuannya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 : ikan bandeng dan ikan </a:t>
            </a:r>
            <a:r>
              <a:rPr lang="en-US" altLang="en-US" sz="1400" dirty="0" err="1"/>
              <a:t>salem</a:t>
            </a:r>
            <a:endParaRPr lang="en-US" alt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 dirty="0"/>
              <a:t>e.   </a:t>
            </a:r>
            <a:r>
              <a:rPr lang="en-US" altLang="en-US" sz="1400" b="1" i="1" dirty="0" err="1"/>
              <a:t>Golongan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katadromus</a:t>
            </a:r>
            <a:r>
              <a:rPr lang="en-US" altLang="en-US" sz="1400" b="1" i="1" dirty="0"/>
              <a:t>-</a:t>
            </a:r>
            <a:r>
              <a:rPr lang="en-US" altLang="en-US" sz="1400" i="1" dirty="0"/>
              <a:t>&gt;</a:t>
            </a:r>
            <a:r>
              <a:rPr lang="en-US" altLang="en-US" sz="1400" dirty="0" err="1"/>
              <a:t>jenis</a:t>
            </a:r>
            <a:r>
              <a:rPr lang="en-US" altLang="en-US" sz="1400" dirty="0"/>
              <a:t> ikan yang </a:t>
            </a:r>
            <a:r>
              <a:rPr lang="en-US" altLang="en-US" sz="1400" dirty="0" err="1"/>
              <a:t>mula-mula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hidupnya</a:t>
            </a:r>
            <a:r>
              <a:rPr lang="en-US" altLang="en-US" sz="1400" dirty="0"/>
              <a:t> di  air </a:t>
            </a:r>
            <a:r>
              <a:rPr lang="en-US" altLang="en-US" sz="1400" dirty="0" err="1"/>
              <a:t>tawar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kemudian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migrasi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laut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lalu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pertemuannya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 : </a:t>
            </a:r>
            <a:r>
              <a:rPr lang="en-US" altLang="en-US" sz="1400" dirty="0" err="1"/>
              <a:t>belut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laut</a:t>
            </a:r>
            <a:endParaRPr lang="en-US" alt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 dirty="0"/>
              <a:t>f.    </a:t>
            </a:r>
            <a:r>
              <a:rPr lang="en-US" altLang="en-US" sz="1400" b="1" i="1" dirty="0"/>
              <a:t>Hasil </a:t>
            </a:r>
            <a:r>
              <a:rPr lang="en-US" altLang="en-US" sz="1400" b="1" i="1" dirty="0" err="1"/>
              <a:t>perikanan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berkulit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keras</a:t>
            </a:r>
            <a:r>
              <a:rPr lang="en-US" altLang="en-US" sz="1400" b="1" i="1" dirty="0"/>
              <a:t>(crustacea</a:t>
            </a:r>
            <a:r>
              <a:rPr lang="en-US" altLang="en-US" sz="1400" i="1" dirty="0"/>
              <a:t>)-&gt;</a:t>
            </a:r>
            <a:r>
              <a:rPr lang="en-US" altLang="en-US" sz="1400" dirty="0"/>
              <a:t> </a:t>
            </a:r>
            <a:r>
              <a:rPr lang="en-US" altLang="en-US" sz="1400" dirty="0" err="1"/>
              <a:t>jenis</a:t>
            </a:r>
            <a:r>
              <a:rPr lang="en-US" altLang="en-US" sz="1400" dirty="0"/>
              <a:t> </a:t>
            </a:r>
            <a:r>
              <a:rPr lang="en-US" altLang="en-US" sz="1400" dirty="0" err="1"/>
              <a:t>hasil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perikanan</a:t>
            </a:r>
            <a:r>
              <a:rPr lang="en-US" altLang="en-US" sz="1400" dirty="0"/>
              <a:t> yang </a:t>
            </a:r>
            <a:r>
              <a:rPr lang="en-US" altLang="en-US" sz="1400" dirty="0" err="1"/>
              <a:t>berkulit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keras</a:t>
            </a:r>
            <a:r>
              <a:rPr lang="en-US" altLang="en-US" sz="1400" dirty="0"/>
              <a:t>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dirty="0"/>
              <a:t>      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udang</a:t>
            </a:r>
            <a:r>
              <a:rPr lang="en-US" altLang="en-US" sz="1400" dirty="0"/>
              <a:t>, lobster, </a:t>
            </a:r>
            <a:r>
              <a:rPr lang="en-US" altLang="en-US" sz="1400" dirty="0" err="1"/>
              <a:t>kepiting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rajungan</a:t>
            </a:r>
            <a:endParaRPr lang="en-US" alt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 dirty="0"/>
              <a:t>g.   </a:t>
            </a:r>
            <a:r>
              <a:rPr lang="en-US" altLang="en-US" sz="1400" b="1" i="1" dirty="0"/>
              <a:t>Hasil </a:t>
            </a:r>
            <a:r>
              <a:rPr lang="en-US" altLang="en-US" sz="1400" b="1" i="1" dirty="0" err="1"/>
              <a:t>perikanan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berdaging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lunak</a:t>
            </a:r>
            <a:r>
              <a:rPr lang="en-US" altLang="en-US" sz="1400" b="1" dirty="0"/>
              <a:t>-</a:t>
            </a:r>
            <a:r>
              <a:rPr lang="en-US" altLang="en-US" sz="1400" dirty="0"/>
              <a:t>&gt; </a:t>
            </a:r>
            <a:r>
              <a:rPr lang="en-US" altLang="en-US" sz="1400" dirty="0" err="1"/>
              <a:t>golongan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ini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kadang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dibagi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lagi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menjadi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beberapa</a:t>
            </a:r>
            <a:r>
              <a:rPr lang="en-US" altLang="en-US" sz="1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dirty="0"/>
              <a:t>       </a:t>
            </a:r>
            <a:r>
              <a:rPr lang="en-US" altLang="en-US" sz="1400" dirty="0" err="1"/>
              <a:t>golongan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antara</a:t>
            </a:r>
            <a:r>
              <a:rPr lang="en-US" altLang="en-US" sz="1400" dirty="0"/>
              <a:t> lain : </a:t>
            </a:r>
            <a:r>
              <a:rPr lang="en-US" altLang="en-US" sz="1400" dirty="0" err="1"/>
              <a:t>golongan</a:t>
            </a:r>
            <a:r>
              <a:rPr lang="en-US" altLang="en-US" sz="1400" dirty="0"/>
              <a:t> </a:t>
            </a:r>
            <a:r>
              <a:rPr lang="en-US" altLang="en-US" sz="1400" i="1" dirty="0" err="1"/>
              <a:t>Chepallopoda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misalnya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cumi-cumi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golongan</a:t>
            </a:r>
            <a:r>
              <a:rPr lang="en-US" altLang="en-US" sz="1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i="1" dirty="0"/>
              <a:t>       Echinodermata </a:t>
            </a:r>
            <a:r>
              <a:rPr lang="en-US" altLang="en-US" sz="1400" dirty="0" err="1"/>
              <a:t>misalnya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tiram</a:t>
            </a:r>
            <a:r>
              <a:rPr lang="en-US" altLang="en-US" sz="1400" dirty="0"/>
              <a:t> dan </a:t>
            </a:r>
            <a:r>
              <a:rPr lang="en-US" altLang="en-US" sz="1400" dirty="0" err="1"/>
              <a:t>golongan</a:t>
            </a:r>
            <a:r>
              <a:rPr lang="en-US" altLang="en-US" sz="1400" dirty="0"/>
              <a:t> </a:t>
            </a:r>
            <a:r>
              <a:rPr lang="en-US" altLang="en-US" sz="1400" i="1" dirty="0" err="1"/>
              <a:t>Anadonta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 : </a:t>
            </a:r>
            <a:r>
              <a:rPr lang="en-US" altLang="en-US" sz="1400" dirty="0" err="1"/>
              <a:t>kerang</a:t>
            </a:r>
            <a:endParaRPr lang="en-US" altLang="en-US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b="1" dirty="0"/>
              <a:t>h</a:t>
            </a:r>
            <a:r>
              <a:rPr lang="en-US" altLang="en-US" sz="1400" b="1"/>
              <a:t>.   </a:t>
            </a:r>
            <a:r>
              <a:rPr lang="en-US" altLang="en-US" sz="1400" b="1" i="1"/>
              <a:t>Hasil </a:t>
            </a:r>
            <a:r>
              <a:rPr lang="en-US" altLang="en-US" sz="1400" b="1" i="1" dirty="0" err="1"/>
              <a:t>perikanan</a:t>
            </a:r>
            <a:r>
              <a:rPr lang="en-US" altLang="en-US" sz="1400" b="1" i="1" dirty="0"/>
              <a:t> yang </a:t>
            </a:r>
            <a:r>
              <a:rPr lang="en-US" altLang="en-US" sz="1400" b="1" i="1" dirty="0" err="1"/>
              <a:t>tidak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dapat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diidentifikasi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dengan</a:t>
            </a:r>
            <a:r>
              <a:rPr lang="en-US" altLang="en-US" sz="1400" b="1" i="1" dirty="0"/>
              <a:t> </a:t>
            </a:r>
            <a:r>
              <a:rPr lang="en-US" altLang="en-US" sz="1400" b="1" i="1" dirty="0" err="1"/>
              <a:t>jelas</a:t>
            </a:r>
            <a:r>
              <a:rPr lang="en-US" altLang="en-US" sz="1400" b="1" i="1" dirty="0"/>
              <a:t> (</a:t>
            </a:r>
            <a:r>
              <a:rPr lang="en-US" altLang="en-US" sz="1400" b="1" i="1" dirty="0" err="1"/>
              <a:t>micillaneous</a:t>
            </a:r>
            <a:r>
              <a:rPr lang="en-US" altLang="en-US" sz="1400" i="1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i="1" dirty="0"/>
              <a:t>       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 : </a:t>
            </a:r>
            <a:r>
              <a:rPr lang="en-US" altLang="en-US" sz="1400" dirty="0" err="1"/>
              <a:t>ubur-ubur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90564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868</Words>
  <Application>Microsoft Office PowerPoint</Application>
  <PresentationFormat>On-screen Show (16:9)</PresentationFormat>
  <Paragraphs>108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dwi yuli pujiastuti</cp:lastModifiedBy>
  <cp:revision>100</cp:revision>
  <dcterms:created xsi:type="dcterms:W3CDTF">2016-12-05T23:26:54Z</dcterms:created>
  <dcterms:modified xsi:type="dcterms:W3CDTF">2024-04-05T02:31:38Z</dcterms:modified>
</cp:coreProperties>
</file>