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7" r:id="rId6"/>
    <p:sldId id="268" r:id="rId7"/>
    <p:sldId id="269" r:id="rId8"/>
    <p:sldId id="270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E31FAF4-8BD9-4F07-A9FD-638720922AB0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B900A3-1AC8-4CAF-8CEA-11BEF2417D2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FAF4-8BD9-4F07-A9FD-638720922AB0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900A3-1AC8-4CAF-8CEA-11BEF2417D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FAF4-8BD9-4F07-A9FD-638720922AB0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CB900A3-1AC8-4CAF-8CEA-11BEF2417D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FAF4-8BD9-4F07-A9FD-638720922AB0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900A3-1AC8-4CAF-8CEA-11BEF2417D2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E31FAF4-8BD9-4F07-A9FD-638720922AB0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CB900A3-1AC8-4CAF-8CEA-11BEF2417D2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FAF4-8BD9-4F07-A9FD-638720922AB0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900A3-1AC8-4CAF-8CEA-11BEF2417D2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FAF4-8BD9-4F07-A9FD-638720922AB0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900A3-1AC8-4CAF-8CEA-11BEF2417D2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FAF4-8BD9-4F07-A9FD-638720922AB0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900A3-1AC8-4CAF-8CEA-11BEF2417D2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FAF4-8BD9-4F07-A9FD-638720922AB0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900A3-1AC8-4CAF-8CEA-11BEF2417D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FAF4-8BD9-4F07-A9FD-638720922AB0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B900A3-1AC8-4CAF-8CEA-11BEF2417D2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FAF4-8BD9-4F07-A9FD-638720922AB0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900A3-1AC8-4CAF-8CEA-11BEF2417D2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E31FAF4-8BD9-4F07-A9FD-638720922AB0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6CB900A3-1AC8-4CAF-8CEA-11BEF2417D2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/>
          <a:p>
            <a:pPr algn="ctr"/>
            <a:r>
              <a:rPr lang="en-US" dirty="0"/>
              <a:t>Language Assessment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A72C7AB-39A9-4604-86B9-1DBA3F12F0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2634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Very flexible</a:t>
            </a:r>
          </a:p>
          <a:p>
            <a:r>
              <a:rPr lang="en-US" sz="2800" dirty="0"/>
              <a:t>Assess in working alone, pairs or group</a:t>
            </a:r>
          </a:p>
          <a:p>
            <a:r>
              <a:rPr lang="en-US" sz="2800" dirty="0"/>
              <a:t>Making observations checklist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Observation</a:t>
            </a:r>
          </a:p>
        </p:txBody>
      </p:sp>
    </p:spTree>
    <p:extLst>
      <p:ext uri="{BB962C8B-B14F-4D97-AF65-F5344CB8AC3E}">
        <p14:creationId xmlns:p14="http://schemas.microsoft.com/office/powerpoint/2010/main" val="1829974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Encourage children to involved in learner-</a:t>
            </a:r>
            <a:r>
              <a:rPr lang="en-US" sz="2800" dirty="0" err="1"/>
              <a:t>centred</a:t>
            </a:r>
            <a:r>
              <a:rPr lang="en-US" sz="2800" dirty="0"/>
              <a:t> approach</a:t>
            </a:r>
          </a:p>
          <a:p>
            <a:pPr marL="45720" indent="0">
              <a:buNone/>
            </a:pPr>
            <a:endParaRPr lang="en-US" sz="2800" dirty="0"/>
          </a:p>
          <a:p>
            <a:r>
              <a:rPr lang="en-US" sz="2800" dirty="0"/>
              <a:t>There are several self-assessment based on Jenny </a:t>
            </a:r>
            <a:r>
              <a:rPr lang="en-US" sz="2800" dirty="0" err="1"/>
              <a:t>Bedwell</a:t>
            </a:r>
            <a:r>
              <a:rPr lang="en-US" sz="2800" dirty="0"/>
              <a:t> (2007):</a:t>
            </a:r>
          </a:p>
          <a:p>
            <a:pPr marL="560070" indent="-514350">
              <a:buAutoNum type="arabicPeriod"/>
            </a:pPr>
            <a:r>
              <a:rPr lang="en-US" sz="2800" dirty="0"/>
              <a:t>Overall Assessment</a:t>
            </a:r>
          </a:p>
          <a:p>
            <a:pPr marL="560070" indent="-514350">
              <a:buAutoNum type="arabicPeriod"/>
            </a:pPr>
            <a:r>
              <a:rPr lang="en-US" sz="2800" dirty="0"/>
              <a:t>Formative Assessment</a:t>
            </a:r>
          </a:p>
          <a:p>
            <a:pPr marL="45720" indent="0">
              <a:buNone/>
            </a:pP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Self-assessment</a:t>
            </a:r>
          </a:p>
        </p:txBody>
      </p:sp>
    </p:spTree>
    <p:extLst>
      <p:ext uri="{BB962C8B-B14F-4D97-AF65-F5344CB8AC3E}">
        <p14:creationId xmlns:p14="http://schemas.microsoft.com/office/powerpoint/2010/main" val="988282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Project work can combine all of four language skills (speaking, listening, reading, and writing)</a:t>
            </a:r>
          </a:p>
          <a:p>
            <a:r>
              <a:rPr lang="en-US" sz="2800" dirty="0"/>
              <a:t>Provide opportunity for weak learners to learn with other classmates</a:t>
            </a:r>
          </a:p>
          <a:p>
            <a:r>
              <a:rPr lang="en-US" sz="2800" dirty="0"/>
              <a:t>Motivate strong learners to show their skills and knowledge</a:t>
            </a:r>
          </a:p>
          <a:p>
            <a:pPr marL="0" indent="0">
              <a:buNone/>
            </a:pPr>
            <a:endParaRPr lang="en-US" sz="2800" dirty="0"/>
          </a:p>
          <a:p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Project Work</a:t>
            </a:r>
          </a:p>
        </p:txBody>
      </p:sp>
    </p:spTree>
    <p:extLst>
      <p:ext uri="{BB962C8B-B14F-4D97-AF65-F5344CB8AC3E}">
        <p14:creationId xmlns:p14="http://schemas.microsoft.com/office/powerpoint/2010/main" val="7529481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Challenges in assessing young learners</a:t>
            </a:r>
          </a:p>
          <a:p>
            <a:r>
              <a:rPr lang="en-US" sz="2800" dirty="0"/>
              <a:t>There are four language skills (speaking, listening, reading, and writing)</a:t>
            </a:r>
          </a:p>
          <a:p>
            <a:r>
              <a:rPr lang="en-US" sz="2800" dirty="0"/>
              <a:t>Different language skills may lead to different assessment</a:t>
            </a:r>
          </a:p>
          <a:p>
            <a:r>
              <a:rPr lang="en-US" sz="2800" dirty="0"/>
              <a:t>Other ways to assess help teacher to be prepared to assess young learners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</p:spTree>
    <p:extLst>
      <p:ext uri="{BB962C8B-B14F-4D97-AF65-F5344CB8AC3E}">
        <p14:creationId xmlns:p14="http://schemas.microsoft.com/office/powerpoint/2010/main" val="2726556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McKay, P. (2006). Assessing young language learners. Cambridge: Cambridge University Press</a:t>
            </a:r>
          </a:p>
          <a:p>
            <a:r>
              <a:rPr lang="en-US" sz="2400" dirty="0"/>
              <a:t>British Council (2016). Assessing young learners: A toolkit for teacher development. University of </a:t>
            </a:r>
            <a:r>
              <a:rPr lang="en-US" sz="2400" dirty="0" err="1"/>
              <a:t>Huddersfield</a:t>
            </a:r>
            <a:r>
              <a:rPr lang="en-US" sz="2400" dirty="0"/>
              <a:t>.</a:t>
            </a:r>
          </a:p>
          <a:p>
            <a:pPr marL="45720" indent="0">
              <a:buNone/>
            </a:pP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435604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849479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English is taught to children at an early stage of education</a:t>
            </a:r>
          </a:p>
          <a:p>
            <a:endParaRPr lang="en-US" sz="2800" dirty="0"/>
          </a:p>
          <a:p>
            <a:r>
              <a:rPr lang="en-US" sz="2800" dirty="0"/>
              <a:t>The role of parents and teachers is very important in assisting young learners.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b="1" dirty="0"/>
              <a:t>Why do we need to assess young learners?</a:t>
            </a:r>
          </a:p>
          <a:p>
            <a:r>
              <a:rPr lang="en-US" sz="2800" dirty="0"/>
              <a:t>There are </a:t>
            </a:r>
            <a:r>
              <a:rPr lang="en-US" sz="2800" b="1" dirty="0">
                <a:solidFill>
                  <a:schemeClr val="accent5"/>
                </a:solidFill>
              </a:rPr>
              <a:t>five</a:t>
            </a:r>
            <a:r>
              <a:rPr lang="en-US" sz="2800" dirty="0"/>
              <a:t> types of assessments for young learners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2340826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r>
              <a:rPr lang="en-US" sz="2800" dirty="0"/>
              <a:t>Provide evidences for students development</a:t>
            </a:r>
          </a:p>
          <a:p>
            <a:r>
              <a:rPr lang="en-US" sz="2800" dirty="0"/>
              <a:t>Identify students strengths and weaknesses</a:t>
            </a:r>
          </a:p>
          <a:p>
            <a:r>
              <a:rPr lang="en-US" sz="2800" dirty="0"/>
              <a:t>Collect information about children to share with parents</a:t>
            </a:r>
          </a:p>
          <a:p>
            <a:r>
              <a:rPr lang="en-US" sz="2800" dirty="0"/>
              <a:t>Decide what to teach next and what to revise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Purpose of Classroom Assessments</a:t>
            </a:r>
          </a:p>
        </p:txBody>
      </p:sp>
    </p:spTree>
    <p:extLst>
      <p:ext uri="{BB962C8B-B14F-4D97-AF65-F5344CB8AC3E}">
        <p14:creationId xmlns:p14="http://schemas.microsoft.com/office/powerpoint/2010/main" val="3969798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subTitle" idx="1"/>
          </p:nvPr>
        </p:nvSpPr>
        <p:spPr>
          <a:xfrm>
            <a:off x="457200" y="2667000"/>
            <a:ext cx="6400800" cy="914400"/>
          </a:xfrm>
        </p:spPr>
        <p:txBody>
          <a:bodyPr>
            <a:noAutofit/>
          </a:bodyPr>
          <a:lstStyle/>
          <a:p>
            <a:r>
              <a:rPr lang="en-US" sz="3600" b="1" dirty="0"/>
              <a:t>Types of Language Assessments</a:t>
            </a:r>
          </a:p>
        </p:txBody>
      </p:sp>
    </p:spTree>
    <p:extLst>
      <p:ext uri="{BB962C8B-B14F-4D97-AF65-F5344CB8AC3E}">
        <p14:creationId xmlns:p14="http://schemas.microsoft.com/office/powerpoint/2010/main" val="393215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78DC33A-EF96-4641-8ED0-E2276F0C3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285999"/>
            <a:ext cx="8407893" cy="3840479"/>
          </a:xfrm>
        </p:spPr>
        <p:txBody>
          <a:bodyPr>
            <a:normAutofit/>
          </a:bodyPr>
          <a:lstStyle/>
          <a:p>
            <a:r>
              <a:rPr lang="en-US" sz="3200" dirty="0"/>
              <a:t> Writing in response to a picture</a:t>
            </a:r>
          </a:p>
          <a:p>
            <a:r>
              <a:rPr lang="en-ID" sz="3200" dirty="0"/>
              <a:t> Completing a story</a:t>
            </a:r>
          </a:p>
          <a:p>
            <a:r>
              <a:rPr lang="en-ID" sz="3200" dirty="0"/>
              <a:t> Re-forming a text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AA3D2B-43E4-4038-852F-F3451BEAF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OF WRITING assessment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540365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2B171A2-67C4-4241-AD58-E8AE0E27C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362199"/>
            <a:ext cx="8610601" cy="3764279"/>
          </a:xfrm>
        </p:spPr>
        <p:txBody>
          <a:bodyPr>
            <a:normAutofit/>
          </a:bodyPr>
          <a:lstStyle/>
          <a:p>
            <a:r>
              <a:rPr lang="en-US" sz="2600" dirty="0"/>
              <a:t>Reading and retelling</a:t>
            </a:r>
          </a:p>
          <a:p>
            <a:r>
              <a:rPr lang="en-US" sz="2600" dirty="0"/>
              <a:t>‘Read-and-do’ tasks requiring a short written answer</a:t>
            </a:r>
          </a:p>
          <a:p>
            <a:r>
              <a:rPr lang="en-US" sz="2600" dirty="0"/>
              <a:t>Reading and picture-matching</a:t>
            </a:r>
          </a:p>
          <a:p>
            <a:r>
              <a:rPr lang="en-US" sz="2600" dirty="0"/>
              <a:t>Reading and completing charts </a:t>
            </a:r>
            <a:endParaRPr lang="en-ID" sz="2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6FE4076-7387-4BCD-8FE2-1A1C7B4B2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OF READING assessment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80538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F841F5-0A9C-4961-827D-49A3CC925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Young learner speaking can be assessed using the following techniques:</a:t>
            </a:r>
          </a:p>
          <a:p>
            <a:pPr marL="45720" indent="0">
              <a:buNone/>
            </a:pPr>
            <a:endParaRPr lang="en-US" sz="2400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News telling (what they have done recently)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Story telling (supported with pictures)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Picture talks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Categorisation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tasks.</a:t>
            </a:r>
          </a:p>
          <a:p>
            <a:pPr marL="45720" indent="0">
              <a:buNone/>
            </a:pP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For example, the children could divide pictures of animals into  two groups – those which hibernate and those that do not. These tasks can integrate learning from other school lessons such as science.</a:t>
            </a:r>
          </a:p>
          <a:p>
            <a:pPr marL="4572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en-ID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028900D-CA77-463A-825D-018D6CCCC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OF ORAL assessment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64946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273B55C-ED8E-49A9-ACBE-F13B1A705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133599"/>
            <a:ext cx="8407893" cy="399287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Listen and do	   Responding through actions and the responses are non-verbal.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Action tasks         Children could be asked to draw something or build something. The responses are more complicated than those elicited through listen and do tasks.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Physical response tasks  	 These tasks are requests or commands. The requests can be simple, such as ‘stand up and then sit down’. Or they can complicated instructions.</a:t>
            </a:r>
            <a:endParaRPr lang="en-ID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140AADC-3707-4296-BF75-196E5395C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731521"/>
            <a:ext cx="8381260" cy="678720"/>
          </a:xfrm>
        </p:spPr>
        <p:txBody>
          <a:bodyPr/>
          <a:lstStyle/>
          <a:p>
            <a:r>
              <a:rPr lang="en-US" dirty="0"/>
              <a:t>Types for listening assessment</a:t>
            </a:r>
            <a:br>
              <a:rPr lang="en-US" dirty="0"/>
            </a:br>
            <a:endParaRPr lang="en-ID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750853F-DB5F-43ED-A711-B48CB28162A2}"/>
              </a:ext>
            </a:extLst>
          </p:cNvPr>
          <p:cNvCxnSpPr/>
          <p:nvPr/>
        </p:nvCxnSpPr>
        <p:spPr>
          <a:xfrm>
            <a:off x="2819400" y="2362200"/>
            <a:ext cx="53340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672F5C4-1860-4370-8415-4331FC6CA604}"/>
              </a:ext>
            </a:extLst>
          </p:cNvPr>
          <p:cNvCxnSpPr/>
          <p:nvPr/>
        </p:nvCxnSpPr>
        <p:spPr>
          <a:xfrm>
            <a:off x="2743200" y="3200400"/>
            <a:ext cx="53340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6C55959-C043-4369-9EDC-185CE70C46E7}"/>
              </a:ext>
            </a:extLst>
          </p:cNvPr>
          <p:cNvCxnSpPr/>
          <p:nvPr/>
        </p:nvCxnSpPr>
        <p:spPr>
          <a:xfrm>
            <a:off x="4419600" y="4724400"/>
            <a:ext cx="53340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7460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838200" y="2743200"/>
            <a:ext cx="5334000" cy="914400"/>
          </a:xfrm>
        </p:spPr>
        <p:txBody>
          <a:bodyPr>
            <a:normAutofit/>
          </a:bodyPr>
          <a:lstStyle/>
          <a:p>
            <a:r>
              <a:rPr lang="en-US" sz="2800" b="1" dirty="0"/>
              <a:t>Other Ways to Assess</a:t>
            </a:r>
          </a:p>
        </p:txBody>
      </p:sp>
    </p:spTree>
    <p:extLst>
      <p:ext uri="{BB962C8B-B14F-4D97-AF65-F5344CB8AC3E}">
        <p14:creationId xmlns:p14="http://schemas.microsoft.com/office/powerpoint/2010/main" val="37383735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190</TotalTime>
  <Words>444</Words>
  <Application>Microsoft Office PowerPoint</Application>
  <PresentationFormat>On-screen Show (4:3)</PresentationFormat>
  <Paragraphs>59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Franklin Gothic Medium</vt:lpstr>
      <vt:lpstr>Wingdings</vt:lpstr>
      <vt:lpstr>Wingdings 2</vt:lpstr>
      <vt:lpstr>Grid</vt:lpstr>
      <vt:lpstr>Language Assessment</vt:lpstr>
      <vt:lpstr>Overview</vt:lpstr>
      <vt:lpstr>The Purpose of Classroom Assessments</vt:lpstr>
      <vt:lpstr>PowerPoint Presentation</vt:lpstr>
      <vt:lpstr>TYPE OF WRITING assessment</vt:lpstr>
      <vt:lpstr>TYPE OF READING assessment</vt:lpstr>
      <vt:lpstr>TYPE OF ORAL assessment</vt:lpstr>
      <vt:lpstr>Types for listening assessment </vt:lpstr>
      <vt:lpstr>PowerPoint Presentation</vt:lpstr>
      <vt:lpstr>1. Observation</vt:lpstr>
      <vt:lpstr>2. Self-assessment</vt:lpstr>
      <vt:lpstr>3. Project Work</vt:lpstr>
      <vt:lpstr>CONCLUSIONS</vt:lpstr>
      <vt:lpstr>References</vt:lpstr>
      <vt:lpstr>THANK YOU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Language Assessment</dc:title>
  <dc:creator>ismail - [2010]</dc:creator>
  <cp:lastModifiedBy>Fay Firdaws</cp:lastModifiedBy>
  <cp:revision>19</cp:revision>
  <dcterms:created xsi:type="dcterms:W3CDTF">2020-02-16T14:45:59Z</dcterms:created>
  <dcterms:modified xsi:type="dcterms:W3CDTF">2020-05-26T06:32:29Z</dcterms:modified>
</cp:coreProperties>
</file>