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86" r:id="rId4"/>
  </p:sldMasterIdLst>
  <p:notesMasterIdLst>
    <p:notesMasterId r:id="rId46"/>
  </p:notesMasterIdLst>
  <p:sldIdLst>
    <p:sldId id="256" r:id="rId5"/>
    <p:sldId id="257" r:id="rId6"/>
    <p:sldId id="270" r:id="rId7"/>
    <p:sldId id="272" r:id="rId8"/>
    <p:sldId id="276" r:id="rId9"/>
    <p:sldId id="271"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60" r:id="rId32"/>
    <p:sldId id="269" r:id="rId33"/>
    <p:sldId id="274" r:id="rId34"/>
    <p:sldId id="275" r:id="rId35"/>
    <p:sldId id="266" r:id="rId36"/>
    <p:sldId id="273" r:id="rId37"/>
    <p:sldId id="267" r:id="rId38"/>
    <p:sldId id="268" r:id="rId39"/>
    <p:sldId id="261" r:id="rId40"/>
    <p:sldId id="262" r:id="rId41"/>
    <p:sldId id="263" r:id="rId42"/>
    <p:sldId id="264" r:id="rId43"/>
    <p:sldId id="265" r:id="rId44"/>
    <p:sldId id="258" r:id="rId4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E397B-2547-4F81-8445-E4971110328C}" type="datetimeFigureOut">
              <a:rPr lang="id-ID" smtClean="0"/>
              <a:pPr/>
              <a:t>17/05/2017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72BE3-DF7D-4372-88F5-7C045905A6B3}"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9C4F45FA-662B-4A73-95AF-A71BFA4D2D5D}" type="slidenum">
              <a:rPr lang="en-US" smtClean="0">
                <a:cs typeface="Arial" pitchFamily="34" charset="0"/>
              </a:rPr>
              <a:pPr/>
              <a:t>3</a:t>
            </a:fld>
            <a:endParaRPr lang="en-US" smtClean="0">
              <a:cs typeface="Arial" pitchFamily="34" charset="0"/>
            </a:endParaRPr>
          </a:p>
        </p:txBody>
      </p:sp>
      <p:sp>
        <p:nvSpPr>
          <p:cNvPr id="269315" name="Rectangle 2"/>
          <p:cNvSpPr>
            <a:spLocks noGrp="1" noRot="1" noChangeAspect="1" noChangeArrowheads="1" noTextEdit="1"/>
          </p:cNvSpPr>
          <p:nvPr>
            <p:ph type="sldImg"/>
          </p:nvPr>
        </p:nvSpPr>
        <p:spPr>
          <a:solidFill>
            <a:srgbClr val="FFFFFF"/>
          </a:solidFill>
          <a:ln/>
        </p:spPr>
      </p:sp>
      <p:sp>
        <p:nvSpPr>
          <p:cNvPr id="269316" name="Rectangle 3"/>
          <p:cNvSpPr>
            <a:spLocks noGrp="1" noChangeArrowheads="1"/>
          </p:cNvSpPr>
          <p:nvPr>
            <p:ph type="body" idx="1"/>
          </p:nvPr>
        </p:nvSpPr>
        <p:spPr>
          <a:solidFill>
            <a:srgbClr val="FFFFFF"/>
          </a:solidFill>
          <a:ln>
            <a:solidFill>
              <a:srgbClr val="000000"/>
            </a:solidFill>
          </a:ln>
        </p:spPr>
        <p:txBody>
          <a:bodyPr lIns="88321" tIns="44160" rIns="88321" bIns="44160"/>
          <a:lstStyle/>
          <a:p>
            <a:pPr eaLnBrk="1" hangingPunct="1"/>
            <a:r>
              <a:rPr lang="en-US" b="1" dirty="0" smtClean="0"/>
              <a:t>Unsafe Conditions – examples</a:t>
            </a:r>
            <a:endParaRPr lang="en-US" dirty="0" smtClean="0"/>
          </a:p>
          <a:p>
            <a:pPr eaLnBrk="1" hangingPunct="1"/>
            <a:r>
              <a:rPr lang="en-US" dirty="0" smtClean="0"/>
              <a:t>Poor housekeeping ,  Blocked walkways,  Improper or damaged PPE</a:t>
            </a:r>
          </a:p>
          <a:p>
            <a:pPr eaLnBrk="1" hangingPunct="1"/>
            <a:r>
              <a:rPr lang="en-US" dirty="0" smtClean="0"/>
              <a:t>Machine guards removed,  Exposed electrical wires Slippery floors,  </a:t>
            </a:r>
          </a:p>
          <a:p>
            <a:pPr eaLnBrk="1" hangingPunct="1"/>
            <a:r>
              <a:rPr lang="en-US" dirty="0" smtClean="0"/>
              <a:t>Physical Factors – noise, vibration, illumination, temperature extremes</a:t>
            </a:r>
          </a:p>
          <a:p>
            <a:pPr eaLnBrk="1" hangingPunct="1"/>
            <a:r>
              <a:rPr lang="en-US" dirty="0" smtClean="0"/>
              <a:t>Chemical Factors – exposures that may impair a worker’s skill, reactions, </a:t>
            </a:r>
          </a:p>
          <a:p>
            <a:pPr eaLnBrk="1" hangingPunct="1"/>
            <a:r>
              <a:rPr lang="en-US" dirty="0" smtClean="0"/>
              <a:t>Judgment Ergonomic Factors –workstation design, habits, </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CC6E7AA8-2008-4506-B01F-75E07524F5AA}" type="slidenum">
              <a:rPr lang="en-US" smtClean="0">
                <a:cs typeface="Arial" pitchFamily="34" charset="0"/>
              </a:rPr>
              <a:pPr/>
              <a:t>6</a:t>
            </a:fld>
            <a:endParaRPr lang="en-US" smtClean="0">
              <a:cs typeface="Arial" pitchFamily="34" charset="0"/>
            </a:endParaRPr>
          </a:p>
        </p:txBody>
      </p:sp>
      <p:sp>
        <p:nvSpPr>
          <p:cNvPr id="270339" name="Rectangle 2"/>
          <p:cNvSpPr>
            <a:spLocks noGrp="1" noRot="1" noChangeAspect="1" noChangeArrowheads="1" noTextEdit="1"/>
          </p:cNvSpPr>
          <p:nvPr>
            <p:ph type="sldImg"/>
          </p:nvPr>
        </p:nvSpPr>
        <p:spPr>
          <a:solidFill>
            <a:srgbClr val="FFFFFF"/>
          </a:solidFill>
          <a:ln/>
        </p:spPr>
      </p:sp>
      <p:sp>
        <p:nvSpPr>
          <p:cNvPr id="270340" name="Rectangle 3"/>
          <p:cNvSpPr>
            <a:spLocks noGrp="1" noChangeArrowheads="1"/>
          </p:cNvSpPr>
          <p:nvPr>
            <p:ph type="body" idx="1"/>
          </p:nvPr>
        </p:nvSpPr>
        <p:spPr>
          <a:solidFill>
            <a:srgbClr val="FFFFFF"/>
          </a:solidFill>
          <a:ln>
            <a:solidFill>
              <a:srgbClr val="000000"/>
            </a:solidFill>
          </a:ln>
        </p:spPr>
        <p:txBody>
          <a:bodyPr lIns="88321" tIns="44160" rIns="88321" bIns="44160"/>
          <a:lstStyle/>
          <a:p>
            <a:pPr eaLnBrk="1" hangingPunct="1"/>
            <a:endParaRPr lang="id-ID"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C1B7EBA-90B3-4ADC-B0A5-432EBD206569}" type="slidenum">
              <a:rPr lang="en-US" smtClean="0">
                <a:latin typeface="Times New Roman" pitchFamily="18" charset="0"/>
              </a:rPr>
              <a:pPr/>
              <a:t>12</a:t>
            </a:fld>
            <a:endParaRPr lang="en-US" smtClean="0">
              <a:latin typeface="Times New Roman" pitchFamily="18"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are the five categories of hazards that are addressed in the HRA process. Can the group give an example from their own work environment for each of them?</a:t>
            </a:r>
            <a:endParaRPr lang="en-GB" dirty="0" smtClean="0"/>
          </a:p>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029E17-2E6C-463F-9148-156BDCE10AB3}" type="slidenum">
              <a:rPr lang="en-US" smtClean="0">
                <a:latin typeface="Times New Roman" pitchFamily="18" charset="0"/>
              </a:rPr>
              <a:pPr/>
              <a:t>25</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00600" y="1752600"/>
            <a:ext cx="3810000" cy="4114800"/>
          </a:xfrm>
        </p:spPr>
        <p:txBody>
          <a:bodyPr/>
          <a:lstStyle/>
          <a:p>
            <a:pPr lvl="0"/>
            <a:endParaRPr lang="en-US" noProof="0" smtClean="0"/>
          </a:p>
        </p:txBody>
      </p:sp>
      <p:sp>
        <p:nvSpPr>
          <p:cNvPr id="5" name="Date Placeholder 4"/>
          <p:cNvSpPr>
            <a:spLocks noGrp="1"/>
          </p:cNvSpPr>
          <p:nvPr>
            <p:ph type="dt" sz="half" idx="10"/>
          </p:nvPr>
        </p:nvSpPr>
        <p:spPr>
          <a:xfrm>
            <a:off x="381000" y="6323013"/>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3013"/>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858000" y="6323013"/>
            <a:ext cx="1905000" cy="457200"/>
          </a:xfrm>
        </p:spPr>
        <p:txBody>
          <a:bodyPr/>
          <a:lstStyle>
            <a:lvl1pPr>
              <a:defRPr/>
            </a:lvl1pPr>
          </a:lstStyle>
          <a:p>
            <a:pPr>
              <a:defRPr/>
            </a:pPr>
            <a:fld id="{6715C16F-A965-4ABE-AFBF-D6EDDD5CAD8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1C93F2-0AC0-412A-8B1E-CD7463CB384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D8004A4-038B-491B-9DC1-73E32F5AE828}" type="slidenum">
              <a:rPr lang="id-ID" smtClean="0"/>
              <a:pPr/>
              <a:t>‹#›</a:t>
            </a:fld>
            <a:endParaRPr lang="id-ID"/>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a:xfrm>
            <a:off x="800100" y="6172200"/>
            <a:ext cx="4000500" cy="457200"/>
          </a:xfrm>
        </p:spPr>
        <p:txBody>
          <a:bodyPr/>
          <a:lstStyle/>
          <a:p>
            <a:endParaRPr lang="id-ID"/>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D8004A4-038B-491B-9DC1-73E32F5AE828}"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D8004A4-038B-491B-9DC1-73E32F5AE828}" type="slidenum">
              <a:rPr lang="id-ID" smtClean="0"/>
              <a:pPr/>
              <a:t>‹#›</a:t>
            </a:fld>
            <a:endParaRPr lang="id-ID"/>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D8004A4-038B-491B-9DC1-73E32F5AE828}" type="slidenum">
              <a:rPr lang="id-ID" smtClean="0"/>
              <a:pPr/>
              <a:t>‹#›</a:t>
            </a:fld>
            <a:endParaRPr lang="id-ID"/>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D8004A4-038B-491B-9DC1-73E32F5AE828}" type="slidenum">
              <a:rPr lang="id-ID" smtClean="0"/>
              <a:pPr/>
              <a:t>‹#›</a:t>
            </a:fld>
            <a:endParaRPr lang="id-ID"/>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6" name="Footer Placeholder 5"/>
          <p:cNvSpPr>
            <a:spLocks noGrp="1"/>
          </p:cNvSpPr>
          <p:nvPr>
            <p:ph type="ftr" sz="quarter" idx="11"/>
          </p:nvPr>
        </p:nvSpPr>
        <p:spPr>
          <a:xfrm>
            <a:off x="914400" y="6172200"/>
            <a:ext cx="3886200" cy="457200"/>
          </a:xfrm>
        </p:spPr>
        <p:txBody>
          <a:bodyPr/>
          <a:lstStyle/>
          <a:p>
            <a:endParaRPr lang="id-ID"/>
          </a:p>
        </p:txBody>
      </p:sp>
      <p:sp>
        <p:nvSpPr>
          <p:cNvPr id="7" name="Slide Number Placeholder 6"/>
          <p:cNvSpPr>
            <a:spLocks noGrp="1"/>
          </p:cNvSpPr>
          <p:nvPr>
            <p:ph type="sldNum" sz="quarter" idx="12"/>
          </p:nvPr>
        </p:nvSpPr>
        <p:spPr>
          <a:xfrm>
            <a:off x="146304" y="6208776"/>
            <a:ext cx="457200" cy="457200"/>
          </a:xfrm>
        </p:spPr>
        <p:txBody>
          <a:bodyPr/>
          <a:lstStyle/>
          <a:p>
            <a:fld id="{CD8004A4-038B-491B-9DC1-73E32F5AE828}" type="slidenum">
              <a:rPr lang="id-ID" smtClean="0"/>
              <a:pPr/>
              <a:t>‹#›</a:t>
            </a:fld>
            <a:endParaRPr lang="id-ID"/>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D8004A4-038B-491B-9DC1-73E32F5AE828}" type="slidenum">
              <a:rPr lang="id-ID" smtClean="0"/>
              <a:pPr/>
              <a:t>‹#›</a:t>
            </a:fld>
            <a:endParaRPr lang="id-ID"/>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BEFB8A3-BA7E-40AB-88C6-18E96A5B03B5}" type="datetimeFigureOut">
              <a:rPr lang="id-ID" smtClean="0"/>
              <a:pPr/>
              <a:t>17/05/2017</a:t>
            </a:fld>
            <a:endParaRPr lang="id-ID"/>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d-ID"/>
          </a:p>
        </p:txBody>
      </p:sp>
      <p:sp>
        <p:nvSpPr>
          <p:cNvPr id="7" name="Slide Number Placeholder 6"/>
          <p:cNvSpPr>
            <a:spLocks noGrp="1"/>
          </p:cNvSpPr>
          <p:nvPr>
            <p:ph type="sldNum" sz="quarter" idx="12"/>
          </p:nvPr>
        </p:nvSpPr>
        <p:spPr>
          <a:xfrm>
            <a:off x="8339328" y="1170432"/>
            <a:ext cx="733864" cy="201168"/>
          </a:xfrm>
        </p:spPr>
        <p:txBody>
          <a:bodyPr/>
          <a:lstStyle/>
          <a:p>
            <a:fld id="{CD8004A4-038B-491B-9DC1-73E32F5AE828}"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a:xfrm>
            <a:off x="2640597" y="6377459"/>
            <a:ext cx="3836404" cy="365125"/>
          </a:xfrm>
        </p:spPr>
        <p:txBody>
          <a:bodyPr/>
          <a:lstStyle/>
          <a:p>
            <a:endParaRPr lang="id-ID"/>
          </a:p>
        </p:txBody>
      </p:sp>
      <p:sp>
        <p:nvSpPr>
          <p:cNvPr id="6" name="Slide Number Placeholder 5"/>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BEFB8A3-BA7E-40AB-88C6-18E96A5B03B5}" type="datetimeFigureOut">
              <a:rPr lang="id-ID" smtClean="0"/>
              <a:pPr/>
              <a:t>17/05/2017</a:t>
            </a:fld>
            <a:endParaRPr lang="id-ID"/>
          </a:p>
        </p:txBody>
      </p:sp>
      <p:sp>
        <p:nvSpPr>
          <p:cNvPr id="17" name="Footer Placeholder 16"/>
          <p:cNvSpPr>
            <a:spLocks noGrp="1"/>
          </p:cNvSpPr>
          <p:nvPr>
            <p:ph type="ftr" sz="quarter" idx="11"/>
          </p:nvPr>
        </p:nvSpPr>
        <p:spPr/>
        <p:txBody>
          <a:bodyPr/>
          <a:lstStyle>
            <a:extLst/>
          </a:lstStyle>
          <a:p>
            <a:endParaRPr lang="id-ID"/>
          </a:p>
        </p:txBody>
      </p:sp>
      <p:sp>
        <p:nvSpPr>
          <p:cNvPr id="29" name="Slide Number Placeholder 28"/>
          <p:cNvSpPr>
            <a:spLocks noGrp="1"/>
          </p:cNvSpPr>
          <p:nvPr>
            <p:ph type="sldNum" sz="quarter" idx="12"/>
          </p:nvPr>
        </p:nvSpPr>
        <p:spPr/>
        <p:txBody>
          <a:bodyPr/>
          <a:lstStyle>
            <a:extLst/>
          </a:lstStyle>
          <a:p>
            <a:fld id="{CD8004A4-038B-491B-9DC1-73E32F5AE828}" type="slidenum">
              <a:rPr lang="id-ID" smtClean="0"/>
              <a:pPr/>
              <a:t>‹#›</a:t>
            </a:fld>
            <a:endParaRPr lang="id-ID"/>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D8004A4-038B-491B-9DC1-73E32F5AE828}" type="slidenum">
              <a:rPr lang="id-ID" smtClean="0"/>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D8004A4-038B-491B-9DC1-73E32F5AE828}" type="slidenum">
              <a:rPr lang="id-ID" smtClean="0"/>
              <a:pPr/>
              <a:t>‹#›</a:t>
            </a:fld>
            <a:endParaRPr lang="id-ID"/>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EFB8A3-BA7E-40AB-88C6-18E96A5B03B5}" type="datetimeFigureOut">
              <a:rPr lang="id-ID" smtClean="0"/>
              <a:pPr/>
              <a:t>17/05/2017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CD8004A4-038B-491B-9DC1-73E32F5AE828}"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BEFB8A3-BA7E-40AB-88C6-18E96A5B03B5}" type="datetimeFigureOut">
              <a:rPr lang="id-ID" smtClean="0"/>
              <a:pPr/>
              <a:t>17/05/2017</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CD8004A4-038B-491B-9DC1-73E32F5AE828}" type="slidenum">
              <a:rPr lang="id-ID" smtClean="0"/>
              <a:pPr/>
              <a:t>‹#›</a:t>
            </a:fld>
            <a:endParaRPr lang="id-ID"/>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EFB8A3-BA7E-40AB-88C6-18E96A5B03B5}" type="datetimeFigureOut">
              <a:rPr lang="id-ID" smtClean="0"/>
              <a:pPr/>
              <a:t>17/05/2017</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CD8004A4-038B-491B-9DC1-73E32F5AE828}" type="slidenum">
              <a:rPr lang="id-ID" smtClean="0"/>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BEFB8A3-BA7E-40AB-88C6-18E96A5B03B5}" type="datetimeFigureOut">
              <a:rPr lang="id-ID" smtClean="0"/>
              <a:pPr/>
              <a:t>17/05/2017</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CD8004A4-038B-491B-9DC1-73E32F5AE828}" type="slidenum">
              <a:rPr lang="id-ID" smtClean="0"/>
              <a:pPr/>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EFB8A3-BA7E-40AB-88C6-18E96A5B03B5}" type="datetimeFigureOut">
              <a:rPr lang="id-ID" smtClean="0"/>
              <a:pPr/>
              <a:t>17/05/2017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CD8004A4-038B-491B-9DC1-73E32F5AE828}" type="slidenum">
              <a:rPr lang="id-ID" smtClean="0"/>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BEFB8A3-BA7E-40AB-88C6-18E96A5B03B5}" type="datetimeFigureOut">
              <a:rPr lang="id-ID" smtClean="0"/>
              <a:pPr/>
              <a:t>17/05/2017</a:t>
            </a:fld>
            <a:endParaRPr lang="id-ID"/>
          </a:p>
        </p:txBody>
      </p:sp>
      <p:sp>
        <p:nvSpPr>
          <p:cNvPr id="6" name="Footer Placeholder 5"/>
          <p:cNvSpPr>
            <a:spLocks noGrp="1"/>
          </p:cNvSpPr>
          <p:nvPr>
            <p:ph type="ftr" sz="quarter" idx="11"/>
          </p:nvPr>
        </p:nvSpPr>
        <p:spPr>
          <a:xfrm>
            <a:off x="914400" y="55499"/>
            <a:ext cx="5562600" cy="365125"/>
          </a:xfrm>
        </p:spPr>
        <p:txBody>
          <a:bodyPr/>
          <a:lstStyle>
            <a:extLst/>
          </a:lstStyle>
          <a:p>
            <a:endParaRPr lang="id-ID"/>
          </a:p>
        </p:txBody>
      </p:sp>
      <p:sp>
        <p:nvSpPr>
          <p:cNvPr id="7" name="Slide Number Placeholder 6"/>
          <p:cNvSpPr>
            <a:spLocks noGrp="1"/>
          </p:cNvSpPr>
          <p:nvPr>
            <p:ph type="sldNum" sz="quarter" idx="12"/>
          </p:nvPr>
        </p:nvSpPr>
        <p:spPr>
          <a:xfrm>
            <a:off x="8610600" y="55499"/>
            <a:ext cx="457200" cy="365125"/>
          </a:xfrm>
        </p:spPr>
        <p:txBody>
          <a:bodyPr/>
          <a:lstStyle>
            <a:extLst/>
          </a:lstStyle>
          <a:p>
            <a:fld id="{CD8004A4-038B-491B-9DC1-73E32F5AE828}" type="slidenum">
              <a:rPr lang="id-ID" smtClean="0"/>
              <a:pPr/>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D8004A4-038B-491B-9DC1-73E32F5AE828}" type="slidenum">
              <a:rPr lang="id-ID" smtClean="0"/>
              <a:pPr/>
              <a:t>‹#›</a:t>
            </a:fld>
            <a:endParaRPr lang="id-I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EFB8A3-BA7E-40AB-88C6-18E96A5B03B5}" type="datetimeFigureOut">
              <a:rPr lang="id-ID" smtClean="0"/>
              <a:pPr/>
              <a:t>17/05/2017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D8004A4-038B-491B-9DC1-73E32F5AE828}"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FB8A3-BA7E-40AB-88C6-18E96A5B03B5}" type="datetimeFigureOut">
              <a:rPr lang="id-ID" smtClean="0"/>
              <a:pPr/>
              <a:t>17/05/2017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D8004A4-038B-491B-9DC1-73E32F5AE828}"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FB8A3-BA7E-40AB-88C6-18E96A5B03B5}" type="datetimeFigureOut">
              <a:rPr lang="id-ID" smtClean="0"/>
              <a:pPr/>
              <a:t>17/05/2017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004A4-038B-491B-9DC1-73E32F5AE828}"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BEFB8A3-BA7E-40AB-88C6-18E96A5B03B5}" type="datetimeFigureOut">
              <a:rPr lang="id-ID" smtClean="0"/>
              <a:pPr/>
              <a:t>17/05/2017</a:t>
            </a:fld>
            <a:endParaRPr lang="id-ID"/>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d-ID"/>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D8004A4-038B-491B-9DC1-73E32F5AE828}"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BEFB8A3-BA7E-40AB-88C6-18E96A5B03B5}" type="datetimeFigureOut">
              <a:rPr lang="id-ID" smtClean="0"/>
              <a:pPr/>
              <a:t>17/05/2017</a:t>
            </a:fld>
            <a:endParaRPr lang="id-ID"/>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d-ID"/>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D8004A4-038B-491B-9DC1-73E32F5AE828}"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BEFB8A3-BA7E-40AB-88C6-18E96A5B03B5}" type="datetimeFigureOut">
              <a:rPr lang="id-ID" smtClean="0"/>
              <a:pPr/>
              <a:t>17/05/2017</a:t>
            </a:fld>
            <a:endParaRPr lang="id-ID"/>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d-ID"/>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D8004A4-038B-491B-9DC1-73E32F5AE828}"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mybiohazardlabels.com/BIO/Fluorescent-Biohazard-Labels/SKU-LB-B518-4-V500.aspx" TargetMode="External"/><Relationship Id="rId1" Type="http://schemas.openxmlformats.org/officeDocument/2006/relationships/slideLayout" Target="../slideLayouts/slideLayout38.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Occupational Hazard and Risk </a:t>
            </a:r>
            <a:endParaRPr lang="id-ID" dirty="0"/>
          </a:p>
        </p:txBody>
      </p:sp>
      <p:sp>
        <p:nvSpPr>
          <p:cNvPr id="3" name="Subtitle 2"/>
          <p:cNvSpPr>
            <a:spLocks noGrp="1"/>
          </p:cNvSpPr>
          <p:nvPr>
            <p:ph type="subTitle" idx="1"/>
          </p:nvPr>
        </p:nvSpPr>
        <p:spPr/>
        <p:txBody>
          <a:bodyPr/>
          <a:lstStyle/>
          <a:p>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altLang="en-US"/>
              <a:t>BOSH Training 2009                                OSHC </a:t>
            </a:r>
          </a:p>
        </p:txBody>
      </p:sp>
      <p:grpSp>
        <p:nvGrpSpPr>
          <p:cNvPr id="2" name="Group 17"/>
          <p:cNvGrpSpPr>
            <a:grpSpLocks/>
          </p:cNvGrpSpPr>
          <p:nvPr/>
        </p:nvGrpSpPr>
        <p:grpSpPr bwMode="auto">
          <a:xfrm>
            <a:off x="1371600" y="457200"/>
            <a:ext cx="6248400" cy="5638800"/>
            <a:chOff x="864" y="288"/>
            <a:chExt cx="3936" cy="3552"/>
          </a:xfrm>
        </p:grpSpPr>
        <p:sp>
          <p:nvSpPr>
            <p:cNvPr id="25605" name="AutoShape 5"/>
            <p:cNvSpPr>
              <a:spLocks noChangeArrowheads="1"/>
            </p:cNvSpPr>
            <p:nvPr/>
          </p:nvSpPr>
          <p:spPr bwMode="auto">
            <a:xfrm>
              <a:off x="1878" y="288"/>
              <a:ext cx="1908" cy="1737"/>
            </a:xfrm>
            <a:prstGeom prst="diamond">
              <a:avLst/>
            </a:prstGeom>
            <a:solidFill>
              <a:srgbClr val="FF00FF"/>
            </a:solidFill>
            <a:ln w="38100" cmpd="dbl">
              <a:solidFill>
                <a:schemeClr val="tx1"/>
              </a:solidFill>
              <a:miter lim="800000"/>
              <a:headEnd/>
              <a:tailEnd/>
            </a:ln>
            <a:effectLst>
              <a:outerShdw sy="50000" rotWithShape="0">
                <a:schemeClr val="bg2">
                  <a:alpha val="50000"/>
                </a:schemeClr>
              </a:outerShdw>
            </a:effectLst>
          </p:spPr>
          <p:txBody>
            <a:bodyPr wrap="none" anchor="ctr"/>
            <a:lstStyle/>
            <a:p>
              <a:endParaRPr lang="en-US"/>
            </a:p>
          </p:txBody>
        </p:sp>
        <p:sp>
          <p:nvSpPr>
            <p:cNvPr id="25606" name="AutoShape 6"/>
            <p:cNvSpPr>
              <a:spLocks noChangeArrowheads="1"/>
            </p:cNvSpPr>
            <p:nvPr/>
          </p:nvSpPr>
          <p:spPr bwMode="auto">
            <a:xfrm>
              <a:off x="864" y="1194"/>
              <a:ext cx="1968" cy="1740"/>
            </a:xfrm>
            <a:prstGeom prst="diamond">
              <a:avLst/>
            </a:prstGeom>
            <a:solidFill>
              <a:srgbClr val="FFFF00"/>
            </a:solidFill>
            <a:ln w="38100" cmpd="dbl">
              <a:solidFill>
                <a:schemeClr val="tx1"/>
              </a:solidFill>
              <a:miter lim="800000"/>
              <a:headEnd/>
              <a:tailEnd/>
            </a:ln>
            <a:effectLst>
              <a:outerShdw sy="50000" rotWithShape="0">
                <a:schemeClr val="bg2">
                  <a:alpha val="50000"/>
                </a:schemeClr>
              </a:outerShdw>
            </a:effectLst>
          </p:spPr>
          <p:txBody>
            <a:bodyPr wrap="none" anchor="ctr"/>
            <a:lstStyle/>
            <a:p>
              <a:endParaRPr lang="en-US"/>
            </a:p>
          </p:txBody>
        </p:sp>
        <p:sp>
          <p:nvSpPr>
            <p:cNvPr id="25607" name="AutoShape 7"/>
            <p:cNvSpPr>
              <a:spLocks noChangeArrowheads="1"/>
            </p:cNvSpPr>
            <p:nvPr/>
          </p:nvSpPr>
          <p:spPr bwMode="auto">
            <a:xfrm>
              <a:off x="2832" y="1194"/>
              <a:ext cx="1968" cy="1740"/>
            </a:xfrm>
            <a:prstGeom prst="diamond">
              <a:avLst/>
            </a:prstGeom>
            <a:solidFill>
              <a:srgbClr val="000066"/>
            </a:solidFill>
            <a:ln w="38100" cmpd="dbl">
              <a:solidFill>
                <a:schemeClr val="tx1"/>
              </a:solidFill>
              <a:miter lim="800000"/>
              <a:headEnd/>
              <a:tailEnd/>
            </a:ln>
            <a:effectLst>
              <a:outerShdw sy="50000" rotWithShape="0">
                <a:schemeClr val="bg2">
                  <a:alpha val="50000"/>
                </a:schemeClr>
              </a:outerShdw>
            </a:effectLst>
          </p:spPr>
          <p:txBody>
            <a:bodyPr wrap="none" anchor="ctr"/>
            <a:lstStyle/>
            <a:p>
              <a:endParaRPr lang="en-US"/>
            </a:p>
          </p:txBody>
        </p:sp>
        <p:sp>
          <p:nvSpPr>
            <p:cNvPr id="25608" name="AutoShape 8"/>
            <p:cNvSpPr>
              <a:spLocks noChangeArrowheads="1"/>
            </p:cNvSpPr>
            <p:nvPr/>
          </p:nvSpPr>
          <p:spPr bwMode="auto">
            <a:xfrm>
              <a:off x="1878" y="2103"/>
              <a:ext cx="1908" cy="1737"/>
            </a:xfrm>
            <a:prstGeom prst="diamond">
              <a:avLst/>
            </a:prstGeom>
            <a:solidFill>
              <a:srgbClr val="006600"/>
            </a:solidFill>
            <a:ln w="38100" cmpd="dbl">
              <a:solidFill>
                <a:schemeClr val="tx1"/>
              </a:solidFill>
              <a:miter lim="800000"/>
              <a:headEnd/>
              <a:tailEnd/>
            </a:ln>
            <a:effectLst>
              <a:outerShdw sy="50000" rotWithShape="0">
                <a:schemeClr val="bg2">
                  <a:alpha val="50000"/>
                </a:schemeClr>
              </a:outerShdw>
            </a:effectLst>
          </p:spPr>
          <p:txBody>
            <a:bodyPr wrap="none" anchor="ctr"/>
            <a:lstStyle/>
            <a:p>
              <a:endParaRPr lang="en-US"/>
            </a:p>
          </p:txBody>
        </p:sp>
        <p:sp>
          <p:nvSpPr>
            <p:cNvPr id="25609" name="Text Box 9"/>
            <p:cNvSpPr txBox="1">
              <a:spLocks noChangeArrowheads="1"/>
            </p:cNvSpPr>
            <p:nvPr/>
          </p:nvSpPr>
          <p:spPr bwMode="auto">
            <a:xfrm>
              <a:off x="3201" y="2185"/>
              <a:ext cx="1292" cy="334"/>
            </a:xfrm>
            <a:prstGeom prst="rect">
              <a:avLst/>
            </a:prstGeom>
            <a:noFill/>
            <a:ln w="9525">
              <a:noFill/>
              <a:miter lim="800000"/>
              <a:headEnd/>
              <a:tailEnd/>
            </a:ln>
            <a:effectLst/>
          </p:spPr>
          <p:txBody>
            <a:bodyPr>
              <a:spAutoFit/>
            </a:bodyPr>
            <a:lstStyle/>
            <a:p>
              <a:pPr algn="ctr">
                <a:lnSpc>
                  <a:spcPct val="80000"/>
                </a:lnSpc>
                <a:spcBef>
                  <a:spcPct val="50000"/>
                </a:spcBef>
              </a:pPr>
              <a:r>
                <a:rPr lang="en-US" b="1">
                  <a:solidFill>
                    <a:schemeClr val="bg1"/>
                  </a:solidFill>
                </a:rPr>
                <a:t>CHEMICAL HAZARD</a:t>
              </a:r>
            </a:p>
          </p:txBody>
        </p:sp>
        <p:sp>
          <p:nvSpPr>
            <p:cNvPr id="25610" name="Text Box 10"/>
            <p:cNvSpPr txBox="1">
              <a:spLocks noChangeArrowheads="1"/>
            </p:cNvSpPr>
            <p:nvPr/>
          </p:nvSpPr>
          <p:spPr bwMode="auto">
            <a:xfrm>
              <a:off x="2217" y="1235"/>
              <a:ext cx="1292" cy="334"/>
            </a:xfrm>
            <a:prstGeom prst="rect">
              <a:avLst/>
            </a:prstGeom>
            <a:noFill/>
            <a:ln w="9525">
              <a:noFill/>
              <a:miter lim="800000"/>
              <a:headEnd/>
              <a:tailEnd/>
            </a:ln>
            <a:effectLst/>
          </p:spPr>
          <p:txBody>
            <a:bodyPr>
              <a:spAutoFit/>
            </a:bodyPr>
            <a:lstStyle/>
            <a:p>
              <a:pPr algn="ctr">
                <a:lnSpc>
                  <a:spcPct val="80000"/>
                </a:lnSpc>
                <a:spcBef>
                  <a:spcPct val="50000"/>
                </a:spcBef>
              </a:pPr>
              <a:r>
                <a:rPr lang="en-US" b="1"/>
                <a:t>PHYSICAL HAZARD</a:t>
              </a:r>
            </a:p>
          </p:txBody>
        </p:sp>
        <p:sp>
          <p:nvSpPr>
            <p:cNvPr id="25611" name="Text Box 11"/>
            <p:cNvSpPr txBox="1">
              <a:spLocks noChangeArrowheads="1"/>
            </p:cNvSpPr>
            <p:nvPr/>
          </p:nvSpPr>
          <p:spPr bwMode="auto">
            <a:xfrm>
              <a:off x="2156" y="3011"/>
              <a:ext cx="1414" cy="334"/>
            </a:xfrm>
            <a:prstGeom prst="rect">
              <a:avLst/>
            </a:prstGeom>
            <a:noFill/>
            <a:ln w="9525">
              <a:noFill/>
              <a:miter lim="800000"/>
              <a:headEnd/>
              <a:tailEnd/>
            </a:ln>
            <a:effectLst/>
          </p:spPr>
          <p:txBody>
            <a:bodyPr>
              <a:spAutoFit/>
            </a:bodyPr>
            <a:lstStyle/>
            <a:p>
              <a:pPr algn="ctr">
                <a:lnSpc>
                  <a:spcPct val="80000"/>
                </a:lnSpc>
                <a:spcBef>
                  <a:spcPct val="50000"/>
                </a:spcBef>
              </a:pPr>
              <a:r>
                <a:rPr lang="en-US" b="1">
                  <a:solidFill>
                    <a:schemeClr val="bg1"/>
                  </a:solidFill>
                </a:rPr>
                <a:t>BIOLOGICAL HAZARD</a:t>
              </a:r>
            </a:p>
          </p:txBody>
        </p:sp>
        <p:sp>
          <p:nvSpPr>
            <p:cNvPr id="25612" name="Text Box 12"/>
            <p:cNvSpPr txBox="1">
              <a:spLocks noChangeArrowheads="1"/>
            </p:cNvSpPr>
            <p:nvPr/>
          </p:nvSpPr>
          <p:spPr bwMode="auto">
            <a:xfrm>
              <a:off x="1049" y="2123"/>
              <a:ext cx="1599" cy="334"/>
            </a:xfrm>
            <a:prstGeom prst="rect">
              <a:avLst/>
            </a:prstGeom>
            <a:noFill/>
            <a:ln w="9525">
              <a:noFill/>
              <a:miter lim="800000"/>
              <a:headEnd/>
              <a:tailEnd/>
            </a:ln>
            <a:effectLst/>
          </p:spPr>
          <p:txBody>
            <a:bodyPr>
              <a:spAutoFit/>
            </a:bodyPr>
            <a:lstStyle/>
            <a:p>
              <a:pPr algn="ctr">
                <a:lnSpc>
                  <a:spcPct val="80000"/>
                </a:lnSpc>
                <a:spcBef>
                  <a:spcPct val="50000"/>
                </a:spcBef>
              </a:pPr>
              <a:r>
                <a:rPr lang="en-US" b="1"/>
                <a:t>ERGONOMIC HAZARD</a:t>
              </a:r>
            </a:p>
          </p:txBody>
        </p:sp>
        <p:sp>
          <p:nvSpPr>
            <p:cNvPr id="25613" name="Oval 13" descr="radiation hazard"/>
            <p:cNvSpPr>
              <a:spLocks noChangeArrowheads="1"/>
            </p:cNvSpPr>
            <p:nvPr/>
          </p:nvSpPr>
          <p:spPr bwMode="auto">
            <a:xfrm>
              <a:off x="2525" y="584"/>
              <a:ext cx="676" cy="592"/>
            </a:xfrm>
            <a:prstGeom prst="ellipse">
              <a:avLst/>
            </a:prstGeom>
            <a:blipFill dpi="0" rotWithShape="1">
              <a:blip r:embed="rId2" cstate="print"/>
              <a:srcRect/>
              <a:stretch>
                <a:fillRect/>
              </a:stretch>
            </a:blipFill>
            <a:ln w="9525">
              <a:noFill/>
              <a:round/>
              <a:headEnd/>
              <a:tailEnd/>
            </a:ln>
            <a:effectLst>
              <a:outerShdw sy="50000" rotWithShape="0">
                <a:schemeClr val="bg2">
                  <a:alpha val="50000"/>
                </a:schemeClr>
              </a:outerShdw>
            </a:effectLst>
          </p:spPr>
          <p:txBody>
            <a:bodyPr wrap="none" anchor="ctr"/>
            <a:lstStyle/>
            <a:p>
              <a:endParaRPr lang="en-US"/>
            </a:p>
          </p:txBody>
        </p:sp>
        <p:pic>
          <p:nvPicPr>
            <p:cNvPr id="25614" name="Picture 14" descr="chemical"/>
            <p:cNvPicPr>
              <a:picLocks noChangeAspect="1" noChangeArrowheads="1"/>
            </p:cNvPicPr>
            <p:nvPr/>
          </p:nvPicPr>
          <p:blipFill>
            <a:blip r:embed="rId3" cstate="print"/>
            <a:srcRect/>
            <a:stretch>
              <a:fillRect/>
            </a:stretch>
          </p:blipFill>
          <p:spPr bwMode="auto">
            <a:xfrm>
              <a:off x="3509" y="1531"/>
              <a:ext cx="615" cy="592"/>
            </a:xfrm>
            <a:prstGeom prst="rect">
              <a:avLst/>
            </a:prstGeom>
            <a:noFill/>
          </p:spPr>
        </p:pic>
        <p:pic>
          <p:nvPicPr>
            <p:cNvPr id="25615" name="Picture 15" descr="biohazard"/>
            <p:cNvPicPr>
              <a:picLocks noChangeAspect="1" noChangeArrowheads="1"/>
            </p:cNvPicPr>
            <p:nvPr/>
          </p:nvPicPr>
          <p:blipFill>
            <a:blip r:embed="rId4" cstate="print"/>
            <a:srcRect/>
            <a:stretch>
              <a:fillRect/>
            </a:stretch>
          </p:blipFill>
          <p:spPr bwMode="auto">
            <a:xfrm>
              <a:off x="2525" y="2419"/>
              <a:ext cx="553" cy="515"/>
            </a:xfrm>
            <a:prstGeom prst="rect">
              <a:avLst/>
            </a:prstGeom>
            <a:noFill/>
          </p:spPr>
        </p:pic>
        <p:pic>
          <p:nvPicPr>
            <p:cNvPr id="25616" name="Picture 16" descr="ergonomics"/>
            <p:cNvPicPr>
              <a:picLocks noChangeAspect="1" noChangeArrowheads="1"/>
            </p:cNvPicPr>
            <p:nvPr/>
          </p:nvPicPr>
          <p:blipFill>
            <a:blip r:embed="rId5" cstate="print"/>
            <a:srcRect/>
            <a:stretch>
              <a:fillRect/>
            </a:stretch>
          </p:blipFill>
          <p:spPr bwMode="auto">
            <a:xfrm>
              <a:off x="1595" y="1545"/>
              <a:ext cx="464" cy="546"/>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p:spPr>
        <p:txBody>
          <a:bodyPr/>
          <a:lstStyle/>
          <a:p>
            <a:pPr eaLnBrk="1" hangingPunct="1"/>
            <a:r>
              <a:rPr lang="pt-BR" smtClean="0"/>
              <a:t>HAZARDS AT WORKPLACE</a:t>
            </a:r>
            <a:endParaRPr lang="en-US" smtClean="0"/>
          </a:p>
        </p:txBody>
      </p:sp>
      <p:sp>
        <p:nvSpPr>
          <p:cNvPr id="5124" name="Rectangle 4"/>
          <p:cNvSpPr>
            <a:spLocks noGrp="1" noChangeArrowheads="1"/>
          </p:cNvSpPr>
          <p:nvPr>
            <p:ph sz="quarter" idx="1"/>
          </p:nvPr>
        </p:nvSpPr>
        <p:spPr>
          <a:xfrm>
            <a:off x="612775" y="1600200"/>
            <a:ext cx="8153400" cy="4495800"/>
          </a:xfrm>
        </p:spPr>
        <p:txBody>
          <a:bodyPr/>
          <a:lstStyle/>
          <a:p>
            <a:pPr eaLnBrk="1" hangingPunct="1"/>
            <a:r>
              <a:rPr lang="en-US" smtClean="0"/>
              <a:t>Physi</a:t>
            </a:r>
            <a:r>
              <a:rPr lang="pt-BR" smtClean="0"/>
              <a:t>c</a:t>
            </a:r>
            <a:r>
              <a:rPr lang="en-US" smtClean="0"/>
              <a:t>al</a:t>
            </a:r>
          </a:p>
          <a:p>
            <a:pPr eaLnBrk="1" hangingPunct="1"/>
            <a:r>
              <a:rPr lang="en-US" smtClean="0"/>
              <a:t>Chemical</a:t>
            </a:r>
          </a:p>
          <a:p>
            <a:pPr eaLnBrk="1" hangingPunct="1"/>
            <a:r>
              <a:rPr lang="en-US" smtClean="0"/>
              <a:t>Biological</a:t>
            </a:r>
          </a:p>
          <a:p>
            <a:pPr eaLnBrk="1" hangingPunct="1"/>
            <a:r>
              <a:rPr lang="en-US" smtClean="0"/>
              <a:t>Psychosocial</a:t>
            </a:r>
          </a:p>
          <a:p>
            <a:pPr eaLnBrk="1" hangingPunct="1"/>
            <a:r>
              <a:rPr lang="en-US" smtClean="0"/>
              <a:t>Ergonomics</a:t>
            </a:r>
          </a:p>
          <a:p>
            <a:pPr eaLnBrk="1" hangingPunct="1"/>
            <a:r>
              <a:rPr lang="en-US" smtClean="0"/>
              <a:t>Mechanical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500" fill="hold"/>
                                        <p:tgtEl>
                                          <p:spTgt spid="51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anim calcmode="lin" valueType="num">
                                      <p:cBhvr additive="base">
                                        <p:cTn id="13" dur="500" fill="hold"/>
                                        <p:tgtEl>
                                          <p:spTgt spid="512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anim calcmode="lin" valueType="num">
                                      <p:cBhvr additive="base">
                                        <p:cTn id="19" dur="500" fill="hold"/>
                                        <p:tgtEl>
                                          <p:spTgt spid="512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4">
                                            <p:txEl>
                                              <p:pRg st="3" end="3"/>
                                            </p:txEl>
                                          </p:spTgt>
                                        </p:tgtEl>
                                        <p:attrNameLst>
                                          <p:attrName>style.visibility</p:attrName>
                                        </p:attrNameLst>
                                      </p:cBhvr>
                                      <p:to>
                                        <p:strVal val="visible"/>
                                      </p:to>
                                    </p:set>
                                    <p:anim calcmode="lin" valueType="num">
                                      <p:cBhvr additive="base">
                                        <p:cTn id="25" dur="500" fill="hold"/>
                                        <p:tgtEl>
                                          <p:spTgt spid="512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4">
                                            <p:txEl>
                                              <p:pRg st="4" end="4"/>
                                            </p:txEl>
                                          </p:spTgt>
                                        </p:tgtEl>
                                        <p:attrNameLst>
                                          <p:attrName>style.visibility</p:attrName>
                                        </p:attrNameLst>
                                      </p:cBhvr>
                                      <p:to>
                                        <p:strVal val="visible"/>
                                      </p:to>
                                    </p:set>
                                    <p:anim calcmode="lin" valueType="num">
                                      <p:cBhvr additive="base">
                                        <p:cTn id="31" dur="500" fill="hold"/>
                                        <p:tgtEl>
                                          <p:spTgt spid="512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4">
                                            <p:txEl>
                                              <p:pRg st="5" end="5"/>
                                            </p:txEl>
                                          </p:spTgt>
                                        </p:tgtEl>
                                        <p:attrNameLst>
                                          <p:attrName>style.visibility</p:attrName>
                                        </p:attrNameLst>
                                      </p:cBhvr>
                                      <p:to>
                                        <p:strVal val="visible"/>
                                      </p:to>
                                    </p:set>
                                    <p:anim calcmode="lin" valueType="num">
                                      <p:cBhvr additive="base">
                                        <p:cTn id="37" dur="500" fill="hold"/>
                                        <p:tgtEl>
                                          <p:spTgt spid="512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lstStyle/>
          <a:p>
            <a:pPr eaLnBrk="1" hangingPunct="1"/>
            <a:r>
              <a:rPr lang="en-US" smtClean="0"/>
              <a:t>Classes of Hazards</a:t>
            </a:r>
          </a:p>
        </p:txBody>
      </p:sp>
      <p:sp>
        <p:nvSpPr>
          <p:cNvPr id="17411" name="Rectangle 3"/>
          <p:cNvSpPr>
            <a:spLocks noChangeArrowheads="1"/>
          </p:cNvSpPr>
          <p:nvPr/>
        </p:nvSpPr>
        <p:spPr bwMode="auto">
          <a:xfrm>
            <a:off x="395288" y="3357563"/>
            <a:ext cx="1312862" cy="396875"/>
          </a:xfrm>
          <a:prstGeom prst="rect">
            <a:avLst/>
          </a:prstGeom>
          <a:noFill/>
          <a:ln w="9525">
            <a:noFill/>
            <a:miter lim="800000"/>
            <a:headEnd/>
            <a:tailEnd/>
          </a:ln>
        </p:spPr>
        <p:txBody>
          <a:bodyPr wrap="none">
            <a:spAutoFit/>
          </a:bodyPr>
          <a:lstStyle/>
          <a:p>
            <a:pPr eaLnBrk="0" hangingPunct="0"/>
            <a:r>
              <a:rPr lang="en-GB" sz="2000" b="1">
                <a:solidFill>
                  <a:srgbClr val="000066"/>
                </a:solidFill>
                <a:latin typeface="Arial" charset="0"/>
              </a:rPr>
              <a:t>Chemical</a:t>
            </a:r>
          </a:p>
        </p:txBody>
      </p:sp>
      <p:sp>
        <p:nvSpPr>
          <p:cNvPr id="17412" name="Rectangle 4"/>
          <p:cNvSpPr>
            <a:spLocks noChangeArrowheads="1"/>
          </p:cNvSpPr>
          <p:nvPr/>
        </p:nvSpPr>
        <p:spPr bwMode="auto">
          <a:xfrm>
            <a:off x="1187450" y="5732463"/>
            <a:ext cx="1214438" cy="396875"/>
          </a:xfrm>
          <a:prstGeom prst="rect">
            <a:avLst/>
          </a:prstGeom>
          <a:noFill/>
          <a:ln w="9525">
            <a:noFill/>
            <a:miter lim="800000"/>
            <a:headEnd/>
            <a:tailEnd/>
          </a:ln>
        </p:spPr>
        <p:txBody>
          <a:bodyPr wrap="none">
            <a:spAutoFit/>
          </a:bodyPr>
          <a:lstStyle/>
          <a:p>
            <a:pPr eaLnBrk="0" hangingPunct="0"/>
            <a:r>
              <a:rPr lang="en-GB" sz="2000" b="1">
                <a:solidFill>
                  <a:srgbClr val="000066"/>
                </a:solidFill>
                <a:latin typeface="Arial" charset="0"/>
              </a:rPr>
              <a:t>Physical</a:t>
            </a:r>
          </a:p>
        </p:txBody>
      </p:sp>
      <p:sp>
        <p:nvSpPr>
          <p:cNvPr id="17413" name="Rectangle 5"/>
          <p:cNvSpPr>
            <a:spLocks noChangeArrowheads="1"/>
          </p:cNvSpPr>
          <p:nvPr/>
        </p:nvSpPr>
        <p:spPr bwMode="auto">
          <a:xfrm>
            <a:off x="3779838" y="5805488"/>
            <a:ext cx="1397000" cy="396875"/>
          </a:xfrm>
          <a:prstGeom prst="rect">
            <a:avLst/>
          </a:prstGeom>
          <a:noFill/>
          <a:ln w="9525">
            <a:noFill/>
            <a:miter lim="800000"/>
            <a:headEnd/>
            <a:tailEnd/>
          </a:ln>
        </p:spPr>
        <p:txBody>
          <a:bodyPr wrap="none">
            <a:spAutoFit/>
          </a:bodyPr>
          <a:lstStyle/>
          <a:p>
            <a:pPr eaLnBrk="0" hangingPunct="0"/>
            <a:r>
              <a:rPr lang="en-GB" sz="2000" b="1">
                <a:solidFill>
                  <a:srgbClr val="000066"/>
                </a:solidFill>
                <a:latin typeface="Arial" charset="0"/>
              </a:rPr>
              <a:t>Biological</a:t>
            </a:r>
          </a:p>
        </p:txBody>
      </p:sp>
      <p:sp>
        <p:nvSpPr>
          <p:cNvPr id="17414" name="Rectangle 6"/>
          <p:cNvSpPr>
            <a:spLocks noChangeArrowheads="1"/>
          </p:cNvSpPr>
          <p:nvPr/>
        </p:nvSpPr>
        <p:spPr bwMode="auto">
          <a:xfrm>
            <a:off x="6084888" y="5661025"/>
            <a:ext cx="1511300" cy="396875"/>
          </a:xfrm>
          <a:prstGeom prst="rect">
            <a:avLst/>
          </a:prstGeom>
          <a:noFill/>
          <a:ln w="9525">
            <a:noFill/>
            <a:miter lim="800000"/>
            <a:headEnd/>
            <a:tailEnd/>
          </a:ln>
        </p:spPr>
        <p:txBody>
          <a:bodyPr wrap="none">
            <a:spAutoFit/>
          </a:bodyPr>
          <a:lstStyle/>
          <a:p>
            <a:pPr eaLnBrk="0" hangingPunct="0"/>
            <a:r>
              <a:rPr lang="en-GB" sz="2000" b="1">
                <a:solidFill>
                  <a:srgbClr val="000066"/>
                </a:solidFill>
                <a:latin typeface="Arial" charset="0"/>
              </a:rPr>
              <a:t>Ergonomic</a:t>
            </a:r>
          </a:p>
        </p:txBody>
      </p:sp>
      <p:sp>
        <p:nvSpPr>
          <p:cNvPr id="17415" name="Rectangle 7"/>
          <p:cNvSpPr>
            <a:spLocks noChangeArrowheads="1"/>
          </p:cNvSpPr>
          <p:nvPr/>
        </p:nvSpPr>
        <p:spPr bwMode="auto">
          <a:xfrm>
            <a:off x="6588125" y="3357563"/>
            <a:ext cx="1892300" cy="396875"/>
          </a:xfrm>
          <a:prstGeom prst="rect">
            <a:avLst/>
          </a:prstGeom>
          <a:noFill/>
          <a:ln w="9525">
            <a:noFill/>
            <a:miter lim="800000"/>
            <a:headEnd/>
            <a:tailEnd/>
          </a:ln>
        </p:spPr>
        <p:txBody>
          <a:bodyPr wrap="none">
            <a:spAutoFit/>
          </a:bodyPr>
          <a:lstStyle/>
          <a:p>
            <a:pPr eaLnBrk="0" hangingPunct="0"/>
            <a:r>
              <a:rPr lang="en-GB" sz="2000" b="1">
                <a:solidFill>
                  <a:srgbClr val="000066"/>
                </a:solidFill>
                <a:latin typeface="Arial" charset="0"/>
              </a:rPr>
              <a:t>Psychological</a:t>
            </a:r>
          </a:p>
        </p:txBody>
      </p:sp>
      <p:pic>
        <p:nvPicPr>
          <p:cNvPr id="17416" name="Picture 8" descr="C:\WINDOWS\Desktop\chemical _1- hazard.gif"/>
          <p:cNvPicPr>
            <a:picLocks noChangeAspect="1" noChangeArrowheads="1"/>
          </p:cNvPicPr>
          <p:nvPr/>
        </p:nvPicPr>
        <p:blipFill>
          <a:blip r:embed="rId3" cstate="print"/>
          <a:srcRect/>
          <a:stretch>
            <a:fillRect/>
          </a:stretch>
        </p:blipFill>
        <p:spPr bwMode="auto">
          <a:xfrm>
            <a:off x="0" y="1700213"/>
            <a:ext cx="1887538" cy="1784350"/>
          </a:xfrm>
          <a:prstGeom prst="rect">
            <a:avLst/>
          </a:prstGeom>
          <a:noFill/>
          <a:ln w="9525">
            <a:noFill/>
            <a:miter lim="800000"/>
            <a:headEnd/>
            <a:tailEnd/>
          </a:ln>
        </p:spPr>
      </p:pic>
      <p:pic>
        <p:nvPicPr>
          <p:cNvPr id="17417" name="Picture 9" descr="C:\WINDOWS\Desktop\physical _1- hazards.gif"/>
          <p:cNvPicPr>
            <a:picLocks noChangeAspect="1" noChangeArrowheads="1"/>
          </p:cNvPicPr>
          <p:nvPr/>
        </p:nvPicPr>
        <p:blipFill>
          <a:blip r:embed="rId4" cstate="print"/>
          <a:srcRect/>
          <a:stretch>
            <a:fillRect/>
          </a:stretch>
        </p:blipFill>
        <p:spPr bwMode="auto">
          <a:xfrm>
            <a:off x="1042988" y="4076700"/>
            <a:ext cx="1695450" cy="1584325"/>
          </a:xfrm>
          <a:prstGeom prst="rect">
            <a:avLst/>
          </a:prstGeom>
          <a:noFill/>
          <a:ln w="9525">
            <a:noFill/>
            <a:miter lim="800000"/>
            <a:headEnd/>
            <a:tailEnd/>
          </a:ln>
        </p:spPr>
      </p:pic>
      <p:pic>
        <p:nvPicPr>
          <p:cNvPr id="17418" name="Picture 10" descr="C:\WINDOWS\Desktop\Biological_1 - hazard.gif"/>
          <p:cNvPicPr>
            <a:picLocks noChangeAspect="1" noChangeArrowheads="1"/>
          </p:cNvPicPr>
          <p:nvPr/>
        </p:nvPicPr>
        <p:blipFill>
          <a:blip r:embed="rId5" cstate="print"/>
          <a:srcRect/>
          <a:stretch>
            <a:fillRect/>
          </a:stretch>
        </p:blipFill>
        <p:spPr bwMode="auto">
          <a:xfrm>
            <a:off x="3708400" y="4149725"/>
            <a:ext cx="1384300" cy="1576388"/>
          </a:xfrm>
          <a:prstGeom prst="rect">
            <a:avLst/>
          </a:prstGeom>
          <a:noFill/>
          <a:ln w="9525">
            <a:noFill/>
            <a:miter lim="800000"/>
            <a:headEnd/>
            <a:tailEnd/>
          </a:ln>
        </p:spPr>
      </p:pic>
      <p:pic>
        <p:nvPicPr>
          <p:cNvPr id="17419" name="Picture 11" descr="C:\WINDOWS\Desktop\Ergonomics_1 - hazard.gif"/>
          <p:cNvPicPr>
            <a:picLocks noChangeAspect="1" noChangeArrowheads="1"/>
          </p:cNvPicPr>
          <p:nvPr/>
        </p:nvPicPr>
        <p:blipFill>
          <a:blip r:embed="rId6" cstate="print"/>
          <a:srcRect/>
          <a:stretch>
            <a:fillRect/>
          </a:stretch>
        </p:blipFill>
        <p:spPr bwMode="auto">
          <a:xfrm>
            <a:off x="6011863" y="4076700"/>
            <a:ext cx="1479550" cy="1535113"/>
          </a:xfrm>
          <a:prstGeom prst="rect">
            <a:avLst/>
          </a:prstGeom>
          <a:noFill/>
          <a:ln w="9525">
            <a:noFill/>
            <a:miter lim="800000"/>
            <a:headEnd/>
            <a:tailEnd/>
          </a:ln>
        </p:spPr>
      </p:pic>
      <p:pic>
        <p:nvPicPr>
          <p:cNvPr id="17420" name="Picture 12" descr="C:\WINDOWS\Desktop\psychological_1.gif"/>
          <p:cNvPicPr>
            <a:picLocks noChangeAspect="1" noChangeArrowheads="1"/>
          </p:cNvPicPr>
          <p:nvPr/>
        </p:nvPicPr>
        <p:blipFill>
          <a:blip r:embed="rId7" cstate="print"/>
          <a:srcRect/>
          <a:stretch>
            <a:fillRect/>
          </a:stretch>
        </p:blipFill>
        <p:spPr bwMode="auto">
          <a:xfrm>
            <a:off x="6516688" y="1700213"/>
            <a:ext cx="2063750" cy="1687512"/>
          </a:xfrm>
          <a:prstGeom prst="rect">
            <a:avLst/>
          </a:prstGeom>
          <a:noFill/>
          <a:ln w="9525">
            <a:noFill/>
            <a:miter lim="800000"/>
            <a:headEnd/>
            <a:tailEnd/>
          </a:ln>
        </p:spPr>
      </p:pic>
      <p:sp>
        <p:nvSpPr>
          <p:cNvPr id="17421" name="Rectangle 13"/>
          <p:cNvSpPr>
            <a:spLocks noChangeArrowheads="1"/>
          </p:cNvSpPr>
          <p:nvPr/>
        </p:nvSpPr>
        <p:spPr bwMode="auto">
          <a:xfrm>
            <a:off x="2195513" y="2276475"/>
            <a:ext cx="3960812" cy="1274763"/>
          </a:xfrm>
          <a:prstGeom prst="rect">
            <a:avLst/>
          </a:prstGeom>
          <a:noFill/>
          <a:ln w="9525">
            <a:noFill/>
            <a:miter lim="800000"/>
            <a:headEnd/>
            <a:tailEnd/>
          </a:ln>
        </p:spPr>
        <p:txBody>
          <a:bodyPr>
            <a:spAutoFit/>
          </a:bodyPr>
          <a:lstStyle/>
          <a:p>
            <a:pPr algn="ctr">
              <a:spcBef>
                <a:spcPct val="20000"/>
              </a:spcBef>
              <a:buSzPct val="50000"/>
            </a:pPr>
            <a:r>
              <a:rPr lang="en-GB" b="1" dirty="0">
                <a:latin typeface="Arial" charset="0"/>
              </a:rPr>
              <a:t>Health hazard</a:t>
            </a:r>
          </a:p>
          <a:p>
            <a:pPr algn="ctr">
              <a:spcBef>
                <a:spcPct val="20000"/>
              </a:spcBef>
              <a:buSzPct val="50000"/>
            </a:pPr>
            <a:r>
              <a:rPr lang="en-GB" dirty="0">
                <a:latin typeface="Arial" charset="0"/>
              </a:rPr>
              <a:t>The potential to cause harm to health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50825" y="549275"/>
            <a:ext cx="3771900" cy="1143000"/>
          </a:xfrm>
          <a:prstGeom prst="rect">
            <a:avLst/>
          </a:prstGeom>
          <a:noFill/>
          <a:ln w="9525">
            <a:noFill/>
            <a:miter lim="800000"/>
            <a:headEnd/>
            <a:tailEnd/>
          </a:ln>
        </p:spPr>
        <p:txBody>
          <a:bodyPr anchor="ctr" anchorCtr="1"/>
          <a:lstStyle/>
          <a:p>
            <a:pPr algn="ctr"/>
            <a:r>
              <a:rPr lang="en-US" sz="2800" b="1" dirty="0"/>
              <a:t>Occupational Hazards</a:t>
            </a:r>
          </a:p>
        </p:txBody>
      </p:sp>
      <p:sp>
        <p:nvSpPr>
          <p:cNvPr id="18435" name="Text Box 3"/>
          <p:cNvSpPr txBox="1">
            <a:spLocks noChangeArrowheads="1"/>
          </p:cNvSpPr>
          <p:nvPr/>
        </p:nvSpPr>
        <p:spPr bwMode="auto">
          <a:xfrm>
            <a:off x="250825" y="2205038"/>
            <a:ext cx="1524000" cy="2554287"/>
          </a:xfrm>
          <a:prstGeom prst="rect">
            <a:avLst/>
          </a:prstGeom>
          <a:noFill/>
          <a:ln w="9525">
            <a:noFill/>
            <a:miter lim="800000"/>
            <a:headEnd/>
            <a:tailEnd/>
          </a:ln>
        </p:spPr>
        <p:txBody>
          <a:bodyPr>
            <a:spAutoFit/>
          </a:bodyPr>
          <a:lstStyle/>
          <a:p>
            <a:pPr eaLnBrk="0" hangingPunct="0">
              <a:buFontTx/>
              <a:buChar char="•"/>
            </a:pPr>
            <a:r>
              <a:rPr lang="en-US" sz="1800">
                <a:latin typeface="Arial" charset="0"/>
              </a:rPr>
              <a:t> </a:t>
            </a:r>
            <a:r>
              <a:rPr lang="en-US" sz="2000">
                <a:latin typeface="Arial" charset="0"/>
              </a:rPr>
              <a:t>Noise</a:t>
            </a:r>
          </a:p>
          <a:p>
            <a:pPr eaLnBrk="0" hangingPunct="0">
              <a:buFontTx/>
              <a:buChar char="•"/>
            </a:pPr>
            <a:r>
              <a:rPr lang="en-US" sz="2000">
                <a:latin typeface="Arial" charset="0"/>
              </a:rPr>
              <a:t> Vibration</a:t>
            </a:r>
          </a:p>
          <a:p>
            <a:pPr eaLnBrk="0" hangingPunct="0">
              <a:buFontTx/>
              <a:buChar char="•"/>
            </a:pPr>
            <a:r>
              <a:rPr lang="en-US" sz="2000">
                <a:latin typeface="Arial" charset="0"/>
              </a:rPr>
              <a:t> Radiation</a:t>
            </a:r>
          </a:p>
          <a:p>
            <a:pPr eaLnBrk="0" hangingPunct="0">
              <a:buFontTx/>
              <a:buChar char="•"/>
            </a:pPr>
            <a:r>
              <a:rPr lang="en-US" sz="2000">
                <a:latin typeface="Arial" charset="0"/>
              </a:rPr>
              <a:t> Lighting</a:t>
            </a:r>
          </a:p>
          <a:p>
            <a:pPr eaLnBrk="0" hangingPunct="0">
              <a:buFontTx/>
              <a:buChar char="•"/>
            </a:pPr>
            <a:r>
              <a:rPr lang="en-US" sz="2000">
                <a:latin typeface="Arial" charset="0"/>
              </a:rPr>
              <a:t> Heat</a:t>
            </a:r>
          </a:p>
          <a:p>
            <a:pPr eaLnBrk="0" hangingPunct="0">
              <a:buFontTx/>
              <a:buChar char="•"/>
            </a:pPr>
            <a:r>
              <a:rPr lang="en-US" sz="2000">
                <a:latin typeface="Arial" charset="0"/>
              </a:rPr>
              <a:t> Cold</a:t>
            </a:r>
          </a:p>
          <a:p>
            <a:pPr eaLnBrk="0" hangingPunct="0">
              <a:buFontTx/>
              <a:buChar char="•"/>
            </a:pPr>
            <a:r>
              <a:rPr lang="en-US" sz="2000">
                <a:latin typeface="Arial" charset="0"/>
              </a:rPr>
              <a:t> Fibres</a:t>
            </a:r>
          </a:p>
          <a:p>
            <a:pPr eaLnBrk="0" hangingPunct="0">
              <a:buFontTx/>
              <a:buChar char="•"/>
            </a:pPr>
            <a:r>
              <a:rPr lang="en-US" sz="2000">
                <a:latin typeface="Arial" charset="0"/>
              </a:rPr>
              <a:t> Dusts</a:t>
            </a:r>
          </a:p>
        </p:txBody>
      </p:sp>
      <p:sp>
        <p:nvSpPr>
          <p:cNvPr id="7172" name="AutoShape 4"/>
          <p:cNvSpPr>
            <a:spLocks noChangeArrowheads="1"/>
          </p:cNvSpPr>
          <p:nvPr/>
        </p:nvSpPr>
        <p:spPr bwMode="auto">
          <a:xfrm>
            <a:off x="3810000" y="3594100"/>
            <a:ext cx="1905000" cy="1143000"/>
          </a:xfrm>
          <a:prstGeom prst="downArrowCallout">
            <a:avLst>
              <a:gd name="adj1" fmla="val 41667"/>
              <a:gd name="adj2" fmla="val 41667"/>
              <a:gd name="adj3" fmla="val 16667"/>
              <a:gd name="adj4" fmla="val 66667"/>
            </a:avLst>
          </a:prstGeom>
          <a:solidFill>
            <a:srgbClr val="0000FF"/>
          </a:solidFill>
          <a:ln w="9525">
            <a:noFill/>
            <a:miter lim="800000"/>
            <a:headEnd/>
            <a:tailEnd/>
          </a:ln>
        </p:spPr>
        <p:txBody>
          <a:bodyPr wrap="none" anchor="ctr"/>
          <a:lstStyle/>
          <a:p>
            <a:pPr algn="ctr" eaLnBrk="0" hangingPunct="0"/>
            <a:r>
              <a:rPr lang="en-US" sz="2000" b="1">
                <a:solidFill>
                  <a:schemeClr val="accent2"/>
                </a:solidFill>
                <a:latin typeface="Arial" charset="0"/>
              </a:rPr>
              <a:t>CHEMICAL</a:t>
            </a:r>
            <a:endParaRPr lang="en-US" sz="1800" b="1">
              <a:solidFill>
                <a:schemeClr val="accent2"/>
              </a:solidFill>
              <a:latin typeface="Arial" charset="0"/>
            </a:endParaRPr>
          </a:p>
        </p:txBody>
      </p:sp>
      <p:sp>
        <p:nvSpPr>
          <p:cNvPr id="18437" name="Text Box 5"/>
          <p:cNvSpPr txBox="1">
            <a:spLocks noChangeArrowheads="1"/>
          </p:cNvSpPr>
          <p:nvPr/>
        </p:nvSpPr>
        <p:spPr bwMode="auto">
          <a:xfrm>
            <a:off x="4114800" y="4813300"/>
            <a:ext cx="1447800" cy="1938338"/>
          </a:xfrm>
          <a:prstGeom prst="rect">
            <a:avLst/>
          </a:prstGeom>
          <a:noFill/>
          <a:ln w="9525">
            <a:noFill/>
            <a:miter lim="800000"/>
            <a:headEnd/>
            <a:tailEnd/>
          </a:ln>
        </p:spPr>
        <p:txBody>
          <a:bodyPr>
            <a:spAutoFit/>
          </a:bodyPr>
          <a:lstStyle/>
          <a:p>
            <a:pPr eaLnBrk="0" hangingPunct="0">
              <a:buFontTx/>
              <a:buChar char="•"/>
            </a:pPr>
            <a:r>
              <a:rPr lang="en-US" sz="2000">
                <a:latin typeface="Arial" charset="0"/>
              </a:rPr>
              <a:t> Fumes</a:t>
            </a:r>
          </a:p>
          <a:p>
            <a:pPr eaLnBrk="0" hangingPunct="0">
              <a:buFontTx/>
              <a:buChar char="•"/>
            </a:pPr>
            <a:r>
              <a:rPr lang="en-US" sz="2000">
                <a:latin typeface="Arial" charset="0"/>
              </a:rPr>
              <a:t> Gases</a:t>
            </a:r>
          </a:p>
          <a:p>
            <a:pPr eaLnBrk="0" hangingPunct="0">
              <a:buFontTx/>
              <a:buChar char="•"/>
            </a:pPr>
            <a:r>
              <a:rPr lang="en-US" sz="2000">
                <a:latin typeface="Arial" charset="0"/>
              </a:rPr>
              <a:t> Aerosols</a:t>
            </a:r>
          </a:p>
          <a:p>
            <a:pPr eaLnBrk="0" hangingPunct="0">
              <a:buFontTx/>
              <a:buChar char="•"/>
            </a:pPr>
            <a:r>
              <a:rPr lang="en-US" sz="2000">
                <a:latin typeface="Arial" charset="0"/>
              </a:rPr>
              <a:t> Mists</a:t>
            </a:r>
          </a:p>
          <a:p>
            <a:pPr eaLnBrk="0" hangingPunct="0">
              <a:buFontTx/>
              <a:buChar char="•"/>
            </a:pPr>
            <a:r>
              <a:rPr lang="en-US" sz="2000">
                <a:latin typeface="Arial" charset="0"/>
              </a:rPr>
              <a:t> Liquids</a:t>
            </a:r>
          </a:p>
          <a:p>
            <a:pPr eaLnBrk="0" hangingPunct="0">
              <a:buFontTx/>
              <a:buChar char="•"/>
            </a:pPr>
            <a:r>
              <a:rPr lang="en-US" sz="2000">
                <a:latin typeface="Arial" charset="0"/>
              </a:rPr>
              <a:t> Vapours</a:t>
            </a:r>
          </a:p>
        </p:txBody>
      </p:sp>
      <p:sp>
        <p:nvSpPr>
          <p:cNvPr id="18438" name="Text Box 6"/>
          <p:cNvSpPr txBox="1">
            <a:spLocks noChangeArrowheads="1"/>
          </p:cNvSpPr>
          <p:nvPr/>
        </p:nvSpPr>
        <p:spPr bwMode="auto">
          <a:xfrm>
            <a:off x="3995738" y="765175"/>
            <a:ext cx="1447800" cy="1322388"/>
          </a:xfrm>
          <a:prstGeom prst="rect">
            <a:avLst/>
          </a:prstGeom>
          <a:noFill/>
          <a:ln w="9525">
            <a:noFill/>
            <a:miter lim="800000"/>
            <a:headEnd/>
            <a:tailEnd/>
          </a:ln>
        </p:spPr>
        <p:txBody>
          <a:bodyPr>
            <a:spAutoFit/>
          </a:bodyPr>
          <a:lstStyle/>
          <a:p>
            <a:pPr eaLnBrk="0" hangingPunct="0">
              <a:buFontTx/>
              <a:buChar char="•"/>
            </a:pPr>
            <a:r>
              <a:rPr lang="en-US" sz="1800" dirty="0">
                <a:latin typeface="Arial" charset="0"/>
              </a:rPr>
              <a:t> </a:t>
            </a:r>
            <a:r>
              <a:rPr lang="en-US" sz="2000" dirty="0">
                <a:latin typeface="Arial" charset="0"/>
              </a:rPr>
              <a:t>Bacteria</a:t>
            </a:r>
          </a:p>
          <a:p>
            <a:pPr eaLnBrk="0" hangingPunct="0">
              <a:buFontTx/>
              <a:buChar char="•"/>
            </a:pPr>
            <a:r>
              <a:rPr lang="en-US" sz="2000" dirty="0">
                <a:latin typeface="Arial" charset="0"/>
              </a:rPr>
              <a:t> Fungi</a:t>
            </a:r>
          </a:p>
          <a:p>
            <a:pPr eaLnBrk="0" hangingPunct="0">
              <a:buFontTx/>
              <a:buChar char="•"/>
            </a:pPr>
            <a:r>
              <a:rPr lang="en-US" sz="2000" dirty="0">
                <a:latin typeface="Arial" charset="0"/>
              </a:rPr>
              <a:t> Insects</a:t>
            </a:r>
          </a:p>
          <a:p>
            <a:pPr eaLnBrk="0" hangingPunct="0">
              <a:buFontTx/>
              <a:buChar char="•"/>
            </a:pPr>
            <a:r>
              <a:rPr lang="en-US" sz="2000" dirty="0">
                <a:latin typeface="Arial" charset="0"/>
              </a:rPr>
              <a:t> Viruses</a:t>
            </a:r>
          </a:p>
        </p:txBody>
      </p:sp>
      <p:sp>
        <p:nvSpPr>
          <p:cNvPr id="18439" name="Text Box 7"/>
          <p:cNvSpPr txBox="1">
            <a:spLocks noChangeArrowheads="1"/>
          </p:cNvSpPr>
          <p:nvPr/>
        </p:nvSpPr>
        <p:spPr bwMode="auto">
          <a:xfrm>
            <a:off x="5795963" y="1052513"/>
            <a:ext cx="3124200" cy="1016000"/>
          </a:xfrm>
          <a:prstGeom prst="rect">
            <a:avLst/>
          </a:prstGeom>
          <a:noFill/>
          <a:ln w="9525">
            <a:noFill/>
            <a:miter lim="800000"/>
            <a:headEnd/>
            <a:tailEnd/>
          </a:ln>
        </p:spPr>
        <p:txBody>
          <a:bodyPr>
            <a:spAutoFit/>
          </a:bodyPr>
          <a:lstStyle/>
          <a:p>
            <a:pPr eaLnBrk="0" hangingPunct="0">
              <a:buFontTx/>
              <a:buChar char="•"/>
            </a:pPr>
            <a:r>
              <a:rPr lang="en-US" sz="1800">
                <a:latin typeface="Arial" charset="0"/>
              </a:rPr>
              <a:t> </a:t>
            </a:r>
            <a:r>
              <a:rPr lang="en-US" sz="2000">
                <a:latin typeface="Arial" charset="0"/>
              </a:rPr>
              <a:t>Manual handling</a:t>
            </a:r>
          </a:p>
          <a:p>
            <a:pPr eaLnBrk="0" hangingPunct="0">
              <a:buFontTx/>
              <a:buChar char="•"/>
            </a:pPr>
            <a:r>
              <a:rPr lang="en-US" sz="2000">
                <a:latin typeface="Arial" charset="0"/>
              </a:rPr>
              <a:t> Repetitive movement</a:t>
            </a:r>
          </a:p>
          <a:p>
            <a:pPr eaLnBrk="0" hangingPunct="0">
              <a:buFontTx/>
              <a:buChar char="•"/>
            </a:pPr>
            <a:r>
              <a:rPr lang="en-US" sz="2000">
                <a:latin typeface="Arial" charset="0"/>
              </a:rPr>
              <a:t> Restrictive working area</a:t>
            </a:r>
          </a:p>
        </p:txBody>
      </p:sp>
      <p:sp>
        <p:nvSpPr>
          <p:cNvPr id="7176" name="AutoShape 8"/>
          <p:cNvSpPr>
            <a:spLocks noChangeArrowheads="1"/>
          </p:cNvSpPr>
          <p:nvPr/>
        </p:nvSpPr>
        <p:spPr bwMode="auto">
          <a:xfrm>
            <a:off x="5638800" y="3594100"/>
            <a:ext cx="2590800" cy="1143000"/>
          </a:xfrm>
          <a:prstGeom prst="downArrowCallout">
            <a:avLst>
              <a:gd name="adj1" fmla="val 56667"/>
              <a:gd name="adj2" fmla="val 56667"/>
              <a:gd name="adj3" fmla="val 16667"/>
              <a:gd name="adj4" fmla="val 66667"/>
            </a:avLst>
          </a:prstGeom>
          <a:solidFill>
            <a:srgbClr val="FFFF00"/>
          </a:solidFill>
          <a:ln w="9525">
            <a:noFill/>
            <a:miter lim="800000"/>
            <a:headEnd/>
            <a:tailEnd/>
          </a:ln>
        </p:spPr>
        <p:txBody>
          <a:bodyPr wrap="none" anchor="ctr"/>
          <a:lstStyle/>
          <a:p>
            <a:pPr algn="ctr" eaLnBrk="0" hangingPunct="0"/>
            <a:r>
              <a:rPr lang="en-US" sz="2000" b="1">
                <a:solidFill>
                  <a:srgbClr val="002060"/>
                </a:solidFill>
                <a:latin typeface="Arial" charset="0"/>
              </a:rPr>
              <a:t>PSYCHOLOGICAL</a:t>
            </a:r>
          </a:p>
        </p:txBody>
      </p:sp>
      <p:sp>
        <p:nvSpPr>
          <p:cNvPr id="18441" name="Text Box 9"/>
          <p:cNvSpPr txBox="1">
            <a:spLocks noChangeArrowheads="1"/>
          </p:cNvSpPr>
          <p:nvPr/>
        </p:nvSpPr>
        <p:spPr bwMode="auto">
          <a:xfrm>
            <a:off x="6019800" y="4813300"/>
            <a:ext cx="2800350" cy="1323975"/>
          </a:xfrm>
          <a:prstGeom prst="rect">
            <a:avLst/>
          </a:prstGeom>
          <a:noFill/>
          <a:ln w="9525">
            <a:noFill/>
            <a:miter lim="800000"/>
            <a:headEnd/>
            <a:tailEnd/>
          </a:ln>
        </p:spPr>
        <p:txBody>
          <a:bodyPr>
            <a:spAutoFit/>
          </a:bodyPr>
          <a:lstStyle/>
          <a:p>
            <a:pPr eaLnBrk="0" hangingPunct="0">
              <a:buFontTx/>
              <a:buChar char="•"/>
            </a:pPr>
            <a:r>
              <a:rPr lang="en-US" sz="1800">
                <a:latin typeface="Arial" charset="0"/>
              </a:rPr>
              <a:t> </a:t>
            </a:r>
            <a:r>
              <a:rPr lang="en-US" sz="2000">
                <a:latin typeface="Arial" charset="0"/>
              </a:rPr>
              <a:t>Job stress</a:t>
            </a:r>
          </a:p>
          <a:p>
            <a:pPr eaLnBrk="0" hangingPunct="0">
              <a:buFontTx/>
              <a:buChar char="•"/>
            </a:pPr>
            <a:r>
              <a:rPr lang="en-US" sz="2000">
                <a:latin typeface="Arial" charset="0"/>
              </a:rPr>
              <a:t> Job monotony</a:t>
            </a:r>
          </a:p>
          <a:p>
            <a:pPr eaLnBrk="0" hangingPunct="0">
              <a:buFontTx/>
              <a:buChar char="•"/>
            </a:pPr>
            <a:r>
              <a:rPr lang="en-US" sz="2000">
                <a:latin typeface="Arial" charset="0"/>
              </a:rPr>
              <a:t> Unsociable hours</a:t>
            </a:r>
          </a:p>
          <a:p>
            <a:pPr eaLnBrk="0" hangingPunct="0">
              <a:buFontTx/>
              <a:buChar char="•"/>
            </a:pPr>
            <a:r>
              <a:rPr lang="en-US" sz="2000">
                <a:latin typeface="Arial" charset="0"/>
              </a:rPr>
              <a:t> Job organization</a:t>
            </a:r>
          </a:p>
        </p:txBody>
      </p:sp>
      <p:sp>
        <p:nvSpPr>
          <p:cNvPr id="7178" name="AutoShape 10"/>
          <p:cNvSpPr>
            <a:spLocks noChangeArrowheads="1"/>
          </p:cNvSpPr>
          <p:nvPr/>
        </p:nvSpPr>
        <p:spPr bwMode="auto">
          <a:xfrm>
            <a:off x="5638800" y="2222500"/>
            <a:ext cx="2590800" cy="1371600"/>
          </a:xfrm>
          <a:prstGeom prst="upArrowCallout">
            <a:avLst>
              <a:gd name="adj1" fmla="val 47222"/>
              <a:gd name="adj2" fmla="val 47222"/>
              <a:gd name="adj3" fmla="val 16667"/>
              <a:gd name="adj4" fmla="val 66667"/>
            </a:avLst>
          </a:prstGeom>
          <a:solidFill>
            <a:srgbClr val="00CCFF"/>
          </a:solidFill>
          <a:ln w="9525">
            <a:noFill/>
            <a:miter lim="800000"/>
            <a:headEnd/>
            <a:tailEnd/>
          </a:ln>
        </p:spPr>
        <p:txBody>
          <a:bodyPr wrap="none" anchor="ctr"/>
          <a:lstStyle/>
          <a:p>
            <a:pPr algn="ctr" eaLnBrk="0" hangingPunct="0"/>
            <a:r>
              <a:rPr lang="en-US" sz="2000" b="1">
                <a:solidFill>
                  <a:srgbClr val="002060"/>
                </a:solidFill>
                <a:latin typeface="Arial" charset="0"/>
              </a:rPr>
              <a:t>ERGONOMICAL</a:t>
            </a:r>
            <a:endParaRPr lang="en-US" sz="2000">
              <a:solidFill>
                <a:srgbClr val="002060"/>
              </a:solidFill>
              <a:latin typeface="Arial" charset="0"/>
            </a:endParaRPr>
          </a:p>
        </p:txBody>
      </p:sp>
      <p:sp>
        <p:nvSpPr>
          <p:cNvPr id="7179" name="AutoShape 11"/>
          <p:cNvSpPr>
            <a:spLocks noChangeArrowheads="1"/>
          </p:cNvSpPr>
          <p:nvPr/>
        </p:nvSpPr>
        <p:spPr bwMode="auto">
          <a:xfrm>
            <a:off x="3810000" y="2222500"/>
            <a:ext cx="1828800" cy="1371600"/>
          </a:xfrm>
          <a:prstGeom prst="upArrowCallout">
            <a:avLst>
              <a:gd name="adj1" fmla="val 33333"/>
              <a:gd name="adj2" fmla="val 33333"/>
              <a:gd name="adj3" fmla="val 16667"/>
              <a:gd name="adj4" fmla="val 66667"/>
            </a:avLst>
          </a:prstGeom>
          <a:solidFill>
            <a:srgbClr val="FF3300"/>
          </a:solidFill>
          <a:ln w="9525">
            <a:noFill/>
            <a:miter lim="800000"/>
            <a:headEnd/>
            <a:tailEnd/>
          </a:ln>
        </p:spPr>
        <p:txBody>
          <a:bodyPr wrap="none" anchor="ctr"/>
          <a:lstStyle/>
          <a:p>
            <a:pPr algn="ctr" eaLnBrk="0" hangingPunct="0"/>
            <a:r>
              <a:rPr lang="en-US" sz="2000" b="1">
                <a:solidFill>
                  <a:srgbClr val="002060"/>
                </a:solidFill>
                <a:latin typeface="Arial" charset="0"/>
              </a:rPr>
              <a:t>BIOLOGICAL</a:t>
            </a:r>
            <a:endParaRPr lang="en-US">
              <a:solidFill>
                <a:srgbClr val="002060"/>
              </a:solidFill>
              <a:latin typeface="Arial" charset="0"/>
            </a:endParaRPr>
          </a:p>
        </p:txBody>
      </p:sp>
      <p:sp>
        <p:nvSpPr>
          <p:cNvPr id="18444" name="AutoShape 12"/>
          <p:cNvSpPr>
            <a:spLocks noChangeArrowheads="1"/>
          </p:cNvSpPr>
          <p:nvPr/>
        </p:nvSpPr>
        <p:spPr bwMode="auto">
          <a:xfrm>
            <a:off x="1692275" y="2679700"/>
            <a:ext cx="2117725" cy="1676400"/>
          </a:xfrm>
          <a:prstGeom prst="leftArrowCallout">
            <a:avLst>
              <a:gd name="adj1" fmla="val 25000"/>
              <a:gd name="adj2" fmla="val 25000"/>
              <a:gd name="adj3" fmla="val 19692"/>
              <a:gd name="adj4" fmla="val 66667"/>
            </a:avLst>
          </a:prstGeom>
          <a:blipFill dpi="0" rotWithShape="1">
            <a:blip r:embed="rId2" cstate="print"/>
            <a:srcRect/>
            <a:tile tx="0" ty="0" sx="100000" sy="100000" flip="none" algn="tl"/>
          </a:blipFill>
          <a:ln w="9525">
            <a:noFill/>
            <a:miter lim="800000"/>
            <a:headEnd/>
            <a:tailEnd/>
          </a:ln>
        </p:spPr>
        <p:txBody>
          <a:bodyPr wrap="none" anchor="ctr"/>
          <a:lstStyle/>
          <a:p>
            <a:pPr algn="ctr" eaLnBrk="0" hangingPunct="0"/>
            <a:r>
              <a:rPr lang="en-US" sz="2000" b="1">
                <a:solidFill>
                  <a:schemeClr val="accent2"/>
                </a:solidFill>
                <a:latin typeface="Arial" charset="0"/>
              </a:rPr>
              <a:t> PHYSICAL  </a:t>
            </a:r>
            <a:endParaRPr lang="en-US" sz="1800" b="1">
              <a:solidFill>
                <a:schemeClr val="accent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ppt_x</p:attrName>
                                        </p:attrNameLst>
                                      </p:cBhvr>
                                      <p:tavLst>
                                        <p:tav tm="0">
                                          <p:val>
                                            <p:strVal val="#ppt_x"/>
                                          </p:val>
                                        </p:tav>
                                        <p:tav tm="100000">
                                          <p:val>
                                            <p:strVal val="#ppt_x"/>
                                          </p:val>
                                        </p:tav>
                                      </p:tavLst>
                                    </p:anim>
                                    <p:anim calcmode="lin" valueType="num">
                                      <p:cBhvr>
                                        <p:cTn id="8" dur="500" fill="hold"/>
                                        <p:tgtEl>
                                          <p:spTgt spid="7172"/>
                                        </p:tgtEl>
                                        <p:attrNameLst>
                                          <p:attrName>ppt_y</p:attrName>
                                        </p:attrNameLst>
                                      </p:cBhvr>
                                      <p:tavLst>
                                        <p:tav tm="0">
                                          <p:val>
                                            <p:strVal val="#ppt_y-#ppt_h/2"/>
                                          </p:val>
                                        </p:tav>
                                        <p:tav tm="100000">
                                          <p:val>
                                            <p:strVal val="#ppt_y"/>
                                          </p:val>
                                        </p:tav>
                                      </p:tavLst>
                                    </p:anim>
                                    <p:anim calcmode="lin" valueType="num">
                                      <p:cBhvr>
                                        <p:cTn id="9" dur="500" fill="hold"/>
                                        <p:tgtEl>
                                          <p:spTgt spid="7172"/>
                                        </p:tgtEl>
                                        <p:attrNameLst>
                                          <p:attrName>ppt_w</p:attrName>
                                        </p:attrNameLst>
                                      </p:cBhvr>
                                      <p:tavLst>
                                        <p:tav tm="0">
                                          <p:val>
                                            <p:strVal val="#ppt_w"/>
                                          </p:val>
                                        </p:tav>
                                        <p:tav tm="100000">
                                          <p:val>
                                            <p:strVal val="#ppt_w"/>
                                          </p:val>
                                        </p:tav>
                                      </p:tavLst>
                                    </p:anim>
                                    <p:anim calcmode="lin" valueType="num">
                                      <p:cBhvr>
                                        <p:cTn id="10" dur="500" fill="hold"/>
                                        <p:tgtEl>
                                          <p:spTgt spid="717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7179"/>
                                        </p:tgtEl>
                                        <p:attrNameLst>
                                          <p:attrName>style.visibility</p:attrName>
                                        </p:attrNameLst>
                                      </p:cBhvr>
                                      <p:to>
                                        <p:strVal val="visible"/>
                                      </p:to>
                                    </p:set>
                                    <p:anim calcmode="lin" valueType="num">
                                      <p:cBhvr>
                                        <p:cTn id="14" dur="500" fill="hold"/>
                                        <p:tgtEl>
                                          <p:spTgt spid="7179"/>
                                        </p:tgtEl>
                                        <p:attrNameLst>
                                          <p:attrName>ppt_x</p:attrName>
                                        </p:attrNameLst>
                                      </p:cBhvr>
                                      <p:tavLst>
                                        <p:tav tm="0">
                                          <p:val>
                                            <p:strVal val="#ppt_x"/>
                                          </p:val>
                                        </p:tav>
                                        <p:tav tm="100000">
                                          <p:val>
                                            <p:strVal val="#ppt_x"/>
                                          </p:val>
                                        </p:tav>
                                      </p:tavLst>
                                    </p:anim>
                                    <p:anim calcmode="lin" valueType="num">
                                      <p:cBhvr>
                                        <p:cTn id="15" dur="500" fill="hold"/>
                                        <p:tgtEl>
                                          <p:spTgt spid="7179"/>
                                        </p:tgtEl>
                                        <p:attrNameLst>
                                          <p:attrName>ppt_y</p:attrName>
                                        </p:attrNameLst>
                                      </p:cBhvr>
                                      <p:tavLst>
                                        <p:tav tm="0">
                                          <p:val>
                                            <p:strVal val="#ppt_y+#ppt_h/2"/>
                                          </p:val>
                                        </p:tav>
                                        <p:tav tm="100000">
                                          <p:val>
                                            <p:strVal val="#ppt_y"/>
                                          </p:val>
                                        </p:tav>
                                      </p:tavLst>
                                    </p:anim>
                                    <p:anim calcmode="lin" valueType="num">
                                      <p:cBhvr>
                                        <p:cTn id="16" dur="500" fill="hold"/>
                                        <p:tgtEl>
                                          <p:spTgt spid="7179"/>
                                        </p:tgtEl>
                                        <p:attrNameLst>
                                          <p:attrName>ppt_w</p:attrName>
                                        </p:attrNameLst>
                                      </p:cBhvr>
                                      <p:tavLst>
                                        <p:tav tm="0">
                                          <p:val>
                                            <p:strVal val="#ppt_w"/>
                                          </p:val>
                                        </p:tav>
                                        <p:tav tm="100000">
                                          <p:val>
                                            <p:strVal val="#ppt_w"/>
                                          </p:val>
                                        </p:tav>
                                      </p:tavLst>
                                    </p:anim>
                                    <p:anim calcmode="lin" valueType="num">
                                      <p:cBhvr>
                                        <p:cTn id="17" dur="500" fill="hold"/>
                                        <p:tgtEl>
                                          <p:spTgt spid="7179"/>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7178"/>
                                        </p:tgtEl>
                                        <p:attrNameLst>
                                          <p:attrName>style.visibility</p:attrName>
                                        </p:attrNameLst>
                                      </p:cBhvr>
                                      <p:to>
                                        <p:strVal val="visible"/>
                                      </p:to>
                                    </p:set>
                                    <p:anim calcmode="lin" valueType="num">
                                      <p:cBhvr>
                                        <p:cTn id="21" dur="500" fill="hold"/>
                                        <p:tgtEl>
                                          <p:spTgt spid="7178"/>
                                        </p:tgtEl>
                                        <p:attrNameLst>
                                          <p:attrName>ppt_x</p:attrName>
                                        </p:attrNameLst>
                                      </p:cBhvr>
                                      <p:tavLst>
                                        <p:tav tm="0">
                                          <p:val>
                                            <p:strVal val="#ppt_x"/>
                                          </p:val>
                                        </p:tav>
                                        <p:tav tm="100000">
                                          <p:val>
                                            <p:strVal val="#ppt_x"/>
                                          </p:val>
                                        </p:tav>
                                      </p:tavLst>
                                    </p:anim>
                                    <p:anim calcmode="lin" valueType="num">
                                      <p:cBhvr>
                                        <p:cTn id="22" dur="500" fill="hold"/>
                                        <p:tgtEl>
                                          <p:spTgt spid="7178"/>
                                        </p:tgtEl>
                                        <p:attrNameLst>
                                          <p:attrName>ppt_y</p:attrName>
                                        </p:attrNameLst>
                                      </p:cBhvr>
                                      <p:tavLst>
                                        <p:tav tm="0">
                                          <p:val>
                                            <p:strVal val="#ppt_y+#ppt_h/2"/>
                                          </p:val>
                                        </p:tav>
                                        <p:tav tm="100000">
                                          <p:val>
                                            <p:strVal val="#ppt_y"/>
                                          </p:val>
                                        </p:tav>
                                      </p:tavLst>
                                    </p:anim>
                                    <p:anim calcmode="lin" valueType="num">
                                      <p:cBhvr>
                                        <p:cTn id="23" dur="500" fill="hold"/>
                                        <p:tgtEl>
                                          <p:spTgt spid="7178"/>
                                        </p:tgtEl>
                                        <p:attrNameLst>
                                          <p:attrName>ppt_w</p:attrName>
                                        </p:attrNameLst>
                                      </p:cBhvr>
                                      <p:tavLst>
                                        <p:tav tm="0">
                                          <p:val>
                                            <p:strVal val="#ppt_w"/>
                                          </p:val>
                                        </p:tav>
                                        <p:tav tm="100000">
                                          <p:val>
                                            <p:strVal val="#ppt_w"/>
                                          </p:val>
                                        </p:tav>
                                      </p:tavLst>
                                    </p:anim>
                                    <p:anim calcmode="lin" valueType="num">
                                      <p:cBhvr>
                                        <p:cTn id="24" dur="500" fill="hold"/>
                                        <p:tgtEl>
                                          <p:spTgt spid="7178"/>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2" fill="hold" grpId="0" nodeType="afterEffect">
                                  <p:stCondLst>
                                    <p:cond delay="0"/>
                                  </p:stCondLst>
                                  <p:childTnLst>
                                    <p:set>
                                      <p:cBhvr>
                                        <p:cTn id="27" dur="1" fill="hold">
                                          <p:stCondLst>
                                            <p:cond delay="0"/>
                                          </p:stCondLst>
                                        </p:cTn>
                                        <p:tgtEl>
                                          <p:spTgt spid="7176"/>
                                        </p:tgtEl>
                                        <p:attrNameLst>
                                          <p:attrName>style.visibility</p:attrName>
                                        </p:attrNameLst>
                                      </p:cBhvr>
                                      <p:to>
                                        <p:strVal val="visible"/>
                                      </p:to>
                                    </p:set>
                                    <p:anim calcmode="lin" valueType="num">
                                      <p:cBhvr>
                                        <p:cTn id="28" dur="500" fill="hold"/>
                                        <p:tgtEl>
                                          <p:spTgt spid="7176"/>
                                        </p:tgtEl>
                                        <p:attrNameLst>
                                          <p:attrName>ppt_x</p:attrName>
                                        </p:attrNameLst>
                                      </p:cBhvr>
                                      <p:tavLst>
                                        <p:tav tm="0">
                                          <p:val>
                                            <p:strVal val="#ppt_x+#ppt_w/2"/>
                                          </p:val>
                                        </p:tav>
                                        <p:tav tm="100000">
                                          <p:val>
                                            <p:strVal val="#ppt_x"/>
                                          </p:val>
                                        </p:tav>
                                      </p:tavLst>
                                    </p:anim>
                                    <p:anim calcmode="lin" valueType="num">
                                      <p:cBhvr>
                                        <p:cTn id="29" dur="500" fill="hold"/>
                                        <p:tgtEl>
                                          <p:spTgt spid="7176"/>
                                        </p:tgtEl>
                                        <p:attrNameLst>
                                          <p:attrName>ppt_y</p:attrName>
                                        </p:attrNameLst>
                                      </p:cBhvr>
                                      <p:tavLst>
                                        <p:tav tm="0">
                                          <p:val>
                                            <p:strVal val="#ppt_y"/>
                                          </p:val>
                                        </p:tav>
                                        <p:tav tm="100000">
                                          <p:val>
                                            <p:strVal val="#ppt_y"/>
                                          </p:val>
                                        </p:tav>
                                      </p:tavLst>
                                    </p:anim>
                                    <p:anim calcmode="lin" valueType="num">
                                      <p:cBhvr>
                                        <p:cTn id="30" dur="500" fill="hold"/>
                                        <p:tgtEl>
                                          <p:spTgt spid="7176"/>
                                        </p:tgtEl>
                                        <p:attrNameLst>
                                          <p:attrName>ppt_w</p:attrName>
                                        </p:attrNameLst>
                                      </p:cBhvr>
                                      <p:tavLst>
                                        <p:tav tm="0">
                                          <p:val>
                                            <p:fltVal val="0"/>
                                          </p:val>
                                        </p:tav>
                                        <p:tav tm="100000">
                                          <p:val>
                                            <p:strVal val="#ppt_w"/>
                                          </p:val>
                                        </p:tav>
                                      </p:tavLst>
                                    </p:anim>
                                    <p:anim calcmode="lin" valueType="num">
                                      <p:cBhvr>
                                        <p:cTn id="31" dur="500" fill="hold"/>
                                        <p:tgtEl>
                                          <p:spTgt spid="71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autoUpdateAnimBg="0"/>
      <p:bldP spid="7176" grpId="0" animBg="1" autoUpdateAnimBg="0"/>
      <p:bldP spid="7178" grpId="0" animBg="1" autoUpdateAnimBg="0"/>
      <p:bldP spid="717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BOSH Training 2009                                OSHC </a:t>
            </a:r>
          </a:p>
        </p:txBody>
      </p:sp>
      <p:sp>
        <p:nvSpPr>
          <p:cNvPr id="24578" name="Rectangle 2"/>
          <p:cNvSpPr>
            <a:spLocks noGrp="1" noChangeArrowheads="1"/>
          </p:cNvSpPr>
          <p:nvPr>
            <p:ph type="title"/>
          </p:nvPr>
        </p:nvSpPr>
        <p:spPr/>
        <p:txBody>
          <a:bodyPr/>
          <a:lstStyle/>
          <a:p>
            <a:r>
              <a:rPr lang="en-US" dirty="0" smtClean="0"/>
              <a:t>1. Chemical </a:t>
            </a:r>
            <a:r>
              <a:rPr lang="en-US" dirty="0"/>
              <a:t>Hazards</a:t>
            </a:r>
          </a:p>
        </p:txBody>
      </p:sp>
      <p:sp>
        <p:nvSpPr>
          <p:cNvPr id="24580" name="Rectangle 4"/>
          <p:cNvSpPr>
            <a:spLocks noChangeArrowheads="1"/>
          </p:cNvSpPr>
          <p:nvPr/>
        </p:nvSpPr>
        <p:spPr bwMode="auto">
          <a:xfrm>
            <a:off x="609600" y="1600200"/>
            <a:ext cx="7924800" cy="6096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None/>
            </a:pPr>
            <a:r>
              <a:rPr lang="en-US" sz="2800"/>
              <a:t>Routes of entry into the body</a:t>
            </a:r>
          </a:p>
        </p:txBody>
      </p:sp>
      <p:grpSp>
        <p:nvGrpSpPr>
          <p:cNvPr id="2" name="Group 5"/>
          <p:cNvGrpSpPr>
            <a:grpSpLocks/>
          </p:cNvGrpSpPr>
          <p:nvPr/>
        </p:nvGrpSpPr>
        <p:grpSpPr bwMode="auto">
          <a:xfrm>
            <a:off x="609600" y="2209800"/>
            <a:ext cx="2209800" cy="3810000"/>
            <a:chOff x="384" y="1488"/>
            <a:chExt cx="1392" cy="2400"/>
          </a:xfrm>
        </p:grpSpPr>
        <p:sp>
          <p:nvSpPr>
            <p:cNvPr id="24582" name="Rectangle 6"/>
            <p:cNvSpPr>
              <a:spLocks noChangeArrowheads="1"/>
            </p:cNvSpPr>
            <p:nvPr/>
          </p:nvSpPr>
          <p:spPr bwMode="auto">
            <a:xfrm>
              <a:off x="637" y="1488"/>
              <a:ext cx="950" cy="288"/>
            </a:xfrm>
            <a:prstGeom prst="rect">
              <a:avLst/>
            </a:prstGeom>
            <a:noFill/>
            <a:ln w="9525">
              <a:noFill/>
              <a:miter lim="800000"/>
              <a:headEnd/>
              <a:tailEnd/>
            </a:ln>
            <a:effectLst/>
          </p:spPr>
          <p:txBody>
            <a:bodyPr wrap="none">
              <a:spAutoFit/>
            </a:bodyPr>
            <a:lstStyle/>
            <a:p>
              <a:pPr algn="ctr"/>
              <a:r>
                <a:rPr lang="en-US" altLang="ja-JP" sz="2400">
                  <a:ea typeface="ＭＳ Ｐゴシック" pitchFamily="34" charset="-128"/>
                </a:rPr>
                <a:t>Inhalation</a:t>
              </a:r>
            </a:p>
          </p:txBody>
        </p:sp>
        <p:sp>
          <p:nvSpPr>
            <p:cNvPr id="24583" name="AutoShape 7" descr="respiratory system"/>
            <p:cNvSpPr>
              <a:spLocks noChangeArrowheads="1"/>
            </p:cNvSpPr>
            <p:nvPr/>
          </p:nvSpPr>
          <p:spPr bwMode="auto">
            <a:xfrm>
              <a:off x="384" y="1872"/>
              <a:ext cx="1392" cy="2016"/>
            </a:xfrm>
            <a:prstGeom prst="roundRect">
              <a:avLst>
                <a:gd name="adj" fmla="val 16667"/>
              </a:avLst>
            </a:prstGeom>
            <a:blipFill dpi="0" rotWithShape="1">
              <a:blip r:embed="rId2" cstate="print"/>
              <a:srcRect/>
              <a:stretch>
                <a:fillRect/>
              </a:stretch>
            </a:blipFill>
            <a:ln w="9525">
              <a:solidFill>
                <a:schemeClr val="accent1"/>
              </a:solidFill>
              <a:round/>
              <a:headEnd/>
              <a:tailEnd/>
            </a:ln>
            <a:effectLst/>
          </p:spPr>
          <p:txBody>
            <a:bodyPr wrap="none" anchor="ctr"/>
            <a:lstStyle/>
            <a:p>
              <a:endParaRPr lang="en-US"/>
            </a:p>
          </p:txBody>
        </p:sp>
      </p:grpSp>
      <p:grpSp>
        <p:nvGrpSpPr>
          <p:cNvPr id="3" name="Group 8"/>
          <p:cNvGrpSpPr>
            <a:grpSpLocks/>
          </p:cNvGrpSpPr>
          <p:nvPr/>
        </p:nvGrpSpPr>
        <p:grpSpPr bwMode="auto">
          <a:xfrm>
            <a:off x="3276600" y="2286000"/>
            <a:ext cx="2286000" cy="3810000"/>
            <a:chOff x="2064" y="1680"/>
            <a:chExt cx="1440" cy="2400"/>
          </a:xfrm>
        </p:grpSpPr>
        <p:sp>
          <p:nvSpPr>
            <p:cNvPr id="24585" name="Rectangle 9"/>
            <p:cNvSpPr>
              <a:spLocks noChangeArrowheads="1"/>
            </p:cNvSpPr>
            <p:nvPr/>
          </p:nvSpPr>
          <p:spPr bwMode="auto">
            <a:xfrm>
              <a:off x="2350" y="3792"/>
              <a:ext cx="896" cy="288"/>
            </a:xfrm>
            <a:prstGeom prst="rect">
              <a:avLst/>
            </a:prstGeom>
            <a:noFill/>
            <a:ln w="9525">
              <a:noFill/>
              <a:miter lim="800000"/>
              <a:headEnd/>
              <a:tailEnd/>
            </a:ln>
            <a:effectLst/>
          </p:spPr>
          <p:txBody>
            <a:bodyPr wrap="none">
              <a:spAutoFit/>
            </a:bodyPr>
            <a:lstStyle/>
            <a:p>
              <a:pPr algn="ctr"/>
              <a:r>
                <a:rPr lang="en-US" altLang="ja-JP" sz="2400">
                  <a:ea typeface="ＭＳ Ｐゴシック" pitchFamily="34" charset="-128"/>
                </a:rPr>
                <a:t>Ingestion</a:t>
              </a:r>
              <a:endParaRPr lang="en-US" sz="2400"/>
            </a:p>
          </p:txBody>
        </p:sp>
        <p:sp>
          <p:nvSpPr>
            <p:cNvPr id="24586" name="AutoShape 10" descr="diegstive system"/>
            <p:cNvSpPr>
              <a:spLocks noChangeArrowheads="1"/>
            </p:cNvSpPr>
            <p:nvPr/>
          </p:nvSpPr>
          <p:spPr bwMode="auto">
            <a:xfrm>
              <a:off x="2064" y="1680"/>
              <a:ext cx="1440" cy="2064"/>
            </a:xfrm>
            <a:prstGeom prst="roundRect">
              <a:avLst>
                <a:gd name="adj" fmla="val 16667"/>
              </a:avLst>
            </a:prstGeom>
            <a:blipFill dpi="0" rotWithShape="1">
              <a:blip r:embed="rId3" cstate="print"/>
              <a:srcRect/>
              <a:stretch>
                <a:fillRect/>
              </a:stretch>
            </a:blipFill>
            <a:ln w="9525">
              <a:solidFill>
                <a:schemeClr val="accent1"/>
              </a:solidFill>
              <a:round/>
              <a:headEnd/>
              <a:tailEnd/>
            </a:ln>
            <a:effectLst/>
          </p:spPr>
          <p:txBody>
            <a:bodyPr wrap="none" anchor="ctr"/>
            <a:lstStyle/>
            <a:p>
              <a:endParaRPr lang="en-US"/>
            </a:p>
          </p:txBody>
        </p:sp>
      </p:grpSp>
      <p:grpSp>
        <p:nvGrpSpPr>
          <p:cNvPr id="4" name="Group 11"/>
          <p:cNvGrpSpPr>
            <a:grpSpLocks/>
          </p:cNvGrpSpPr>
          <p:nvPr/>
        </p:nvGrpSpPr>
        <p:grpSpPr bwMode="auto">
          <a:xfrm>
            <a:off x="6096000" y="2209800"/>
            <a:ext cx="2438400" cy="3886200"/>
            <a:chOff x="3840" y="1488"/>
            <a:chExt cx="1536" cy="2448"/>
          </a:xfrm>
        </p:grpSpPr>
        <p:sp>
          <p:nvSpPr>
            <p:cNvPr id="24588" name="Rectangle 12"/>
            <p:cNvSpPr>
              <a:spLocks noChangeArrowheads="1"/>
            </p:cNvSpPr>
            <p:nvPr/>
          </p:nvSpPr>
          <p:spPr bwMode="auto">
            <a:xfrm>
              <a:off x="4027" y="1488"/>
              <a:ext cx="1205" cy="288"/>
            </a:xfrm>
            <a:prstGeom prst="rect">
              <a:avLst/>
            </a:prstGeom>
            <a:noFill/>
            <a:ln w="9525">
              <a:noFill/>
              <a:miter lim="800000"/>
              <a:headEnd/>
              <a:tailEnd/>
            </a:ln>
            <a:effectLst/>
          </p:spPr>
          <p:txBody>
            <a:bodyPr wrap="none">
              <a:spAutoFit/>
            </a:bodyPr>
            <a:lstStyle/>
            <a:p>
              <a:pPr algn="ctr">
                <a:spcBef>
                  <a:spcPct val="50000"/>
                </a:spcBef>
              </a:pPr>
              <a:r>
                <a:rPr lang="en-US" altLang="ja-JP" sz="2400">
                  <a:ea typeface="ＭＳ Ｐゴシック" pitchFamily="34" charset="-128"/>
                </a:rPr>
                <a:t>Skin Contact</a:t>
              </a:r>
            </a:p>
          </p:txBody>
        </p:sp>
        <p:sp>
          <p:nvSpPr>
            <p:cNvPr id="24589" name="AutoShape 13" descr="integumentary system"/>
            <p:cNvSpPr>
              <a:spLocks noChangeArrowheads="1"/>
            </p:cNvSpPr>
            <p:nvPr/>
          </p:nvSpPr>
          <p:spPr bwMode="auto">
            <a:xfrm>
              <a:off x="3840" y="1872"/>
              <a:ext cx="1536" cy="2064"/>
            </a:xfrm>
            <a:prstGeom prst="roundRect">
              <a:avLst>
                <a:gd name="adj" fmla="val 16667"/>
              </a:avLst>
            </a:prstGeom>
            <a:blipFill dpi="0" rotWithShape="1">
              <a:blip r:embed="rId4" cstate="print"/>
              <a:srcRect/>
              <a:stretch>
                <a:fillRect/>
              </a:stretch>
            </a:blipFill>
            <a:ln w="9525">
              <a:solidFill>
                <a:schemeClr val="accent1"/>
              </a:solid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BOSH Training 2009                                OSHC </a:t>
            </a:r>
          </a:p>
        </p:txBody>
      </p:sp>
      <p:sp>
        <p:nvSpPr>
          <p:cNvPr id="26626" name="Rectangle 2"/>
          <p:cNvSpPr>
            <a:spLocks noGrp="1" noChangeArrowheads="1"/>
          </p:cNvSpPr>
          <p:nvPr>
            <p:ph type="title"/>
          </p:nvPr>
        </p:nvSpPr>
        <p:spPr/>
        <p:txBody>
          <a:bodyPr/>
          <a:lstStyle/>
          <a:p>
            <a:r>
              <a:rPr lang="en-US"/>
              <a:t>Chemical Hazards</a:t>
            </a:r>
          </a:p>
        </p:txBody>
      </p:sp>
      <p:sp>
        <p:nvSpPr>
          <p:cNvPr id="26633" name="Rectangle 9"/>
          <p:cNvSpPr>
            <a:spLocks noChangeArrowheads="1"/>
          </p:cNvSpPr>
          <p:nvPr/>
        </p:nvSpPr>
        <p:spPr bwMode="auto">
          <a:xfrm>
            <a:off x="533400" y="1524000"/>
            <a:ext cx="8077200" cy="5334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None/>
            </a:pPr>
            <a:r>
              <a:rPr lang="en-US" sz="2800"/>
              <a:t>Routes of excretion</a:t>
            </a:r>
          </a:p>
        </p:txBody>
      </p:sp>
      <p:sp>
        <p:nvSpPr>
          <p:cNvPr id="26636" name="AutoShape 12" descr="digestive"/>
          <p:cNvSpPr>
            <a:spLocks noChangeArrowheads="1"/>
          </p:cNvSpPr>
          <p:nvPr/>
        </p:nvSpPr>
        <p:spPr bwMode="auto">
          <a:xfrm>
            <a:off x="304800" y="2133600"/>
            <a:ext cx="1905000" cy="3505200"/>
          </a:xfrm>
          <a:prstGeom prst="roundRect">
            <a:avLst>
              <a:gd name="adj" fmla="val 16667"/>
            </a:avLst>
          </a:prstGeom>
          <a:blipFill dpi="0" rotWithShape="1">
            <a:blip r:embed="rId2" cstate="print"/>
            <a:srcRect/>
            <a:stretch>
              <a:fillRect/>
            </a:stretch>
          </a:blipFill>
          <a:ln w="9525">
            <a:solidFill>
              <a:schemeClr val="tx1"/>
            </a:solidFill>
            <a:round/>
            <a:headEnd/>
            <a:tailEnd/>
          </a:ln>
          <a:effectLst/>
        </p:spPr>
        <p:txBody>
          <a:bodyPr wrap="none" anchor="ctr"/>
          <a:lstStyle/>
          <a:p>
            <a:endParaRPr lang="en-US"/>
          </a:p>
        </p:txBody>
      </p:sp>
      <p:sp>
        <p:nvSpPr>
          <p:cNvPr id="26637" name="AutoShape 13" descr="renal"/>
          <p:cNvSpPr>
            <a:spLocks noChangeArrowheads="1"/>
          </p:cNvSpPr>
          <p:nvPr/>
        </p:nvSpPr>
        <p:spPr bwMode="auto">
          <a:xfrm>
            <a:off x="2438400" y="2133600"/>
            <a:ext cx="1981200" cy="3505200"/>
          </a:xfrm>
          <a:prstGeom prst="roundRect">
            <a:avLst>
              <a:gd name="adj" fmla="val 16667"/>
            </a:avLst>
          </a:prstGeom>
          <a:blipFill dpi="0" rotWithShape="1">
            <a:blip r:embed="rId3" cstate="print"/>
            <a:srcRect/>
            <a:stretch>
              <a:fillRect/>
            </a:stretch>
          </a:blipFill>
          <a:ln w="9525">
            <a:solidFill>
              <a:schemeClr val="tx1"/>
            </a:solidFill>
            <a:round/>
            <a:headEnd/>
            <a:tailEnd/>
          </a:ln>
          <a:effectLst/>
        </p:spPr>
        <p:txBody>
          <a:bodyPr wrap="none" anchor="ctr"/>
          <a:lstStyle/>
          <a:p>
            <a:endParaRPr lang="en-US"/>
          </a:p>
        </p:txBody>
      </p:sp>
      <p:sp>
        <p:nvSpPr>
          <p:cNvPr id="26638" name="Text Box 14"/>
          <p:cNvSpPr txBox="1">
            <a:spLocks noChangeArrowheads="1"/>
          </p:cNvSpPr>
          <p:nvPr/>
        </p:nvSpPr>
        <p:spPr bwMode="auto">
          <a:xfrm>
            <a:off x="152400" y="5683250"/>
            <a:ext cx="2133600" cy="581025"/>
          </a:xfrm>
          <a:prstGeom prst="rect">
            <a:avLst/>
          </a:prstGeom>
          <a:noFill/>
          <a:ln w="9525">
            <a:noFill/>
            <a:miter lim="800000"/>
            <a:headEnd/>
            <a:tailEnd/>
          </a:ln>
          <a:effectLst/>
        </p:spPr>
        <p:txBody>
          <a:bodyPr>
            <a:spAutoFit/>
          </a:bodyPr>
          <a:lstStyle/>
          <a:p>
            <a:pPr algn="ctr">
              <a:spcBef>
                <a:spcPct val="50000"/>
              </a:spcBef>
            </a:pPr>
            <a:r>
              <a:rPr lang="en-US" sz="1600" b="1"/>
              <a:t>Gastro-intestinal (feces)</a:t>
            </a:r>
          </a:p>
        </p:txBody>
      </p:sp>
      <p:sp>
        <p:nvSpPr>
          <p:cNvPr id="26639" name="Text Box 15"/>
          <p:cNvSpPr txBox="1">
            <a:spLocks noChangeArrowheads="1"/>
          </p:cNvSpPr>
          <p:nvPr/>
        </p:nvSpPr>
        <p:spPr bwMode="auto">
          <a:xfrm>
            <a:off x="2286000" y="5683250"/>
            <a:ext cx="2133600" cy="336550"/>
          </a:xfrm>
          <a:prstGeom prst="rect">
            <a:avLst/>
          </a:prstGeom>
          <a:noFill/>
          <a:ln w="9525">
            <a:noFill/>
            <a:miter lim="800000"/>
            <a:headEnd/>
            <a:tailEnd/>
          </a:ln>
          <a:effectLst/>
        </p:spPr>
        <p:txBody>
          <a:bodyPr>
            <a:spAutoFit/>
          </a:bodyPr>
          <a:lstStyle/>
          <a:p>
            <a:pPr algn="ctr">
              <a:spcBef>
                <a:spcPct val="50000"/>
              </a:spcBef>
            </a:pPr>
            <a:r>
              <a:rPr lang="en-US" sz="1600" b="1"/>
              <a:t>Renal (urine)</a:t>
            </a:r>
          </a:p>
        </p:txBody>
      </p:sp>
      <p:sp>
        <p:nvSpPr>
          <p:cNvPr id="26640" name="AutoShape 16" descr="skin"/>
          <p:cNvSpPr>
            <a:spLocks noChangeArrowheads="1"/>
          </p:cNvSpPr>
          <p:nvPr/>
        </p:nvSpPr>
        <p:spPr bwMode="auto">
          <a:xfrm>
            <a:off x="6934200" y="2133600"/>
            <a:ext cx="1981200" cy="3505200"/>
          </a:xfrm>
          <a:prstGeom prst="roundRect">
            <a:avLst>
              <a:gd name="adj" fmla="val 16667"/>
            </a:avLst>
          </a:prstGeom>
          <a:blipFill dpi="0" rotWithShape="1">
            <a:blip r:embed="rId4" cstate="print"/>
            <a:srcRect/>
            <a:stretch>
              <a:fillRect/>
            </a:stretch>
          </a:blipFill>
          <a:ln w="9525">
            <a:solidFill>
              <a:schemeClr val="tx1"/>
            </a:solidFill>
            <a:round/>
            <a:headEnd/>
            <a:tailEnd/>
          </a:ln>
          <a:effectLst/>
        </p:spPr>
        <p:txBody>
          <a:bodyPr wrap="none" anchor="ctr"/>
          <a:lstStyle/>
          <a:p>
            <a:endParaRPr lang="en-US"/>
          </a:p>
        </p:txBody>
      </p:sp>
      <p:sp>
        <p:nvSpPr>
          <p:cNvPr id="26641" name="AutoShape 17" descr="respiratory"/>
          <p:cNvSpPr>
            <a:spLocks noChangeArrowheads="1"/>
          </p:cNvSpPr>
          <p:nvPr/>
        </p:nvSpPr>
        <p:spPr bwMode="auto">
          <a:xfrm>
            <a:off x="4724400" y="2133600"/>
            <a:ext cx="1981200" cy="3505200"/>
          </a:xfrm>
          <a:prstGeom prst="roundRect">
            <a:avLst>
              <a:gd name="adj" fmla="val 16667"/>
            </a:avLst>
          </a:prstGeom>
          <a:blipFill dpi="0" rotWithShape="1">
            <a:blip r:embed="rId5" cstate="print"/>
            <a:srcRect/>
            <a:stretch>
              <a:fillRect/>
            </a:stretch>
          </a:blipFill>
          <a:ln w="9525">
            <a:solidFill>
              <a:schemeClr val="tx1"/>
            </a:solidFill>
            <a:round/>
            <a:headEnd/>
            <a:tailEnd/>
          </a:ln>
          <a:effectLst/>
        </p:spPr>
        <p:txBody>
          <a:bodyPr wrap="none" anchor="ctr"/>
          <a:lstStyle/>
          <a:p>
            <a:endParaRPr lang="en-US"/>
          </a:p>
        </p:txBody>
      </p:sp>
      <p:sp>
        <p:nvSpPr>
          <p:cNvPr id="26642" name="Text Box 18"/>
          <p:cNvSpPr txBox="1">
            <a:spLocks noChangeArrowheads="1"/>
          </p:cNvSpPr>
          <p:nvPr/>
        </p:nvSpPr>
        <p:spPr bwMode="auto">
          <a:xfrm>
            <a:off x="4648200" y="5638800"/>
            <a:ext cx="2133600" cy="581025"/>
          </a:xfrm>
          <a:prstGeom prst="rect">
            <a:avLst/>
          </a:prstGeom>
          <a:noFill/>
          <a:ln w="9525">
            <a:noFill/>
            <a:miter lim="800000"/>
            <a:headEnd/>
            <a:tailEnd/>
          </a:ln>
          <a:effectLst/>
        </p:spPr>
        <p:txBody>
          <a:bodyPr>
            <a:spAutoFit/>
          </a:bodyPr>
          <a:lstStyle/>
          <a:p>
            <a:pPr algn="ctr">
              <a:spcBef>
                <a:spcPct val="50000"/>
              </a:spcBef>
            </a:pPr>
            <a:r>
              <a:rPr lang="en-US" sz="1600" b="1"/>
              <a:t>Respiratory (exhalation)</a:t>
            </a:r>
          </a:p>
        </p:txBody>
      </p:sp>
      <p:sp>
        <p:nvSpPr>
          <p:cNvPr id="26643" name="Text Box 19"/>
          <p:cNvSpPr txBox="1">
            <a:spLocks noChangeArrowheads="1"/>
          </p:cNvSpPr>
          <p:nvPr/>
        </p:nvSpPr>
        <p:spPr bwMode="auto">
          <a:xfrm>
            <a:off x="6705600" y="5638800"/>
            <a:ext cx="2438400" cy="336550"/>
          </a:xfrm>
          <a:prstGeom prst="rect">
            <a:avLst/>
          </a:prstGeom>
          <a:noFill/>
          <a:ln w="9525">
            <a:noFill/>
            <a:miter lim="800000"/>
            <a:headEnd/>
            <a:tailEnd/>
          </a:ln>
          <a:effectLst/>
        </p:spPr>
        <p:txBody>
          <a:bodyPr>
            <a:spAutoFit/>
          </a:bodyPr>
          <a:lstStyle/>
          <a:p>
            <a:pPr algn="ctr">
              <a:spcBef>
                <a:spcPct val="50000"/>
              </a:spcBef>
            </a:pPr>
            <a:r>
              <a:rPr lang="en-US" sz="1600" b="1"/>
              <a:t>Skin (sweat, hair, nails)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animEffect transition="in" filter="wedge">
                                      <p:cBhvr>
                                        <p:cTn id="7" dur="1000"/>
                                        <p:tgtEl>
                                          <p:spTgt spid="2663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6636"/>
                                        </p:tgtEl>
                                        <p:attrNameLst>
                                          <p:attrName>style.visibility</p:attrName>
                                        </p:attrNameLst>
                                      </p:cBhvr>
                                      <p:to>
                                        <p:strVal val="visible"/>
                                      </p:to>
                                    </p:set>
                                    <p:animEffect transition="in" filter="wedge">
                                      <p:cBhvr>
                                        <p:cTn id="10" dur="1000"/>
                                        <p:tgtEl>
                                          <p:spTgt spid="2663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6637"/>
                                        </p:tgtEl>
                                        <p:attrNameLst>
                                          <p:attrName>style.visibility</p:attrName>
                                        </p:attrNameLst>
                                      </p:cBhvr>
                                      <p:to>
                                        <p:strVal val="visible"/>
                                      </p:to>
                                    </p:set>
                                    <p:animEffect transition="in" filter="wedge">
                                      <p:cBhvr>
                                        <p:cTn id="15" dur="1000"/>
                                        <p:tgtEl>
                                          <p:spTgt spid="26637"/>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26639"/>
                                        </p:tgtEl>
                                        <p:attrNameLst>
                                          <p:attrName>style.visibility</p:attrName>
                                        </p:attrNameLst>
                                      </p:cBhvr>
                                      <p:to>
                                        <p:strVal val="visible"/>
                                      </p:to>
                                    </p:set>
                                    <p:animEffect transition="in" filter="wedge">
                                      <p:cBhvr>
                                        <p:cTn id="18" dur="1000"/>
                                        <p:tgtEl>
                                          <p:spTgt spid="26639"/>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6641"/>
                                        </p:tgtEl>
                                        <p:attrNameLst>
                                          <p:attrName>style.visibility</p:attrName>
                                        </p:attrNameLst>
                                      </p:cBhvr>
                                      <p:to>
                                        <p:strVal val="visible"/>
                                      </p:to>
                                    </p:set>
                                    <p:animEffect transition="in" filter="wedge">
                                      <p:cBhvr>
                                        <p:cTn id="23" dur="1000"/>
                                        <p:tgtEl>
                                          <p:spTgt spid="26641"/>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26642"/>
                                        </p:tgtEl>
                                        <p:attrNameLst>
                                          <p:attrName>style.visibility</p:attrName>
                                        </p:attrNameLst>
                                      </p:cBhvr>
                                      <p:to>
                                        <p:strVal val="visible"/>
                                      </p:to>
                                    </p:set>
                                    <p:animEffect transition="in" filter="wedge">
                                      <p:cBhvr>
                                        <p:cTn id="26" dur="1000"/>
                                        <p:tgtEl>
                                          <p:spTgt spid="26642"/>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26640"/>
                                        </p:tgtEl>
                                        <p:attrNameLst>
                                          <p:attrName>style.visibility</p:attrName>
                                        </p:attrNameLst>
                                      </p:cBhvr>
                                      <p:to>
                                        <p:strVal val="visible"/>
                                      </p:to>
                                    </p:set>
                                    <p:animEffect transition="in" filter="wedge">
                                      <p:cBhvr>
                                        <p:cTn id="31" dur="1000"/>
                                        <p:tgtEl>
                                          <p:spTgt spid="26640"/>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26643"/>
                                        </p:tgtEl>
                                        <p:attrNameLst>
                                          <p:attrName>style.visibility</p:attrName>
                                        </p:attrNameLst>
                                      </p:cBhvr>
                                      <p:to>
                                        <p:strVal val="visible"/>
                                      </p:to>
                                    </p:set>
                                    <p:animEffect transition="in" filter="wedge">
                                      <p:cBhvr>
                                        <p:cTn id="34" dur="1000"/>
                                        <p:tgtEl>
                                          <p:spTgt spid="2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P spid="26637" grpId="0" animBg="1"/>
      <p:bldP spid="26638" grpId="0"/>
      <p:bldP spid="26639" grpId="0"/>
      <p:bldP spid="26640" grpId="0" animBg="1"/>
      <p:bldP spid="26641" grpId="0" animBg="1"/>
      <p:bldP spid="26642" grpId="0"/>
      <p:bldP spid="266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228600"/>
            <a:ext cx="8153400" cy="990600"/>
          </a:xfrm>
        </p:spPr>
        <p:txBody>
          <a:bodyPr/>
          <a:lstStyle/>
          <a:p>
            <a:pPr eaLnBrk="1" hangingPunct="1"/>
            <a:r>
              <a:rPr lang="en-US" smtClean="0"/>
              <a:t>CHEMICAL HAZARDS</a:t>
            </a:r>
          </a:p>
        </p:txBody>
      </p:sp>
      <p:sp>
        <p:nvSpPr>
          <p:cNvPr id="27651" name="Rectangle 3"/>
          <p:cNvSpPr>
            <a:spLocks noGrp="1" noChangeArrowheads="1"/>
          </p:cNvSpPr>
          <p:nvPr>
            <p:ph idx="1"/>
          </p:nvPr>
        </p:nvSpPr>
        <p:spPr>
          <a:xfrm>
            <a:off x="684213" y="2133600"/>
            <a:ext cx="7772400" cy="4114800"/>
          </a:xfrm>
        </p:spPr>
        <p:txBody>
          <a:bodyPr/>
          <a:lstStyle/>
          <a:p>
            <a:pPr eaLnBrk="1" hangingPunct="1"/>
            <a:r>
              <a:rPr lang="en-US" sz="2800" dirty="0" smtClean="0"/>
              <a:t>Solvents</a:t>
            </a:r>
          </a:p>
          <a:p>
            <a:pPr eaLnBrk="1" hangingPunct="1"/>
            <a:r>
              <a:rPr lang="en-US" sz="2800" dirty="0" smtClean="0"/>
              <a:t>Dusts (sand, asbestos, cotton)</a:t>
            </a:r>
          </a:p>
          <a:p>
            <a:pPr eaLnBrk="1" hangingPunct="1"/>
            <a:r>
              <a:rPr lang="en-US" sz="2800" dirty="0" smtClean="0"/>
              <a:t>Paints</a:t>
            </a:r>
          </a:p>
          <a:p>
            <a:pPr eaLnBrk="1" hangingPunct="1"/>
            <a:r>
              <a:rPr lang="en-US" sz="2800" dirty="0" smtClean="0"/>
              <a:t>Pharmaceuticals</a:t>
            </a:r>
          </a:p>
          <a:p>
            <a:pPr eaLnBrk="1" hangingPunct="1"/>
            <a:r>
              <a:rPr lang="en-US" sz="2800" dirty="0" smtClean="0"/>
              <a:t>Pesticides</a:t>
            </a:r>
          </a:p>
          <a:p>
            <a:pPr eaLnBrk="1" hangingPunct="1"/>
            <a:r>
              <a:rPr lang="en-US" sz="2800" dirty="0" smtClean="0"/>
              <a:t>Metal fumes</a:t>
            </a:r>
          </a:p>
          <a:p>
            <a:pPr eaLnBrk="1" hangingPunct="1"/>
            <a:r>
              <a:rPr lang="en-US" sz="2800" dirty="0" smtClean="0"/>
              <a:t>Acids &amp; Alkali</a:t>
            </a:r>
          </a:p>
          <a:p>
            <a:pPr eaLnBrk="1" hangingPunct="1"/>
            <a:endParaRPr lang="en-US" sz="2800" dirty="0" smtClean="0"/>
          </a:p>
          <a:p>
            <a:pPr eaLnBrk="1" hangingPunct="1"/>
            <a:endParaRPr lang="en-US" sz="2800" dirty="0" smtClean="0"/>
          </a:p>
        </p:txBody>
      </p:sp>
      <p:sp>
        <p:nvSpPr>
          <p:cNvPr id="6" name="Left Arrow Callout 5"/>
          <p:cNvSpPr/>
          <p:nvPr/>
        </p:nvSpPr>
        <p:spPr>
          <a:xfrm>
            <a:off x="3786182" y="2209800"/>
            <a:ext cx="4643470" cy="3124200"/>
          </a:xfrm>
          <a:prstGeom prst="leftArrowCallout">
            <a:avLst>
              <a:gd name="adj1" fmla="val 14172"/>
              <a:gd name="adj2" fmla="val 18109"/>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54" name="Rectangle 6"/>
          <p:cNvSpPr>
            <a:spLocks noChangeArrowheads="1"/>
          </p:cNvSpPr>
          <p:nvPr/>
        </p:nvSpPr>
        <p:spPr bwMode="auto">
          <a:xfrm>
            <a:off x="5435600" y="2205038"/>
            <a:ext cx="3208366" cy="2677656"/>
          </a:xfrm>
          <a:prstGeom prst="rect">
            <a:avLst/>
          </a:prstGeom>
          <a:noFill/>
          <a:ln w="9525">
            <a:noFill/>
            <a:miter lim="800000"/>
            <a:headEnd/>
            <a:tailEnd/>
          </a:ln>
        </p:spPr>
        <p:txBody>
          <a:bodyPr wrap="square">
            <a:spAutoFit/>
          </a:bodyPr>
          <a:lstStyle/>
          <a:p>
            <a:pPr algn="ctr"/>
            <a:r>
              <a:rPr lang="en-GB" sz="2400" dirty="0">
                <a:solidFill>
                  <a:schemeClr val="bg2"/>
                </a:solidFill>
                <a:latin typeface="Arial" charset="0"/>
              </a:rPr>
              <a:t>which may be present in the working environment as </a:t>
            </a:r>
            <a:r>
              <a:rPr lang="en-GB" sz="2400" u="sng" dirty="0">
                <a:solidFill>
                  <a:schemeClr val="bg2"/>
                </a:solidFill>
                <a:latin typeface="Arial" charset="0"/>
              </a:rPr>
              <a:t>gases</a:t>
            </a:r>
            <a:r>
              <a:rPr lang="en-GB" sz="2400" dirty="0">
                <a:solidFill>
                  <a:schemeClr val="bg2"/>
                </a:solidFill>
                <a:latin typeface="Arial" charset="0"/>
              </a:rPr>
              <a:t>, vapours, mists/aerosols, fumes, dusts, liquids or solids</a:t>
            </a:r>
            <a:r>
              <a:rPr lang="en-GB" sz="2400" dirty="0">
                <a:solidFill>
                  <a:srgbClr val="000066"/>
                </a:solidFill>
                <a:latin typeface="Arial" charset="0"/>
              </a:rPr>
              <a:t>.</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294967295"/>
          </p:nvPr>
        </p:nvSpPr>
        <p:spPr>
          <a:xfrm>
            <a:off x="3124200" y="6248400"/>
            <a:ext cx="2895600" cy="457200"/>
          </a:xfrm>
          <a:prstGeom prst="rect">
            <a:avLst/>
          </a:prstGeom>
        </p:spPr>
        <p:txBody>
          <a:bodyPr/>
          <a:lstStyle/>
          <a:p>
            <a:r>
              <a:rPr lang="en-US" altLang="en-US"/>
              <a:t>BOSH Training 2009                                OSHC </a:t>
            </a:r>
          </a:p>
        </p:txBody>
      </p:sp>
      <p:sp>
        <p:nvSpPr>
          <p:cNvPr id="39940" name="Rectangle 4"/>
          <p:cNvSpPr>
            <a:spLocks noGrp="1" noChangeArrowheads="1"/>
          </p:cNvSpPr>
          <p:nvPr>
            <p:ph type="ctrTitle"/>
          </p:nvPr>
        </p:nvSpPr>
        <p:spPr/>
        <p:txBody>
          <a:bodyPr/>
          <a:lstStyle/>
          <a:p>
            <a:r>
              <a:rPr lang="en-US" dirty="0" smtClean="0"/>
              <a:t>2. PHYSICAL </a:t>
            </a:r>
            <a:r>
              <a:rPr lang="en-US" dirty="0"/>
              <a:t>HAZARDS</a:t>
            </a:r>
          </a:p>
        </p:txBody>
      </p:sp>
      <p:sp>
        <p:nvSpPr>
          <p:cNvPr id="39942" name="Oval 6" descr="radiation hazard"/>
          <p:cNvSpPr>
            <a:spLocks noChangeArrowheads="1"/>
          </p:cNvSpPr>
          <p:nvPr/>
        </p:nvSpPr>
        <p:spPr bwMode="auto">
          <a:xfrm>
            <a:off x="5486400" y="3200400"/>
            <a:ext cx="1371600" cy="1371600"/>
          </a:xfrm>
          <a:prstGeom prst="ellipse">
            <a:avLst/>
          </a:prstGeom>
          <a:blipFill dpi="0" rotWithShape="1">
            <a:blip r:embed="rId2" cstate="print"/>
            <a:srcRect/>
            <a:stretch>
              <a:fillRect/>
            </a:stretch>
          </a:blipFill>
          <a:ln w="9525">
            <a:noFill/>
            <a:round/>
            <a:headEnd/>
            <a:tailEnd/>
          </a:ln>
          <a:effectLst>
            <a:outerShdw sy="50000" rotWithShape="0">
              <a:schemeClr val="bg2">
                <a:alpha val="50000"/>
              </a:schemeClr>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BOSH Training 2009                                OSHC </a:t>
            </a:r>
          </a:p>
        </p:txBody>
      </p:sp>
      <p:sp>
        <p:nvSpPr>
          <p:cNvPr id="44034" name="Rectangle 2"/>
          <p:cNvSpPr>
            <a:spLocks noGrp="1" noChangeArrowheads="1"/>
          </p:cNvSpPr>
          <p:nvPr>
            <p:ph type="title"/>
          </p:nvPr>
        </p:nvSpPr>
        <p:spPr/>
        <p:txBody>
          <a:bodyPr/>
          <a:lstStyle/>
          <a:p>
            <a:r>
              <a:rPr lang="en-US"/>
              <a:t>Physical Hazards</a:t>
            </a:r>
          </a:p>
        </p:txBody>
      </p:sp>
      <p:sp>
        <p:nvSpPr>
          <p:cNvPr id="44035" name="Rectangle 3"/>
          <p:cNvSpPr>
            <a:spLocks noGrp="1" noChangeArrowheads="1"/>
          </p:cNvSpPr>
          <p:nvPr>
            <p:ph type="body" idx="1"/>
          </p:nvPr>
        </p:nvSpPr>
        <p:spPr>
          <a:xfrm>
            <a:off x="1066800" y="1524000"/>
            <a:ext cx="6477000" cy="4648200"/>
          </a:xfrm>
        </p:spPr>
        <p:txBody>
          <a:bodyPr/>
          <a:lstStyle/>
          <a:p>
            <a:r>
              <a:rPr lang="en-US" sz="2800"/>
              <a:t>Noise</a:t>
            </a:r>
          </a:p>
          <a:p>
            <a:endParaRPr lang="en-US" sz="2800"/>
          </a:p>
          <a:p>
            <a:r>
              <a:rPr lang="en-US" sz="2800"/>
              <a:t>Vibration</a:t>
            </a:r>
          </a:p>
          <a:p>
            <a:endParaRPr lang="en-US" sz="2800"/>
          </a:p>
          <a:p>
            <a:r>
              <a:rPr lang="en-US" sz="2800"/>
              <a:t>Extreme Temperature</a:t>
            </a:r>
          </a:p>
          <a:p>
            <a:endParaRPr lang="en-US" sz="2800"/>
          </a:p>
          <a:p>
            <a:r>
              <a:rPr lang="en-US" sz="2800"/>
              <a:t>Illumination</a:t>
            </a:r>
          </a:p>
          <a:p>
            <a:endParaRPr lang="en-US" sz="2800"/>
          </a:p>
          <a:p>
            <a:r>
              <a:rPr lang="en-US" sz="2800"/>
              <a:t>Radiation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Physical hazards</a:t>
            </a:r>
          </a:p>
        </p:txBody>
      </p:sp>
      <p:pic>
        <p:nvPicPr>
          <p:cNvPr id="19459" name="Picture 7" descr="http://www.toolstation.com/images/library/stock/webbig/65316.jpg"/>
          <p:cNvPicPr>
            <a:picLocks noChangeAspect="1" noChangeArrowheads="1"/>
          </p:cNvPicPr>
          <p:nvPr/>
        </p:nvPicPr>
        <p:blipFill>
          <a:blip r:embed="rId2" cstate="print"/>
          <a:srcRect/>
          <a:stretch>
            <a:fillRect/>
          </a:stretch>
        </p:blipFill>
        <p:spPr bwMode="auto">
          <a:xfrm>
            <a:off x="1187450" y="3141663"/>
            <a:ext cx="3024188" cy="3024187"/>
          </a:xfrm>
          <a:prstGeom prst="rect">
            <a:avLst/>
          </a:prstGeom>
          <a:noFill/>
          <a:ln w="9525">
            <a:noFill/>
            <a:miter lim="800000"/>
            <a:headEnd/>
            <a:tailEnd/>
          </a:ln>
        </p:spPr>
      </p:pic>
      <p:pic>
        <p:nvPicPr>
          <p:cNvPr id="19460" name="Picture 7" descr="http://static.seton.co.uk/media/catalog/product/cache/1/image/5e06319eda06f020e43594a9c230972d/529.gif"/>
          <p:cNvPicPr>
            <a:picLocks noChangeAspect="1" noChangeArrowheads="1"/>
          </p:cNvPicPr>
          <p:nvPr/>
        </p:nvPicPr>
        <p:blipFill>
          <a:blip r:embed="rId3" cstate="print"/>
          <a:srcRect/>
          <a:stretch>
            <a:fillRect/>
          </a:stretch>
        </p:blipFill>
        <p:spPr bwMode="auto">
          <a:xfrm>
            <a:off x="4356100" y="2924175"/>
            <a:ext cx="3311525" cy="331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Hazard and Risk in workplace</a:t>
            </a:r>
            <a:endParaRPr lang="id-ID" dirty="0"/>
          </a:p>
        </p:txBody>
      </p:sp>
      <p:sp>
        <p:nvSpPr>
          <p:cNvPr id="3" name="Content Placeholder 2"/>
          <p:cNvSpPr>
            <a:spLocks noGrp="1"/>
          </p:cNvSpPr>
          <p:nvPr>
            <p:ph idx="1"/>
          </p:nvPr>
        </p:nvSpPr>
        <p:spPr/>
        <p:txBody>
          <a:bodyPr/>
          <a:lstStyle/>
          <a:p>
            <a:pPr>
              <a:buNone/>
            </a:pPr>
            <a:r>
              <a:rPr lang="id-ID" b="1" dirty="0" smtClean="0"/>
              <a:t>Hazard </a:t>
            </a:r>
            <a:r>
              <a:rPr lang="id-ID" dirty="0" smtClean="0"/>
              <a:t>is something that has the potensiaal to cause harm to people, property or the environment</a:t>
            </a:r>
          </a:p>
          <a:p>
            <a:pPr>
              <a:buNone/>
            </a:pPr>
            <a:r>
              <a:rPr lang="id-ID" b="1" dirty="0" smtClean="0"/>
              <a:t>Risk </a:t>
            </a:r>
            <a:r>
              <a:rPr lang="id-ID" dirty="0" smtClean="0"/>
              <a:t>is the chance or probability of that hazard causing harm or damage to people, property, or environment</a:t>
            </a:r>
          </a:p>
          <a:p>
            <a:pPr>
              <a:buNone/>
            </a:pPr>
            <a:r>
              <a:rPr lang="id-ID" dirty="0" smtClean="0"/>
              <a:t>To Undertand the defferent well, please watch </a:t>
            </a:r>
            <a:r>
              <a:rPr lang="id-ID" dirty="0" smtClean="0">
                <a:solidFill>
                  <a:srgbClr val="FF0000"/>
                </a:solidFill>
              </a:rPr>
              <a:t>the video</a:t>
            </a:r>
            <a:r>
              <a:rPr lang="id-ID" dirty="0" smtClean="0"/>
              <a:t> provide in the section</a:t>
            </a:r>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612775" y="228600"/>
            <a:ext cx="8153400" cy="990600"/>
          </a:xfrm>
        </p:spPr>
        <p:txBody>
          <a:bodyPr/>
          <a:lstStyle/>
          <a:p>
            <a:pPr eaLnBrk="1" hangingPunct="1"/>
            <a:r>
              <a:rPr lang="en-US" smtClean="0"/>
              <a:t>Physical hazards</a:t>
            </a:r>
          </a:p>
        </p:txBody>
      </p:sp>
      <p:sp>
        <p:nvSpPr>
          <p:cNvPr id="20483" name="Content Placeholder 4"/>
          <p:cNvSpPr>
            <a:spLocks noGrp="1"/>
          </p:cNvSpPr>
          <p:nvPr>
            <p:ph sz="quarter" idx="1"/>
          </p:nvPr>
        </p:nvSpPr>
        <p:spPr>
          <a:xfrm>
            <a:off x="539750" y="1628775"/>
            <a:ext cx="8153400" cy="4495800"/>
          </a:xfrm>
        </p:spPr>
        <p:txBody>
          <a:bodyPr/>
          <a:lstStyle/>
          <a:p>
            <a:pPr eaLnBrk="1" hangingPunct="1"/>
            <a:r>
              <a:rPr lang="en-US" smtClean="0"/>
              <a:t>Fall from heights e.g. scaffolding, high building</a:t>
            </a:r>
          </a:p>
          <a:p>
            <a:pPr eaLnBrk="1" hangingPunct="1"/>
            <a:r>
              <a:rPr lang="en-US" smtClean="0"/>
              <a:t>Slips and trips</a:t>
            </a:r>
          </a:p>
          <a:p>
            <a:pPr eaLnBrk="1" hangingPunct="1"/>
            <a:r>
              <a:rPr lang="en-US" smtClean="0"/>
              <a:t>Objects falling from cranes</a:t>
            </a:r>
          </a:p>
          <a:p>
            <a:pPr eaLnBrk="1" hangingPunct="1"/>
            <a:r>
              <a:rPr lang="en-US" smtClean="0"/>
              <a:t>Dangerous heavy machinery</a:t>
            </a:r>
          </a:p>
          <a:p>
            <a:pPr eaLnBrk="1" hangingPunct="1"/>
            <a:r>
              <a:rPr lang="en-US" smtClean="0"/>
              <a:t>Electrocution</a:t>
            </a:r>
          </a:p>
          <a:p>
            <a:pPr eaLnBrk="1" hangingPunct="1"/>
            <a:r>
              <a:rPr lang="en-US" smtClean="0"/>
              <a:t>Confined spaces</a:t>
            </a:r>
          </a:p>
          <a:p>
            <a:pPr eaLnBrk="1" hangingPunct="1"/>
            <a:endParaRPr lang="en-US" smtClean="0"/>
          </a:p>
        </p:txBody>
      </p:sp>
      <p:pic>
        <p:nvPicPr>
          <p:cNvPr id="20484" name="Picture 5" descr="http://cache3.asset-cache.net/xc/86535124.jpg?v=1&amp;c=IWSAsset&amp;k=2&amp;d=879A7008EBFF0E9DA2CF4608DBFDE30904B037F45AABED19BDB75F7D0E0480F1E30A760B0D811297"/>
          <p:cNvPicPr>
            <a:picLocks noChangeAspect="1" noChangeArrowheads="1"/>
          </p:cNvPicPr>
          <p:nvPr/>
        </p:nvPicPr>
        <p:blipFill>
          <a:blip r:embed="rId2" cstate="print"/>
          <a:srcRect/>
          <a:stretch>
            <a:fillRect/>
          </a:stretch>
        </p:blipFill>
        <p:spPr bwMode="auto">
          <a:xfrm>
            <a:off x="5867400" y="2205038"/>
            <a:ext cx="2952750"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1"/>
          </p:nvPr>
        </p:nvSpPr>
        <p:spPr/>
        <p:txBody>
          <a:bodyPr/>
          <a:lstStyle/>
          <a:p>
            <a:r>
              <a:rPr lang="en-US" altLang="en-US"/>
              <a:t>BOSH Training 2009                                OSHC </a:t>
            </a:r>
          </a:p>
        </p:txBody>
      </p:sp>
      <p:sp>
        <p:nvSpPr>
          <p:cNvPr id="43015" name="WordArt 7"/>
          <p:cNvSpPr>
            <a:spLocks noChangeArrowheads="1" noChangeShapeType="1" noTextEdit="1"/>
          </p:cNvSpPr>
          <p:nvPr/>
        </p:nvSpPr>
        <p:spPr bwMode="auto">
          <a:xfrm>
            <a:off x="2971800" y="2667000"/>
            <a:ext cx="3124200" cy="1143000"/>
          </a:xfrm>
          <a:prstGeom prst="rect">
            <a:avLst/>
          </a:prstGeom>
        </p:spPr>
        <p:txBody>
          <a:bodyPr wrap="none" fromWordArt="1">
            <a:prstTxWarp prst="textPlain">
              <a:avLst>
                <a:gd name="adj" fmla="val 50000"/>
              </a:avLst>
            </a:prstTxWarp>
          </a:bodyPr>
          <a:lstStyle/>
          <a:p>
            <a:pPr algn="ctr"/>
            <a:r>
              <a:rPr lang="en-US" sz="4400" b="1" kern="10">
                <a:ln w="19050">
                  <a:solidFill>
                    <a:srgbClr val="99CCFF"/>
                  </a:solidFill>
                  <a:round/>
                  <a:headEnd/>
                  <a:tailEnd/>
                </a:ln>
                <a:solidFill>
                  <a:srgbClr val="0066CC"/>
                </a:solidFill>
                <a:effectLst>
                  <a:outerShdw dist="35921" dir="2700000" algn="ctr" rotWithShape="0">
                    <a:srgbClr val="990000"/>
                  </a:outerShdw>
                </a:effectLst>
                <a:latin typeface="Trebuchet MS"/>
              </a:rPr>
              <a:t>NOISE</a:t>
            </a:r>
          </a:p>
        </p:txBody>
      </p:sp>
      <p:sp>
        <p:nvSpPr>
          <p:cNvPr id="43016" name="Oval 8" descr="noise source 1"/>
          <p:cNvSpPr>
            <a:spLocks noChangeArrowheads="1"/>
          </p:cNvSpPr>
          <p:nvPr/>
        </p:nvSpPr>
        <p:spPr bwMode="auto">
          <a:xfrm>
            <a:off x="3581400" y="685800"/>
            <a:ext cx="1676400" cy="1752600"/>
          </a:xfrm>
          <a:prstGeom prst="ellipse">
            <a:avLst/>
          </a:prstGeom>
          <a:blipFill dpi="0" rotWithShape="1">
            <a:blip r:embed="rId2" cstate="print"/>
            <a:srcRect/>
            <a:stretch>
              <a:fillRect/>
            </a:stretch>
          </a:blipFill>
          <a:ln w="9525">
            <a:solidFill>
              <a:schemeClr val="accent1"/>
            </a:solidFill>
            <a:round/>
            <a:headEnd/>
            <a:tailEnd/>
          </a:ln>
          <a:effectLst/>
        </p:spPr>
        <p:txBody>
          <a:bodyPr wrap="none" anchor="ctr"/>
          <a:lstStyle/>
          <a:p>
            <a:endParaRPr lang="en-US"/>
          </a:p>
        </p:txBody>
      </p:sp>
      <p:sp>
        <p:nvSpPr>
          <p:cNvPr id="43017" name="Oval 9" descr="noise source 3"/>
          <p:cNvSpPr>
            <a:spLocks noChangeArrowheads="1"/>
          </p:cNvSpPr>
          <p:nvPr/>
        </p:nvSpPr>
        <p:spPr bwMode="auto">
          <a:xfrm>
            <a:off x="6400800" y="2286000"/>
            <a:ext cx="1676400" cy="1752600"/>
          </a:xfrm>
          <a:prstGeom prst="ellipse">
            <a:avLst/>
          </a:prstGeom>
          <a:blipFill dpi="0" rotWithShape="1">
            <a:blip r:embed="rId3" cstate="print"/>
            <a:srcRect/>
            <a:stretch>
              <a:fillRect/>
            </a:stretch>
          </a:blipFill>
          <a:ln w="9525">
            <a:solidFill>
              <a:schemeClr val="accent1"/>
            </a:solidFill>
            <a:round/>
            <a:headEnd/>
            <a:tailEnd/>
          </a:ln>
          <a:effectLst/>
        </p:spPr>
        <p:txBody>
          <a:bodyPr wrap="none" anchor="ctr"/>
          <a:lstStyle/>
          <a:p>
            <a:endParaRPr lang="en-US"/>
          </a:p>
        </p:txBody>
      </p:sp>
      <p:sp>
        <p:nvSpPr>
          <p:cNvPr id="43018" name="Oval 10" descr="noise source 5"/>
          <p:cNvSpPr>
            <a:spLocks noChangeArrowheads="1"/>
          </p:cNvSpPr>
          <p:nvPr/>
        </p:nvSpPr>
        <p:spPr bwMode="auto">
          <a:xfrm>
            <a:off x="3733800" y="4114800"/>
            <a:ext cx="1676400" cy="1752600"/>
          </a:xfrm>
          <a:prstGeom prst="ellipse">
            <a:avLst/>
          </a:prstGeom>
          <a:blipFill dpi="0" rotWithShape="1">
            <a:blip r:embed="rId4" cstate="print"/>
            <a:srcRect/>
            <a:stretch>
              <a:fillRect/>
            </a:stretch>
          </a:blipFill>
          <a:ln w="9525">
            <a:solidFill>
              <a:schemeClr val="accent1"/>
            </a:solidFill>
            <a:round/>
            <a:headEnd/>
            <a:tailEnd/>
          </a:ln>
          <a:effectLst/>
        </p:spPr>
        <p:txBody>
          <a:bodyPr wrap="none" anchor="ctr"/>
          <a:lstStyle/>
          <a:p>
            <a:endParaRPr lang="en-US"/>
          </a:p>
        </p:txBody>
      </p:sp>
      <p:sp>
        <p:nvSpPr>
          <p:cNvPr id="43019" name="Oval 11" descr="noise source 7"/>
          <p:cNvSpPr>
            <a:spLocks noChangeArrowheads="1"/>
          </p:cNvSpPr>
          <p:nvPr/>
        </p:nvSpPr>
        <p:spPr bwMode="auto">
          <a:xfrm>
            <a:off x="838200" y="2362200"/>
            <a:ext cx="1676400" cy="1752600"/>
          </a:xfrm>
          <a:prstGeom prst="ellipse">
            <a:avLst/>
          </a:prstGeom>
          <a:blipFill dpi="0" rotWithShape="1">
            <a:blip r:embed="rId5" cstate="print"/>
            <a:srcRect/>
            <a:stretch>
              <a:fillRect/>
            </a:stretch>
          </a:blipFill>
          <a:ln w="9525">
            <a:solidFill>
              <a:schemeClr val="accent1"/>
            </a:solidFill>
            <a:round/>
            <a:headEnd/>
            <a:tailEnd/>
          </a:ln>
          <a:effectLst/>
        </p:spPr>
        <p:txBody>
          <a:bodyPr wrap="none" anchor="ctr"/>
          <a:lstStyle/>
          <a:p>
            <a:endParaRPr lang="en-US"/>
          </a:p>
        </p:txBody>
      </p:sp>
      <p:sp>
        <p:nvSpPr>
          <p:cNvPr id="43020" name="Oval 12" descr="noise source 2"/>
          <p:cNvSpPr>
            <a:spLocks noChangeArrowheads="1"/>
          </p:cNvSpPr>
          <p:nvPr/>
        </p:nvSpPr>
        <p:spPr bwMode="auto">
          <a:xfrm>
            <a:off x="5410200" y="762000"/>
            <a:ext cx="1676400" cy="1752600"/>
          </a:xfrm>
          <a:prstGeom prst="ellipse">
            <a:avLst/>
          </a:prstGeom>
          <a:blipFill dpi="0" rotWithShape="1">
            <a:blip r:embed="rId6" cstate="print"/>
            <a:srcRect/>
            <a:stretch>
              <a:fillRect/>
            </a:stretch>
          </a:blipFill>
          <a:ln w="9525">
            <a:solidFill>
              <a:schemeClr val="accent1"/>
            </a:solidFill>
            <a:round/>
            <a:headEnd/>
            <a:tailEnd/>
          </a:ln>
          <a:effectLst/>
        </p:spPr>
        <p:txBody>
          <a:bodyPr wrap="none" anchor="ctr"/>
          <a:lstStyle/>
          <a:p>
            <a:endParaRPr lang="en-US"/>
          </a:p>
        </p:txBody>
      </p:sp>
      <p:sp>
        <p:nvSpPr>
          <p:cNvPr id="43021" name="Oval 13" descr="noise source 4"/>
          <p:cNvSpPr>
            <a:spLocks noChangeArrowheads="1"/>
          </p:cNvSpPr>
          <p:nvPr/>
        </p:nvSpPr>
        <p:spPr bwMode="auto">
          <a:xfrm>
            <a:off x="5638800" y="3962400"/>
            <a:ext cx="1676400" cy="1752600"/>
          </a:xfrm>
          <a:prstGeom prst="ellipse">
            <a:avLst/>
          </a:prstGeom>
          <a:blipFill dpi="0" rotWithShape="1">
            <a:blip r:embed="rId7" cstate="print"/>
            <a:srcRect/>
            <a:stretch>
              <a:fillRect/>
            </a:stretch>
          </a:blipFill>
          <a:ln w="9525">
            <a:solidFill>
              <a:schemeClr val="accent1"/>
            </a:solidFill>
            <a:round/>
            <a:headEnd/>
            <a:tailEnd/>
          </a:ln>
          <a:effectLst/>
        </p:spPr>
        <p:txBody>
          <a:bodyPr wrap="none" anchor="ctr"/>
          <a:lstStyle/>
          <a:p>
            <a:endParaRPr lang="en-US"/>
          </a:p>
        </p:txBody>
      </p:sp>
      <p:sp>
        <p:nvSpPr>
          <p:cNvPr id="43022" name="Oval 14" descr="noise source 8"/>
          <p:cNvSpPr>
            <a:spLocks noChangeArrowheads="1"/>
          </p:cNvSpPr>
          <p:nvPr/>
        </p:nvSpPr>
        <p:spPr bwMode="auto">
          <a:xfrm>
            <a:off x="1828800" y="762000"/>
            <a:ext cx="1676400" cy="1752600"/>
          </a:xfrm>
          <a:prstGeom prst="ellipse">
            <a:avLst/>
          </a:prstGeom>
          <a:blipFill dpi="0" rotWithShape="1">
            <a:blip r:embed="rId8" cstate="print"/>
            <a:srcRect/>
            <a:stretch>
              <a:fillRect/>
            </a:stretch>
          </a:blipFill>
          <a:ln w="9525">
            <a:solidFill>
              <a:schemeClr val="accent1"/>
            </a:solidFill>
            <a:round/>
            <a:headEnd/>
            <a:tailEnd/>
          </a:ln>
          <a:effectLst/>
        </p:spPr>
        <p:txBody>
          <a:bodyPr wrap="none" anchor="ctr"/>
          <a:lstStyle/>
          <a:p>
            <a:endParaRPr lang="en-US"/>
          </a:p>
        </p:txBody>
      </p:sp>
      <p:sp>
        <p:nvSpPr>
          <p:cNvPr id="43023" name="Oval 15" descr="noise source 6"/>
          <p:cNvSpPr>
            <a:spLocks noChangeArrowheads="1"/>
          </p:cNvSpPr>
          <p:nvPr/>
        </p:nvSpPr>
        <p:spPr bwMode="auto">
          <a:xfrm>
            <a:off x="1905000" y="3962400"/>
            <a:ext cx="1676400" cy="1752600"/>
          </a:xfrm>
          <a:prstGeom prst="ellipse">
            <a:avLst/>
          </a:prstGeom>
          <a:blipFill dpi="0" rotWithShape="1">
            <a:blip r:embed="rId9" cstate="print"/>
            <a:srcRect/>
            <a:stretch>
              <a:fillRect/>
            </a:stretch>
          </a:blipFill>
          <a:ln w="9525">
            <a:solidFill>
              <a:schemeClr val="accent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box(out)">
                                      <p:cBhvr>
                                        <p:cTn id="7" dur="500"/>
                                        <p:tgtEl>
                                          <p:spTgt spid="43016"/>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3020"/>
                                        </p:tgtEl>
                                        <p:attrNameLst>
                                          <p:attrName>style.visibility</p:attrName>
                                        </p:attrNameLst>
                                      </p:cBhvr>
                                      <p:to>
                                        <p:strVal val="visible"/>
                                      </p:to>
                                    </p:set>
                                    <p:animEffect transition="in" filter="box(out)">
                                      <p:cBhvr>
                                        <p:cTn id="11" dur="500"/>
                                        <p:tgtEl>
                                          <p:spTgt spid="43020"/>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43017"/>
                                        </p:tgtEl>
                                        <p:attrNameLst>
                                          <p:attrName>style.visibility</p:attrName>
                                        </p:attrNameLst>
                                      </p:cBhvr>
                                      <p:to>
                                        <p:strVal val="visible"/>
                                      </p:to>
                                    </p:set>
                                    <p:animEffect transition="in" filter="box(out)">
                                      <p:cBhvr>
                                        <p:cTn id="15" dur="500"/>
                                        <p:tgtEl>
                                          <p:spTgt spid="43017"/>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43021"/>
                                        </p:tgtEl>
                                        <p:attrNameLst>
                                          <p:attrName>style.visibility</p:attrName>
                                        </p:attrNameLst>
                                      </p:cBhvr>
                                      <p:to>
                                        <p:strVal val="visible"/>
                                      </p:to>
                                    </p:set>
                                    <p:animEffect transition="in" filter="box(out)">
                                      <p:cBhvr>
                                        <p:cTn id="19" dur="500"/>
                                        <p:tgtEl>
                                          <p:spTgt spid="43021"/>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43018"/>
                                        </p:tgtEl>
                                        <p:attrNameLst>
                                          <p:attrName>style.visibility</p:attrName>
                                        </p:attrNameLst>
                                      </p:cBhvr>
                                      <p:to>
                                        <p:strVal val="visible"/>
                                      </p:to>
                                    </p:set>
                                    <p:animEffect transition="in" filter="box(out)">
                                      <p:cBhvr>
                                        <p:cTn id="23" dur="500"/>
                                        <p:tgtEl>
                                          <p:spTgt spid="43018"/>
                                        </p:tgtEl>
                                      </p:cBhvr>
                                    </p:animEffect>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43023"/>
                                        </p:tgtEl>
                                        <p:attrNameLst>
                                          <p:attrName>style.visibility</p:attrName>
                                        </p:attrNameLst>
                                      </p:cBhvr>
                                      <p:to>
                                        <p:strVal val="visible"/>
                                      </p:to>
                                    </p:set>
                                    <p:animEffect transition="in" filter="box(out)">
                                      <p:cBhvr>
                                        <p:cTn id="27" dur="500"/>
                                        <p:tgtEl>
                                          <p:spTgt spid="43023"/>
                                        </p:tgtEl>
                                      </p:cBhvr>
                                    </p:animEffect>
                                  </p:childTnLst>
                                </p:cTn>
                              </p:par>
                            </p:childTnLst>
                          </p:cTn>
                        </p:par>
                        <p:par>
                          <p:cTn id="28" fill="hold">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43019"/>
                                        </p:tgtEl>
                                        <p:attrNameLst>
                                          <p:attrName>style.visibility</p:attrName>
                                        </p:attrNameLst>
                                      </p:cBhvr>
                                      <p:to>
                                        <p:strVal val="visible"/>
                                      </p:to>
                                    </p:set>
                                    <p:animEffect transition="in" filter="box(out)">
                                      <p:cBhvr>
                                        <p:cTn id="31" dur="500"/>
                                        <p:tgtEl>
                                          <p:spTgt spid="43019"/>
                                        </p:tgtEl>
                                      </p:cBhvr>
                                    </p:animEffect>
                                  </p:childTnLst>
                                </p:cTn>
                              </p:par>
                            </p:childTnLst>
                          </p:cTn>
                        </p:par>
                        <p:par>
                          <p:cTn id="32" fill="hold">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43022"/>
                                        </p:tgtEl>
                                        <p:attrNameLst>
                                          <p:attrName>style.visibility</p:attrName>
                                        </p:attrNameLst>
                                      </p:cBhvr>
                                      <p:to>
                                        <p:strVal val="visible"/>
                                      </p:to>
                                    </p:set>
                                    <p:animEffect transition="in" filter="box(out)">
                                      <p:cBhvr>
                                        <p:cTn id="35" dur="500"/>
                                        <p:tgtEl>
                                          <p:spTgt spid="4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animBg="1"/>
      <p:bldP spid="43017" grpId="0" animBg="1"/>
      <p:bldP spid="43018" grpId="0" animBg="1"/>
      <p:bldP spid="43019" grpId="0" animBg="1"/>
      <p:bldP spid="43020" grpId="0" animBg="1"/>
      <p:bldP spid="43021" grpId="0" animBg="1"/>
      <p:bldP spid="43022" grpId="0" animBg="1"/>
      <p:bldP spid="430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dirty="0" smtClean="0"/>
              <a:t>3.  Biological hazards</a:t>
            </a:r>
          </a:p>
        </p:txBody>
      </p:sp>
      <p:pic>
        <p:nvPicPr>
          <p:cNvPr id="35843" name="Picture 8" descr="Fluorescent Biohazard (with bio hazard picto)">
            <a:hlinkClick r:id="rId2"/>
          </p:cNvPr>
          <p:cNvPicPr>
            <a:picLocks noChangeAspect="1" noChangeArrowheads="1"/>
          </p:cNvPicPr>
          <p:nvPr/>
        </p:nvPicPr>
        <p:blipFill>
          <a:blip r:embed="rId3" cstate="print"/>
          <a:srcRect/>
          <a:stretch>
            <a:fillRect/>
          </a:stretch>
        </p:blipFill>
        <p:spPr bwMode="auto">
          <a:xfrm>
            <a:off x="6696075" y="4495800"/>
            <a:ext cx="2447925" cy="2362200"/>
          </a:xfrm>
          <a:prstGeom prst="rect">
            <a:avLst/>
          </a:prstGeom>
          <a:noFill/>
          <a:ln w="9525">
            <a:noFill/>
            <a:miter lim="800000"/>
            <a:headEnd/>
            <a:tailEnd/>
          </a:ln>
        </p:spPr>
      </p:pic>
      <p:sp>
        <p:nvSpPr>
          <p:cNvPr id="4" name="Oval 10" descr="virus"/>
          <p:cNvSpPr>
            <a:spLocks noChangeArrowheads="1"/>
          </p:cNvSpPr>
          <p:nvPr/>
        </p:nvSpPr>
        <p:spPr bwMode="auto">
          <a:xfrm>
            <a:off x="533400" y="1676400"/>
            <a:ext cx="2286000" cy="2133600"/>
          </a:xfrm>
          <a:prstGeom prst="ellipse">
            <a:avLst/>
          </a:prstGeom>
          <a:blipFill dpi="0" rotWithShape="1">
            <a:blip r:embed="rId4" cstate="print"/>
            <a:srcRect/>
            <a:stretch>
              <a:fillRect/>
            </a:stretch>
          </a:blipFill>
          <a:ln w="9525">
            <a:solidFill>
              <a:schemeClr val="accent1"/>
            </a:solidFill>
            <a:round/>
            <a:headEnd/>
            <a:tailEnd/>
          </a:ln>
          <a:effectLst/>
        </p:spPr>
        <p:txBody>
          <a:bodyPr wrap="none" anchor="ctr"/>
          <a:lstStyle/>
          <a:p>
            <a:endParaRPr lang="en-US"/>
          </a:p>
        </p:txBody>
      </p:sp>
      <p:sp>
        <p:nvSpPr>
          <p:cNvPr id="5" name="Oval 13" descr="fungi"/>
          <p:cNvSpPr>
            <a:spLocks noChangeArrowheads="1"/>
          </p:cNvSpPr>
          <p:nvPr/>
        </p:nvSpPr>
        <p:spPr bwMode="auto">
          <a:xfrm>
            <a:off x="4648200" y="1676400"/>
            <a:ext cx="2057400" cy="2133600"/>
          </a:xfrm>
          <a:prstGeom prst="ellipse">
            <a:avLst/>
          </a:prstGeom>
          <a:blipFill dpi="0" rotWithShape="1">
            <a:blip r:embed="rId5" cstate="print"/>
            <a:srcRect/>
            <a:stretch>
              <a:fillRect/>
            </a:stretch>
          </a:blipFill>
          <a:ln w="9525">
            <a:solidFill>
              <a:schemeClr val="accent1"/>
            </a:solidFill>
            <a:round/>
            <a:headEnd/>
            <a:tailEnd/>
          </a:ln>
          <a:effectLst/>
        </p:spPr>
        <p:txBody>
          <a:bodyPr wrap="none" anchor="ctr"/>
          <a:lstStyle/>
          <a:p>
            <a:endParaRPr lang="en-US"/>
          </a:p>
        </p:txBody>
      </p:sp>
      <p:sp>
        <p:nvSpPr>
          <p:cNvPr id="6" name="Oval 16" descr="bacteria"/>
          <p:cNvSpPr>
            <a:spLocks noChangeArrowheads="1"/>
          </p:cNvSpPr>
          <p:nvPr/>
        </p:nvSpPr>
        <p:spPr bwMode="auto">
          <a:xfrm>
            <a:off x="2438400" y="3962400"/>
            <a:ext cx="2057400" cy="2133600"/>
          </a:xfrm>
          <a:prstGeom prst="ellipse">
            <a:avLst/>
          </a:prstGeom>
          <a:blipFill dpi="0" rotWithShape="1">
            <a:blip r:embed="rId6" cstate="print"/>
            <a:srcRect/>
            <a:stretch>
              <a:fillRect/>
            </a:stretch>
          </a:blipFill>
          <a:ln w="9525">
            <a:solidFill>
              <a:schemeClr val="accent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http://us.123rf.com/400wm/400/400/geotrac/geotrac0709/geotrac070900171/1745627-face-of-a-woman-doctor-wearing-protective-hair-net-and-face-mask-and-eye-shield-for-protection-on-wh.jpg"/>
          <p:cNvPicPr>
            <a:picLocks noChangeAspect="1" noChangeArrowheads="1"/>
          </p:cNvPicPr>
          <p:nvPr/>
        </p:nvPicPr>
        <p:blipFill>
          <a:blip r:embed="rId2" cstate="print"/>
          <a:srcRect/>
          <a:stretch>
            <a:fillRect/>
          </a:stretch>
        </p:blipFill>
        <p:spPr bwMode="auto">
          <a:xfrm>
            <a:off x="6084888" y="1773238"/>
            <a:ext cx="2808287" cy="4206875"/>
          </a:xfrm>
          <a:prstGeom prst="rect">
            <a:avLst/>
          </a:prstGeom>
          <a:noFill/>
          <a:ln w="9525">
            <a:noFill/>
            <a:miter lim="800000"/>
            <a:headEnd/>
            <a:tailEnd/>
          </a:ln>
        </p:spPr>
      </p:pic>
      <p:sp>
        <p:nvSpPr>
          <p:cNvPr id="36867" name="Rectangle 2"/>
          <p:cNvSpPr>
            <a:spLocks noGrp="1" noChangeArrowheads="1"/>
          </p:cNvSpPr>
          <p:nvPr>
            <p:ph type="title"/>
          </p:nvPr>
        </p:nvSpPr>
        <p:spPr>
          <a:xfrm>
            <a:off x="612775" y="228600"/>
            <a:ext cx="8153400" cy="990600"/>
          </a:xfrm>
        </p:spPr>
        <p:txBody>
          <a:bodyPr/>
          <a:lstStyle/>
          <a:p>
            <a:pPr eaLnBrk="1" hangingPunct="1"/>
            <a:r>
              <a:rPr lang="en-US" smtClean="0"/>
              <a:t>BIOLOGICAL HAZARDS</a:t>
            </a:r>
          </a:p>
        </p:txBody>
      </p:sp>
      <p:sp>
        <p:nvSpPr>
          <p:cNvPr id="36868" name="Rectangle 3"/>
          <p:cNvSpPr>
            <a:spLocks noGrp="1" noChangeArrowheads="1"/>
          </p:cNvSpPr>
          <p:nvPr>
            <p:ph idx="1"/>
          </p:nvPr>
        </p:nvSpPr>
        <p:spPr>
          <a:xfrm>
            <a:off x="611188" y="1989138"/>
            <a:ext cx="8153400" cy="3746500"/>
          </a:xfrm>
        </p:spPr>
        <p:txBody>
          <a:bodyPr>
            <a:normAutofit fontScale="92500" lnSpcReduction="10000"/>
          </a:bodyPr>
          <a:lstStyle/>
          <a:p>
            <a:pPr eaLnBrk="1" hangingPunct="1"/>
            <a:r>
              <a:rPr lang="en-US" smtClean="0"/>
              <a:t>Bacteria </a:t>
            </a:r>
          </a:p>
          <a:p>
            <a:pPr eaLnBrk="1" hangingPunct="1"/>
            <a:r>
              <a:rPr lang="en-US" smtClean="0"/>
              <a:t>Fungi – mold</a:t>
            </a:r>
          </a:p>
          <a:p>
            <a:pPr eaLnBrk="1" hangingPunct="1"/>
            <a:r>
              <a:rPr lang="en-US" smtClean="0"/>
              <a:t>Virus – Bird Flu, Influenza, SARS</a:t>
            </a:r>
          </a:p>
          <a:p>
            <a:pPr eaLnBrk="1" hangingPunct="1"/>
            <a:r>
              <a:rPr lang="en-US" smtClean="0"/>
              <a:t>Blood-borne pathogen - HIV, AIDS, Hepatitis</a:t>
            </a:r>
          </a:p>
          <a:p>
            <a:pPr eaLnBrk="1" hangingPunct="1"/>
            <a:r>
              <a:rPr lang="en-US" smtClean="0"/>
              <a:t>Tuberculosis</a:t>
            </a:r>
          </a:p>
          <a:p>
            <a:pPr eaLnBrk="1" hangingPunct="1">
              <a:buFontTx/>
              <a:buNone/>
            </a:pPr>
            <a:endParaRPr lang="en-US" smtClean="0"/>
          </a:p>
          <a:p>
            <a:pPr eaLnBrk="1" hangingPunct="1">
              <a:buFontTx/>
              <a:buNone/>
            </a:pPr>
            <a:r>
              <a:rPr lang="en-US" smtClean="0"/>
              <a:t>e.g. farmers, health care workers, animal handlers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pPr eaLnBrk="1" hangingPunct="1"/>
            <a:r>
              <a:rPr lang="en-US" dirty="0" smtClean="0"/>
              <a:t>4.  Psychosocial hazards</a:t>
            </a:r>
          </a:p>
        </p:txBody>
      </p:sp>
      <p:pic>
        <p:nvPicPr>
          <p:cNvPr id="37891" name="Picture 5" descr="http://workrelationships.files.wordpress.com/2010/06/office_bully1.jpg"/>
          <p:cNvPicPr>
            <a:picLocks noChangeAspect="1" noChangeArrowheads="1"/>
          </p:cNvPicPr>
          <p:nvPr/>
        </p:nvPicPr>
        <p:blipFill>
          <a:blip r:embed="rId2" cstate="print"/>
          <a:srcRect/>
          <a:stretch>
            <a:fillRect/>
          </a:stretch>
        </p:blipFill>
        <p:spPr bwMode="auto">
          <a:xfrm>
            <a:off x="4140200" y="3068638"/>
            <a:ext cx="4719638" cy="3240087"/>
          </a:xfrm>
          <a:prstGeom prst="rect">
            <a:avLst/>
          </a:prstGeom>
          <a:noFill/>
          <a:ln w="9525">
            <a:noFill/>
            <a:miter lim="800000"/>
            <a:headEnd/>
            <a:tailEnd/>
          </a:ln>
        </p:spPr>
      </p:pic>
      <p:pic>
        <p:nvPicPr>
          <p:cNvPr id="37892" name="Picture 7" descr="http://austinmerps.n4b.com/resources/images/1/No_Bullying_circle.gif"/>
          <p:cNvPicPr>
            <a:picLocks noChangeAspect="1" noChangeArrowheads="1"/>
          </p:cNvPicPr>
          <p:nvPr/>
        </p:nvPicPr>
        <p:blipFill>
          <a:blip r:embed="rId3" cstate="print"/>
          <a:srcRect/>
          <a:stretch>
            <a:fillRect/>
          </a:stretch>
        </p:blipFill>
        <p:spPr bwMode="auto">
          <a:xfrm>
            <a:off x="827088" y="3357563"/>
            <a:ext cx="2881312" cy="273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612775" y="228600"/>
            <a:ext cx="8153400" cy="990600"/>
          </a:xfrm>
        </p:spPr>
        <p:txBody>
          <a:bodyPr/>
          <a:lstStyle/>
          <a:p>
            <a:pPr eaLnBrk="1" hangingPunct="1"/>
            <a:r>
              <a:rPr lang="en-US" smtClean="0"/>
              <a:t>Psychosocial hazards</a:t>
            </a:r>
          </a:p>
        </p:txBody>
      </p:sp>
      <p:sp>
        <p:nvSpPr>
          <p:cNvPr id="38915" name="Content Placeholder 4"/>
          <p:cNvSpPr>
            <a:spLocks noGrp="1"/>
          </p:cNvSpPr>
          <p:nvPr>
            <p:ph sz="quarter" idx="1"/>
          </p:nvPr>
        </p:nvSpPr>
        <p:spPr>
          <a:xfrm>
            <a:off x="612775" y="1600200"/>
            <a:ext cx="8153400" cy="4495800"/>
          </a:xfrm>
        </p:spPr>
        <p:txBody>
          <a:bodyPr>
            <a:normAutofit fontScale="92500" lnSpcReduction="20000"/>
          </a:bodyPr>
          <a:lstStyle/>
          <a:p>
            <a:pPr eaLnBrk="1" hangingPunct="1"/>
            <a:r>
              <a:rPr lang="en-US" smtClean="0"/>
              <a:t>Work-related stress – excessive working time, overwork, burnout</a:t>
            </a:r>
          </a:p>
          <a:p>
            <a:pPr eaLnBrk="1" hangingPunct="1"/>
            <a:r>
              <a:rPr lang="en-US" smtClean="0"/>
              <a:t>Bullying – emotional, verbal</a:t>
            </a:r>
          </a:p>
          <a:p>
            <a:pPr eaLnBrk="1" hangingPunct="1"/>
            <a:r>
              <a:rPr lang="en-US" smtClean="0"/>
              <a:t>Sexual harassment</a:t>
            </a:r>
          </a:p>
          <a:p>
            <a:pPr eaLnBrk="1" hangingPunct="1"/>
            <a:r>
              <a:rPr lang="en-US" smtClean="0"/>
              <a:t>Violence at work</a:t>
            </a:r>
          </a:p>
          <a:p>
            <a:pPr eaLnBrk="1" hangingPunct="1"/>
            <a:r>
              <a:rPr lang="en-US" smtClean="0"/>
              <a:t>Body odour</a:t>
            </a:r>
          </a:p>
          <a:p>
            <a:pPr eaLnBrk="1" hangingPunct="1"/>
            <a:r>
              <a:rPr lang="en-US" smtClean="0"/>
              <a:t>Health effects:</a:t>
            </a:r>
          </a:p>
          <a:p>
            <a:pPr lvl="1" eaLnBrk="1" hangingPunct="1"/>
            <a:r>
              <a:rPr lang="en-US" smtClean="0"/>
              <a:t>Occupational Stress, Anxiety, Depression</a:t>
            </a:r>
          </a:p>
          <a:p>
            <a:pPr lvl="1" eaLnBrk="1" hangingPunct="1"/>
            <a:r>
              <a:rPr lang="en-US" smtClean="0"/>
              <a:t>Cardiovascular Disorders, GI Disorders</a:t>
            </a:r>
          </a:p>
          <a:p>
            <a:pPr lvl="1" eaLnBrk="1" hangingPunct="1"/>
            <a:r>
              <a:rPr lang="en-US" smtClean="0"/>
              <a:t>Drug abuse, smoking</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pic>
        <p:nvPicPr>
          <p:cNvPr id="38916" name="Picture 13" descr="C:\WINDOWS\Desktop\psychological_1.gif"/>
          <p:cNvPicPr>
            <a:picLocks noChangeAspect="1" noChangeArrowheads="1"/>
          </p:cNvPicPr>
          <p:nvPr/>
        </p:nvPicPr>
        <p:blipFill>
          <a:blip r:embed="rId3" cstate="print"/>
          <a:srcRect/>
          <a:stretch>
            <a:fillRect/>
          </a:stretch>
        </p:blipFill>
        <p:spPr bwMode="auto">
          <a:xfrm>
            <a:off x="5219700" y="2430463"/>
            <a:ext cx="3600450"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2775" y="228600"/>
            <a:ext cx="8153400" cy="990600"/>
          </a:xfrm>
        </p:spPr>
        <p:txBody>
          <a:bodyPr/>
          <a:lstStyle/>
          <a:p>
            <a:r>
              <a:rPr lang="en-US" dirty="0" smtClean="0"/>
              <a:t>5. ERGONOMIC FACTORS</a:t>
            </a:r>
          </a:p>
        </p:txBody>
      </p:sp>
      <p:sp>
        <p:nvSpPr>
          <p:cNvPr id="45060" name="Text Box 4"/>
          <p:cNvSpPr>
            <a:spLocks noGrp="1" noChangeArrowheads="1"/>
          </p:cNvSpPr>
          <p:nvPr>
            <p:ph idx="1"/>
          </p:nvPr>
        </p:nvSpPr>
        <p:spPr>
          <a:xfrm>
            <a:off x="612775" y="1600200"/>
            <a:ext cx="8153400" cy="4495800"/>
          </a:xfrm>
        </p:spPr>
        <p:txBody>
          <a:bodyPr rtlCol="0">
            <a:normAutofit lnSpcReduction="10000"/>
          </a:bodyPr>
          <a:lstStyle/>
          <a:p>
            <a:pPr fontAlgn="auto">
              <a:lnSpc>
                <a:spcPct val="80000"/>
              </a:lnSpc>
              <a:spcAft>
                <a:spcPts val="0"/>
              </a:spcAft>
              <a:buFont typeface="Arial" pitchFamily="34" charset="0"/>
              <a:buChar char="•"/>
              <a:defRPr/>
            </a:pPr>
            <a:endParaRPr lang="en-US" sz="1000" dirty="0" smtClean="0"/>
          </a:p>
          <a:p>
            <a:pPr fontAlgn="auto">
              <a:lnSpc>
                <a:spcPct val="80000"/>
              </a:lnSpc>
              <a:spcAft>
                <a:spcPts val="0"/>
              </a:spcAft>
              <a:buFont typeface="Arial" pitchFamily="34" charset="0"/>
              <a:buChar char="•"/>
              <a:defRPr/>
            </a:pPr>
            <a:r>
              <a:rPr lang="en-US" sz="2800" dirty="0" smtClean="0"/>
              <a:t>Working postures / chairs</a:t>
            </a:r>
          </a:p>
          <a:p>
            <a:pPr fontAlgn="auto">
              <a:lnSpc>
                <a:spcPct val="80000"/>
              </a:lnSpc>
              <a:spcAft>
                <a:spcPts val="0"/>
              </a:spcAft>
              <a:buFont typeface="Arial" pitchFamily="34" charset="0"/>
              <a:buChar char="•"/>
              <a:defRPr/>
            </a:pPr>
            <a:endParaRPr lang="en-US" sz="2800" dirty="0" smtClean="0"/>
          </a:p>
          <a:p>
            <a:pPr fontAlgn="auto">
              <a:lnSpc>
                <a:spcPct val="80000"/>
              </a:lnSpc>
              <a:spcAft>
                <a:spcPts val="0"/>
              </a:spcAft>
              <a:buFont typeface="Arial" pitchFamily="34" charset="0"/>
              <a:buChar char="•"/>
              <a:defRPr/>
            </a:pPr>
            <a:r>
              <a:rPr lang="en-US" sz="2800" dirty="0" smtClean="0"/>
              <a:t>Space per work shift</a:t>
            </a:r>
          </a:p>
          <a:p>
            <a:pPr fontAlgn="auto">
              <a:lnSpc>
                <a:spcPct val="80000"/>
              </a:lnSpc>
              <a:spcAft>
                <a:spcPts val="0"/>
              </a:spcAft>
              <a:buFont typeface="Arial" pitchFamily="34" charset="0"/>
              <a:buChar char="•"/>
              <a:defRPr/>
            </a:pPr>
            <a:endParaRPr lang="en-US" sz="2800" dirty="0" smtClean="0"/>
          </a:p>
          <a:p>
            <a:pPr fontAlgn="auto">
              <a:lnSpc>
                <a:spcPct val="80000"/>
              </a:lnSpc>
              <a:spcAft>
                <a:spcPts val="0"/>
              </a:spcAft>
              <a:buFont typeface="Arial" pitchFamily="34" charset="0"/>
              <a:buChar char="•"/>
              <a:defRPr/>
            </a:pPr>
            <a:r>
              <a:rPr lang="en-US" sz="2800" dirty="0" smtClean="0"/>
              <a:t>Working surface height</a:t>
            </a:r>
          </a:p>
          <a:p>
            <a:pPr fontAlgn="auto">
              <a:lnSpc>
                <a:spcPct val="80000"/>
              </a:lnSpc>
              <a:spcAft>
                <a:spcPts val="0"/>
              </a:spcAft>
              <a:buFont typeface="Arial" pitchFamily="34" charset="0"/>
              <a:buChar char="•"/>
              <a:defRPr/>
            </a:pPr>
            <a:endParaRPr lang="en-US" sz="2800" dirty="0" smtClean="0"/>
          </a:p>
          <a:p>
            <a:pPr fontAlgn="auto">
              <a:lnSpc>
                <a:spcPct val="80000"/>
              </a:lnSpc>
              <a:spcAft>
                <a:spcPts val="0"/>
              </a:spcAft>
              <a:buFont typeface="Arial" pitchFamily="34" charset="0"/>
              <a:buChar char="•"/>
              <a:defRPr/>
            </a:pPr>
            <a:r>
              <a:rPr lang="en-US" sz="2800" dirty="0" smtClean="0"/>
              <a:t>Reach / machine feeding</a:t>
            </a:r>
          </a:p>
          <a:p>
            <a:pPr fontAlgn="auto">
              <a:lnSpc>
                <a:spcPct val="80000"/>
              </a:lnSpc>
              <a:spcAft>
                <a:spcPts val="0"/>
              </a:spcAft>
              <a:buFont typeface="Arial" pitchFamily="34" charset="0"/>
              <a:buChar char="•"/>
              <a:defRPr/>
            </a:pPr>
            <a:endParaRPr lang="en-US" sz="2800" dirty="0" smtClean="0"/>
          </a:p>
          <a:p>
            <a:pPr fontAlgn="auto">
              <a:lnSpc>
                <a:spcPct val="80000"/>
              </a:lnSpc>
              <a:spcAft>
                <a:spcPts val="0"/>
              </a:spcAft>
              <a:buFont typeface="Arial" pitchFamily="34" charset="0"/>
              <a:buChar char="•"/>
              <a:defRPr/>
            </a:pPr>
            <a:r>
              <a:rPr lang="en-US" sz="2800" dirty="0" smtClean="0"/>
              <a:t>Space between machines</a:t>
            </a:r>
          </a:p>
          <a:p>
            <a:pPr fontAlgn="auto">
              <a:lnSpc>
                <a:spcPct val="80000"/>
              </a:lnSpc>
              <a:spcAft>
                <a:spcPts val="0"/>
              </a:spcAft>
              <a:buFont typeface="Arial" pitchFamily="34" charset="0"/>
              <a:buChar char="•"/>
              <a:defRPr/>
            </a:pPr>
            <a:endParaRPr lang="en-US" sz="2800" dirty="0" smtClean="0"/>
          </a:p>
          <a:p>
            <a:pPr fontAlgn="auto">
              <a:lnSpc>
                <a:spcPct val="80000"/>
              </a:lnSpc>
              <a:spcAft>
                <a:spcPts val="0"/>
              </a:spcAft>
              <a:buFont typeface="Arial" pitchFamily="34" charset="0"/>
              <a:buChar char="•"/>
              <a:defRPr/>
            </a:pPr>
            <a:r>
              <a:rPr lang="en-US" sz="2800" dirty="0" smtClean="0"/>
              <a:t>Stress  physical load</a:t>
            </a:r>
          </a:p>
        </p:txBody>
      </p:sp>
      <p:pic>
        <p:nvPicPr>
          <p:cNvPr id="39940" name="Picture 8" descr="C:\WINDOWS\Desktop\Ergonomics_1 - hazard.gif"/>
          <p:cNvPicPr>
            <a:picLocks noChangeAspect="1" noChangeArrowheads="1"/>
          </p:cNvPicPr>
          <p:nvPr/>
        </p:nvPicPr>
        <p:blipFill>
          <a:blip r:embed="rId2" cstate="print"/>
          <a:srcRect/>
          <a:stretch>
            <a:fillRect/>
          </a:stretch>
        </p:blipFill>
        <p:spPr bwMode="auto">
          <a:xfrm>
            <a:off x="5076825" y="1916113"/>
            <a:ext cx="3608388" cy="3744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060">
                                            <p:txEl>
                                              <p:charRg st="142" end="142"/>
                                            </p:txEl>
                                          </p:spTgt>
                                        </p:tgtEl>
                                        <p:attrNameLst>
                                          <p:attrName>style.visibility</p:attrName>
                                        </p:attrNameLst>
                                      </p:cBhvr>
                                      <p:to>
                                        <p:strVal val="visible"/>
                                      </p:to>
                                    </p:set>
                                    <p:animEffect transition="in" filter="fade">
                                      <p:cBhvr>
                                        <p:cTn id="7" dur="1000"/>
                                        <p:tgtEl>
                                          <p:spTgt spid="45060">
                                            <p:txEl>
                                              <p:charRg st="142" end="142"/>
                                            </p:txEl>
                                          </p:spTgt>
                                        </p:tgtEl>
                                      </p:cBhvr>
                                    </p:animEffect>
                                    <p:anim calcmode="lin" valueType="num">
                                      <p:cBhvr>
                                        <p:cTn id="8" dur="1000" fill="hold"/>
                                        <p:tgtEl>
                                          <p:spTgt spid="45060">
                                            <p:txEl>
                                              <p:charRg st="142" end="142"/>
                                            </p:txEl>
                                          </p:spTgt>
                                        </p:tgtEl>
                                        <p:attrNameLst>
                                          <p:attrName>ppt_x</p:attrName>
                                        </p:attrNameLst>
                                      </p:cBhvr>
                                      <p:tavLst>
                                        <p:tav tm="0">
                                          <p:val>
                                            <p:strVal val="#ppt_x"/>
                                          </p:val>
                                        </p:tav>
                                        <p:tav tm="100000">
                                          <p:val>
                                            <p:strVal val="#ppt_x"/>
                                          </p:val>
                                        </p:tav>
                                      </p:tavLst>
                                    </p:anim>
                                    <p:anim calcmode="lin" valueType="num">
                                      <p:cBhvr>
                                        <p:cTn id="9" dur="1000" fill="hold"/>
                                        <p:tgtEl>
                                          <p:spTgt spid="45060">
                                            <p:txEl>
                                              <p:charRg st="142" end="14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5060">
                                            <p:txEl>
                                              <p:charRg st="142" end="142"/>
                                            </p:txEl>
                                          </p:spTgt>
                                        </p:tgtEl>
                                        <p:attrNameLst>
                                          <p:attrName>style.visibility</p:attrName>
                                        </p:attrNameLst>
                                      </p:cBhvr>
                                      <p:to>
                                        <p:strVal val="visible"/>
                                      </p:to>
                                    </p:set>
                                    <p:animEffect transition="in" filter="fade">
                                      <p:cBhvr>
                                        <p:cTn id="12" dur="1000"/>
                                        <p:tgtEl>
                                          <p:spTgt spid="45060">
                                            <p:txEl>
                                              <p:charRg st="142" end="142"/>
                                            </p:txEl>
                                          </p:spTgt>
                                        </p:tgtEl>
                                      </p:cBhvr>
                                    </p:animEffect>
                                    <p:anim calcmode="lin" valueType="num">
                                      <p:cBhvr>
                                        <p:cTn id="13" dur="1000" fill="hold"/>
                                        <p:tgtEl>
                                          <p:spTgt spid="45060">
                                            <p:txEl>
                                              <p:charRg st="142" end="142"/>
                                            </p:txEl>
                                          </p:spTgt>
                                        </p:tgtEl>
                                        <p:attrNameLst>
                                          <p:attrName>ppt_x</p:attrName>
                                        </p:attrNameLst>
                                      </p:cBhvr>
                                      <p:tavLst>
                                        <p:tav tm="0">
                                          <p:val>
                                            <p:strVal val="#ppt_x"/>
                                          </p:val>
                                        </p:tav>
                                        <p:tav tm="100000">
                                          <p:val>
                                            <p:strVal val="#ppt_x"/>
                                          </p:val>
                                        </p:tav>
                                      </p:tavLst>
                                    </p:anim>
                                    <p:anim calcmode="lin" valueType="num">
                                      <p:cBhvr>
                                        <p:cTn id="14" dur="1000" fill="hold"/>
                                        <p:tgtEl>
                                          <p:spTgt spid="45060">
                                            <p:txEl>
                                              <p:charRg st="142" end="14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5060">
                                            <p:txEl>
                                              <p:charRg st="142" end="142"/>
                                            </p:txEl>
                                          </p:spTgt>
                                        </p:tgtEl>
                                        <p:attrNameLst>
                                          <p:attrName>style.visibility</p:attrName>
                                        </p:attrNameLst>
                                      </p:cBhvr>
                                      <p:to>
                                        <p:strVal val="visible"/>
                                      </p:to>
                                    </p:set>
                                    <p:animEffect transition="in" filter="fade">
                                      <p:cBhvr>
                                        <p:cTn id="17" dur="1000"/>
                                        <p:tgtEl>
                                          <p:spTgt spid="45060">
                                            <p:txEl>
                                              <p:charRg st="142" end="142"/>
                                            </p:txEl>
                                          </p:spTgt>
                                        </p:tgtEl>
                                      </p:cBhvr>
                                    </p:animEffect>
                                    <p:anim calcmode="lin" valueType="num">
                                      <p:cBhvr>
                                        <p:cTn id="18" dur="1000" fill="hold"/>
                                        <p:tgtEl>
                                          <p:spTgt spid="45060">
                                            <p:txEl>
                                              <p:charRg st="142" end="142"/>
                                            </p:txEl>
                                          </p:spTgt>
                                        </p:tgtEl>
                                        <p:attrNameLst>
                                          <p:attrName>ppt_x</p:attrName>
                                        </p:attrNameLst>
                                      </p:cBhvr>
                                      <p:tavLst>
                                        <p:tav tm="0">
                                          <p:val>
                                            <p:strVal val="#ppt_x"/>
                                          </p:val>
                                        </p:tav>
                                        <p:tav tm="100000">
                                          <p:val>
                                            <p:strVal val="#ppt_x"/>
                                          </p:val>
                                        </p:tav>
                                      </p:tavLst>
                                    </p:anim>
                                    <p:anim calcmode="lin" valueType="num">
                                      <p:cBhvr>
                                        <p:cTn id="19" dur="1000" fill="hold"/>
                                        <p:tgtEl>
                                          <p:spTgt spid="45060">
                                            <p:txEl>
                                              <p:charRg st="142" end="14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5060">
                                            <p:txEl>
                                              <p:charRg st="142" end="142"/>
                                            </p:txEl>
                                          </p:spTgt>
                                        </p:tgtEl>
                                        <p:attrNameLst>
                                          <p:attrName>style.visibility</p:attrName>
                                        </p:attrNameLst>
                                      </p:cBhvr>
                                      <p:to>
                                        <p:strVal val="visible"/>
                                      </p:to>
                                    </p:set>
                                    <p:animEffect transition="in" filter="fade">
                                      <p:cBhvr>
                                        <p:cTn id="22" dur="1000"/>
                                        <p:tgtEl>
                                          <p:spTgt spid="45060">
                                            <p:txEl>
                                              <p:charRg st="142" end="142"/>
                                            </p:txEl>
                                          </p:spTgt>
                                        </p:tgtEl>
                                      </p:cBhvr>
                                    </p:animEffect>
                                    <p:anim calcmode="lin" valueType="num">
                                      <p:cBhvr>
                                        <p:cTn id="23" dur="1000" fill="hold"/>
                                        <p:tgtEl>
                                          <p:spTgt spid="45060">
                                            <p:txEl>
                                              <p:charRg st="142" end="142"/>
                                            </p:txEl>
                                          </p:spTgt>
                                        </p:tgtEl>
                                        <p:attrNameLst>
                                          <p:attrName>ppt_x</p:attrName>
                                        </p:attrNameLst>
                                      </p:cBhvr>
                                      <p:tavLst>
                                        <p:tav tm="0">
                                          <p:val>
                                            <p:strVal val="#ppt_x"/>
                                          </p:val>
                                        </p:tav>
                                        <p:tav tm="100000">
                                          <p:val>
                                            <p:strVal val="#ppt_x"/>
                                          </p:val>
                                        </p:tav>
                                      </p:tavLst>
                                    </p:anim>
                                    <p:anim calcmode="lin" valueType="num">
                                      <p:cBhvr>
                                        <p:cTn id="24" dur="1000" fill="hold"/>
                                        <p:tgtEl>
                                          <p:spTgt spid="45060">
                                            <p:txEl>
                                              <p:charRg st="142" end="14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2775" y="228600"/>
            <a:ext cx="8153400" cy="990600"/>
          </a:xfrm>
        </p:spPr>
        <p:txBody>
          <a:bodyPr/>
          <a:lstStyle/>
          <a:p>
            <a:r>
              <a:rPr lang="en-US" smtClean="0"/>
              <a:t>ERGONOMIC FACTORS</a:t>
            </a:r>
          </a:p>
        </p:txBody>
      </p:sp>
      <p:sp>
        <p:nvSpPr>
          <p:cNvPr id="40963" name="Rectangle 3"/>
          <p:cNvSpPr>
            <a:spLocks noGrp="1" noChangeArrowheads="1"/>
          </p:cNvSpPr>
          <p:nvPr>
            <p:ph idx="1"/>
          </p:nvPr>
        </p:nvSpPr>
        <p:spPr>
          <a:xfrm>
            <a:off x="612775" y="1600200"/>
            <a:ext cx="8153400" cy="4495800"/>
          </a:xfrm>
        </p:spPr>
        <p:txBody>
          <a:bodyPr/>
          <a:lstStyle/>
          <a:p>
            <a:pPr>
              <a:lnSpc>
                <a:spcPct val="80000"/>
              </a:lnSpc>
            </a:pPr>
            <a:r>
              <a:rPr lang="en-US" sz="2800" smtClean="0"/>
              <a:t>Lifting heavy loads/frequent bending/repetitive &amp; monotonous work</a:t>
            </a:r>
          </a:p>
          <a:p>
            <a:pPr>
              <a:lnSpc>
                <a:spcPct val="80000"/>
              </a:lnSpc>
            </a:pPr>
            <a:endParaRPr lang="en-US" sz="2800" smtClean="0"/>
          </a:p>
          <a:p>
            <a:pPr>
              <a:lnSpc>
                <a:spcPct val="80000"/>
              </a:lnSpc>
            </a:pPr>
            <a:r>
              <a:rPr lang="en-US" sz="2800" smtClean="0"/>
              <a:t>Design of tools</a:t>
            </a:r>
          </a:p>
          <a:p>
            <a:pPr>
              <a:lnSpc>
                <a:spcPct val="80000"/>
              </a:lnSpc>
            </a:pPr>
            <a:endParaRPr lang="en-US" sz="2800" smtClean="0"/>
          </a:p>
          <a:p>
            <a:pPr>
              <a:lnSpc>
                <a:spcPct val="80000"/>
              </a:lnSpc>
            </a:pPr>
            <a:r>
              <a:rPr lang="en-US" sz="2800" smtClean="0"/>
              <a:t>Displays and instructions</a:t>
            </a:r>
          </a:p>
          <a:p>
            <a:pPr>
              <a:lnSpc>
                <a:spcPct val="80000"/>
              </a:lnSpc>
            </a:pPr>
            <a:endParaRPr lang="en-US" sz="2800" smtClean="0"/>
          </a:p>
          <a:p>
            <a:pPr>
              <a:lnSpc>
                <a:spcPct val="80000"/>
              </a:lnSpc>
            </a:pPr>
            <a:r>
              <a:rPr lang="en-US" sz="2800" smtClean="0"/>
              <a:t>Mental overload / visibilty</a:t>
            </a:r>
          </a:p>
          <a:p>
            <a:endParaRPr lang="en-US"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id-ID" dirty="0" smtClean="0"/>
              <a:t>Hazard and Risk in Hospital</a:t>
            </a:r>
            <a:endParaRPr lang="en-GB" dirty="0" smtClean="0"/>
          </a:p>
        </p:txBody>
      </p:sp>
      <p:sp>
        <p:nvSpPr>
          <p:cNvPr id="13315" name="Rectangle 3"/>
          <p:cNvSpPr>
            <a:spLocks noGrp="1" noChangeArrowheads="1"/>
          </p:cNvSpPr>
          <p:nvPr>
            <p:ph type="body" idx="1"/>
          </p:nvPr>
        </p:nvSpPr>
        <p:spPr/>
        <p:txBody>
          <a:bodyPr>
            <a:normAutofit lnSpcReduction="10000"/>
          </a:bodyPr>
          <a:lstStyle/>
          <a:p>
            <a:pPr eaLnBrk="1" hangingPunct="1">
              <a:lnSpc>
                <a:spcPct val="90000"/>
              </a:lnSpc>
              <a:buNone/>
            </a:pPr>
            <a:r>
              <a:rPr lang="id-ID" sz="2800" dirty="0" smtClean="0"/>
              <a:t>Refer to </a:t>
            </a:r>
            <a:r>
              <a:rPr lang="en-GB" sz="2800" dirty="0" smtClean="0"/>
              <a:t>The National Institute for Occupational Safety and Health</a:t>
            </a:r>
          </a:p>
          <a:p>
            <a:pPr eaLnBrk="1" hangingPunct="1">
              <a:lnSpc>
                <a:spcPct val="90000"/>
              </a:lnSpc>
              <a:buNone/>
            </a:pPr>
            <a:r>
              <a:rPr lang="en-GB" sz="2800" dirty="0" smtClean="0"/>
              <a:t>completed a survey of 3687 </a:t>
            </a:r>
            <a:r>
              <a:rPr lang="en-GB" sz="2800" b="1" dirty="0" smtClean="0"/>
              <a:t>hospitals</a:t>
            </a:r>
            <a:r>
              <a:rPr lang="en-GB" sz="2800" dirty="0" smtClean="0"/>
              <a:t> to identify the types and frequencies of injuries and illnesses among hospital employees. </a:t>
            </a:r>
            <a:endParaRPr lang="id-ID" sz="2800" dirty="0" smtClean="0"/>
          </a:p>
          <a:p>
            <a:pPr eaLnBrk="1" hangingPunct="1">
              <a:lnSpc>
                <a:spcPct val="90000"/>
              </a:lnSpc>
              <a:buNone/>
            </a:pPr>
            <a:r>
              <a:rPr lang="en-GB" sz="2800" dirty="0" smtClean="0"/>
              <a:t>This study found that among all the exposures typified, the most common types of injury were </a:t>
            </a:r>
            <a:r>
              <a:rPr lang="en-GB" sz="2800" b="1" dirty="0" smtClean="0"/>
              <a:t>strains</a:t>
            </a:r>
            <a:r>
              <a:rPr lang="en-GB" sz="2800" dirty="0" smtClean="0"/>
              <a:t> and </a:t>
            </a:r>
            <a:r>
              <a:rPr lang="en-GB" sz="2800" b="1" dirty="0" smtClean="0"/>
              <a:t>sprains</a:t>
            </a:r>
            <a:r>
              <a:rPr lang="en-GB" sz="2800" dirty="0" smtClean="0"/>
              <a:t>. </a:t>
            </a:r>
            <a:endParaRPr lang="id-ID" sz="2800" dirty="0" smtClean="0"/>
          </a:p>
          <a:p>
            <a:pPr eaLnBrk="1" hangingPunct="1">
              <a:lnSpc>
                <a:spcPct val="90000"/>
              </a:lnSpc>
              <a:buNone/>
            </a:pPr>
            <a:r>
              <a:rPr lang="en-GB" sz="2800" dirty="0" smtClean="0"/>
              <a:t>These injuries are usually </a:t>
            </a:r>
            <a:r>
              <a:rPr lang="en-GB" sz="2800" b="1" dirty="0" smtClean="0"/>
              <a:t>caused</a:t>
            </a:r>
            <a:r>
              <a:rPr lang="en-GB" sz="2800" dirty="0" smtClean="0"/>
              <a:t> by </a:t>
            </a:r>
            <a:r>
              <a:rPr lang="en-GB" sz="2800" u="sng" dirty="0" smtClean="0"/>
              <a:t>improperly lifting</a:t>
            </a:r>
            <a:r>
              <a:rPr lang="en-GB" sz="2800" dirty="0" smtClean="0"/>
              <a:t> objects, including patients, and slipping and falling on</a:t>
            </a:r>
            <a:r>
              <a:rPr lang="en-GB" sz="2800" u="sng" dirty="0" smtClean="0"/>
              <a:t> slippery floors</a:t>
            </a:r>
            <a:r>
              <a:rPr lang="en-GB" sz="2800" dirty="0" smtClean="0"/>
              <a:t>, </a:t>
            </a:r>
            <a:r>
              <a:rPr lang="en-GB" sz="2800" u="sng" dirty="0" smtClean="0"/>
              <a:t>stairs</a:t>
            </a:r>
            <a:r>
              <a:rPr lang="en-GB" sz="2800" dirty="0" smtClean="0"/>
              <a:t>, or </a:t>
            </a:r>
            <a:r>
              <a:rPr lang="en-GB" sz="2800" u="sng" dirty="0" smtClean="0"/>
              <a:t>ladders</a:t>
            </a:r>
            <a:r>
              <a:rPr lang="en-GB" sz="2800" dirty="0" smtClean="0"/>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55910" y="386442"/>
            <a:ext cx="7772400" cy="1104900"/>
          </a:xfrm>
        </p:spPr>
        <p:txBody>
          <a:bodyPr/>
          <a:lstStyle/>
          <a:p>
            <a:pPr eaLnBrk="1" hangingPunct="1">
              <a:defRPr/>
            </a:pPr>
            <a:r>
              <a:rPr lang="en-US" sz="3600" dirty="0" smtClean="0">
                <a:solidFill>
                  <a:schemeClr val="tx1"/>
                </a:solidFill>
                <a:effectLst/>
                <a:latin typeface="Tahoma" pitchFamily="34" charset="0"/>
                <a:cs typeface="Tahoma" pitchFamily="34" charset="0"/>
              </a:rPr>
              <a:t>RISK</a:t>
            </a:r>
          </a:p>
        </p:txBody>
      </p:sp>
      <p:sp>
        <p:nvSpPr>
          <p:cNvPr id="18435" name="Rectangle 3"/>
          <p:cNvSpPr>
            <a:spLocks noGrp="1" noChangeArrowheads="1"/>
          </p:cNvSpPr>
          <p:nvPr>
            <p:ph type="body" sz="half" idx="1"/>
          </p:nvPr>
        </p:nvSpPr>
        <p:spPr>
          <a:xfrm>
            <a:off x="660400" y="1447800"/>
            <a:ext cx="8229600" cy="3570288"/>
          </a:xfrm>
        </p:spPr>
        <p:txBody>
          <a:bodyPr>
            <a:spAutoFit/>
          </a:bodyPr>
          <a:lstStyle/>
          <a:p>
            <a:pPr marL="855663" lvl="3" indent="-449263" eaLnBrk="1" hangingPunct="1">
              <a:lnSpc>
                <a:spcPts val="3600"/>
              </a:lnSpc>
              <a:buClrTx/>
              <a:buFont typeface="Arial" pitchFamily="34" charset="0"/>
              <a:buChar char="•"/>
              <a:defRPr/>
            </a:pPr>
            <a:r>
              <a:rPr lang="en-US" sz="2800" dirty="0" smtClean="0">
                <a:latin typeface="Tahoma" pitchFamily="34" charset="0"/>
                <a:cs typeface="Tahoma" pitchFamily="34" charset="0"/>
              </a:rPr>
              <a:t>Risk= How often x How bad</a:t>
            </a:r>
          </a:p>
          <a:p>
            <a:pPr marL="855663" lvl="3" indent="-449263" eaLnBrk="1" hangingPunct="1">
              <a:lnSpc>
                <a:spcPts val="3600"/>
              </a:lnSpc>
              <a:buClrTx/>
              <a:buFont typeface="Arial" pitchFamily="34" charset="0"/>
              <a:buChar char="•"/>
              <a:defRPr/>
            </a:pPr>
            <a:r>
              <a:rPr lang="en-US" sz="2800" dirty="0" smtClean="0">
                <a:latin typeface="Tahoma" pitchFamily="34" charset="0"/>
                <a:cs typeface="Tahoma" pitchFamily="34" charset="0"/>
              </a:rPr>
              <a:t>Risk=Frequency x Consequences </a:t>
            </a:r>
          </a:p>
          <a:p>
            <a:pPr marL="855663" lvl="3" indent="-449263" eaLnBrk="1" hangingPunct="1">
              <a:lnSpc>
                <a:spcPts val="3600"/>
              </a:lnSpc>
              <a:buClrTx/>
              <a:buFont typeface="Arial" pitchFamily="34" charset="0"/>
              <a:buChar char="•"/>
              <a:defRPr/>
            </a:pPr>
            <a:r>
              <a:rPr lang="en-US" sz="2800" dirty="0" smtClean="0">
                <a:latin typeface="Tahoma" pitchFamily="34" charset="0"/>
                <a:cs typeface="Tahoma" pitchFamily="34" charset="0"/>
              </a:rPr>
              <a:t>Risk= Frequency x Severity </a:t>
            </a:r>
          </a:p>
          <a:p>
            <a:pPr marL="855663" lvl="3" indent="-449263" eaLnBrk="1" hangingPunct="1">
              <a:lnSpc>
                <a:spcPts val="3600"/>
              </a:lnSpc>
              <a:buClrTx/>
              <a:buFont typeface="Arial" pitchFamily="34" charset="0"/>
              <a:buChar char="•"/>
              <a:defRPr/>
            </a:pPr>
            <a:r>
              <a:rPr lang="en-US" sz="2800" dirty="0" smtClean="0">
                <a:latin typeface="Tahoma" pitchFamily="34" charset="0"/>
                <a:cs typeface="Tahoma" pitchFamily="34" charset="0"/>
              </a:rPr>
              <a:t>Risk= Likelihood x Consequences </a:t>
            </a:r>
          </a:p>
          <a:p>
            <a:pPr marL="855663" lvl="3" indent="-449263" eaLnBrk="1" hangingPunct="1">
              <a:lnSpc>
                <a:spcPts val="3600"/>
              </a:lnSpc>
              <a:buClrTx/>
              <a:buFont typeface="Arial" pitchFamily="34" charset="0"/>
              <a:buChar char="•"/>
              <a:defRPr/>
            </a:pPr>
            <a:r>
              <a:rPr lang="en-US" sz="2800" dirty="0" smtClean="0">
                <a:latin typeface="Tahoma" pitchFamily="34" charset="0"/>
                <a:cs typeface="Tahoma" pitchFamily="34" charset="0"/>
              </a:rPr>
              <a:t>Risk= Probability x Consequences</a:t>
            </a:r>
          </a:p>
          <a:p>
            <a:pPr marL="1320800" lvl="3" indent="-406400" eaLnBrk="1" hangingPunct="1">
              <a:buClrTx/>
              <a:buFont typeface="Arial" pitchFamily="34" charset="0"/>
              <a:buChar char="•"/>
              <a:defRPr/>
            </a:pPr>
            <a:endParaRPr lang="en-US" sz="2800" dirty="0" smtClean="0">
              <a:latin typeface="Tahoma" pitchFamily="34" charset="0"/>
              <a:cs typeface="Tahoma" pitchFamily="34" charset="0"/>
            </a:endParaRPr>
          </a:p>
          <a:p>
            <a:pPr eaLnBrk="1" hangingPunct="1">
              <a:buClr>
                <a:srgbClr val="660066"/>
              </a:buClr>
              <a:buFont typeface="Monotype Sorts" pitchFamily="2"/>
              <a:buChar char="u"/>
              <a:defRPr/>
            </a:pPr>
            <a:endParaRPr lang="en-US" sz="2800" b="1" dirty="0" smtClean="0">
              <a:solidFill>
                <a:srgbClr val="FFFFFF"/>
              </a:solidFill>
              <a:latin typeface="Tahoma" pitchFamily="34" charset="0"/>
              <a:cs typeface="Tahoma" pitchFamily="34" charset="0"/>
            </a:endParaRPr>
          </a:p>
        </p:txBody>
      </p:sp>
      <p:pic>
        <p:nvPicPr>
          <p:cNvPr id="18445" name="Picture 13"/>
          <p:cNvPicPr>
            <a:picLocks noChangeAspect="1" noChangeArrowheads="1"/>
          </p:cNvPicPr>
          <p:nvPr/>
        </p:nvPicPr>
        <p:blipFill>
          <a:blip r:embed="rId3"/>
          <a:srcRect/>
          <a:stretch>
            <a:fillRect/>
          </a:stretch>
        </p:blipFill>
        <p:spPr bwMode="auto">
          <a:xfrm>
            <a:off x="914400" y="4467225"/>
            <a:ext cx="7600950" cy="161448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Effect transition="in" filter="box(out)">
                                      <p:cBhvr>
                                        <p:cTn id="13" dur="500"/>
                                        <p:tgtEl>
                                          <p:spTgt spid="1843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builtIn="1"/>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box(out)">
                                      <p:cBhvr>
                                        <p:cTn id="16" dur="500"/>
                                        <p:tgtEl>
                                          <p:spTgt spid="18435">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builtIn="1"/>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Effect transition="in" filter="box(out)">
                                      <p:cBhvr>
                                        <p:cTn id="19" dur="500"/>
                                        <p:tgtEl>
                                          <p:spTgt spid="18435">
                                            <p:txEl>
                                              <p:pRg st="2" end="2"/>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builtIn="1"/>
                                        </p:tgtEl>
                                      </p:cMediaNode>
                                    </p:audio>
                                  </p:subTnLst>
                                </p:cTn>
                              </p:par>
                              <p:par>
                                <p:cTn id="20" presetID="4" presetClass="entr" presetSubtype="32" fill="hold" grpId="0" nodeType="with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ox(out)">
                                      <p:cBhvr>
                                        <p:cTn id="22" dur="500"/>
                                        <p:tgtEl>
                                          <p:spTgt spid="1843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par>
                                <p:cTn id="23" presetID="4" presetClass="entr" presetSubtype="32" fill="hold" grpId="0" nodeType="with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Effect transition="in" filter="box(out)">
                                      <p:cBhvr>
                                        <p:cTn id="25" dur="500"/>
                                        <p:tgtEl>
                                          <p:spTgt spid="18435">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builtIn="1"/>
                                        </p:tgtEl>
                                      </p:cMediaNode>
                                    </p:audio>
                                  </p:subTnLst>
                                </p:cTn>
                              </p:par>
                            </p:childTnLst>
                          </p:cTn>
                        </p:par>
                      </p:childTnLst>
                    </p:cTn>
                  </p:par>
                  <p:par>
                    <p:cTn id="26" fill="hold">
                      <p:stCondLst>
                        <p:cond delay="indefinite"/>
                      </p:stCondLst>
                      <p:childTnLst>
                        <p:par>
                          <p:cTn id="27" fill="hold">
                            <p:stCondLst>
                              <p:cond delay="0"/>
                            </p:stCondLst>
                            <p:childTnLst>
                              <p:par>
                                <p:cTn id="28" presetID="7" presetClass="entr" presetSubtype="8" fill="hold" nodeType="clickEffect">
                                  <p:stCondLst>
                                    <p:cond delay="0"/>
                                  </p:stCondLst>
                                  <p:childTnLst>
                                    <p:set>
                                      <p:cBhvr>
                                        <p:cTn id="29" dur="1" fill="hold">
                                          <p:stCondLst>
                                            <p:cond delay="0"/>
                                          </p:stCondLst>
                                        </p:cTn>
                                        <p:tgtEl>
                                          <p:spTgt spid="18445"/>
                                        </p:tgtEl>
                                        <p:attrNameLst>
                                          <p:attrName>style.visibility</p:attrName>
                                        </p:attrNameLst>
                                      </p:cBhvr>
                                      <p:to>
                                        <p:strVal val="visible"/>
                                      </p:to>
                                    </p:set>
                                    <p:anim calcmode="lin" valueType="num">
                                      <p:cBhvr additive="base">
                                        <p:cTn id="30" dur="5000" fill="hold"/>
                                        <p:tgtEl>
                                          <p:spTgt spid="18445"/>
                                        </p:tgtEl>
                                        <p:attrNameLst>
                                          <p:attrName>ppt_x</p:attrName>
                                        </p:attrNameLst>
                                      </p:cBhvr>
                                      <p:tavLst>
                                        <p:tav tm="0">
                                          <p:val>
                                            <p:strVal val="0-#ppt_w/2"/>
                                          </p:val>
                                        </p:tav>
                                        <p:tav tm="100000">
                                          <p:val>
                                            <p:strVal val="#ppt_x"/>
                                          </p:val>
                                        </p:tav>
                                      </p:tavLst>
                                    </p:anim>
                                    <p:anim calcmode="lin" valueType="num">
                                      <p:cBhvr additive="base">
                                        <p:cTn id="31" dur="5000" fill="hold"/>
                                        <p:tgtEl>
                                          <p:spTgt spid="184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P spid="1843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304800"/>
            <a:ext cx="7772400" cy="1143000"/>
          </a:xfrm>
        </p:spPr>
        <p:txBody>
          <a:bodyPr/>
          <a:lstStyle/>
          <a:p>
            <a:pPr eaLnBrk="1" hangingPunct="1"/>
            <a:r>
              <a:rPr lang="en-US" sz="5400" b="1" dirty="0" smtClean="0">
                <a:solidFill>
                  <a:schemeClr val="tx1"/>
                </a:solidFill>
              </a:rPr>
              <a:t>Hazard</a:t>
            </a:r>
          </a:p>
        </p:txBody>
      </p:sp>
      <p:sp>
        <p:nvSpPr>
          <p:cNvPr id="21507" name="Rectangle 3"/>
          <p:cNvSpPr>
            <a:spLocks noGrp="1" noChangeArrowheads="1"/>
          </p:cNvSpPr>
          <p:nvPr>
            <p:ph type="body" sz="half" idx="1"/>
          </p:nvPr>
        </p:nvSpPr>
        <p:spPr>
          <a:xfrm>
            <a:off x="228600" y="1600200"/>
            <a:ext cx="4191000" cy="4114800"/>
          </a:xfrm>
        </p:spPr>
        <p:txBody>
          <a:bodyPr>
            <a:normAutofit lnSpcReduction="10000"/>
          </a:bodyPr>
          <a:lstStyle/>
          <a:p>
            <a:pPr eaLnBrk="1" hangingPunct="1"/>
            <a:r>
              <a:rPr lang="en-US" b="1" dirty="0" smtClean="0"/>
              <a:t>Existing or Potential Condition That Alone or Interacting With Other Factors Can Cause Harm</a:t>
            </a:r>
          </a:p>
          <a:p>
            <a:pPr eaLnBrk="1" hangingPunct="1"/>
            <a:endParaRPr lang="en-US" b="1" dirty="0" smtClean="0"/>
          </a:p>
          <a:p>
            <a:pPr eaLnBrk="1" hangingPunct="1"/>
            <a:r>
              <a:rPr lang="en-US" b="1" dirty="0" smtClean="0"/>
              <a:t>A Spill on the Floor</a:t>
            </a:r>
          </a:p>
          <a:p>
            <a:pPr eaLnBrk="1" hangingPunct="1"/>
            <a:r>
              <a:rPr lang="en-US" b="1" dirty="0" smtClean="0"/>
              <a:t>Broken Equipment</a:t>
            </a:r>
            <a:endParaRPr lang="en-US" dirty="0" smtClean="0"/>
          </a:p>
        </p:txBody>
      </p:sp>
      <p:pic>
        <p:nvPicPr>
          <p:cNvPr id="54276" name="Picture 1" descr="C:\Documents and Settings\kerrie.murphy\Local Settings\Temporary Internet Files\Content.IE5\XZHF5AQ4\MCBS00530_0000[1].wmf"/>
          <p:cNvPicPr>
            <a:picLocks noChangeAspect="1" noChangeArrowheads="1"/>
          </p:cNvPicPr>
          <p:nvPr/>
        </p:nvPicPr>
        <p:blipFill>
          <a:blip r:embed="rId3"/>
          <a:srcRect/>
          <a:stretch>
            <a:fillRect/>
          </a:stretch>
        </p:blipFill>
        <p:spPr bwMode="auto">
          <a:xfrm>
            <a:off x="5029200" y="1981200"/>
            <a:ext cx="3621088" cy="35052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Text Placeholder 2"/>
          <p:cNvSpPr>
            <a:spLocks noGrp="1"/>
          </p:cNvSpPr>
          <p:nvPr>
            <p:ph type="body" sz="half" idx="1"/>
          </p:nvPr>
        </p:nvSpPr>
        <p:spPr/>
        <p:txBody>
          <a:bodyPr/>
          <a:lstStyle/>
          <a:p>
            <a:endParaRPr lang="id-ID"/>
          </a:p>
        </p:txBody>
      </p:sp>
      <p:sp>
        <p:nvSpPr>
          <p:cNvPr id="4" name="Media Placeholder 3"/>
          <p:cNvSpPr>
            <a:spLocks noGrp="1"/>
          </p:cNvSpPr>
          <p:nvPr>
            <p:ph type="media" sz="half" idx="2"/>
          </p:nvPr>
        </p:nvSpPr>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Text Placeholder 2"/>
          <p:cNvSpPr>
            <a:spLocks noGrp="1"/>
          </p:cNvSpPr>
          <p:nvPr>
            <p:ph type="body" sz="half" idx="1"/>
          </p:nvPr>
        </p:nvSpPr>
        <p:spPr/>
        <p:txBody>
          <a:bodyPr/>
          <a:lstStyle/>
          <a:p>
            <a:endParaRPr lang="id-ID"/>
          </a:p>
        </p:txBody>
      </p:sp>
      <p:sp>
        <p:nvSpPr>
          <p:cNvPr id="4" name="Media Placeholder 3"/>
          <p:cNvSpPr>
            <a:spLocks noGrp="1"/>
          </p:cNvSpPr>
          <p:nvPr>
            <p:ph type="media" sz="half" idx="2"/>
          </p:nvPr>
        </p:nvSpPr>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GB" dirty="0" smtClean="0"/>
              <a:t>Special attention should be given to hazardous occupational exposures</a:t>
            </a:r>
            <a:r>
              <a:rPr lang="id-ID" dirty="0" smtClean="0"/>
              <a:t> : </a:t>
            </a:r>
          </a:p>
          <a:p>
            <a:pPr>
              <a:buNone/>
            </a:pPr>
            <a:r>
              <a:rPr lang="id-ID" dirty="0"/>
              <a:t> </a:t>
            </a:r>
            <a:r>
              <a:rPr lang="id-ID" dirty="0" smtClean="0"/>
              <a:t>   1.</a:t>
            </a:r>
            <a:r>
              <a:rPr lang="en-GB" dirty="0" smtClean="0"/>
              <a:t> for women of childbearing age, </a:t>
            </a:r>
            <a:endParaRPr lang="id-ID" dirty="0" smtClean="0"/>
          </a:p>
          <a:p>
            <a:pPr>
              <a:buNone/>
            </a:pPr>
            <a:r>
              <a:rPr lang="id-ID" dirty="0"/>
              <a:t> </a:t>
            </a:r>
            <a:r>
              <a:rPr lang="id-ID" dirty="0" smtClean="0"/>
              <a:t>   2. </a:t>
            </a:r>
            <a:r>
              <a:rPr lang="en-GB" dirty="0" smtClean="0"/>
              <a:t>to employees exposed to ionizing or </a:t>
            </a:r>
            <a:endParaRPr lang="id-ID" dirty="0" smtClean="0"/>
          </a:p>
          <a:p>
            <a:pPr>
              <a:buNone/>
            </a:pPr>
            <a:r>
              <a:rPr lang="id-ID" dirty="0"/>
              <a:t> </a:t>
            </a:r>
            <a:r>
              <a:rPr lang="id-ID" dirty="0" smtClean="0"/>
              <a:t>       </a:t>
            </a:r>
            <a:r>
              <a:rPr lang="en-GB" dirty="0" smtClean="0"/>
              <a:t>non-ionizing radiation, </a:t>
            </a:r>
            <a:endParaRPr lang="id-ID" dirty="0" smtClean="0"/>
          </a:p>
          <a:p>
            <a:pPr>
              <a:buNone/>
            </a:pPr>
            <a:r>
              <a:rPr lang="id-ID" dirty="0"/>
              <a:t> </a:t>
            </a:r>
            <a:r>
              <a:rPr lang="id-ID" dirty="0" smtClean="0"/>
              <a:t>   3. </a:t>
            </a:r>
            <a:r>
              <a:rPr lang="en-GB" dirty="0" smtClean="0"/>
              <a:t>and to operating room personnel exposed </a:t>
            </a:r>
            <a:endParaRPr lang="id-ID" dirty="0" smtClean="0"/>
          </a:p>
          <a:p>
            <a:pPr>
              <a:buNone/>
            </a:pPr>
            <a:r>
              <a:rPr lang="id-ID" dirty="0"/>
              <a:t> </a:t>
            </a:r>
            <a:r>
              <a:rPr lang="id-ID" dirty="0" smtClean="0"/>
              <a:t>       </a:t>
            </a:r>
            <a:r>
              <a:rPr lang="en-GB" dirty="0" smtClean="0"/>
              <a:t>to anaesthetic gases.</a:t>
            </a:r>
            <a:endParaRPr lang="id-ID"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en-GB" sz="4000" smtClean="0"/>
              <a:t>Hospital Occupational Health and Safety</a:t>
            </a:r>
          </a:p>
        </p:txBody>
      </p:sp>
      <p:sp>
        <p:nvSpPr>
          <p:cNvPr id="14339" name="Rectangle 3"/>
          <p:cNvSpPr>
            <a:spLocks noGrp="1" noChangeArrowheads="1"/>
          </p:cNvSpPr>
          <p:nvPr>
            <p:ph type="body" idx="1"/>
          </p:nvPr>
        </p:nvSpPr>
        <p:spPr/>
        <p:txBody>
          <a:bodyPr/>
          <a:lstStyle/>
          <a:p>
            <a:pPr eaLnBrk="1" hangingPunct="1"/>
            <a:r>
              <a:rPr lang="en-GB" smtClean="0"/>
              <a:t>1. Pre-placement medical examinations should be given to all new employees. These examinations should include a medical history, a thorough physical examination, laboratory tests (blood, urine, chest X-ray, etc.), and special consultations as indicated by the history , physical findings, or special job requirements.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endParaRPr lang="id-ID" smtClean="0"/>
          </a:p>
        </p:txBody>
      </p:sp>
      <p:sp>
        <p:nvSpPr>
          <p:cNvPr id="15363" name="Rectangle 3"/>
          <p:cNvSpPr>
            <a:spLocks noGrp="1" noChangeArrowheads="1"/>
          </p:cNvSpPr>
          <p:nvPr>
            <p:ph type="body" idx="1"/>
          </p:nvPr>
        </p:nvSpPr>
        <p:spPr/>
        <p:txBody>
          <a:bodyPr/>
          <a:lstStyle/>
          <a:p>
            <a:pPr eaLnBrk="1" hangingPunct="1"/>
            <a:r>
              <a:rPr lang="en-GB" smtClean="0"/>
              <a:t>2. Periodic health maintenance procedures should be instituted that include a general examination, as in item 1 above, an assessment of continued job compatibility, and special appraisals necessitated by extensive illness or job changes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id-ID" smtClean="0"/>
          </a:p>
        </p:txBody>
      </p:sp>
      <p:sp>
        <p:nvSpPr>
          <p:cNvPr id="18435" name="Rectangle 3"/>
          <p:cNvSpPr>
            <a:spLocks noGrp="1" noChangeArrowheads="1"/>
          </p:cNvSpPr>
          <p:nvPr>
            <p:ph type="body" idx="1"/>
          </p:nvPr>
        </p:nvSpPr>
        <p:spPr/>
        <p:txBody>
          <a:bodyPr/>
          <a:lstStyle/>
          <a:p>
            <a:pPr eaLnBrk="1" hangingPunct="1">
              <a:lnSpc>
                <a:spcPct val="90000"/>
              </a:lnSpc>
            </a:pPr>
            <a:r>
              <a:rPr lang="en-GB" sz="2400" dirty="0" smtClean="0"/>
              <a:t>7. Environmental control and surveillance services should be provided to detect, avoid, or limit harmful occupational exposures. Special attention should be given to hazardous occupational exposures for women of childbearing age, to employees exposed to ionizing or non-ionizing radiation, and to operating room personnel exposed to anaesthetic gases. </a:t>
            </a:r>
          </a:p>
          <a:p>
            <a:pPr eaLnBrk="1" hangingPunct="1">
              <a:lnSpc>
                <a:spcPct val="90000"/>
              </a:lnSpc>
            </a:pPr>
            <a:r>
              <a:rPr lang="en-GB" sz="2400" dirty="0" smtClean="0"/>
              <a:t>8. Employee health and safety records should be maintained in the health unit. These must include examinations, injury or illness reports, radiation records, and other environmental exposure reports or records.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GB" smtClean="0"/>
              <a:t>Hospital Acquired Infection</a:t>
            </a:r>
          </a:p>
        </p:txBody>
      </p:sp>
      <p:sp>
        <p:nvSpPr>
          <p:cNvPr id="20483" name="Rectangle 3"/>
          <p:cNvSpPr>
            <a:spLocks noGrp="1" noChangeArrowheads="1"/>
          </p:cNvSpPr>
          <p:nvPr>
            <p:ph type="body" idx="1"/>
          </p:nvPr>
        </p:nvSpPr>
        <p:spPr/>
        <p:txBody>
          <a:bodyPr/>
          <a:lstStyle/>
          <a:p>
            <a:pPr eaLnBrk="1" hangingPunct="1"/>
            <a:r>
              <a:rPr lang="en-GB" smtClean="0"/>
              <a:t>Nosocomial infection</a:t>
            </a:r>
          </a:p>
          <a:p>
            <a:pPr eaLnBrk="1" hangingPunct="1">
              <a:buFontTx/>
              <a:buNone/>
            </a:pPr>
            <a:r>
              <a:rPr lang="en-GB" smtClean="0"/>
              <a:t>  Infection occurring during hospitalization is considered the major problem. </a:t>
            </a:r>
          </a:p>
          <a:p>
            <a:pPr eaLnBrk="1" hangingPunct="1"/>
            <a:r>
              <a:rPr lang="en-GB" b="1" smtClean="0"/>
              <a:t>‘cross infection’</a:t>
            </a:r>
          </a:p>
          <a:p>
            <a:pPr eaLnBrk="1" hangingPunct="1"/>
            <a:endParaRPr lang="en-GB" b="1" smtClean="0"/>
          </a:p>
          <a:p>
            <a:pPr eaLnBrk="1" hangingPunct="1"/>
            <a:endParaRPr lang="en-GB" b="1" smtClean="0"/>
          </a:p>
          <a:p>
            <a:pPr eaLnBrk="1" hangingPunct="1"/>
            <a:endParaRPr lang="en-GB" b="1" smtClean="0"/>
          </a:p>
          <a:p>
            <a:pPr eaLnBrk="1" hangingPunct="1"/>
            <a:endParaRPr lang="en-GB" b="1" smtClean="0"/>
          </a:p>
          <a:p>
            <a:pPr eaLnBrk="1" hangingPunct="1"/>
            <a:endParaRPr lang="en-GB" b="1" smtClean="0"/>
          </a:p>
          <a:p>
            <a:pPr eaLnBrk="1" hangingPunct="1"/>
            <a:endParaRPr lang="en-GB" b="1" smtClean="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Hazard caused of Unsafe Condition</a:t>
            </a:r>
            <a:endParaRPr lang="id-ID" dirty="0"/>
          </a:p>
        </p:txBody>
      </p:sp>
      <p:sp>
        <p:nvSpPr>
          <p:cNvPr id="3" name="Text Placeholder 2"/>
          <p:cNvSpPr>
            <a:spLocks noGrp="1"/>
          </p:cNvSpPr>
          <p:nvPr>
            <p:ph type="body" sz="half" idx="1"/>
          </p:nvPr>
        </p:nvSpPr>
        <p:spPr>
          <a:xfrm>
            <a:off x="685800" y="1981200"/>
            <a:ext cx="8029604" cy="4448196"/>
          </a:xfrm>
        </p:spPr>
        <p:txBody>
          <a:bodyPr>
            <a:normAutofit fontScale="85000" lnSpcReduction="20000"/>
          </a:bodyPr>
          <a:lstStyle/>
          <a:p>
            <a:pPr>
              <a:buNone/>
            </a:pPr>
            <a:r>
              <a:rPr lang="en-US" b="1" dirty="0" smtClean="0"/>
              <a:t> examples</a:t>
            </a:r>
            <a:endParaRPr lang="en-US" dirty="0" smtClean="0"/>
          </a:p>
          <a:p>
            <a:r>
              <a:rPr lang="en-US" dirty="0" smtClean="0"/>
              <a:t>Poor housekeeping ,  Blocked walkways,  Improper or damaged PPE</a:t>
            </a:r>
          </a:p>
          <a:p>
            <a:r>
              <a:rPr lang="en-US" dirty="0" smtClean="0"/>
              <a:t>Machine guards removed,  Exposed electrical wires Slippery floors,  </a:t>
            </a:r>
          </a:p>
          <a:p>
            <a:r>
              <a:rPr lang="en-US" dirty="0" smtClean="0"/>
              <a:t>Physical Factors – noise, vibration, illumination, temperature extremes</a:t>
            </a:r>
          </a:p>
          <a:p>
            <a:r>
              <a:rPr lang="en-US" dirty="0" smtClean="0"/>
              <a:t>Chemical Factors – exposures that may impair a worker’s skill, reactions, </a:t>
            </a:r>
          </a:p>
          <a:p>
            <a:r>
              <a:rPr lang="en-US" dirty="0" smtClean="0"/>
              <a:t>Judgment Ergonomic Factors –workstation design, habits, </a:t>
            </a:r>
          </a:p>
          <a:p>
            <a:endParaRPr lang="id-ID"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endParaRPr lang="id-ID" smtClean="0"/>
          </a:p>
        </p:txBody>
      </p:sp>
      <p:sp>
        <p:nvSpPr>
          <p:cNvPr id="21507" name="Rectangle 3"/>
          <p:cNvSpPr>
            <a:spLocks noGrp="1" noChangeArrowheads="1"/>
          </p:cNvSpPr>
          <p:nvPr>
            <p:ph type="body" idx="1"/>
          </p:nvPr>
        </p:nvSpPr>
        <p:spPr/>
        <p:txBody>
          <a:bodyPr/>
          <a:lstStyle/>
          <a:p>
            <a:pPr eaLnBrk="1" hangingPunct="1"/>
            <a:r>
              <a:rPr lang="en-GB" smtClean="0"/>
              <a:t>Agents: staph aureus, hemolytic strep, ecoli, klebsiella, pseudomones and  viruses.</a:t>
            </a:r>
          </a:p>
          <a:p>
            <a:pPr eaLnBrk="1" hangingPunct="1"/>
            <a:r>
              <a:rPr lang="en-GB" smtClean="0"/>
              <a:t>Sources: patients: staff working in the hospital and environment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BOSH Training 2009                                OSHC </a:t>
            </a:r>
          </a:p>
        </p:txBody>
      </p:sp>
      <p:sp>
        <p:nvSpPr>
          <p:cNvPr id="17410" name="Rectangle 2"/>
          <p:cNvSpPr>
            <a:spLocks noGrp="1" noChangeArrowheads="1"/>
          </p:cNvSpPr>
          <p:nvPr>
            <p:ph type="title"/>
          </p:nvPr>
        </p:nvSpPr>
        <p:spPr/>
        <p:txBody>
          <a:bodyPr/>
          <a:lstStyle/>
          <a:p>
            <a:r>
              <a:rPr lang="en-US"/>
              <a:t>WORKPLACE HAZARDS</a:t>
            </a:r>
          </a:p>
        </p:txBody>
      </p:sp>
      <p:sp>
        <p:nvSpPr>
          <p:cNvPr id="17412" name="Rectangle 4"/>
          <p:cNvSpPr>
            <a:spLocks noChangeArrowheads="1"/>
          </p:cNvSpPr>
          <p:nvPr/>
        </p:nvSpPr>
        <p:spPr bwMode="auto">
          <a:xfrm>
            <a:off x="403225" y="1722438"/>
            <a:ext cx="4244975" cy="4373562"/>
          </a:xfrm>
          <a:prstGeom prst="rect">
            <a:avLst/>
          </a:prstGeom>
          <a:noFill/>
          <a:ln w="9525">
            <a:noFill/>
            <a:miter lim="800000"/>
            <a:headEnd/>
            <a:tailEnd/>
          </a:ln>
          <a:effectLst/>
        </p:spPr>
        <p:txBody>
          <a:bodyPr/>
          <a:lstStyle/>
          <a:p>
            <a:pPr marL="342900" indent="-342900" algn="ctr">
              <a:lnSpc>
                <a:spcPct val="90000"/>
              </a:lnSpc>
              <a:spcBef>
                <a:spcPct val="20000"/>
              </a:spcBef>
              <a:buClr>
                <a:schemeClr val="tx2"/>
              </a:buClr>
              <a:buSzPct val="70000"/>
              <a:buFont typeface="Wingdings" pitchFamily="2" charset="2"/>
              <a:buNone/>
            </a:pPr>
            <a:r>
              <a:rPr lang="en-US" altLang="ja-JP" sz="2200" b="1" u="sng">
                <a:ea typeface="ＭＳ Ｐゴシック" pitchFamily="34" charset="-128"/>
              </a:rPr>
              <a:t>Safety Hazards</a:t>
            </a:r>
          </a:p>
          <a:p>
            <a:pPr marL="342900" indent="-342900" algn="ctr">
              <a:lnSpc>
                <a:spcPct val="90000"/>
              </a:lnSpc>
              <a:spcBef>
                <a:spcPct val="20000"/>
              </a:spcBef>
              <a:buClr>
                <a:schemeClr val="tx2"/>
              </a:buClr>
              <a:buSzPct val="70000"/>
              <a:buFont typeface="Wingdings" pitchFamily="2" charset="2"/>
              <a:buNone/>
            </a:pPr>
            <a:endParaRPr lang="en-US" altLang="ja-JP" sz="2200" b="1">
              <a:ea typeface="ＭＳ Ｐゴシック" pitchFamily="34" charset="-128"/>
            </a:endParaRPr>
          </a:p>
          <a:p>
            <a:pPr marL="342900" indent="-342900">
              <a:lnSpc>
                <a:spcPct val="90000"/>
              </a:lnSpc>
              <a:spcBef>
                <a:spcPct val="20000"/>
              </a:spcBef>
              <a:buClr>
                <a:schemeClr val="tx2"/>
              </a:buClr>
              <a:buSzPct val="70000"/>
              <a:buFont typeface="Wingdings" pitchFamily="2" charset="2"/>
              <a:buChar char="l"/>
            </a:pPr>
            <a:r>
              <a:rPr lang="en-US" altLang="ja-JP" sz="2200">
                <a:ea typeface="ＭＳ Ｐゴシック" pitchFamily="34" charset="-128"/>
              </a:rPr>
              <a:t>working conditions where harm to the workers is of an immediate and violent nature</a:t>
            </a:r>
          </a:p>
          <a:p>
            <a:pPr marL="342900" indent="-342900">
              <a:lnSpc>
                <a:spcPct val="90000"/>
              </a:lnSpc>
              <a:spcBef>
                <a:spcPct val="20000"/>
              </a:spcBef>
              <a:buClr>
                <a:schemeClr val="tx2"/>
              </a:buClr>
              <a:buSzPct val="70000"/>
              <a:buFont typeface="Wingdings" pitchFamily="2" charset="2"/>
              <a:buChar char="l"/>
            </a:pPr>
            <a:r>
              <a:rPr lang="en-US" altLang="ja-JP" sz="2200">
                <a:ea typeface="ＭＳ Ｐゴシック" pitchFamily="34" charset="-128"/>
              </a:rPr>
              <a:t>result in broken bones, cuts, bruises, sprains, loss of limbs, etc.</a:t>
            </a:r>
          </a:p>
          <a:p>
            <a:pPr marL="342900" indent="-342900">
              <a:lnSpc>
                <a:spcPct val="90000"/>
              </a:lnSpc>
              <a:spcBef>
                <a:spcPct val="20000"/>
              </a:spcBef>
              <a:buClr>
                <a:schemeClr val="tx2"/>
              </a:buClr>
              <a:buSzPct val="70000"/>
              <a:buFont typeface="Wingdings" pitchFamily="2" charset="2"/>
              <a:buChar char="l"/>
            </a:pPr>
            <a:r>
              <a:rPr lang="en-US" altLang="ja-JP" sz="2200">
                <a:ea typeface="ＭＳ Ｐゴシック" pitchFamily="34" charset="-128"/>
              </a:rPr>
              <a:t>the harm results in some kind of injury to the worker</a:t>
            </a:r>
          </a:p>
          <a:p>
            <a:pPr marL="342900" indent="-342900">
              <a:lnSpc>
                <a:spcPct val="90000"/>
              </a:lnSpc>
              <a:spcBef>
                <a:spcPct val="20000"/>
              </a:spcBef>
              <a:buClr>
                <a:schemeClr val="tx2"/>
              </a:buClr>
              <a:buSzPct val="70000"/>
              <a:buFont typeface="Wingdings" pitchFamily="2" charset="2"/>
              <a:buChar char="l"/>
            </a:pPr>
            <a:r>
              <a:rPr lang="en-US" altLang="ja-JP" sz="2200">
                <a:ea typeface="ＭＳ Ｐゴシック" pitchFamily="34" charset="-128"/>
              </a:rPr>
              <a:t>associated with poorly  guarded or dangerous equipment and machinery</a:t>
            </a:r>
            <a:endParaRPr lang="en-US" sz="2200"/>
          </a:p>
        </p:txBody>
      </p:sp>
      <p:sp>
        <p:nvSpPr>
          <p:cNvPr id="17413" name="Rectangle 5"/>
          <p:cNvSpPr>
            <a:spLocks noChangeArrowheads="1"/>
          </p:cNvSpPr>
          <p:nvPr/>
        </p:nvSpPr>
        <p:spPr bwMode="auto">
          <a:xfrm>
            <a:off x="4800600" y="1752600"/>
            <a:ext cx="4140200" cy="4419600"/>
          </a:xfrm>
          <a:prstGeom prst="rect">
            <a:avLst/>
          </a:prstGeom>
          <a:noFill/>
          <a:ln w="9525">
            <a:noFill/>
            <a:miter lim="800000"/>
            <a:headEnd/>
            <a:tailEnd/>
          </a:ln>
          <a:effectLst/>
        </p:spPr>
        <p:txBody>
          <a:bodyPr/>
          <a:lstStyle/>
          <a:p>
            <a:pPr marL="342900" indent="-342900" algn="ctr">
              <a:lnSpc>
                <a:spcPct val="90000"/>
              </a:lnSpc>
              <a:spcBef>
                <a:spcPct val="20000"/>
              </a:spcBef>
              <a:buClr>
                <a:schemeClr val="tx2"/>
              </a:buClr>
              <a:buSzPct val="70000"/>
              <a:buFont typeface="Wingdings" pitchFamily="2" charset="2"/>
              <a:buNone/>
            </a:pPr>
            <a:r>
              <a:rPr lang="en-US" altLang="ja-JP" sz="2200" b="1" u="sng">
                <a:solidFill>
                  <a:srgbClr val="FF3399"/>
                </a:solidFill>
                <a:ea typeface="ＭＳ Ｐゴシック" pitchFamily="34" charset="-128"/>
              </a:rPr>
              <a:t>Health Hazards</a:t>
            </a:r>
          </a:p>
          <a:p>
            <a:pPr marL="342900" indent="-342900">
              <a:lnSpc>
                <a:spcPct val="90000"/>
              </a:lnSpc>
              <a:spcBef>
                <a:spcPct val="20000"/>
              </a:spcBef>
              <a:buClr>
                <a:schemeClr val="tx2"/>
              </a:buClr>
              <a:buSzPct val="70000"/>
              <a:buFont typeface="Wingdings" pitchFamily="2" charset="2"/>
              <a:buChar char="l"/>
            </a:pPr>
            <a:endParaRPr lang="en-US" altLang="ja-JP" sz="2200" b="1">
              <a:solidFill>
                <a:srgbClr val="FF3399"/>
              </a:solidFill>
              <a:ea typeface="ＭＳ Ｐゴシック" pitchFamily="34" charset="-128"/>
            </a:endParaRPr>
          </a:p>
          <a:p>
            <a:pPr marL="342900" indent="-342900">
              <a:lnSpc>
                <a:spcPct val="90000"/>
              </a:lnSpc>
              <a:spcBef>
                <a:spcPct val="20000"/>
              </a:spcBef>
              <a:buClr>
                <a:schemeClr val="tx2"/>
              </a:buClr>
              <a:buSzPct val="70000"/>
              <a:buFont typeface="Wingdings" pitchFamily="2" charset="2"/>
              <a:buChar char="l"/>
            </a:pPr>
            <a:r>
              <a:rPr lang="en-US" altLang="ja-JP" sz="2200">
                <a:solidFill>
                  <a:srgbClr val="FF3399"/>
                </a:solidFill>
                <a:ea typeface="ＭＳ Ｐゴシック" pitchFamily="34" charset="-128"/>
              </a:rPr>
              <a:t>working conditions which result in an illness</a:t>
            </a:r>
          </a:p>
          <a:p>
            <a:pPr marL="342900" indent="-342900">
              <a:lnSpc>
                <a:spcPct val="90000"/>
              </a:lnSpc>
              <a:spcBef>
                <a:spcPct val="20000"/>
              </a:spcBef>
              <a:buClr>
                <a:schemeClr val="tx2"/>
              </a:buClr>
              <a:buSzPct val="70000"/>
              <a:buFont typeface="Wingdings" pitchFamily="2" charset="2"/>
              <a:buChar char="l"/>
            </a:pPr>
            <a:endParaRPr lang="en-US" altLang="ja-JP" sz="2200">
              <a:solidFill>
                <a:srgbClr val="FF3399"/>
              </a:solidFill>
              <a:ea typeface="ＭＳ Ｐゴシック" pitchFamily="34" charset="-128"/>
            </a:endParaRPr>
          </a:p>
          <a:p>
            <a:pPr marL="342900" indent="-342900">
              <a:lnSpc>
                <a:spcPct val="90000"/>
              </a:lnSpc>
              <a:spcBef>
                <a:spcPct val="20000"/>
              </a:spcBef>
              <a:buClr>
                <a:schemeClr val="tx2"/>
              </a:buClr>
              <a:buSzPct val="70000"/>
              <a:buFont typeface="Wingdings" pitchFamily="2" charset="2"/>
              <a:buChar char="l"/>
            </a:pPr>
            <a:r>
              <a:rPr lang="en-US" altLang="ja-JP" sz="2200">
                <a:solidFill>
                  <a:srgbClr val="FF3399"/>
                </a:solidFill>
                <a:ea typeface="ＭＳ Ｐゴシック" pitchFamily="34" charset="-128"/>
              </a:rPr>
              <a:t>exposure to dangerous substances or conditions, such as chemicals, gases, dusts, noise etc.</a:t>
            </a:r>
          </a:p>
          <a:p>
            <a:pPr marL="342900" indent="-342900">
              <a:lnSpc>
                <a:spcPct val="90000"/>
              </a:lnSpc>
              <a:spcBef>
                <a:spcPct val="20000"/>
              </a:spcBef>
              <a:buClr>
                <a:schemeClr val="tx2"/>
              </a:buClr>
              <a:buSzPct val="70000"/>
              <a:buFont typeface="Wingdings" pitchFamily="2" charset="2"/>
              <a:buChar char="l"/>
            </a:pPr>
            <a:endParaRPr lang="en-US" altLang="ja-JP" sz="2200">
              <a:solidFill>
                <a:srgbClr val="FF3399"/>
              </a:solidFill>
              <a:ea typeface="ＭＳ Ｐゴシック" pitchFamily="34" charset="-128"/>
            </a:endParaRPr>
          </a:p>
          <a:p>
            <a:pPr marL="342900" indent="-342900">
              <a:lnSpc>
                <a:spcPct val="90000"/>
              </a:lnSpc>
              <a:spcBef>
                <a:spcPct val="20000"/>
              </a:spcBef>
              <a:buClr>
                <a:schemeClr val="tx2"/>
              </a:buClr>
              <a:buSzPct val="70000"/>
              <a:buFont typeface="Wingdings" pitchFamily="2" charset="2"/>
              <a:buChar char="l"/>
            </a:pPr>
            <a:r>
              <a:rPr lang="en-US" altLang="ja-JP" sz="2200">
                <a:solidFill>
                  <a:srgbClr val="FF3399"/>
                </a:solidFill>
                <a:ea typeface="ＭＳ Ｐゴシック" pitchFamily="34" charset="-128"/>
              </a:rPr>
              <a:t>often, latency between exposure and disease</a:t>
            </a:r>
            <a:endParaRPr lang="en-US" sz="2200">
              <a:solidFill>
                <a:srgbClr val="FF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linds(horizontal)">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04800"/>
            <a:ext cx="7772400" cy="1143000"/>
          </a:xfrm>
        </p:spPr>
        <p:txBody>
          <a:bodyPr/>
          <a:lstStyle/>
          <a:p>
            <a:pPr eaLnBrk="1" hangingPunct="1"/>
            <a:r>
              <a:rPr lang="en-US" sz="5400" b="1" smtClean="0">
                <a:solidFill>
                  <a:schemeClr val="tx1"/>
                </a:solidFill>
              </a:rPr>
              <a:t>Risk</a:t>
            </a:r>
          </a:p>
        </p:txBody>
      </p:sp>
      <p:sp>
        <p:nvSpPr>
          <p:cNvPr id="23555" name="Rectangle 3"/>
          <p:cNvSpPr>
            <a:spLocks noGrp="1" noChangeArrowheads="1"/>
          </p:cNvSpPr>
          <p:nvPr>
            <p:ph type="body" sz="half" idx="1"/>
          </p:nvPr>
        </p:nvSpPr>
        <p:spPr>
          <a:xfrm>
            <a:off x="381000" y="1447800"/>
            <a:ext cx="7467600" cy="3581400"/>
          </a:xfrm>
        </p:spPr>
        <p:txBody>
          <a:bodyPr/>
          <a:lstStyle/>
          <a:p>
            <a:pPr eaLnBrk="1" hangingPunct="1"/>
            <a:r>
              <a:rPr lang="en-US" b="1" dirty="0" smtClean="0"/>
              <a:t>A measure of the </a:t>
            </a:r>
            <a:r>
              <a:rPr lang="en-US" b="1" u="sng" dirty="0" smtClean="0"/>
              <a:t>probability</a:t>
            </a:r>
            <a:r>
              <a:rPr lang="en-US" b="1" dirty="0" smtClean="0"/>
              <a:t>  and </a:t>
            </a:r>
            <a:r>
              <a:rPr lang="en-US" b="1" u="sng" dirty="0" smtClean="0"/>
              <a:t>severity</a:t>
            </a:r>
            <a:r>
              <a:rPr lang="en-US" b="1" dirty="0" smtClean="0"/>
              <a:t> of a hazard to harm human health, property, or the environment</a:t>
            </a:r>
          </a:p>
          <a:p>
            <a:pPr eaLnBrk="1" hangingPunct="1"/>
            <a:r>
              <a:rPr lang="en-US" b="1" dirty="0" smtClean="0"/>
              <a:t>A measure of how likely harm is to occur and an indication of how serious the harm might be</a:t>
            </a:r>
          </a:p>
        </p:txBody>
      </p:sp>
      <p:sp>
        <p:nvSpPr>
          <p:cNvPr id="2" name="Rectangle 5"/>
          <p:cNvSpPr>
            <a:spLocks noChangeArrowheads="1"/>
          </p:cNvSpPr>
          <p:nvPr/>
        </p:nvSpPr>
        <p:spPr bwMode="auto">
          <a:xfrm>
            <a:off x="838200" y="5029200"/>
            <a:ext cx="3230563" cy="1006475"/>
          </a:xfrm>
          <a:prstGeom prst="rect">
            <a:avLst/>
          </a:prstGeom>
          <a:noFill/>
          <a:ln w="9525">
            <a:noFill/>
            <a:miter lim="800000"/>
            <a:headEnd/>
            <a:tailEnd/>
          </a:ln>
          <a:effectLst/>
        </p:spPr>
        <p:txBody>
          <a:bodyPr wrap="none">
            <a:spAutoFit/>
          </a:bodyPr>
          <a:lstStyle/>
          <a:p>
            <a:pPr>
              <a:defRPr/>
            </a:pPr>
            <a:r>
              <a:rPr lang="en-US" sz="6000" b="1">
                <a:solidFill>
                  <a:srgbClr val="FFFF00"/>
                </a:solidFill>
                <a:effectLst>
                  <a:outerShdw blurRad="38100" dist="38100" dir="2700000" algn="tl">
                    <a:srgbClr val="000000"/>
                  </a:outerShdw>
                </a:effectLst>
                <a:latin typeface="Arial Rounded MT Bold" pitchFamily="34" charset="0"/>
                <a:cs typeface="+mn-cs"/>
              </a:rPr>
              <a:t>Risk </a:t>
            </a:r>
            <a:r>
              <a:rPr lang="en-US" sz="6000" b="1">
                <a:solidFill>
                  <a:srgbClr val="FFFF00"/>
                </a:solidFill>
                <a:effectLst>
                  <a:outerShdw blurRad="38100" dist="38100" dir="2700000" algn="tl">
                    <a:srgbClr val="000000"/>
                  </a:outerShdw>
                </a:effectLst>
                <a:latin typeface="Arial Rounded MT Bold" pitchFamily="34" charset="0"/>
                <a:cs typeface="+mn-cs"/>
                <a:sym typeface="Symbol" pitchFamily="18" charset="2"/>
              </a:rPr>
              <a:t>  0</a:t>
            </a:r>
          </a:p>
        </p:txBody>
      </p:sp>
      <p:pic>
        <p:nvPicPr>
          <p:cNvPr id="55301" name="Picture 5" descr="C:\Documents and Settings\kerrie.murphy\Local Settings\Temporary Internet Files\Content.IE5\9P7HTK11\MCj04352340000[1].png"/>
          <p:cNvPicPr>
            <a:picLocks noChangeAspect="1" noChangeArrowheads="1"/>
          </p:cNvPicPr>
          <p:nvPr/>
        </p:nvPicPr>
        <p:blipFill>
          <a:blip r:embed="rId3"/>
          <a:srcRect/>
          <a:stretch>
            <a:fillRect/>
          </a:stretch>
        </p:blipFill>
        <p:spPr bwMode="auto">
          <a:xfrm rot="1975966">
            <a:off x="4941888" y="3951288"/>
            <a:ext cx="3124200" cy="31242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2775" y="228600"/>
            <a:ext cx="8153400" cy="990600"/>
          </a:xfrm>
        </p:spPr>
        <p:txBody>
          <a:bodyPr/>
          <a:lstStyle/>
          <a:p>
            <a:r>
              <a:rPr lang="en-US" dirty="0" smtClean="0"/>
              <a:t>Risk</a:t>
            </a:r>
          </a:p>
        </p:txBody>
      </p:sp>
      <p:sp>
        <p:nvSpPr>
          <p:cNvPr id="13315" name="Rectangle 3"/>
          <p:cNvSpPr>
            <a:spLocks noGrp="1" noChangeArrowheads="1"/>
          </p:cNvSpPr>
          <p:nvPr>
            <p:ph type="body" idx="1"/>
          </p:nvPr>
        </p:nvSpPr>
        <p:spPr>
          <a:xfrm>
            <a:off x="612775" y="1600200"/>
            <a:ext cx="8153400" cy="4495800"/>
          </a:xfrm>
        </p:spPr>
        <p:txBody>
          <a:bodyPr/>
          <a:lstStyle/>
          <a:p>
            <a:r>
              <a:rPr lang="en-GB" dirty="0" smtClean="0"/>
              <a:t>Likelihood that an agent will cause harm in the actual circumstances of exposure</a:t>
            </a:r>
          </a:p>
          <a:p>
            <a:endParaRPr lang="en-GB" dirty="0" smtClean="0"/>
          </a:p>
          <a:p>
            <a:pPr>
              <a:buNone/>
            </a:pPr>
            <a:endParaRPr lang="en-US" dirty="0" smtClean="0"/>
          </a:p>
          <a:p>
            <a:endParaRPr lang="en-US" dirty="0" smtClean="0"/>
          </a:p>
        </p:txBody>
      </p:sp>
      <p:pic>
        <p:nvPicPr>
          <p:cNvPr id="13316" name="Picture 4"/>
          <p:cNvPicPr>
            <a:picLocks noChangeAspect="1" noChangeArrowheads="1"/>
          </p:cNvPicPr>
          <p:nvPr/>
        </p:nvPicPr>
        <p:blipFill>
          <a:blip r:embed="rId2" cstate="print"/>
          <a:srcRect/>
          <a:stretch>
            <a:fillRect/>
          </a:stretch>
        </p:blipFill>
        <p:spPr bwMode="auto">
          <a:xfrm>
            <a:off x="990600" y="4125913"/>
            <a:ext cx="3124200" cy="2351087"/>
          </a:xfrm>
          <a:prstGeom prst="rect">
            <a:avLst/>
          </a:prstGeom>
          <a:noFill/>
          <a:ln w="9525">
            <a:noFill/>
            <a:miter lim="800000"/>
            <a:headEnd/>
            <a:tailEnd/>
          </a:ln>
        </p:spPr>
      </p:pic>
      <p:pic>
        <p:nvPicPr>
          <p:cNvPr id="13317" name="Picture 5"/>
          <p:cNvPicPr>
            <a:picLocks noChangeAspect="1" noChangeArrowheads="1"/>
          </p:cNvPicPr>
          <p:nvPr/>
        </p:nvPicPr>
        <p:blipFill>
          <a:blip r:embed="rId3" cstate="print"/>
          <a:srcRect/>
          <a:stretch>
            <a:fillRect/>
          </a:stretch>
        </p:blipFill>
        <p:spPr bwMode="auto">
          <a:xfrm>
            <a:off x="4648200" y="4114800"/>
            <a:ext cx="3138488" cy="2362200"/>
          </a:xfrm>
          <a:prstGeom prst="rect">
            <a:avLst/>
          </a:prstGeom>
          <a:noFill/>
          <a:ln w="9525">
            <a:noFill/>
            <a:miter lim="800000"/>
            <a:headEnd/>
            <a:tailEnd/>
          </a:ln>
        </p:spPr>
      </p:pic>
      <p:sp>
        <p:nvSpPr>
          <p:cNvPr id="13318" name="Rectangle 6"/>
          <p:cNvSpPr>
            <a:spLocks noChangeArrowheads="1"/>
          </p:cNvSpPr>
          <p:nvPr/>
        </p:nvSpPr>
        <p:spPr bwMode="auto">
          <a:xfrm>
            <a:off x="5508625" y="3573463"/>
            <a:ext cx="1568450" cy="452437"/>
          </a:xfrm>
          <a:prstGeom prst="rect">
            <a:avLst/>
          </a:prstGeom>
          <a:noFill/>
          <a:ln w="9525">
            <a:noFill/>
            <a:miter lim="800000"/>
            <a:headEnd/>
            <a:tailEnd/>
          </a:ln>
        </p:spPr>
        <p:txBody>
          <a:bodyPr wrap="none" lIns="82479" tIns="41239" rIns="82479" bIns="41239">
            <a:spAutoFit/>
          </a:bodyPr>
          <a:lstStyle/>
          <a:p>
            <a:r>
              <a:rPr lang="en-GB" b="1">
                <a:solidFill>
                  <a:srgbClr val="3333FF"/>
                </a:solidFill>
                <a:latin typeface="Arial" charset="0"/>
              </a:rPr>
              <a:t>Exposure</a:t>
            </a:r>
            <a:endParaRPr lang="en-US" b="1">
              <a:solidFill>
                <a:srgbClr val="3333FF"/>
              </a:solidFill>
              <a:latin typeface="Arial" charset="0"/>
            </a:endParaRPr>
          </a:p>
        </p:txBody>
      </p:sp>
      <p:sp>
        <p:nvSpPr>
          <p:cNvPr id="13319" name="Rectangle 7"/>
          <p:cNvSpPr>
            <a:spLocks noChangeArrowheads="1"/>
          </p:cNvSpPr>
          <p:nvPr/>
        </p:nvSpPr>
        <p:spPr bwMode="auto">
          <a:xfrm>
            <a:off x="1835150" y="3644900"/>
            <a:ext cx="1193800" cy="452438"/>
          </a:xfrm>
          <a:prstGeom prst="rect">
            <a:avLst/>
          </a:prstGeom>
          <a:noFill/>
          <a:ln w="9525">
            <a:noFill/>
            <a:miter lim="800000"/>
            <a:headEnd/>
            <a:tailEnd/>
          </a:ln>
        </p:spPr>
        <p:txBody>
          <a:bodyPr wrap="none" lIns="82479" tIns="41239" rIns="82479" bIns="41239">
            <a:spAutoFit/>
          </a:bodyPr>
          <a:lstStyle/>
          <a:p>
            <a:r>
              <a:rPr lang="en-GB" b="1">
                <a:solidFill>
                  <a:srgbClr val="3333FF"/>
                </a:solidFill>
                <a:latin typeface="Arial" charset="0"/>
              </a:rPr>
              <a:t>Hazard</a:t>
            </a:r>
            <a:endParaRPr lang="en-US" b="1">
              <a:solidFill>
                <a:srgbClr val="3333FF"/>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BOSH Training 2009                                OSHC </a:t>
            </a:r>
          </a:p>
        </p:txBody>
      </p:sp>
      <p:sp>
        <p:nvSpPr>
          <p:cNvPr id="16386" name="Rectangle 2"/>
          <p:cNvSpPr>
            <a:spLocks noGrp="1" noChangeArrowheads="1"/>
          </p:cNvSpPr>
          <p:nvPr>
            <p:ph type="title"/>
          </p:nvPr>
        </p:nvSpPr>
        <p:spPr/>
        <p:txBody>
          <a:bodyPr/>
          <a:lstStyle/>
          <a:p>
            <a:r>
              <a:rPr lang="en-US"/>
              <a:t>HAZARD AND RISK</a:t>
            </a:r>
          </a:p>
        </p:txBody>
      </p:sp>
      <p:sp>
        <p:nvSpPr>
          <p:cNvPr id="16388" name="Rectangle 4"/>
          <p:cNvSpPr>
            <a:spLocks noChangeArrowheads="1"/>
          </p:cNvSpPr>
          <p:nvPr/>
        </p:nvSpPr>
        <p:spPr bwMode="auto">
          <a:xfrm>
            <a:off x="381000" y="1828800"/>
            <a:ext cx="4114800" cy="47244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en-US" sz="2800" b="1">
                <a:solidFill>
                  <a:schemeClr val="tx2"/>
                </a:solidFill>
              </a:rPr>
              <a:t>HAZARD</a:t>
            </a:r>
          </a:p>
          <a:p>
            <a:pPr marL="742950" lvl="1" indent="-285750">
              <a:spcBef>
                <a:spcPct val="20000"/>
              </a:spcBef>
              <a:buClr>
                <a:schemeClr val="accent2"/>
              </a:buClr>
              <a:buSzPct val="70000"/>
              <a:buFont typeface="Wingdings" pitchFamily="2" charset="2"/>
              <a:buNone/>
            </a:pPr>
            <a:r>
              <a:rPr lang="en-US" sz="2800"/>
              <a:t>-  any </a:t>
            </a:r>
            <a:r>
              <a:rPr lang="en-US" sz="2800" b="1"/>
              <a:t>source of potential damage, harm or adverse health effects</a:t>
            </a:r>
            <a:r>
              <a:rPr lang="en-US" sz="2800"/>
              <a:t> on something or someone under certain conditions at work.</a:t>
            </a:r>
          </a:p>
        </p:txBody>
      </p:sp>
      <p:sp>
        <p:nvSpPr>
          <p:cNvPr id="16389" name="Rectangle 5"/>
          <p:cNvSpPr>
            <a:spLocks noChangeArrowheads="1"/>
          </p:cNvSpPr>
          <p:nvPr/>
        </p:nvSpPr>
        <p:spPr bwMode="auto">
          <a:xfrm>
            <a:off x="4572000" y="1828800"/>
            <a:ext cx="4038600" cy="44958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en-US" sz="2800" b="1">
                <a:solidFill>
                  <a:schemeClr val="tx2"/>
                </a:solidFill>
              </a:rPr>
              <a:t>RISK</a:t>
            </a:r>
          </a:p>
          <a:p>
            <a:pPr marL="742950" lvl="1" indent="-285750">
              <a:spcBef>
                <a:spcPct val="20000"/>
              </a:spcBef>
              <a:buClr>
                <a:schemeClr val="accent2"/>
              </a:buClr>
              <a:buSzPct val="70000"/>
              <a:buFont typeface="Wingdings" pitchFamily="2" charset="2"/>
              <a:buNone/>
            </a:pPr>
            <a:r>
              <a:rPr lang="en-US" sz="2800"/>
              <a:t>-  the </a:t>
            </a:r>
            <a:r>
              <a:rPr lang="en-US" sz="2800" b="1"/>
              <a:t>chance or probability</a:t>
            </a:r>
            <a:r>
              <a:rPr lang="en-US" sz="2800"/>
              <a:t> that a person will be harmed or experience an adverse health effect if exposed to a hazard.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76200"/>
            <a:ext cx="8915400" cy="1143000"/>
          </a:xfrm>
        </p:spPr>
        <p:txBody>
          <a:bodyPr/>
          <a:lstStyle/>
          <a:p>
            <a:r>
              <a:rPr lang="en-US" smtClean="0"/>
              <a:t>Health Risk </a:t>
            </a:r>
            <a:r>
              <a:rPr lang="en-GB" smtClean="0"/>
              <a:t>=</a:t>
            </a:r>
            <a:r>
              <a:rPr lang="en-GB" smtClean="0">
                <a:solidFill>
                  <a:schemeClr val="accent2"/>
                </a:solidFill>
              </a:rPr>
              <a:t> </a:t>
            </a:r>
            <a:r>
              <a:rPr lang="en-GB" smtClean="0"/>
              <a:t>Hazard x Exposure</a:t>
            </a:r>
            <a:endParaRPr lang="en-US" smtClean="0"/>
          </a:p>
        </p:txBody>
      </p:sp>
      <p:pic>
        <p:nvPicPr>
          <p:cNvPr id="14339" name="Picture 5"/>
          <p:cNvPicPr>
            <a:picLocks noChangeAspect="1" noChangeArrowheads="1"/>
          </p:cNvPicPr>
          <p:nvPr/>
        </p:nvPicPr>
        <p:blipFill>
          <a:blip r:embed="rId2" cstate="print"/>
          <a:srcRect/>
          <a:stretch>
            <a:fillRect/>
          </a:stretch>
        </p:blipFill>
        <p:spPr bwMode="auto">
          <a:xfrm>
            <a:off x="4716463" y="3644900"/>
            <a:ext cx="3938587" cy="2963863"/>
          </a:xfrm>
          <a:prstGeom prst="rect">
            <a:avLst/>
          </a:prstGeom>
          <a:noFill/>
          <a:ln w="9525">
            <a:noFill/>
            <a:miter lim="800000"/>
            <a:headEnd/>
            <a:tailEnd/>
          </a:ln>
        </p:spPr>
      </p:pic>
      <p:sp>
        <p:nvSpPr>
          <p:cNvPr id="14340" name="Rectangle 6"/>
          <p:cNvSpPr>
            <a:spLocks noChangeArrowheads="1"/>
          </p:cNvSpPr>
          <p:nvPr/>
        </p:nvSpPr>
        <p:spPr bwMode="auto">
          <a:xfrm>
            <a:off x="5651500" y="2781300"/>
            <a:ext cx="2249488" cy="635000"/>
          </a:xfrm>
          <a:prstGeom prst="rect">
            <a:avLst/>
          </a:prstGeom>
          <a:noFill/>
          <a:ln w="9525">
            <a:noFill/>
            <a:miter lim="800000"/>
            <a:headEnd/>
            <a:tailEnd/>
          </a:ln>
        </p:spPr>
        <p:txBody>
          <a:bodyPr wrap="none" lIns="82479" tIns="41239" rIns="82479" bIns="41239">
            <a:spAutoFit/>
          </a:bodyPr>
          <a:lstStyle/>
          <a:p>
            <a:r>
              <a:rPr lang="en-GB" sz="3600" b="1">
                <a:solidFill>
                  <a:srgbClr val="3333FF"/>
                </a:solidFill>
                <a:latin typeface="Arial" charset="0"/>
              </a:rPr>
              <a:t>Exposure</a:t>
            </a:r>
            <a:endParaRPr lang="en-US" sz="3600" b="1">
              <a:solidFill>
                <a:srgbClr val="3333FF"/>
              </a:solidFill>
              <a:latin typeface="Arial" charset="0"/>
            </a:endParaRPr>
          </a:p>
        </p:txBody>
      </p:sp>
      <p:sp>
        <p:nvSpPr>
          <p:cNvPr id="14341" name="Rectangle 7"/>
          <p:cNvSpPr>
            <a:spLocks noChangeArrowheads="1"/>
          </p:cNvSpPr>
          <p:nvPr/>
        </p:nvSpPr>
        <p:spPr bwMode="auto">
          <a:xfrm>
            <a:off x="1547813" y="4941888"/>
            <a:ext cx="1692275" cy="635000"/>
          </a:xfrm>
          <a:prstGeom prst="rect">
            <a:avLst/>
          </a:prstGeom>
          <a:noFill/>
          <a:ln w="9525">
            <a:noFill/>
            <a:miter lim="800000"/>
            <a:headEnd/>
            <a:tailEnd/>
          </a:ln>
        </p:spPr>
        <p:txBody>
          <a:bodyPr wrap="none" lIns="82479" tIns="41239" rIns="82479" bIns="41239">
            <a:spAutoFit/>
          </a:bodyPr>
          <a:lstStyle/>
          <a:p>
            <a:r>
              <a:rPr lang="en-GB" sz="3600" b="1">
                <a:solidFill>
                  <a:srgbClr val="3333FF"/>
                </a:solidFill>
                <a:latin typeface="Arial" charset="0"/>
              </a:rPr>
              <a:t>Hazard</a:t>
            </a:r>
            <a:endParaRPr lang="en-US" sz="3600" b="1">
              <a:solidFill>
                <a:srgbClr val="3333FF"/>
              </a:solidFill>
              <a:latin typeface="Arial" charset="0"/>
            </a:endParaRPr>
          </a:p>
        </p:txBody>
      </p:sp>
      <p:pic>
        <p:nvPicPr>
          <p:cNvPr id="14342" name="Picture 4"/>
          <p:cNvPicPr>
            <a:picLocks noChangeAspect="1" noChangeArrowheads="1"/>
          </p:cNvPicPr>
          <p:nvPr/>
        </p:nvPicPr>
        <p:blipFill>
          <a:blip r:embed="rId3" cstate="print"/>
          <a:srcRect/>
          <a:stretch>
            <a:fillRect/>
          </a:stretch>
        </p:blipFill>
        <p:spPr bwMode="auto">
          <a:xfrm>
            <a:off x="395288" y="1916113"/>
            <a:ext cx="3960812" cy="297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1211</Words>
  <Application>Microsoft Office PowerPoint</Application>
  <PresentationFormat>On-screen Show (4:3)</PresentationFormat>
  <Paragraphs>233</Paragraphs>
  <Slides>41</Slides>
  <Notes>4</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Office Theme</vt:lpstr>
      <vt:lpstr>Equity</vt:lpstr>
      <vt:lpstr>Module</vt:lpstr>
      <vt:lpstr>Metro</vt:lpstr>
      <vt:lpstr>Occupational Hazard and Risk </vt:lpstr>
      <vt:lpstr>Hazard and Risk in workplace</vt:lpstr>
      <vt:lpstr>Hazard</vt:lpstr>
      <vt:lpstr>Hazard caused of Unsafe Condition</vt:lpstr>
      <vt:lpstr>WORKPLACE HAZARDS</vt:lpstr>
      <vt:lpstr>Risk</vt:lpstr>
      <vt:lpstr>Risk</vt:lpstr>
      <vt:lpstr>HAZARD AND RISK</vt:lpstr>
      <vt:lpstr>Health Risk = Hazard x Exposure</vt:lpstr>
      <vt:lpstr>Slide 10</vt:lpstr>
      <vt:lpstr>HAZARDS AT WORKPLACE</vt:lpstr>
      <vt:lpstr>Classes of Hazards</vt:lpstr>
      <vt:lpstr>Slide 13</vt:lpstr>
      <vt:lpstr>1. Chemical Hazards</vt:lpstr>
      <vt:lpstr>Chemical Hazards</vt:lpstr>
      <vt:lpstr>CHEMICAL HAZARDS</vt:lpstr>
      <vt:lpstr>2. PHYSICAL HAZARDS</vt:lpstr>
      <vt:lpstr>Physical Hazards</vt:lpstr>
      <vt:lpstr>Physical hazards</vt:lpstr>
      <vt:lpstr>Physical hazards</vt:lpstr>
      <vt:lpstr>Slide 21</vt:lpstr>
      <vt:lpstr>3.  Biological hazards</vt:lpstr>
      <vt:lpstr>BIOLOGICAL HAZARDS</vt:lpstr>
      <vt:lpstr>4.  Psychosocial hazards</vt:lpstr>
      <vt:lpstr>Psychosocial hazards</vt:lpstr>
      <vt:lpstr>5. ERGONOMIC FACTORS</vt:lpstr>
      <vt:lpstr>ERGONOMIC FACTORS</vt:lpstr>
      <vt:lpstr>Hazard and Risk in Hospital</vt:lpstr>
      <vt:lpstr>RISK</vt:lpstr>
      <vt:lpstr>Slide 30</vt:lpstr>
      <vt:lpstr>Slide 31</vt:lpstr>
      <vt:lpstr>Slide 32</vt:lpstr>
      <vt:lpstr>Slide 33</vt:lpstr>
      <vt:lpstr>Slide 34</vt:lpstr>
      <vt:lpstr>Slide 35</vt:lpstr>
      <vt:lpstr>Hospital Occupational Health and Safety</vt:lpstr>
      <vt:lpstr>Slide 37</vt:lpstr>
      <vt:lpstr>Slide 38</vt:lpstr>
      <vt:lpstr>Hospital Acquired Infection</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198</cp:revision>
  <dcterms:created xsi:type="dcterms:W3CDTF">2017-05-16T05:52:06Z</dcterms:created>
  <dcterms:modified xsi:type="dcterms:W3CDTF">2017-05-17T07:20:22Z</dcterms:modified>
</cp:coreProperties>
</file>