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7" r:id="rId4"/>
    <p:sldId id="261" r:id="rId5"/>
    <p:sldId id="260" r:id="rId6"/>
    <p:sldId id="266" r:id="rId7"/>
    <p:sldId id="264" r:id="rId8"/>
    <p:sldId id="262" r:id="rId9"/>
    <p:sldId id="263" r:id="rId10"/>
    <p:sldId id="265" r:id="rId11"/>
    <p:sldId id="277" r:id="rId12"/>
    <p:sldId id="268" r:id="rId13"/>
    <p:sldId id="269" r:id="rId14"/>
    <p:sldId id="270" r:id="rId15"/>
    <p:sldId id="271" r:id="rId16"/>
    <p:sldId id="275" r:id="rId17"/>
    <p:sldId id="276" r:id="rId18"/>
    <p:sldId id="274" r:id="rId19"/>
    <p:sldId id="273" r:id="rId20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Judul" id="{A8B49EA9-F148-4559-B8B6-4EF5E402790E}">
          <p14:sldIdLst>
            <p14:sldId id="256"/>
          </p14:sldIdLst>
        </p14:section>
        <p14:section name="Daftar Isi" id="{D5A62476-3AD7-4393-B089-04659E793F5C}">
          <p14:sldIdLst>
            <p14:sldId id="257"/>
          </p14:sldIdLst>
        </p14:section>
        <p14:section name="BAB 1 - Konsep Tata Kelola Zakat" id="{421FFC8F-3179-49BF-9582-F324F317E3C9}">
          <p14:sldIdLst>
            <p14:sldId id="267"/>
            <p14:sldId id="261"/>
            <p14:sldId id="260"/>
          </p14:sldIdLst>
        </p14:section>
        <p14:section name="BAB 2 - Konsep Tata Kelola Berdasarkan UU dan Peraturan" id="{0E58DFB3-6E71-4B84-8320-16BBACB7D0F4}">
          <p14:sldIdLst>
            <p14:sldId id="266"/>
            <p14:sldId id="264"/>
            <p14:sldId id="262"/>
            <p14:sldId id="263"/>
            <p14:sldId id="265"/>
            <p14:sldId id="277"/>
          </p14:sldIdLst>
        </p14:section>
        <p14:section name="BAB 3 - Tata Kelola Zakat Berbasis Teknologi" id="{7B39FCDA-70AA-4BBE-BE2B-FF6C1458C539}">
          <p14:sldIdLst>
            <p14:sldId id="268"/>
            <p14:sldId id="269"/>
            <p14:sldId id="270"/>
            <p14:sldId id="271"/>
            <p14:sldId id="275"/>
            <p14:sldId id="276"/>
          </p14:sldIdLst>
        </p14:section>
        <p14:section name="Penutup" id="{D6E0A118-E7C2-4CC4-8364-46408A5D54B0}">
          <p14:sldIdLst>
            <p14:sldId id="274"/>
            <p14:sldId id="27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44B"/>
    <a:srgbClr val="FFE6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76ACAD-A6DF-48AB-8570-48AFC6FD7A17}" v="612" dt="2024-03-14T20:25:02.1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Gaya Medium 2 - Akse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Tanpa Gaya, Kisi Tabel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84" autoAdjust="0"/>
    <p:restoredTop sz="94641" autoAdjust="0"/>
  </p:normalViewPr>
  <p:slideViewPr>
    <p:cSldViewPr snapToGrid="0" showGuides="1">
      <p:cViewPr>
        <p:scale>
          <a:sx n="59" d="100"/>
          <a:sy n="59" d="100"/>
        </p:scale>
        <p:origin x="-1592" y="-1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Hea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Tampungan Tanggal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FEB5B-22A7-44F9-82C0-1EE52FEE3352}" type="datetimeFigureOut">
              <a:rPr lang="id-ID" smtClean="0"/>
              <a:t>3/15/24</a:t>
            </a:fld>
            <a:endParaRPr lang="id-ID"/>
          </a:p>
        </p:txBody>
      </p:sp>
      <p:sp>
        <p:nvSpPr>
          <p:cNvPr id="4" name="Tampungan Gambar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Tampungan Catatan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6" name="Tampungan Ka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Tampungan Nomor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DFE66-C5D4-4EB3-9528-AC85F1C0A30F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7907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DFE66-C5D4-4EB3-9528-AC85F1C0A30F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840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id-ID" dirty="0"/>
              <a:t>Tata kelola mengacu pada pelaksanaan kekuasaan ekonomi, politik dan administratif dalam mengelola sumber daya yang dimiliki oleh suatu negara.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- </a:t>
            </a:r>
            <a:r>
              <a:rPr lang="id-ID" dirty="0"/>
              <a:t>Praktiknya membutuhkan mekanisme, proses dan lembaga di mana warga negara dan kelompok masyarakat mengartikulasikan kepentingan mereka, menggunakan hak-hak hukum mereka, memenuhi kewajiban mereka dan memediasi perbedaan-perbedaan mereka.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- </a:t>
            </a:r>
            <a:r>
              <a:rPr lang="id-ID" dirty="0"/>
              <a:t>Legitimasi dan suara, arahan, kinerja, akuntabilitas, dan keadilan adalah lima prinsip tata </a:t>
            </a:r>
            <a:r>
              <a:rPr lang="id-ID" dirty="0" err="1"/>
              <a:t>kelolaTranslated</a:t>
            </a:r>
            <a:r>
              <a:rPr lang="id-ID" dirty="0"/>
              <a:t> </a:t>
            </a:r>
            <a:r>
              <a:rPr lang="id-ID" dirty="0" err="1"/>
              <a:t>with</a:t>
            </a:r>
            <a:r>
              <a:rPr lang="id-ID" dirty="0"/>
              <a:t> www.DeepL.com/Translator (</a:t>
            </a:r>
            <a:r>
              <a:rPr lang="id-ID" dirty="0" err="1"/>
              <a:t>free</a:t>
            </a:r>
            <a:r>
              <a:rPr lang="id-ID" dirty="0"/>
              <a:t> </a:t>
            </a:r>
            <a:r>
              <a:rPr lang="id-ID" dirty="0" err="1"/>
              <a:t>version</a:t>
            </a:r>
            <a:r>
              <a:rPr lang="id-ID" dirty="0"/>
              <a:t>)</a:t>
            </a:r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DFE66-C5D4-4EB3-9528-AC85F1C0A30F}" type="slidenum">
              <a:rPr lang="id-ID" smtClean="0"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1585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Tata Kelola Zakat </a:t>
            </a:r>
            <a:r>
              <a:rPr lang="en-US" dirty="0" err="1"/>
              <a:t>mengacu</a:t>
            </a:r>
            <a:r>
              <a:rPr lang="en-US" dirty="0"/>
              <a:t> pada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yang </a:t>
            </a:r>
            <a:r>
              <a:rPr lang="en-US" dirty="0" err="1"/>
              <a:t>memastikan</a:t>
            </a:r>
            <a:r>
              <a:rPr lang="en-US" dirty="0"/>
              <a:t> zakat </a:t>
            </a:r>
            <a:r>
              <a:rPr lang="en-US" dirty="0" err="1"/>
              <a:t>dikelola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profesional</a:t>
            </a:r>
            <a:r>
              <a:rPr lang="en-US" dirty="0"/>
              <a:t>, </a:t>
            </a:r>
            <a:r>
              <a:rPr lang="en-US" dirty="0" err="1"/>
              <a:t>kompeten</a:t>
            </a:r>
            <a:r>
              <a:rPr lang="en-US" dirty="0"/>
              <a:t>, </a:t>
            </a:r>
            <a:r>
              <a:rPr lang="en-US" dirty="0" err="1"/>
              <a:t>transparan</a:t>
            </a:r>
            <a:r>
              <a:rPr lang="en-US" dirty="0"/>
              <a:t>, dan </a:t>
            </a:r>
            <a:r>
              <a:rPr lang="en-US" dirty="0" err="1"/>
              <a:t>adil</a:t>
            </a:r>
            <a:r>
              <a:rPr lang="en-US" dirty="0"/>
              <a:t>.</a:t>
            </a:r>
          </a:p>
          <a:p>
            <a:r>
              <a:rPr lang="en-US" dirty="0"/>
              <a:t>- Dengan tata </a:t>
            </a:r>
            <a:r>
              <a:rPr lang="en-US" dirty="0" err="1"/>
              <a:t>kelola</a:t>
            </a:r>
            <a:r>
              <a:rPr lang="en-US" dirty="0"/>
              <a:t> yang </a:t>
            </a:r>
            <a:r>
              <a:rPr lang="en-US" dirty="0" err="1"/>
              <a:t>baik</a:t>
            </a:r>
            <a:r>
              <a:rPr lang="en-US" dirty="0"/>
              <a:t>, </a:t>
            </a:r>
            <a:r>
              <a:rPr lang="en-US" dirty="0" err="1"/>
              <a:t>maka</a:t>
            </a:r>
            <a:r>
              <a:rPr lang="en-US" dirty="0"/>
              <a:t> </a:t>
            </a:r>
            <a:r>
              <a:rPr lang="en-US" dirty="0" err="1"/>
              <a:t>visi</a:t>
            </a:r>
            <a:r>
              <a:rPr lang="en-US" dirty="0"/>
              <a:t> </a:t>
            </a:r>
            <a:r>
              <a:rPr lang="en-US" dirty="0" err="1"/>
              <a:t>misi</a:t>
            </a:r>
            <a:r>
              <a:rPr lang="en-US" dirty="0"/>
              <a:t> </a:t>
            </a:r>
            <a:r>
              <a:rPr lang="en-US" dirty="0" err="1"/>
              <a:t>organisasi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dicapai</a:t>
            </a:r>
            <a:r>
              <a:rPr lang="en-US" dirty="0"/>
              <a:t> dengan </a:t>
            </a:r>
            <a:r>
              <a:rPr lang="en-US" dirty="0" err="1"/>
              <a:t>manajemen</a:t>
            </a:r>
            <a:r>
              <a:rPr lang="en-US" dirty="0"/>
              <a:t> yang lebih </a:t>
            </a:r>
            <a:r>
              <a:rPr lang="en-US" dirty="0" err="1"/>
              <a:t>baik</a:t>
            </a:r>
            <a:r>
              <a:rPr lang="en-US" dirty="0"/>
              <a:t>.</a:t>
            </a:r>
          </a:p>
          <a:p>
            <a:r>
              <a:rPr lang="en-US" dirty="0"/>
              <a:t>- Tata </a:t>
            </a:r>
            <a:r>
              <a:rPr lang="en-US" dirty="0" err="1"/>
              <a:t>kelola</a:t>
            </a:r>
            <a:r>
              <a:rPr lang="en-US" dirty="0"/>
              <a:t> yang </a:t>
            </a:r>
            <a:r>
              <a:rPr lang="en-US" dirty="0" err="1"/>
              <a:t>baik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menghindarkan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pelanggaran</a:t>
            </a:r>
            <a:r>
              <a:rPr lang="en-US" dirty="0"/>
              <a:t> </a:t>
            </a:r>
            <a:r>
              <a:rPr lang="en-US" dirty="0" err="1"/>
              <a:t>peraturan</a:t>
            </a:r>
            <a:r>
              <a:rPr lang="en-US" dirty="0"/>
              <a:t>, </a:t>
            </a:r>
            <a:r>
              <a:rPr lang="en-US" dirty="0" err="1"/>
              <a:t>mendorong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yang </a:t>
            </a:r>
            <a:r>
              <a:rPr lang="en-US" dirty="0" err="1"/>
              <a:t>efisien</a:t>
            </a:r>
            <a:r>
              <a:rPr lang="en-US" dirty="0"/>
              <a:t>, </a:t>
            </a:r>
            <a:r>
              <a:rPr lang="en-US" dirty="0" err="1"/>
              <a:t>responsif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, dan </a:t>
            </a:r>
            <a:r>
              <a:rPr lang="en-US" dirty="0" err="1"/>
              <a:t>menjaga</a:t>
            </a:r>
            <a:r>
              <a:rPr lang="en-US" dirty="0"/>
              <a:t> </a:t>
            </a:r>
            <a:r>
              <a:rPr lang="en-US" dirty="0" err="1"/>
              <a:t>reputasi</a:t>
            </a:r>
            <a:r>
              <a:rPr lang="en-US" dirty="0"/>
              <a:t>.</a:t>
            </a:r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DFE66-C5D4-4EB3-9528-AC85F1C0A30F}" type="slidenum">
              <a:rPr lang="id-ID" smtClean="0"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21148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Gambar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ampungan Catatan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ZCP </a:t>
            </a:r>
            <a:r>
              <a:rPr lang="id-ID" dirty="0"/>
              <a:t>merupakan prinsip-prinsip yang bertujuan untuk mendorong penyelenggaraan zakat yang efektif.</a:t>
            </a:r>
            <a:endParaRPr lang="en-US" dirty="0"/>
          </a:p>
          <a:p>
            <a:r>
              <a:rPr lang="en-US" dirty="0"/>
              <a:t>- </a:t>
            </a:r>
            <a:r>
              <a:rPr lang="id-ID" dirty="0"/>
              <a:t>ZCP merupakan kerja sama Bank Indonesia dengan Badan Amil Zakat Nasional (</a:t>
            </a:r>
            <a:r>
              <a:rPr lang="id-ID" dirty="0" err="1"/>
              <a:t>Baznas</a:t>
            </a:r>
            <a:r>
              <a:rPr lang="id-ID" dirty="0"/>
              <a:t>), Islamic </a:t>
            </a:r>
            <a:r>
              <a:rPr lang="id-ID" dirty="0" err="1"/>
              <a:t>Research</a:t>
            </a:r>
            <a:r>
              <a:rPr lang="id-ID" dirty="0"/>
              <a:t> </a:t>
            </a:r>
            <a:r>
              <a:rPr lang="id-ID" dirty="0" err="1"/>
              <a:t>and</a:t>
            </a:r>
            <a:r>
              <a:rPr lang="id-ID" dirty="0"/>
              <a:t> </a:t>
            </a:r>
            <a:r>
              <a:rPr lang="id-ID" dirty="0" err="1"/>
              <a:t>Training</a:t>
            </a:r>
            <a:r>
              <a:rPr lang="id-ID" dirty="0"/>
              <a:t> </a:t>
            </a:r>
            <a:r>
              <a:rPr lang="id-ID" dirty="0" err="1"/>
              <a:t>Institute</a:t>
            </a:r>
            <a:r>
              <a:rPr lang="id-ID" dirty="0"/>
              <a:t>-Islamic Development Bank (IRTI-IDB) dan delapan negara lainnya yang tergabung dalam International </a:t>
            </a:r>
            <a:r>
              <a:rPr lang="id-ID" dirty="0" err="1"/>
              <a:t>Working</a:t>
            </a:r>
            <a:r>
              <a:rPr lang="id-ID" dirty="0"/>
              <a:t> Group (IWG)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Bertujuan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rangka</a:t>
            </a:r>
            <a:r>
              <a:rPr lang="en-US" dirty="0"/>
              <a:t> </a:t>
            </a:r>
            <a:r>
              <a:rPr lang="en-US" dirty="0" err="1"/>
              <a:t>penguatan</a:t>
            </a:r>
            <a:r>
              <a:rPr lang="en-US" dirty="0"/>
              <a:t> dan </a:t>
            </a:r>
            <a:r>
              <a:rPr lang="en-US" dirty="0" err="1"/>
              <a:t>pengawasan</a:t>
            </a:r>
            <a:r>
              <a:rPr lang="en-US" dirty="0"/>
              <a:t> zakat yang </a:t>
            </a:r>
            <a:r>
              <a:rPr lang="en-US" dirty="0" err="1"/>
              <a:t>baik</a:t>
            </a:r>
            <a:endParaRPr lang="id-ID" dirty="0"/>
          </a:p>
          <a:p>
            <a:endParaRPr lang="id-ID" dirty="0"/>
          </a:p>
        </p:txBody>
      </p:sp>
      <p:sp>
        <p:nvSpPr>
          <p:cNvPr id="4" name="Tampungan Nomor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DDFE66-C5D4-4EB3-9528-AC85F1C0A30F}" type="slidenum">
              <a:rPr lang="id-ID" smtClean="0"/>
              <a:t>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0503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Jud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AA78783E-CC07-C3D2-1BDA-497860C19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d-ID" dirty="0"/>
              <a:t>Klik untuk mengedit gaya judul Master</a:t>
            </a:r>
          </a:p>
        </p:txBody>
      </p:sp>
      <p:sp>
        <p:nvSpPr>
          <p:cNvPr id="3" name="Subjudul 2">
            <a:extLst>
              <a:ext uri="{FF2B5EF4-FFF2-40B4-BE49-F238E27FC236}">
                <a16:creationId xmlns:a16="http://schemas.microsoft.com/office/drawing/2014/main" xmlns="" id="{34F0B722-D51C-554B-7CE5-8DED6BE05F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d-ID" dirty="0"/>
              <a:t>Klik untuk mengedit gaya </a:t>
            </a:r>
            <a:r>
              <a:rPr lang="id-ID" dirty="0" err="1"/>
              <a:t>subjudul</a:t>
            </a:r>
            <a:r>
              <a:rPr lang="id-ID" dirty="0"/>
              <a:t> Master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xmlns="" id="{50681616-BC13-53CE-EED0-7E7AEFC65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D971-DA03-4DE7-AF98-6C4BB56EDB0C}" type="datetimeFigureOut">
              <a:rPr lang="id-ID" smtClean="0"/>
              <a:t>3/15/24</a:t>
            </a:fld>
            <a:endParaRPr lang="id-ID" dirty="0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xmlns="" id="{DAB81AE6-E8BA-6342-895F-E18D6D91F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xmlns="" id="{C9F1C28A-92A4-F9BE-2624-23307CC7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CB4D-BD62-4A90-8011-E0D34C75F11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4707329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Judul dan Teks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CB9D0863-0E4D-8086-FD67-3ADCD92D3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xmlns="" id="{C9AC351F-7CE1-6913-F021-A5818F05E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xmlns="" id="{036CEBAC-FF5D-6876-E531-184D72FDE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D971-DA03-4DE7-AF98-6C4BB56EDB0C}" type="datetimeFigureOut">
              <a:rPr lang="id-ID" smtClean="0"/>
              <a:t>3/15/24</a:t>
            </a:fld>
            <a:endParaRPr lang="id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xmlns="" id="{76DC218D-B5C2-E5AA-4097-FE9737085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xmlns="" id="{2C204CC4-0B89-51D7-57DE-3960F170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CB4D-BD62-4A90-8011-E0D34C75F11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8277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Judul Vertikal dan Te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Vertikal 1">
            <a:extLst>
              <a:ext uri="{FF2B5EF4-FFF2-40B4-BE49-F238E27FC236}">
                <a16:creationId xmlns:a16="http://schemas.microsoft.com/office/drawing/2014/main" xmlns="" id="{F021867A-B84A-6B0D-7420-EF7165BDD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d-ID"/>
              <a:t>Klik untuk mengedit gaya judul Master</a:t>
            </a:r>
          </a:p>
        </p:txBody>
      </p:sp>
      <p:sp>
        <p:nvSpPr>
          <p:cNvPr id="3" name="Tampungan Teks Vertikal 2">
            <a:extLst>
              <a:ext uri="{FF2B5EF4-FFF2-40B4-BE49-F238E27FC236}">
                <a16:creationId xmlns:a16="http://schemas.microsoft.com/office/drawing/2014/main" xmlns="" id="{6939F72B-7B36-BB7B-8FA0-08C1DCBEA0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xmlns="" id="{D30902DF-445F-F51A-7568-2588CF698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D971-DA03-4DE7-AF98-6C4BB56EDB0C}" type="datetimeFigureOut">
              <a:rPr lang="id-ID" smtClean="0"/>
              <a:t>3/15/24</a:t>
            </a:fld>
            <a:endParaRPr lang="id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xmlns="" id="{77121ADA-A94D-603B-B873-BD411C7A5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xmlns="" id="{1252C75A-9402-BB0E-DF61-D531937A5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CB4D-BD62-4A90-8011-E0D34C75F11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4533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udul dan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7F26F35F-B8C5-D6D9-E02C-18E459C56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xmlns="" id="{E50D96EB-7334-23D1-D86C-D298AB750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xmlns="" id="{9DCEFAB4-2965-238E-A090-7EC95C756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D971-DA03-4DE7-AF98-6C4BB56EDB0C}" type="datetimeFigureOut">
              <a:rPr lang="id-ID" smtClean="0"/>
              <a:t>3/15/24</a:t>
            </a:fld>
            <a:endParaRPr lang="id-ID" dirty="0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xmlns="" id="{EE3CB67E-311F-28F5-73A7-0637AE67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xmlns="" id="{47DAA347-54A4-9F2E-AF58-B145055B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CB4D-BD62-4A90-8011-E0D34C75F11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2061000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eader Bagi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2888946A-CB86-578D-94AC-4C2F1724E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d-ID"/>
              <a:t>Klik untuk mengedit gaya judul Master</a:t>
            </a:r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xmlns="" id="{5D400263-F1D6-952A-3FBF-5384D974C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xmlns="" id="{87EFB436-460F-A1CD-7B2C-DCE9C3FFE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D971-DA03-4DE7-AF98-6C4BB56EDB0C}" type="datetimeFigureOut">
              <a:rPr lang="id-ID" smtClean="0"/>
              <a:t>3/15/24</a:t>
            </a:fld>
            <a:endParaRPr lang="id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xmlns="" id="{2AE6F155-B099-3580-3DDC-A736DA1FD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xmlns="" id="{8A5114A9-DA0C-589A-E36B-7770DBC4B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CB4D-BD62-4A90-8011-E0D34C75F11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672144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 Ko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D319BC18-327E-FF3F-722F-EF576BC56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xmlns="" id="{ED3297FE-5809-1CE7-4706-F4B204DDBF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xmlns="" id="{8B7E3C66-64A8-1D30-FC32-51B79386C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xmlns="" id="{CAB8E7AA-D995-C490-525F-ADD09F58D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D971-DA03-4DE7-AF98-6C4BB56EDB0C}" type="datetimeFigureOut">
              <a:rPr lang="id-ID" smtClean="0"/>
              <a:t>3/15/24</a:t>
            </a:fld>
            <a:endParaRPr lang="id-ID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xmlns="" id="{5E63C0BE-6C51-6D48-587C-3E110A464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xmlns="" id="{6AED341C-DAD8-C039-B634-3BAF03770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CB4D-BD62-4A90-8011-E0D34C75F11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41863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erbandi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A24A44EE-F5AF-5C2F-131F-05D3D4B59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d-ID"/>
              <a:t>Klik untuk mengedit gaya judul Master</a:t>
            </a:r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xmlns="" id="{503D7252-DD19-7736-CC73-6FE760B33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4" name="Tampungan Konten 3">
            <a:extLst>
              <a:ext uri="{FF2B5EF4-FFF2-40B4-BE49-F238E27FC236}">
                <a16:creationId xmlns:a16="http://schemas.microsoft.com/office/drawing/2014/main" xmlns="" id="{19CDA95D-FC9A-ED09-DCE3-91FDCEB2C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5" name="Tampungan Teks 4">
            <a:extLst>
              <a:ext uri="{FF2B5EF4-FFF2-40B4-BE49-F238E27FC236}">
                <a16:creationId xmlns:a16="http://schemas.microsoft.com/office/drawing/2014/main" xmlns="" id="{69E69477-9548-5FF2-7FE2-921178D328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6" name="Tampungan Konten 5">
            <a:extLst>
              <a:ext uri="{FF2B5EF4-FFF2-40B4-BE49-F238E27FC236}">
                <a16:creationId xmlns:a16="http://schemas.microsoft.com/office/drawing/2014/main" xmlns="" id="{C04F90B9-B92B-DEFC-7FFD-171AABFA0A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7" name="Tampungan Tanggal 6">
            <a:extLst>
              <a:ext uri="{FF2B5EF4-FFF2-40B4-BE49-F238E27FC236}">
                <a16:creationId xmlns:a16="http://schemas.microsoft.com/office/drawing/2014/main" xmlns="" id="{82A159DF-C060-E9F2-5C7F-15FC22286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D971-DA03-4DE7-AF98-6C4BB56EDB0C}" type="datetimeFigureOut">
              <a:rPr lang="id-ID" smtClean="0"/>
              <a:t>3/15/24</a:t>
            </a:fld>
            <a:endParaRPr lang="id-ID"/>
          </a:p>
        </p:txBody>
      </p:sp>
      <p:sp>
        <p:nvSpPr>
          <p:cNvPr id="8" name="Tampungan Kaki 7">
            <a:extLst>
              <a:ext uri="{FF2B5EF4-FFF2-40B4-BE49-F238E27FC236}">
                <a16:creationId xmlns:a16="http://schemas.microsoft.com/office/drawing/2014/main" xmlns="" id="{03F9D21C-7931-1EDF-2CD2-46A61EE33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Tampungan Nomor Slide 8">
            <a:extLst>
              <a:ext uri="{FF2B5EF4-FFF2-40B4-BE49-F238E27FC236}">
                <a16:creationId xmlns:a16="http://schemas.microsoft.com/office/drawing/2014/main" xmlns="" id="{E7B6C34E-3E59-62CE-F740-A926FF48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CB4D-BD62-4A90-8011-E0D34C75F11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3698921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udul S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959428CC-B8AF-9F23-03CC-7A63029AB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/>
              <a:t>Klik untuk mengedit gaya judul Master</a:t>
            </a:r>
          </a:p>
        </p:txBody>
      </p:sp>
      <p:sp>
        <p:nvSpPr>
          <p:cNvPr id="3" name="Tampungan Tanggal 2">
            <a:extLst>
              <a:ext uri="{FF2B5EF4-FFF2-40B4-BE49-F238E27FC236}">
                <a16:creationId xmlns:a16="http://schemas.microsoft.com/office/drawing/2014/main" xmlns="" id="{D2AE64C3-353C-CCBE-EBEB-CC5AD31C5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D971-DA03-4DE7-AF98-6C4BB56EDB0C}" type="datetimeFigureOut">
              <a:rPr lang="id-ID" smtClean="0"/>
              <a:t>3/15/24</a:t>
            </a:fld>
            <a:endParaRPr lang="id-ID"/>
          </a:p>
        </p:txBody>
      </p:sp>
      <p:sp>
        <p:nvSpPr>
          <p:cNvPr id="4" name="Tampungan Kaki 3">
            <a:extLst>
              <a:ext uri="{FF2B5EF4-FFF2-40B4-BE49-F238E27FC236}">
                <a16:creationId xmlns:a16="http://schemas.microsoft.com/office/drawing/2014/main" xmlns="" id="{32AE368B-6720-7A99-AD77-86CEBF56C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Tampungan Nomor Slide 4">
            <a:extLst>
              <a:ext uri="{FF2B5EF4-FFF2-40B4-BE49-F238E27FC236}">
                <a16:creationId xmlns:a16="http://schemas.microsoft.com/office/drawing/2014/main" xmlns="" id="{C7F73470-D468-8D90-0033-CB9DA8FF6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CB4D-BD62-4A90-8011-E0D34C75F11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0322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o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Tanggal 1">
            <a:extLst>
              <a:ext uri="{FF2B5EF4-FFF2-40B4-BE49-F238E27FC236}">
                <a16:creationId xmlns:a16="http://schemas.microsoft.com/office/drawing/2014/main" xmlns="" id="{0AF27BA8-A280-C54C-9086-E9029B022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D971-DA03-4DE7-AF98-6C4BB56EDB0C}" type="datetimeFigureOut">
              <a:rPr lang="id-ID" smtClean="0"/>
              <a:t>3/15/24</a:t>
            </a:fld>
            <a:endParaRPr lang="id-ID"/>
          </a:p>
        </p:txBody>
      </p:sp>
      <p:sp>
        <p:nvSpPr>
          <p:cNvPr id="3" name="Tampungan Kaki 2">
            <a:extLst>
              <a:ext uri="{FF2B5EF4-FFF2-40B4-BE49-F238E27FC236}">
                <a16:creationId xmlns:a16="http://schemas.microsoft.com/office/drawing/2014/main" xmlns="" id="{A7AE06F9-24B5-3750-72C2-121982ACF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Tampungan Nomor Slide 3">
            <a:extLst>
              <a:ext uri="{FF2B5EF4-FFF2-40B4-BE49-F238E27FC236}">
                <a16:creationId xmlns:a16="http://schemas.microsoft.com/office/drawing/2014/main" xmlns="" id="{F11F30D6-18AC-9323-487F-FE301A257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CB4D-BD62-4A90-8011-E0D34C75F11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03746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onten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A0CFCB4C-82AA-D026-C8D6-54E911DED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xmlns="" id="{AA702F45-D05B-D5E3-4CB0-1B3BFE969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xmlns="" id="{8EA54C89-6BBF-9319-7219-F34AD2A87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xmlns="" id="{317F0632-53D3-392E-6B6A-2D1142AF8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D971-DA03-4DE7-AF98-6C4BB56EDB0C}" type="datetimeFigureOut">
              <a:rPr lang="id-ID" smtClean="0"/>
              <a:t>3/15/24</a:t>
            </a:fld>
            <a:endParaRPr lang="id-ID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xmlns="" id="{034CCECB-C95D-A155-CB41-90D1A6DC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xmlns="" id="{27AAA866-4F52-38EF-FCF8-779176361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CB4D-BD62-4A90-8011-E0D34C75F11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40139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Gambar dengan Keteran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316AAD43-B646-1282-A0CF-71573E7B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d-ID"/>
              <a:t>Klik untuk mengedit gaya judul Master</a:t>
            </a:r>
          </a:p>
        </p:txBody>
      </p:sp>
      <p:sp>
        <p:nvSpPr>
          <p:cNvPr id="3" name="Tampungan Gambar 2">
            <a:extLst>
              <a:ext uri="{FF2B5EF4-FFF2-40B4-BE49-F238E27FC236}">
                <a16:creationId xmlns:a16="http://schemas.microsoft.com/office/drawing/2014/main" xmlns="" id="{1E7EDA86-972F-EF5F-AF82-11642E4392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ampungan Teks 3">
            <a:extLst>
              <a:ext uri="{FF2B5EF4-FFF2-40B4-BE49-F238E27FC236}">
                <a16:creationId xmlns:a16="http://schemas.microsoft.com/office/drawing/2014/main" xmlns="" id="{9FD5B00F-D49E-72B9-6766-BB181F584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d-ID"/>
              <a:t>Klik untuk edit gaya teks Master</a:t>
            </a:r>
          </a:p>
        </p:txBody>
      </p:sp>
      <p:sp>
        <p:nvSpPr>
          <p:cNvPr id="5" name="Tampungan Tanggal 4">
            <a:extLst>
              <a:ext uri="{FF2B5EF4-FFF2-40B4-BE49-F238E27FC236}">
                <a16:creationId xmlns:a16="http://schemas.microsoft.com/office/drawing/2014/main" xmlns="" id="{1097F6E3-F339-B98D-60E6-082DA1F32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D971-DA03-4DE7-AF98-6C4BB56EDB0C}" type="datetimeFigureOut">
              <a:rPr lang="id-ID" smtClean="0"/>
              <a:t>3/15/24</a:t>
            </a:fld>
            <a:endParaRPr lang="id-ID"/>
          </a:p>
        </p:txBody>
      </p:sp>
      <p:sp>
        <p:nvSpPr>
          <p:cNvPr id="6" name="Tampungan Kaki 5">
            <a:extLst>
              <a:ext uri="{FF2B5EF4-FFF2-40B4-BE49-F238E27FC236}">
                <a16:creationId xmlns:a16="http://schemas.microsoft.com/office/drawing/2014/main" xmlns="" id="{C4ECEDEF-8F75-FC71-27E9-96C67B24D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Tampungan Nomor Slide 6">
            <a:extLst>
              <a:ext uri="{FF2B5EF4-FFF2-40B4-BE49-F238E27FC236}">
                <a16:creationId xmlns:a16="http://schemas.microsoft.com/office/drawing/2014/main" xmlns="" id="{A9956918-921C-CDEB-73BC-093582FAD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9CB4D-BD62-4A90-8011-E0D34C75F11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3954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mpungan Judul 1">
            <a:extLst>
              <a:ext uri="{FF2B5EF4-FFF2-40B4-BE49-F238E27FC236}">
                <a16:creationId xmlns:a16="http://schemas.microsoft.com/office/drawing/2014/main" xmlns="" id="{DF481398-B99A-8E39-F3C4-8C48B4526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/>
              <a:t>Klik untuk mengedit gaya judul Master</a:t>
            </a:r>
          </a:p>
        </p:txBody>
      </p:sp>
      <p:sp>
        <p:nvSpPr>
          <p:cNvPr id="3" name="Tampungan Teks 2">
            <a:extLst>
              <a:ext uri="{FF2B5EF4-FFF2-40B4-BE49-F238E27FC236}">
                <a16:creationId xmlns:a16="http://schemas.microsoft.com/office/drawing/2014/main" xmlns="" id="{E12C5EA5-F1F5-B9CE-842B-60BB9B97A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d-ID"/>
              <a:t>Klik untuk edit gaya teks Master</a:t>
            </a:r>
          </a:p>
          <a:p>
            <a:pPr lvl="1"/>
            <a:r>
              <a:rPr lang="id-ID"/>
              <a:t>Tingkat kedua</a:t>
            </a:r>
          </a:p>
          <a:p>
            <a:pPr lvl="2"/>
            <a:r>
              <a:rPr lang="id-ID"/>
              <a:t>Tingkat ketiga</a:t>
            </a:r>
          </a:p>
          <a:p>
            <a:pPr lvl="3"/>
            <a:r>
              <a:rPr lang="id-ID"/>
              <a:t>Tingkat keempat</a:t>
            </a:r>
          </a:p>
          <a:p>
            <a:pPr lvl="4"/>
            <a:r>
              <a:rPr lang="id-ID"/>
              <a:t>Tingkat kelima</a:t>
            </a:r>
          </a:p>
        </p:txBody>
      </p:sp>
      <p:sp>
        <p:nvSpPr>
          <p:cNvPr id="4" name="Tampungan Tanggal 3">
            <a:extLst>
              <a:ext uri="{FF2B5EF4-FFF2-40B4-BE49-F238E27FC236}">
                <a16:creationId xmlns:a16="http://schemas.microsoft.com/office/drawing/2014/main" xmlns="" id="{F4389CEC-7343-EA9F-C894-56A895676C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7D971-DA03-4DE7-AF98-6C4BB56EDB0C}" type="datetimeFigureOut">
              <a:rPr lang="id-ID" smtClean="0"/>
              <a:t>3/15/24</a:t>
            </a:fld>
            <a:endParaRPr lang="id-ID"/>
          </a:p>
        </p:txBody>
      </p:sp>
      <p:sp>
        <p:nvSpPr>
          <p:cNvPr id="5" name="Tampungan Kaki 4">
            <a:extLst>
              <a:ext uri="{FF2B5EF4-FFF2-40B4-BE49-F238E27FC236}">
                <a16:creationId xmlns:a16="http://schemas.microsoft.com/office/drawing/2014/main" xmlns="" id="{A9A463B4-6FB5-25C1-4164-2441C2953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Tampungan Nomor Slide 5">
            <a:extLst>
              <a:ext uri="{FF2B5EF4-FFF2-40B4-BE49-F238E27FC236}">
                <a16:creationId xmlns:a16="http://schemas.microsoft.com/office/drawing/2014/main" xmlns="" id="{4362EDFF-B97C-A2B0-A694-D164676AB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9CB4D-BD62-4A90-8011-E0D34C75F115}" type="slidenum">
              <a:rPr lang="id-ID" smtClean="0"/>
              <a:t>‹#›</a:t>
            </a:fld>
            <a:endParaRPr lang="id-ID"/>
          </a:p>
        </p:txBody>
      </p:sp>
      <p:sp>
        <p:nvSpPr>
          <p:cNvPr id="7" name="Persegi Panjang 6">
            <a:extLst>
              <a:ext uri="{FF2B5EF4-FFF2-40B4-BE49-F238E27FC236}">
                <a16:creationId xmlns:a16="http://schemas.microsoft.com/office/drawing/2014/main" xmlns="" id="{168BC113-A70F-33F8-AD51-6811C72FC24C}"/>
              </a:ext>
            </a:extLst>
          </p:cNvPr>
          <p:cNvSpPr/>
          <p:nvPr userDrawn="1"/>
        </p:nvSpPr>
        <p:spPr>
          <a:xfrm>
            <a:off x="0" y="6546715"/>
            <a:ext cx="12192000" cy="31128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892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4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7E1342B4-F0D3-A751-5A6F-918054E9C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590309"/>
            <a:ext cx="3699753" cy="3394277"/>
          </a:xfrm>
        </p:spPr>
        <p:txBody>
          <a:bodyPr>
            <a:noAutofit/>
          </a:bodyPr>
          <a:lstStyle/>
          <a:p>
            <a:pPr algn="l">
              <a:lnSpc>
                <a:spcPct val="70000"/>
              </a:lnSpc>
            </a:pPr>
            <a:r>
              <a:rPr lang="en-US" sz="8800" b="1" dirty="0">
                <a:latin typeface="Wremena" panose="02000000000000000000" pitchFamily="50" charset="0"/>
                <a:ea typeface="Wremena" panose="02000000000000000000" pitchFamily="50" charset="0"/>
              </a:rPr>
              <a:t>Tata Kelola Zakat</a:t>
            </a:r>
            <a:endParaRPr lang="id-ID" sz="8800" b="1" dirty="0">
              <a:latin typeface="Wremena" panose="02000000000000000000" pitchFamily="50" charset="0"/>
              <a:ea typeface="Wremena" panose="02000000000000000000" pitchFamily="50" charset="0"/>
            </a:endParaRPr>
          </a:p>
        </p:txBody>
      </p:sp>
      <p:sp>
        <p:nvSpPr>
          <p:cNvPr id="3" name="Subjudul 2">
            <a:extLst>
              <a:ext uri="{FF2B5EF4-FFF2-40B4-BE49-F238E27FC236}">
                <a16:creationId xmlns:a16="http://schemas.microsoft.com/office/drawing/2014/main" xmlns="" id="{CCF1F9E7-26B9-ADB1-541D-93B9A1FE6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5025956"/>
            <a:ext cx="5791200" cy="807024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Oleh: </a:t>
            </a:r>
            <a:r>
              <a:rPr lang="en-US" sz="2000" b="1" dirty="0"/>
              <a:t>Prof. Dr. Tika Widiastuti, S.E., </a:t>
            </a:r>
            <a:r>
              <a:rPr lang="en-US" sz="2000" b="1" dirty="0" err="1" smtClean="0"/>
              <a:t>M.Si</a:t>
            </a:r>
            <a:r>
              <a:rPr lang="en-US" sz="2000" b="1" dirty="0" smtClean="0"/>
              <a:t>.</a:t>
            </a:r>
            <a:endParaRPr lang="id-ID" sz="2000" b="1" dirty="0"/>
          </a:p>
        </p:txBody>
      </p:sp>
      <p:sp>
        <p:nvSpPr>
          <p:cNvPr id="4" name="Subjudul 2">
            <a:extLst>
              <a:ext uri="{FF2B5EF4-FFF2-40B4-BE49-F238E27FC236}">
                <a16:creationId xmlns:a16="http://schemas.microsoft.com/office/drawing/2014/main" xmlns="" id="{99BD7399-F276-1306-34C4-ED18F99AB6E8}"/>
              </a:ext>
            </a:extLst>
          </p:cNvPr>
          <p:cNvSpPr txBox="1">
            <a:spLocks/>
          </p:cNvSpPr>
          <p:nvPr/>
        </p:nvSpPr>
        <p:spPr>
          <a:xfrm>
            <a:off x="1066800" y="4058609"/>
            <a:ext cx="2600529" cy="893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i="1" dirty="0" err="1">
                <a:latin typeface="DM Sans" pitchFamily="2" charset="0"/>
              </a:rPr>
              <a:t>Microcredential</a:t>
            </a:r>
            <a:r>
              <a:rPr lang="en-US" i="1" dirty="0">
                <a:latin typeface="DM Sans" pitchFamily="2" charset="0"/>
              </a:rPr>
              <a:t> Workshop</a:t>
            </a:r>
            <a:endParaRPr lang="id-ID" i="1" dirty="0">
              <a:latin typeface="DM Sans" pitchFamily="2" charset="0"/>
            </a:endParaRPr>
          </a:p>
        </p:txBody>
      </p:sp>
      <p:pic>
        <p:nvPicPr>
          <p:cNvPr id="1026" name="Picture 2" descr="Free Photo Of Beige Dome Building During Daytime Stock Photo">
            <a:extLst>
              <a:ext uri="{FF2B5EF4-FFF2-40B4-BE49-F238E27FC236}">
                <a16:creationId xmlns:a16="http://schemas.microsoft.com/office/drawing/2014/main" xmlns="" id="{AB460620-F8E6-AA63-73E8-C995D4E26D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97" r="2006" b="1"/>
          <a:stretch/>
        </p:blipFill>
        <p:spPr bwMode="auto">
          <a:xfrm>
            <a:off x="6852213" y="0"/>
            <a:ext cx="5339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rsegi Panjang 4">
            <a:extLst>
              <a:ext uri="{FF2B5EF4-FFF2-40B4-BE49-F238E27FC236}">
                <a16:creationId xmlns:a16="http://schemas.microsoft.com/office/drawing/2014/main" xmlns="" id="{18808610-DAD2-8898-3567-E54919AAC598}"/>
              </a:ext>
            </a:extLst>
          </p:cNvPr>
          <p:cNvSpPr/>
          <p:nvPr/>
        </p:nvSpPr>
        <p:spPr>
          <a:xfrm>
            <a:off x="0" y="6546715"/>
            <a:ext cx="12192000" cy="311285"/>
          </a:xfrm>
          <a:prstGeom prst="rect">
            <a:avLst/>
          </a:prstGeom>
          <a:solidFill>
            <a:srgbClr val="FFD4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2473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320BBE46-AAF7-3886-11B7-3E838644D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Prinsip-prinsip</a:t>
            </a:r>
            <a:r>
              <a:rPr lang="en-US" b="1" dirty="0"/>
              <a:t> </a:t>
            </a:r>
            <a:r>
              <a:rPr lang="en-US" b="1" dirty="0" err="1"/>
              <a:t>Pokok</a:t>
            </a:r>
            <a:r>
              <a:rPr lang="en-US" b="1" dirty="0"/>
              <a:t> ZCP</a:t>
            </a:r>
            <a:endParaRPr lang="id-ID" dirty="0"/>
          </a:p>
        </p:txBody>
      </p:sp>
      <p:graphicFrame>
        <p:nvGraphicFramePr>
          <p:cNvPr id="4" name="Tampungan Konten 3">
            <a:extLst>
              <a:ext uri="{FF2B5EF4-FFF2-40B4-BE49-F238E27FC236}">
                <a16:creationId xmlns:a16="http://schemas.microsoft.com/office/drawing/2014/main" xmlns="" id="{02DE022C-5485-0B26-E97E-77303A2CDF4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3692556"/>
              </p:ext>
            </p:extLst>
          </p:nvPr>
        </p:nvGraphicFramePr>
        <p:xfrm>
          <a:off x="838200" y="1538288"/>
          <a:ext cx="4974964" cy="44662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6042">
                  <a:extLst>
                    <a:ext uri="{9D8B030D-6E8A-4147-A177-3AD203B41FA5}">
                      <a16:colId xmlns:a16="http://schemas.microsoft.com/office/drawing/2014/main" xmlns="" val="3398988177"/>
                    </a:ext>
                  </a:extLst>
                </a:gridCol>
                <a:gridCol w="4308922">
                  <a:extLst>
                    <a:ext uri="{9D8B030D-6E8A-4147-A177-3AD203B41FA5}">
                      <a16:colId xmlns:a16="http://schemas.microsoft.com/office/drawing/2014/main" xmlns="" val="1231392941"/>
                    </a:ext>
                  </a:extLst>
                </a:gridCol>
              </a:tblGrid>
              <a:tr h="394976">
                <a:tc>
                  <a:txBody>
                    <a:bodyPr/>
                    <a:lstStyle/>
                    <a:p>
                      <a:r>
                        <a:rPr lang="en-US" sz="1800" b="1" dirty="0"/>
                        <a:t>PPZ</a:t>
                      </a:r>
                      <a:endParaRPr lang="id-ID" sz="1800" b="1" dirty="0"/>
                    </a:p>
                  </a:txBody>
                  <a:tcPr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/>
                        <a:t>Tentang</a:t>
                      </a:r>
                      <a:endParaRPr lang="id-ID" sz="1800" b="1" dirty="0"/>
                    </a:p>
                  </a:txBody>
                  <a:tcPr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9623857"/>
                  </a:ext>
                </a:extLst>
              </a:tr>
              <a:tr h="39497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  <a:endParaRPr lang="id-ID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800" dirty="0"/>
                        <a:t>Tata Kelola yang Baik untuk Amil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0940612"/>
                  </a:ext>
                </a:extLst>
              </a:tr>
              <a:tr h="39497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  <a:endParaRPr lang="id-ID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800" dirty="0"/>
                        <a:t>Pengelolaan Pengumpulan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77080743"/>
                  </a:ext>
                </a:extLst>
              </a:tr>
              <a:tr h="39497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  <a:endParaRPr lang="id-ID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</a:t>
                      </a:r>
                      <a:r>
                        <a:rPr lang="id-ID" sz="1800" dirty="0" err="1"/>
                        <a:t>engelolaan</a:t>
                      </a:r>
                      <a:r>
                        <a:rPr lang="id-ID" sz="1800" dirty="0"/>
                        <a:t> </a:t>
                      </a:r>
                      <a:r>
                        <a:rPr lang="en-US" sz="1800" dirty="0"/>
                        <a:t>P</a:t>
                      </a:r>
                      <a:r>
                        <a:rPr lang="id-ID" sz="1800" dirty="0" err="1"/>
                        <a:t>embayaran</a:t>
                      </a:r>
                      <a:endParaRPr lang="id-ID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0761391"/>
                  </a:ext>
                </a:extLst>
              </a:tr>
              <a:tr h="39497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  <a:endParaRPr lang="id-ID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800" dirty="0"/>
                        <a:t>Risiko Negara dan Transfer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59971032"/>
                  </a:ext>
                </a:extLst>
              </a:tr>
              <a:tr h="69880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</a:t>
                      </a:r>
                      <a:endParaRPr lang="id-ID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800" dirty="0"/>
                        <a:t>Risiko Reputasi dan Tidak Adanya </a:t>
                      </a:r>
                      <a:r>
                        <a:rPr lang="id-ID" sz="1800" dirty="0" err="1"/>
                        <a:t>Kepercayaa</a:t>
                      </a:r>
                      <a:r>
                        <a:rPr lang="en-US" sz="1800" dirty="0"/>
                        <a:t>n</a:t>
                      </a:r>
                      <a:endParaRPr lang="id-ID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33288724"/>
                  </a:ext>
                </a:extLst>
              </a:tr>
              <a:tr h="39497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</a:t>
                      </a:r>
                      <a:endParaRPr lang="id-ID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</a:t>
                      </a:r>
                      <a:r>
                        <a:rPr lang="id-ID" sz="1800" dirty="0" err="1"/>
                        <a:t>isiko</a:t>
                      </a:r>
                      <a:r>
                        <a:rPr lang="id-ID" sz="1800" dirty="0"/>
                        <a:t> Alokasi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13900355"/>
                  </a:ext>
                </a:extLst>
              </a:tr>
              <a:tr h="69880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</a:t>
                      </a:r>
                      <a:endParaRPr lang="id-ID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Risiko Operasional dan Kepatuhan Syariah</a:t>
                      </a:r>
                      <a:endParaRPr lang="id-ID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9216778"/>
                  </a:ext>
                </a:extLst>
              </a:tr>
              <a:tr h="69880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  <a:endParaRPr lang="id-ID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800" dirty="0"/>
                        <a:t>Audit Internal dan Pengendalian Syariah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6395754"/>
                  </a:ext>
                </a:extLst>
              </a:tr>
            </a:tbl>
          </a:graphicData>
        </a:graphic>
      </p:graphicFrame>
      <p:graphicFrame>
        <p:nvGraphicFramePr>
          <p:cNvPr id="5" name="Tampungan Konten 3">
            <a:extLst>
              <a:ext uri="{FF2B5EF4-FFF2-40B4-BE49-F238E27FC236}">
                <a16:creationId xmlns:a16="http://schemas.microsoft.com/office/drawing/2014/main" xmlns="" id="{311A6D0F-58A0-6C94-9CFD-A3F7E8B5E0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991870"/>
              </p:ext>
            </p:extLst>
          </p:nvPr>
        </p:nvGraphicFramePr>
        <p:xfrm>
          <a:off x="6096000" y="1538288"/>
          <a:ext cx="4974964" cy="21875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6042">
                  <a:extLst>
                    <a:ext uri="{9D8B030D-6E8A-4147-A177-3AD203B41FA5}">
                      <a16:colId xmlns:a16="http://schemas.microsoft.com/office/drawing/2014/main" xmlns="" val="3398988177"/>
                    </a:ext>
                  </a:extLst>
                </a:gridCol>
                <a:gridCol w="4308922">
                  <a:extLst>
                    <a:ext uri="{9D8B030D-6E8A-4147-A177-3AD203B41FA5}">
                      <a16:colId xmlns:a16="http://schemas.microsoft.com/office/drawing/2014/main" xmlns="" val="1231392941"/>
                    </a:ext>
                  </a:extLst>
                </a:gridCol>
              </a:tblGrid>
              <a:tr h="394976">
                <a:tc>
                  <a:txBody>
                    <a:bodyPr/>
                    <a:lstStyle/>
                    <a:p>
                      <a:r>
                        <a:rPr lang="en-US" sz="1800" b="1" dirty="0"/>
                        <a:t>PPZ</a:t>
                      </a:r>
                      <a:endParaRPr lang="id-ID" sz="1800" b="1" dirty="0"/>
                    </a:p>
                  </a:txBody>
                  <a:tcPr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err="1"/>
                        <a:t>Tentang</a:t>
                      </a:r>
                      <a:endParaRPr lang="id-ID" sz="1800" b="1" dirty="0"/>
                    </a:p>
                  </a:txBody>
                  <a:tcPr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9623857"/>
                  </a:ext>
                </a:extLst>
              </a:tr>
              <a:tr h="69880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  <a:endParaRPr lang="id-ID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800" dirty="0"/>
                        <a:t>Pelaporan keuangan dan audit eksternal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90940612"/>
                  </a:ext>
                </a:extLst>
              </a:tr>
              <a:tr h="69880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  <a:endParaRPr lang="id-ID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800" dirty="0"/>
                        <a:t>Pengungkapan dan </a:t>
                      </a:r>
                      <a:r>
                        <a:rPr lang="id-ID" sz="1800" dirty="0" err="1"/>
                        <a:t>Transparans</a:t>
                      </a:r>
                      <a:r>
                        <a:rPr lang="en-US" sz="1800" dirty="0" err="1"/>
                        <a:t>i</a:t>
                      </a:r>
                      <a:endParaRPr lang="id-ID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77080743"/>
                  </a:ext>
                </a:extLst>
              </a:tr>
              <a:tr h="39497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  <a:endParaRPr lang="id-ID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d-ID" sz="1800" dirty="0"/>
                        <a:t>Penyalahgunaan Jasa Zakat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0761391"/>
                  </a:ext>
                </a:extLst>
              </a:tr>
            </a:tbl>
          </a:graphicData>
        </a:graphic>
      </p:graphicFrame>
      <p:sp>
        <p:nvSpPr>
          <p:cNvPr id="6" name="Kotak Teks 5">
            <a:extLst>
              <a:ext uri="{FF2B5EF4-FFF2-40B4-BE49-F238E27FC236}">
                <a16:creationId xmlns:a16="http://schemas.microsoft.com/office/drawing/2014/main" xmlns="" id="{30E1575E-6352-2F20-2740-A4CC73F1A0B6}"/>
              </a:ext>
            </a:extLst>
          </p:cNvPr>
          <p:cNvSpPr txBox="1"/>
          <p:nvPr/>
        </p:nvSpPr>
        <p:spPr>
          <a:xfrm>
            <a:off x="6096000" y="3929210"/>
            <a:ext cx="29463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Poppins" panose="00000500000000000000" pitchFamily="2" charset="0"/>
                <a:cs typeface="Poppins" panose="00000500000000000000" pitchFamily="2" charset="0"/>
              </a:rPr>
              <a:t>Konten</a:t>
            </a:r>
            <a:r>
              <a:rPr lang="en-US" sz="2800" b="1" dirty="0">
                <a:latin typeface="Poppins" panose="00000500000000000000" pitchFamily="2" charset="0"/>
                <a:cs typeface="Poppins" panose="00000500000000000000" pitchFamily="2" charset="0"/>
              </a:rPr>
              <a:t> ZCP</a:t>
            </a:r>
            <a:endParaRPr lang="id-ID" sz="28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Persegi Panjang: Sudut Lengkung 6">
            <a:extLst>
              <a:ext uri="{FF2B5EF4-FFF2-40B4-BE49-F238E27FC236}">
                <a16:creationId xmlns:a16="http://schemas.microsoft.com/office/drawing/2014/main" xmlns="" id="{B80598CC-3560-0F20-9CE1-8414DCDB6FFE}"/>
              </a:ext>
            </a:extLst>
          </p:cNvPr>
          <p:cNvSpPr/>
          <p:nvPr/>
        </p:nvSpPr>
        <p:spPr>
          <a:xfrm>
            <a:off x="6268719" y="4511040"/>
            <a:ext cx="1546265" cy="754506"/>
          </a:xfrm>
          <a:prstGeom prst="roundRect">
            <a:avLst>
              <a:gd name="adj" fmla="val 4808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ysClr val="windowText" lastClr="000000"/>
                </a:solidFill>
              </a:rPr>
              <a:t>Kriteria</a:t>
            </a:r>
            <a:r>
              <a:rPr lang="en-US" sz="2000" b="1" dirty="0">
                <a:solidFill>
                  <a:sysClr val="windowText" lastClr="000000"/>
                </a:solidFill>
              </a:rPr>
              <a:t> Utama</a:t>
            </a:r>
            <a:endParaRPr lang="id-ID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Silang 7">
            <a:extLst>
              <a:ext uri="{FF2B5EF4-FFF2-40B4-BE49-F238E27FC236}">
                <a16:creationId xmlns:a16="http://schemas.microsoft.com/office/drawing/2014/main" xmlns="" id="{10EC218B-38DC-28E9-2207-31F6CEAB4D74}"/>
              </a:ext>
            </a:extLst>
          </p:cNvPr>
          <p:cNvSpPr/>
          <p:nvPr/>
        </p:nvSpPr>
        <p:spPr>
          <a:xfrm>
            <a:off x="8017623" y="4657429"/>
            <a:ext cx="403860" cy="399704"/>
          </a:xfrm>
          <a:prstGeom prst="plus">
            <a:avLst>
              <a:gd name="adj" fmla="val 31746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Persegi Panjang: Sudut Lengkung 8">
            <a:extLst>
              <a:ext uri="{FF2B5EF4-FFF2-40B4-BE49-F238E27FC236}">
                <a16:creationId xmlns:a16="http://schemas.microsoft.com/office/drawing/2014/main" xmlns="" id="{D0B7A432-ACDA-6078-9606-45EA9FEBBDAB}"/>
              </a:ext>
            </a:extLst>
          </p:cNvPr>
          <p:cNvSpPr/>
          <p:nvPr/>
        </p:nvSpPr>
        <p:spPr>
          <a:xfrm>
            <a:off x="8624122" y="4479459"/>
            <a:ext cx="1861894" cy="754506"/>
          </a:xfrm>
          <a:prstGeom prst="roundRect">
            <a:avLst>
              <a:gd name="adj" fmla="val 4808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*</a:t>
            </a:r>
            <a:r>
              <a:rPr lang="en-US" sz="2000" b="1" dirty="0" err="1">
                <a:solidFill>
                  <a:sysClr val="windowText" lastClr="000000"/>
                </a:solidFill>
              </a:rPr>
              <a:t>Kriteria</a:t>
            </a:r>
            <a:r>
              <a:rPr lang="en-US" sz="2000" b="1" dirty="0">
                <a:solidFill>
                  <a:sysClr val="windowText" lastClr="000000"/>
                </a:solidFill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</a:rPr>
              <a:t>Tambahan</a:t>
            </a:r>
            <a:endParaRPr lang="id-ID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Kotak Teks 9">
            <a:extLst>
              <a:ext uri="{FF2B5EF4-FFF2-40B4-BE49-F238E27FC236}">
                <a16:creationId xmlns:a16="http://schemas.microsoft.com/office/drawing/2014/main" xmlns="" id="{5ECD788C-A8F0-B48E-575A-FB36672300FA}"/>
              </a:ext>
            </a:extLst>
          </p:cNvPr>
          <p:cNvSpPr txBox="1"/>
          <p:nvPr/>
        </p:nvSpPr>
        <p:spPr>
          <a:xfrm>
            <a:off x="8624122" y="5389683"/>
            <a:ext cx="23264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*</a:t>
            </a: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Tidak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semua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PPZ </a:t>
            </a: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memiliki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kriteria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tambahan</a:t>
            </a:r>
            <a:endParaRPr lang="id-ID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Kotak Teks 10">
            <a:extLst>
              <a:ext uri="{FF2B5EF4-FFF2-40B4-BE49-F238E27FC236}">
                <a16:creationId xmlns:a16="http://schemas.microsoft.com/office/drawing/2014/main" xmlns="" id="{CBDC2A8B-FDE8-3CB0-C895-3BA16B8E20E3}"/>
              </a:ext>
            </a:extLst>
          </p:cNvPr>
          <p:cNvSpPr txBox="1"/>
          <p:nvPr/>
        </p:nvSpPr>
        <p:spPr>
          <a:xfrm>
            <a:off x="838200" y="6151431"/>
            <a:ext cx="752983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strike="noStrike" dirty="0">
                <a:effectLst/>
              </a:rPr>
              <a:t>Referensi: BI, BAZNAS, IRT-ISDB, </a:t>
            </a:r>
            <a:r>
              <a:rPr lang="en-US" sz="1500" b="0" i="0" strike="noStrike" dirty="0" err="1">
                <a:effectLst/>
              </a:rPr>
              <a:t>dll</a:t>
            </a:r>
            <a:r>
              <a:rPr lang="en-US" sz="1500" dirty="0"/>
              <a:t>. (2016). </a:t>
            </a:r>
            <a:r>
              <a:rPr lang="en-US" sz="1500" i="1" dirty="0"/>
              <a:t>Zakat Core Principles</a:t>
            </a:r>
            <a:r>
              <a:rPr lang="en-US" sz="1500" dirty="0"/>
              <a:t>.</a:t>
            </a:r>
            <a:endParaRPr lang="id-ID" sz="1500" dirty="0"/>
          </a:p>
        </p:txBody>
      </p:sp>
    </p:spTree>
    <p:extLst>
      <p:ext uri="{BB962C8B-B14F-4D97-AF65-F5344CB8AC3E}">
        <p14:creationId xmlns:p14="http://schemas.microsoft.com/office/powerpoint/2010/main" val="4166331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D852F196-E48A-7393-B93E-481F9D35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7360" y="419931"/>
            <a:ext cx="2072640" cy="1941306"/>
          </a:xfrm>
        </p:spPr>
        <p:txBody>
          <a:bodyPr>
            <a:noAutofit/>
          </a:bodyPr>
          <a:lstStyle/>
          <a:p>
            <a:r>
              <a:rPr lang="en-US" sz="2000" b="1" dirty="0"/>
              <a:t>Tata Kelola Lembaga Zakat yang </a:t>
            </a:r>
            <a:r>
              <a:rPr lang="en-US" sz="2000" b="1" dirty="0" err="1"/>
              <a:t>Efektif</a:t>
            </a:r>
            <a:r>
              <a:rPr lang="en-US" sz="2000" b="1" dirty="0"/>
              <a:t> dan </a:t>
            </a:r>
            <a:r>
              <a:rPr lang="en-US" sz="2000" b="1" dirty="0" err="1"/>
              <a:t>Terintegrasi</a:t>
            </a:r>
            <a:endParaRPr lang="id-ID" sz="2000" b="1" dirty="0"/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xmlns="" id="{DDD34476-EB52-BEF2-08C1-921D527B48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0" t="1144" r="1246" b="840"/>
          <a:stretch/>
        </p:blipFill>
        <p:spPr>
          <a:xfrm>
            <a:off x="566130" y="419931"/>
            <a:ext cx="8514080" cy="6110738"/>
          </a:xfrm>
          <a:prstGeom prst="rect">
            <a:avLst/>
          </a:prstGeom>
        </p:spPr>
      </p:pic>
      <p:sp>
        <p:nvSpPr>
          <p:cNvPr id="5" name="Kotak Teks 4">
            <a:extLst>
              <a:ext uri="{FF2B5EF4-FFF2-40B4-BE49-F238E27FC236}">
                <a16:creationId xmlns:a16="http://schemas.microsoft.com/office/drawing/2014/main" xmlns="" id="{E834DEFD-C871-0B1F-2F1E-EDB1B85BF6D8}"/>
              </a:ext>
            </a:extLst>
          </p:cNvPr>
          <p:cNvSpPr txBox="1"/>
          <p:nvPr/>
        </p:nvSpPr>
        <p:spPr>
          <a:xfrm>
            <a:off x="9357361" y="2943315"/>
            <a:ext cx="2268510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latin typeface="Poppins" panose="00000500000000000000" pitchFamily="2" charset="0"/>
                <a:cs typeface="Poppins" panose="00000500000000000000" pitchFamily="2" charset="0"/>
              </a:rPr>
              <a:t>Referensi: </a:t>
            </a:r>
            <a:r>
              <a:rPr lang="en-US" sz="1500" dirty="0" err="1">
                <a:latin typeface="Poppins" panose="00000500000000000000" pitchFamily="2" charset="0"/>
                <a:cs typeface="Poppins" panose="00000500000000000000" pitchFamily="2" charset="0"/>
              </a:rPr>
              <a:t>Widiastuti</a:t>
            </a:r>
            <a:r>
              <a:rPr lang="en-US" sz="1500" dirty="0">
                <a:latin typeface="Poppins" panose="00000500000000000000" pitchFamily="2" charset="0"/>
                <a:cs typeface="Poppins" panose="00000500000000000000" pitchFamily="2" charset="0"/>
              </a:rPr>
              <a:t>, T., </a:t>
            </a:r>
            <a:r>
              <a:rPr lang="en-US" sz="1500" dirty="0" err="1">
                <a:latin typeface="Poppins" panose="00000500000000000000" pitchFamily="2" charset="0"/>
                <a:cs typeface="Poppins" panose="00000500000000000000" pitchFamily="2" charset="0"/>
              </a:rPr>
              <a:t>Ningsih</a:t>
            </a:r>
            <a:r>
              <a:rPr lang="en-US" sz="1500" dirty="0">
                <a:latin typeface="Poppins" panose="00000500000000000000" pitchFamily="2" charset="0"/>
                <a:cs typeface="Poppins" panose="00000500000000000000" pitchFamily="2" charset="0"/>
              </a:rPr>
              <a:t>, S., </a:t>
            </a:r>
            <a:r>
              <a:rPr lang="en-US" sz="1500" dirty="0" err="1">
                <a:latin typeface="Poppins" panose="00000500000000000000" pitchFamily="2" charset="0"/>
                <a:cs typeface="Poppins" panose="00000500000000000000" pitchFamily="2" charset="0"/>
              </a:rPr>
              <a:t>Prasetyo</a:t>
            </a:r>
            <a:r>
              <a:rPr lang="en-US" sz="1500" dirty="0">
                <a:latin typeface="Poppins" panose="00000500000000000000" pitchFamily="2" charset="0"/>
                <a:cs typeface="Poppins" panose="00000500000000000000" pitchFamily="2" charset="0"/>
              </a:rPr>
              <a:t>, A., </a:t>
            </a:r>
            <a:r>
              <a:rPr lang="en-US" sz="1500" dirty="0" err="1">
                <a:latin typeface="Poppins" panose="00000500000000000000" pitchFamily="2" charset="0"/>
                <a:cs typeface="Poppins" panose="00000500000000000000" pitchFamily="2" charset="0"/>
              </a:rPr>
              <a:t>Herianingrum</a:t>
            </a:r>
            <a:r>
              <a:rPr lang="en-US" sz="1500" dirty="0">
                <a:latin typeface="Poppins" panose="00000500000000000000" pitchFamily="2" charset="0"/>
                <a:cs typeface="Poppins" panose="00000500000000000000" pitchFamily="2" charset="0"/>
              </a:rPr>
              <a:t>, S., </a:t>
            </a:r>
            <a:r>
              <a:rPr lang="en-US" sz="1500" dirty="0" err="1">
                <a:latin typeface="Poppins" panose="00000500000000000000" pitchFamily="2" charset="0"/>
                <a:cs typeface="Poppins" panose="00000500000000000000" pitchFamily="2" charset="0"/>
              </a:rPr>
              <a:t>Anidah</a:t>
            </a:r>
            <a:r>
              <a:rPr lang="en-US" sz="1500" dirty="0">
                <a:latin typeface="Poppins" panose="00000500000000000000" pitchFamily="2" charset="0"/>
                <a:cs typeface="Poppins" panose="00000500000000000000" pitchFamily="2" charset="0"/>
              </a:rPr>
              <a:t>, R., Al Mustofa, </a:t>
            </a:r>
            <a:r>
              <a:rPr lang="en-US" sz="1500" dirty="0" err="1">
                <a:latin typeface="Poppins" panose="00000500000000000000" pitchFamily="2" charset="0"/>
                <a:cs typeface="Poppins" panose="00000500000000000000" pitchFamily="2" charset="0"/>
              </a:rPr>
              <a:t>Muh</a:t>
            </a:r>
            <a:r>
              <a:rPr lang="en-US" sz="1500" dirty="0">
                <a:latin typeface="Poppins" panose="00000500000000000000" pitchFamily="2" charset="0"/>
                <a:cs typeface="Poppins" panose="00000500000000000000" pitchFamily="2" charset="0"/>
              </a:rPr>
              <a:t>. U., &amp; Hady A.F. (2022). Developing an integrated model of Islamic social finance: toward an effective governance framework. </a:t>
            </a:r>
            <a:r>
              <a:rPr lang="en-US" sz="1500" i="1" dirty="0" err="1">
                <a:latin typeface="Poppins" panose="00000500000000000000" pitchFamily="2" charset="0"/>
                <a:cs typeface="Poppins" panose="00000500000000000000" pitchFamily="2" charset="0"/>
              </a:rPr>
              <a:t>Heliyon</a:t>
            </a:r>
            <a:r>
              <a:rPr lang="en-US" sz="1500" dirty="0">
                <a:latin typeface="Poppins" panose="00000500000000000000" pitchFamily="2" charset="0"/>
                <a:cs typeface="Poppins" panose="00000500000000000000" pitchFamily="2" charset="0"/>
              </a:rPr>
              <a:t>, 8(9). </a:t>
            </a:r>
          </a:p>
        </p:txBody>
      </p:sp>
    </p:spTree>
    <p:extLst>
      <p:ext uri="{BB962C8B-B14F-4D97-AF65-F5344CB8AC3E}">
        <p14:creationId xmlns:p14="http://schemas.microsoft.com/office/powerpoint/2010/main" val="2326317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FE016F2F-407E-CBAA-8619-244DD9DAA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159" y="693586"/>
            <a:ext cx="6690360" cy="2276475"/>
          </a:xfrm>
        </p:spPr>
        <p:txBody>
          <a:bodyPr>
            <a:noAutofit/>
          </a:bodyPr>
          <a:lstStyle/>
          <a:p>
            <a:r>
              <a:rPr lang="en-US" sz="5000" b="1" dirty="0"/>
              <a:t>Tata Kelola Zakat </a:t>
            </a:r>
            <a:r>
              <a:rPr lang="en-US" sz="5000" b="1" dirty="0" err="1"/>
              <a:t>Berbasis</a:t>
            </a:r>
            <a:r>
              <a:rPr lang="en-US" sz="5000" b="1" dirty="0"/>
              <a:t> </a:t>
            </a:r>
            <a:r>
              <a:rPr lang="en-US" sz="5000" b="1" dirty="0" err="1"/>
              <a:t>Teknologi</a:t>
            </a:r>
            <a:endParaRPr lang="id-ID" sz="5000" b="1" dirty="0"/>
          </a:p>
        </p:txBody>
      </p:sp>
      <p:cxnSp>
        <p:nvCxnSpPr>
          <p:cNvPr id="6" name="Konektor Lurus 5">
            <a:extLst>
              <a:ext uri="{FF2B5EF4-FFF2-40B4-BE49-F238E27FC236}">
                <a16:creationId xmlns:a16="http://schemas.microsoft.com/office/drawing/2014/main" xmlns="" id="{9067C74B-C248-9FB2-EE76-1872F96F0BD6}"/>
              </a:ext>
            </a:extLst>
          </p:cNvPr>
          <p:cNvCxnSpPr>
            <a:cxnSpLocks/>
          </p:cNvCxnSpPr>
          <p:nvPr/>
        </p:nvCxnSpPr>
        <p:spPr>
          <a:xfrm>
            <a:off x="4032879" y="1067894"/>
            <a:ext cx="0" cy="1527858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Judul 1">
            <a:extLst>
              <a:ext uri="{FF2B5EF4-FFF2-40B4-BE49-F238E27FC236}">
                <a16:creationId xmlns:a16="http://schemas.microsoft.com/office/drawing/2014/main" xmlns="" id="{C8BE6E52-89E3-F043-5408-1558E676E2C4}"/>
              </a:ext>
            </a:extLst>
          </p:cNvPr>
          <p:cNvSpPr txBox="1">
            <a:spLocks/>
          </p:cNvSpPr>
          <p:nvPr/>
        </p:nvSpPr>
        <p:spPr>
          <a:xfrm>
            <a:off x="2548428" y="337723"/>
            <a:ext cx="1022172" cy="2586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b="1" dirty="0"/>
              <a:t>3</a:t>
            </a:r>
            <a:endParaRPr lang="id-ID" sz="13800" b="1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2CD7BAE8-8AC2-F6E1-BCC2-CDB3CF50B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116" b="27116"/>
          <a:stretch/>
        </p:blipFill>
        <p:spPr bwMode="auto">
          <a:xfrm>
            <a:off x="0" y="3429000"/>
            <a:ext cx="12192000" cy="313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049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: Sudut Lengkung 3">
            <a:extLst>
              <a:ext uri="{FF2B5EF4-FFF2-40B4-BE49-F238E27FC236}">
                <a16:creationId xmlns:a16="http://schemas.microsoft.com/office/drawing/2014/main" xmlns="" id="{B8EF759D-23D7-9E9F-136F-EB5466EE1244}"/>
              </a:ext>
            </a:extLst>
          </p:cNvPr>
          <p:cNvSpPr/>
          <p:nvPr/>
        </p:nvSpPr>
        <p:spPr>
          <a:xfrm>
            <a:off x="1082040" y="1687401"/>
            <a:ext cx="10027920" cy="3655124"/>
          </a:xfrm>
          <a:prstGeom prst="roundRect">
            <a:avLst>
              <a:gd name="adj" fmla="val 4270"/>
            </a:avLst>
          </a:prstGeom>
          <a:solidFill>
            <a:schemeClr val="bg1"/>
          </a:solidFill>
          <a:ln w="38100">
            <a:solidFill>
              <a:srgbClr val="FFD4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xmlns="" id="{E1BD8379-AE75-DF81-97C5-5B520D993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Blockchain</a:t>
            </a:r>
            <a:r>
              <a:rPr lang="en-US" b="1" dirty="0"/>
              <a:t> </a:t>
            </a:r>
            <a:r>
              <a:rPr lang="en-US" b="1" dirty="0" err="1"/>
              <a:t>untuk</a:t>
            </a:r>
            <a:r>
              <a:rPr lang="en-US" b="1" dirty="0"/>
              <a:t> Zakat</a:t>
            </a:r>
            <a:endParaRPr lang="id-ID" b="1" dirty="0"/>
          </a:p>
        </p:txBody>
      </p:sp>
      <p:sp>
        <p:nvSpPr>
          <p:cNvPr id="3" name="Tampungan Konten 2">
            <a:extLst>
              <a:ext uri="{FF2B5EF4-FFF2-40B4-BE49-F238E27FC236}">
                <a16:creationId xmlns:a16="http://schemas.microsoft.com/office/drawing/2014/main" xmlns="" id="{026D532F-B177-4E0A-FAC0-567438D8A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660" y="1829045"/>
            <a:ext cx="9504680" cy="3371836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i="1" dirty="0"/>
              <a:t>Blockchain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sistem</a:t>
            </a:r>
            <a:r>
              <a:rPr lang="en-US" sz="2400" dirty="0"/>
              <a:t> </a:t>
            </a:r>
            <a:r>
              <a:rPr lang="en-US" sz="2400" dirty="0" err="1"/>
              <a:t>penyimpanan</a:t>
            </a:r>
            <a:r>
              <a:rPr lang="en-US" sz="2400" dirty="0"/>
              <a:t> </a:t>
            </a:r>
            <a:r>
              <a:rPr lang="en-US" sz="2400" dirty="0" err="1"/>
              <a:t>transaksi</a:t>
            </a:r>
            <a:r>
              <a:rPr lang="en-US" sz="2400" dirty="0"/>
              <a:t> digital yang </a:t>
            </a:r>
            <a:r>
              <a:rPr lang="en-US" sz="2400" dirty="0" err="1"/>
              <a:t>mencatat</a:t>
            </a:r>
            <a:r>
              <a:rPr lang="en-US" sz="2400" dirty="0"/>
              <a:t> </a:t>
            </a:r>
            <a:r>
              <a:rPr lang="en-US" sz="2400" dirty="0" err="1"/>
              <a:t>semua</a:t>
            </a:r>
            <a:r>
              <a:rPr lang="en-US" sz="2400" dirty="0"/>
              <a:t> </a:t>
            </a:r>
            <a:r>
              <a:rPr lang="en-US" sz="2400" dirty="0" err="1"/>
              <a:t>transaksi</a:t>
            </a:r>
            <a:r>
              <a:rPr lang="en-US" sz="2400" dirty="0"/>
              <a:t>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permanen</a:t>
            </a:r>
            <a:r>
              <a:rPr lang="en-US" sz="2400" dirty="0"/>
              <a:t> dan </a:t>
            </a:r>
            <a:r>
              <a:rPr lang="en-US" sz="2400" b="1" i="1" dirty="0"/>
              <a:t>peer to peer </a:t>
            </a:r>
            <a:r>
              <a:rPr lang="en-US" sz="2400" b="1" dirty="0"/>
              <a:t>(</a:t>
            </a:r>
            <a:r>
              <a:rPr lang="en-US" sz="2400" b="1" dirty="0" err="1"/>
              <a:t>langsung</a:t>
            </a:r>
            <a:r>
              <a:rPr lang="en-US" sz="2400" b="1" dirty="0"/>
              <a:t> </a:t>
            </a:r>
            <a:r>
              <a:rPr lang="en-US" sz="2400" b="1" dirty="0" err="1"/>
              <a:t>dari</a:t>
            </a:r>
            <a:r>
              <a:rPr lang="en-US" sz="2400" b="1" dirty="0"/>
              <a:t> </a:t>
            </a:r>
            <a:r>
              <a:rPr lang="en-US" sz="2400" b="1" i="1" dirty="0"/>
              <a:t>node </a:t>
            </a:r>
            <a:r>
              <a:rPr lang="en-US" sz="2400" b="1" dirty="0"/>
              <a:t>ke </a:t>
            </a:r>
            <a:r>
              <a:rPr lang="en-US" sz="2400" b="1" i="1" dirty="0"/>
              <a:t>node</a:t>
            </a:r>
            <a:r>
              <a:rPr lang="en-US" sz="2400" b="1" dirty="0"/>
              <a:t>) </a:t>
            </a:r>
            <a:r>
              <a:rPr lang="en-US" sz="2400" dirty="0"/>
              <a:t>yang </a:t>
            </a:r>
            <a:r>
              <a:rPr lang="en-US" sz="2400" dirty="0" err="1"/>
              <a:t>disimpan</a:t>
            </a:r>
            <a:r>
              <a:rPr lang="en-US" sz="2400" dirty="0"/>
              <a:t> di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sebuah</a:t>
            </a:r>
            <a:r>
              <a:rPr lang="en-US" sz="2400" dirty="0"/>
              <a:t> </a:t>
            </a:r>
            <a:r>
              <a:rPr lang="en-US" sz="2400" dirty="0" err="1"/>
              <a:t>buku</a:t>
            </a:r>
            <a:r>
              <a:rPr lang="en-US" sz="2400" dirty="0"/>
              <a:t> </a:t>
            </a:r>
            <a:r>
              <a:rPr lang="en-US" sz="2400" dirty="0" err="1"/>
              <a:t>besar</a:t>
            </a:r>
            <a:r>
              <a:rPr lang="en-US" sz="2400" dirty="0"/>
              <a:t> </a:t>
            </a:r>
            <a:r>
              <a:rPr lang="en-US" sz="2400" b="1" dirty="0" err="1"/>
              <a:t>terdesentralisasi</a:t>
            </a:r>
            <a:r>
              <a:rPr lang="en-US" sz="2400" b="1" dirty="0"/>
              <a:t> dan </a:t>
            </a:r>
            <a:r>
              <a:rPr lang="en-US" sz="2400" b="1" dirty="0" err="1"/>
              <a:t>terdistribusi</a:t>
            </a:r>
            <a:r>
              <a:rPr lang="en-US" sz="2400" b="1" dirty="0"/>
              <a:t> (</a:t>
            </a:r>
            <a:r>
              <a:rPr lang="en-US" sz="2400" b="1" i="1" dirty="0"/>
              <a:t>distributed ledger</a:t>
            </a:r>
            <a:r>
              <a:rPr lang="en-US" sz="2400" b="1" dirty="0"/>
              <a:t>) </a:t>
            </a:r>
            <a:r>
              <a:rPr lang="en-US" sz="2400" dirty="0"/>
              <a:t>dan </a:t>
            </a:r>
            <a:r>
              <a:rPr lang="en-US" sz="2400" dirty="0" err="1"/>
              <a:t>transaksi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disebar</a:t>
            </a:r>
            <a:r>
              <a:rPr lang="en-US" sz="2400" dirty="0"/>
              <a:t> ke </a:t>
            </a:r>
            <a:r>
              <a:rPr lang="en-US" sz="2400" dirty="0" err="1"/>
              <a:t>semua</a:t>
            </a:r>
            <a:r>
              <a:rPr lang="en-US" sz="2400" dirty="0"/>
              <a:t> </a:t>
            </a:r>
            <a:r>
              <a:rPr lang="en-US" sz="2400" dirty="0" err="1"/>
              <a:t>titik</a:t>
            </a:r>
            <a:r>
              <a:rPr lang="en-US" sz="2400" dirty="0"/>
              <a:t> atau </a:t>
            </a:r>
            <a:r>
              <a:rPr lang="en-US" sz="2400" i="1" dirty="0"/>
              <a:t>node</a:t>
            </a:r>
            <a:r>
              <a:rPr lang="en-US" sz="2400" dirty="0"/>
              <a:t> yang </a:t>
            </a:r>
            <a:r>
              <a:rPr lang="en-US" sz="2400" dirty="0" err="1"/>
              <a:t>terhubung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jaringan</a:t>
            </a:r>
            <a:r>
              <a:rPr lang="en-US" sz="2400" dirty="0"/>
              <a:t> </a:t>
            </a:r>
            <a:r>
              <a:rPr lang="en-US" sz="2400" i="1" dirty="0"/>
              <a:t>blockchain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.</a:t>
            </a:r>
          </a:p>
          <a:p>
            <a:pPr>
              <a:lnSpc>
                <a:spcPct val="100000"/>
              </a:lnSpc>
            </a:pP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konteks</a:t>
            </a:r>
            <a:r>
              <a:rPr lang="en-US" sz="2400" dirty="0"/>
              <a:t> syariah, Blockchain Syariah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teknologi</a:t>
            </a:r>
            <a:r>
              <a:rPr lang="en-US" sz="2400" dirty="0"/>
              <a:t> </a:t>
            </a:r>
            <a:r>
              <a:rPr lang="en-US" sz="2400" i="1" dirty="0"/>
              <a:t>blockchain </a:t>
            </a:r>
            <a:r>
              <a:rPr lang="en-US" sz="2400" dirty="0"/>
              <a:t>yang </a:t>
            </a:r>
            <a:r>
              <a:rPr lang="en-US" sz="2400" dirty="0" err="1"/>
              <a:t>hulu</a:t>
            </a:r>
            <a:r>
              <a:rPr lang="en-US" sz="2400" dirty="0"/>
              <a:t> ke </a:t>
            </a:r>
            <a:r>
              <a:rPr lang="en-US" sz="2400" dirty="0" err="1"/>
              <a:t>hilirnya</a:t>
            </a:r>
            <a:r>
              <a:rPr lang="en-US" sz="2400" dirty="0"/>
              <a:t> </a:t>
            </a:r>
            <a:r>
              <a:rPr lang="en-US" sz="2400" b="1" dirty="0"/>
              <a:t>sesuai dengan </a:t>
            </a:r>
            <a:r>
              <a:rPr lang="en-US" sz="2400" b="1" dirty="0" err="1"/>
              <a:t>prinsip</a:t>
            </a:r>
            <a:r>
              <a:rPr lang="en-US" sz="2400" b="1" dirty="0"/>
              <a:t> syariah </a:t>
            </a:r>
            <a:r>
              <a:rPr lang="en-US" sz="2400" dirty="0"/>
              <a:t>(</a:t>
            </a:r>
            <a:r>
              <a:rPr lang="en-US" sz="2400" i="1" dirty="0"/>
              <a:t>sharia compliance</a:t>
            </a:r>
            <a:r>
              <a:rPr lang="en-US" sz="2400" dirty="0"/>
              <a:t>).</a:t>
            </a:r>
            <a:endParaRPr lang="id-ID" sz="24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7E19FE51-4A5E-24D5-1FC2-AEDD1BEC13CB}"/>
              </a:ext>
            </a:extLst>
          </p:cNvPr>
          <p:cNvSpPr/>
          <p:nvPr/>
        </p:nvSpPr>
        <p:spPr>
          <a:xfrm>
            <a:off x="910113" y="1515475"/>
            <a:ext cx="343853" cy="343853"/>
          </a:xfrm>
          <a:prstGeom prst="ellipse">
            <a:avLst/>
          </a:prstGeom>
          <a:solidFill>
            <a:srgbClr val="FFD4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Kotak Teks 6">
            <a:extLst>
              <a:ext uri="{FF2B5EF4-FFF2-40B4-BE49-F238E27FC236}">
                <a16:creationId xmlns:a16="http://schemas.microsoft.com/office/drawing/2014/main" xmlns="" id="{A7E2C8C1-DF97-2E2C-58D3-40ACDB6EF824}"/>
              </a:ext>
            </a:extLst>
          </p:cNvPr>
          <p:cNvSpPr txBox="1"/>
          <p:nvPr/>
        </p:nvSpPr>
        <p:spPr>
          <a:xfrm>
            <a:off x="838200" y="5665515"/>
            <a:ext cx="1035812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strike="noStrike" dirty="0">
                <a:effectLst/>
              </a:rPr>
              <a:t>Referensi: </a:t>
            </a:r>
            <a:r>
              <a:rPr lang="en-US" sz="1500" dirty="0" err="1"/>
              <a:t>Asosiasi</a:t>
            </a:r>
            <a:r>
              <a:rPr lang="en-US" sz="1500" dirty="0"/>
              <a:t> Blockchain Syariah Indonesia (ABSI). (2023). </a:t>
            </a:r>
            <a:r>
              <a:rPr lang="en-US" sz="1500" i="1" dirty="0"/>
              <a:t>Blockchain in Sharia Perspective</a:t>
            </a:r>
            <a:r>
              <a:rPr lang="en-US" sz="1500" dirty="0"/>
              <a:t>.</a:t>
            </a:r>
            <a:endParaRPr lang="id-ID" sz="1500" dirty="0"/>
          </a:p>
        </p:txBody>
      </p:sp>
    </p:spTree>
    <p:extLst>
      <p:ext uri="{BB962C8B-B14F-4D97-AF65-F5344CB8AC3E}">
        <p14:creationId xmlns:p14="http://schemas.microsoft.com/office/powerpoint/2010/main" val="153349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  <p:bldP spid="5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E957BBBA-5FDB-39C8-C3C4-B1FB322F0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Skema Blockchain </a:t>
            </a:r>
            <a:r>
              <a:rPr lang="en-US" b="1" dirty="0" err="1"/>
              <a:t>untuk</a:t>
            </a:r>
            <a:r>
              <a:rPr lang="en-US" b="1" dirty="0"/>
              <a:t> Zakat</a:t>
            </a:r>
            <a:endParaRPr lang="id-ID" b="1" dirty="0"/>
          </a:p>
        </p:txBody>
      </p:sp>
      <p:pic>
        <p:nvPicPr>
          <p:cNvPr id="5" name="Tampungan Konten 4">
            <a:extLst>
              <a:ext uri="{FF2B5EF4-FFF2-40B4-BE49-F238E27FC236}">
                <a16:creationId xmlns:a16="http://schemas.microsoft.com/office/drawing/2014/main" xmlns="" id="{7D71BF03-3B91-6E99-2551-AB46F01E2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" y="1436334"/>
            <a:ext cx="6954520" cy="4448876"/>
          </a:xfrm>
        </p:spPr>
      </p:pic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xmlns="" id="{534858C4-C146-3371-2BA3-0974B68EE2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181130"/>
              </p:ext>
            </p:extLst>
          </p:nvPr>
        </p:nvGraphicFramePr>
        <p:xfrm>
          <a:off x="7767322" y="1632865"/>
          <a:ext cx="3586478" cy="42269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0198">
                  <a:extLst>
                    <a:ext uri="{9D8B030D-6E8A-4147-A177-3AD203B41FA5}">
                      <a16:colId xmlns:a16="http://schemas.microsoft.com/office/drawing/2014/main" xmlns="" val="2935899823"/>
                    </a:ext>
                  </a:extLst>
                </a:gridCol>
                <a:gridCol w="3256280">
                  <a:extLst>
                    <a:ext uri="{9D8B030D-6E8A-4147-A177-3AD203B41FA5}">
                      <a16:colId xmlns:a16="http://schemas.microsoft.com/office/drawing/2014/main" xmlns="" val="1243876523"/>
                    </a:ext>
                  </a:extLst>
                </a:gridCol>
              </a:tblGrid>
              <a:tr h="386504">
                <a:tc gridSpan="2">
                  <a:txBody>
                    <a:bodyPr/>
                    <a:lstStyle/>
                    <a:p>
                      <a:r>
                        <a:rPr lang="en-US" b="1" dirty="0" err="1"/>
                        <a:t>Keterangan</a:t>
                      </a:r>
                      <a:endParaRPr lang="id-ID" b="1" dirty="0"/>
                    </a:p>
                  </a:txBody>
                  <a:tcPr>
                    <a:solidFill>
                      <a:srgbClr val="FFD4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47743984"/>
                  </a:ext>
                </a:extLst>
              </a:tr>
              <a:tr h="386504">
                <a:tc>
                  <a:txBody>
                    <a:bodyPr/>
                    <a:lstStyle/>
                    <a:p>
                      <a:r>
                        <a:rPr lang="en-US" b="1" dirty="0"/>
                        <a:t>A</a:t>
                      </a:r>
                      <a:endParaRPr lang="id-ID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BAZNAS dan LAZNAS </a:t>
                      </a:r>
                      <a:r>
                        <a:rPr lang="en-US" dirty="0" err="1"/>
                        <a:t>mendaftarkan</a:t>
                      </a:r>
                      <a:r>
                        <a:rPr lang="en-US" dirty="0"/>
                        <a:t> badan </a:t>
                      </a:r>
                      <a:r>
                        <a:rPr lang="en-US" dirty="0" err="1"/>
                        <a:t>hukumnya</a:t>
                      </a:r>
                      <a:r>
                        <a:rPr lang="en-US" dirty="0"/>
                        <a:t> ke </a:t>
                      </a:r>
                      <a:r>
                        <a:rPr lang="en-US" dirty="0" err="1"/>
                        <a:t>Kemenag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sebagai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penyalur</a:t>
                      </a:r>
                      <a:r>
                        <a:rPr lang="en-US" dirty="0"/>
                        <a:t> zakat.</a:t>
                      </a:r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9544596"/>
                  </a:ext>
                </a:extLst>
              </a:tr>
              <a:tr h="386504">
                <a:tc>
                  <a:txBody>
                    <a:bodyPr/>
                    <a:lstStyle/>
                    <a:p>
                      <a:r>
                        <a:rPr lang="en-US" b="1" dirty="0"/>
                        <a:t>B</a:t>
                      </a:r>
                      <a:endParaRPr lang="id-ID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Hasil </a:t>
                      </a:r>
                      <a:r>
                        <a:rPr lang="en-US" dirty="0" err="1"/>
                        <a:t>verifikasi</a:t>
                      </a:r>
                      <a:r>
                        <a:rPr lang="en-US" dirty="0"/>
                        <a:t> dan data </a:t>
                      </a:r>
                      <a:r>
                        <a:rPr lang="en-US" dirty="0" err="1"/>
                        <a:t>pendaftaran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telah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disetujui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dimasukkan</a:t>
                      </a:r>
                      <a:r>
                        <a:rPr lang="en-US" dirty="0"/>
                        <a:t> ke </a:t>
                      </a:r>
                      <a:r>
                        <a:rPr lang="en-US" i="1" dirty="0"/>
                        <a:t>blockchain </a:t>
                      </a:r>
                      <a:r>
                        <a:rPr lang="en-US" dirty="0"/>
                        <a:t>oleh </a:t>
                      </a:r>
                      <a:r>
                        <a:rPr lang="en-US" dirty="0" err="1"/>
                        <a:t>Kemenag</a:t>
                      </a:r>
                      <a:r>
                        <a:rPr lang="en-US" dirty="0"/>
                        <a:t>.</a:t>
                      </a:r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2567370"/>
                  </a:ext>
                </a:extLst>
              </a:tr>
              <a:tr h="386504">
                <a:tc>
                  <a:txBody>
                    <a:bodyPr/>
                    <a:lstStyle/>
                    <a:p>
                      <a:r>
                        <a:rPr lang="en-US" b="1" dirty="0"/>
                        <a:t>C</a:t>
                      </a:r>
                      <a:endParaRPr lang="id-ID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Tiap</a:t>
                      </a:r>
                      <a:r>
                        <a:rPr lang="en-US" dirty="0"/>
                        <a:t> data yang </a:t>
                      </a:r>
                      <a:r>
                        <a:rPr lang="en-US" dirty="0" err="1"/>
                        <a:t>masuk</a:t>
                      </a:r>
                      <a:r>
                        <a:rPr lang="en-US" dirty="0"/>
                        <a:t> ke BAZNAS dan LAZNAS (data </a:t>
                      </a:r>
                      <a:r>
                        <a:rPr lang="en-US" dirty="0" err="1"/>
                        <a:t>mustahik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muzakki</a:t>
                      </a:r>
                      <a:r>
                        <a:rPr lang="en-US" dirty="0"/>
                        <a:t>) </a:t>
                      </a:r>
                      <a:r>
                        <a:rPr lang="en-US" dirty="0" err="1"/>
                        <a:t>disimpan</a:t>
                      </a:r>
                      <a:r>
                        <a:rPr lang="en-US" dirty="0"/>
                        <a:t> di blockchain </a:t>
                      </a:r>
                      <a:r>
                        <a:rPr lang="en-US" dirty="0" err="1"/>
                        <a:t>untuk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transparansi</a:t>
                      </a:r>
                      <a:r>
                        <a:rPr lang="en-US" dirty="0"/>
                        <a:t>.</a:t>
                      </a:r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2406136"/>
                  </a:ext>
                </a:extLst>
              </a:tr>
            </a:tbl>
          </a:graphicData>
        </a:graphic>
      </p:graphicFrame>
      <p:sp>
        <p:nvSpPr>
          <p:cNvPr id="7" name="Kotak Teks 6">
            <a:extLst>
              <a:ext uri="{FF2B5EF4-FFF2-40B4-BE49-F238E27FC236}">
                <a16:creationId xmlns:a16="http://schemas.microsoft.com/office/drawing/2014/main" xmlns="" id="{BF1D4BEC-2F3F-3BBA-570C-6831E7914379}"/>
              </a:ext>
            </a:extLst>
          </p:cNvPr>
          <p:cNvSpPr txBox="1"/>
          <p:nvPr/>
        </p:nvSpPr>
        <p:spPr>
          <a:xfrm>
            <a:off x="838200" y="5492795"/>
            <a:ext cx="350012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strike="noStrike" dirty="0">
                <a:effectLst/>
              </a:rPr>
              <a:t>Referensi: </a:t>
            </a:r>
            <a:r>
              <a:rPr lang="en-US" sz="1500" dirty="0" err="1"/>
              <a:t>Asosiasi</a:t>
            </a:r>
            <a:r>
              <a:rPr lang="en-US" sz="1500" dirty="0"/>
              <a:t> Blockchain Syariah Indonesia (ABSI). (2023). </a:t>
            </a:r>
            <a:r>
              <a:rPr lang="en-US" sz="1500" i="1" dirty="0"/>
              <a:t>Blockchain in Sharia Perspective</a:t>
            </a:r>
            <a:r>
              <a:rPr lang="en-US" sz="1500" dirty="0"/>
              <a:t>.</a:t>
            </a:r>
            <a:endParaRPr lang="id-ID" sz="1500" dirty="0"/>
          </a:p>
        </p:txBody>
      </p:sp>
    </p:spTree>
    <p:extLst>
      <p:ext uri="{BB962C8B-B14F-4D97-AF65-F5344CB8AC3E}">
        <p14:creationId xmlns:p14="http://schemas.microsoft.com/office/powerpoint/2010/main" val="3061202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70AD2005-834E-CE83-16F8-4176EBEA0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Skema Blockchain </a:t>
            </a:r>
            <a:r>
              <a:rPr lang="en-US" b="1" dirty="0" err="1"/>
              <a:t>untuk</a:t>
            </a:r>
            <a:r>
              <a:rPr lang="en-US" b="1" dirty="0"/>
              <a:t> Zakat</a:t>
            </a:r>
            <a:endParaRPr lang="id-ID" dirty="0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xmlns="" id="{A7BD08EC-A249-E382-ECE8-00815CAA0C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086167"/>
              </p:ext>
            </p:extLst>
          </p:nvPr>
        </p:nvGraphicFramePr>
        <p:xfrm>
          <a:off x="838200" y="1561465"/>
          <a:ext cx="10515600" cy="4160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1960">
                  <a:extLst>
                    <a:ext uri="{9D8B030D-6E8A-4147-A177-3AD203B41FA5}">
                      <a16:colId xmlns:a16="http://schemas.microsoft.com/office/drawing/2014/main" xmlns="" val="2952020879"/>
                    </a:ext>
                  </a:extLst>
                </a:gridCol>
                <a:gridCol w="10073640">
                  <a:extLst>
                    <a:ext uri="{9D8B030D-6E8A-4147-A177-3AD203B41FA5}">
                      <a16:colId xmlns:a16="http://schemas.microsoft.com/office/drawing/2014/main" xmlns="" val="1527182364"/>
                    </a:ext>
                  </a:extLst>
                </a:gridCol>
              </a:tblGrid>
              <a:tr h="386504">
                <a:tc gridSpan="2">
                  <a:txBody>
                    <a:bodyPr/>
                    <a:lstStyle/>
                    <a:p>
                      <a:r>
                        <a:rPr lang="en-US" sz="2100" b="1" dirty="0" err="1"/>
                        <a:t>Keterangan</a:t>
                      </a:r>
                      <a:endParaRPr lang="id-ID" sz="2100" b="1" dirty="0"/>
                    </a:p>
                  </a:txBody>
                  <a:tcPr>
                    <a:solidFill>
                      <a:srgbClr val="FFD44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d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14000074"/>
                  </a:ext>
                </a:extLst>
              </a:tr>
              <a:tr h="386504">
                <a:tc>
                  <a:txBody>
                    <a:bodyPr/>
                    <a:lstStyle/>
                    <a:p>
                      <a:r>
                        <a:rPr lang="en-US" sz="2100" b="1" dirty="0"/>
                        <a:t>D</a:t>
                      </a:r>
                      <a:endParaRPr lang="id-ID" sz="2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err="1"/>
                        <a:t>Mustahik</a:t>
                      </a:r>
                      <a:r>
                        <a:rPr lang="en-US" sz="2100" dirty="0"/>
                        <a:t> </a:t>
                      </a:r>
                      <a:r>
                        <a:rPr lang="en-US" sz="2100" dirty="0" err="1"/>
                        <a:t>menyerahkan</a:t>
                      </a:r>
                      <a:r>
                        <a:rPr lang="en-US" sz="2100" dirty="0"/>
                        <a:t> data-data ke BAZNAS dan LAZNAS.</a:t>
                      </a:r>
                      <a:endParaRPr lang="id-ID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160354"/>
                  </a:ext>
                </a:extLst>
              </a:tr>
              <a:tr h="386504">
                <a:tc>
                  <a:txBody>
                    <a:bodyPr/>
                    <a:lstStyle/>
                    <a:p>
                      <a:r>
                        <a:rPr lang="en-US" sz="2100" b="1" dirty="0"/>
                        <a:t>E</a:t>
                      </a:r>
                      <a:endParaRPr lang="id-ID" sz="2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 err="1"/>
                        <a:t>Muzakki</a:t>
                      </a:r>
                      <a:r>
                        <a:rPr lang="en-US" sz="2100" dirty="0"/>
                        <a:t>/Badan </a:t>
                      </a:r>
                      <a:r>
                        <a:rPr lang="en-US" sz="2100" dirty="0" err="1"/>
                        <a:t>hukum</a:t>
                      </a:r>
                      <a:r>
                        <a:rPr lang="en-US" sz="2100" dirty="0"/>
                        <a:t> </a:t>
                      </a:r>
                      <a:r>
                        <a:rPr lang="en-US" sz="2100" dirty="0" err="1"/>
                        <a:t>menyerahkan</a:t>
                      </a:r>
                      <a:r>
                        <a:rPr lang="en-US" sz="2100" dirty="0"/>
                        <a:t> data-data ke BAZNAS dan LAZNAS.</a:t>
                      </a:r>
                      <a:endParaRPr lang="id-ID" sz="2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84817031"/>
                  </a:ext>
                </a:extLst>
              </a:tr>
              <a:tr h="386504">
                <a:tc>
                  <a:txBody>
                    <a:bodyPr/>
                    <a:lstStyle/>
                    <a:p>
                      <a:r>
                        <a:rPr lang="en-US" sz="2100" b="1" dirty="0"/>
                        <a:t>F</a:t>
                      </a:r>
                      <a:endParaRPr lang="id-ID" sz="2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dirty="0"/>
                        <a:t>BAZNAS dan LAZNAS </a:t>
                      </a:r>
                      <a:r>
                        <a:rPr lang="en-US" sz="2100" dirty="0" err="1"/>
                        <a:t>menyalurkan</a:t>
                      </a:r>
                      <a:r>
                        <a:rPr lang="en-US" sz="2100" dirty="0"/>
                        <a:t> dana yang </a:t>
                      </a:r>
                      <a:r>
                        <a:rPr lang="en-US" sz="2100" dirty="0" err="1"/>
                        <a:t>diperoleh</a:t>
                      </a:r>
                      <a:r>
                        <a:rPr lang="en-US" sz="2100" dirty="0"/>
                        <a:t> </a:t>
                      </a:r>
                      <a:r>
                        <a:rPr lang="en-US" sz="2100" dirty="0" err="1"/>
                        <a:t>dari</a:t>
                      </a:r>
                      <a:r>
                        <a:rPr lang="en-US" sz="2100" dirty="0"/>
                        <a:t> platform </a:t>
                      </a:r>
                      <a:r>
                        <a:rPr lang="en-US" sz="2100" i="1" dirty="0"/>
                        <a:t>blockchain</a:t>
                      </a:r>
                      <a:r>
                        <a:rPr lang="en-US" sz="2100" i="0" dirty="0"/>
                        <a:t> </a:t>
                      </a:r>
                      <a:r>
                        <a:rPr lang="en-US" sz="2100" i="0" dirty="0" err="1"/>
                        <a:t>untuk</a:t>
                      </a:r>
                      <a:r>
                        <a:rPr lang="en-US" sz="2100" i="0" dirty="0"/>
                        <a:t> </a:t>
                      </a:r>
                      <a:r>
                        <a:rPr lang="en-US" sz="2100" i="0" dirty="0" err="1"/>
                        <a:t>kemudian</a:t>
                      </a:r>
                      <a:r>
                        <a:rPr lang="en-US" sz="2100" i="0" dirty="0"/>
                        <a:t> </a:t>
                      </a:r>
                      <a:r>
                        <a:rPr lang="en-US" sz="2100" i="0" dirty="0" err="1"/>
                        <a:t>dikirim</a:t>
                      </a:r>
                      <a:r>
                        <a:rPr lang="en-US" sz="2100" i="0" dirty="0"/>
                        <a:t> ke </a:t>
                      </a:r>
                      <a:r>
                        <a:rPr lang="en-US" sz="2100" i="0" dirty="0" err="1"/>
                        <a:t>mustahik</a:t>
                      </a:r>
                      <a:r>
                        <a:rPr lang="en-US" sz="2100" i="0" dirty="0"/>
                        <a:t>.</a:t>
                      </a:r>
                      <a:endParaRPr lang="id-ID" sz="2100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6124150"/>
                  </a:ext>
                </a:extLst>
              </a:tr>
              <a:tr h="386504">
                <a:tc>
                  <a:txBody>
                    <a:bodyPr/>
                    <a:lstStyle/>
                    <a:p>
                      <a:r>
                        <a:rPr lang="en-US" sz="2100" b="1" i="0" dirty="0"/>
                        <a:t>G</a:t>
                      </a:r>
                      <a:endParaRPr lang="id-ID" sz="21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i="0" dirty="0"/>
                        <a:t>BAZNAS dan LAZNAS </a:t>
                      </a:r>
                      <a:r>
                        <a:rPr lang="en-US" sz="2100" i="0" dirty="0" err="1"/>
                        <a:t>memperoleh</a:t>
                      </a:r>
                      <a:r>
                        <a:rPr lang="en-US" sz="2100" i="0" dirty="0"/>
                        <a:t> </a:t>
                      </a:r>
                      <a:r>
                        <a:rPr lang="en-US" sz="2100" i="0" dirty="0" err="1"/>
                        <a:t>besaran</a:t>
                      </a:r>
                      <a:r>
                        <a:rPr lang="en-US" sz="2100" i="0" dirty="0"/>
                        <a:t> zakat dan data-data </a:t>
                      </a:r>
                      <a:r>
                        <a:rPr lang="en-US" sz="2100" i="0" dirty="0" err="1"/>
                        <a:t>pembayar</a:t>
                      </a:r>
                      <a:r>
                        <a:rPr lang="en-US" sz="2100" i="0" dirty="0"/>
                        <a:t> zakat </a:t>
                      </a:r>
                      <a:r>
                        <a:rPr lang="en-US" sz="2100" i="0" dirty="0" err="1"/>
                        <a:t>melalui</a:t>
                      </a:r>
                      <a:r>
                        <a:rPr lang="en-US" sz="2100" i="0" dirty="0"/>
                        <a:t> </a:t>
                      </a:r>
                      <a:r>
                        <a:rPr lang="en-US" sz="2100" i="1" dirty="0"/>
                        <a:t>blockchain</a:t>
                      </a:r>
                      <a:r>
                        <a:rPr lang="en-US" sz="2100" i="0" dirty="0"/>
                        <a:t>.</a:t>
                      </a:r>
                      <a:endParaRPr lang="id-ID" sz="21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45009352"/>
                  </a:ext>
                </a:extLst>
              </a:tr>
              <a:tr h="386504">
                <a:tc>
                  <a:txBody>
                    <a:bodyPr/>
                    <a:lstStyle/>
                    <a:p>
                      <a:r>
                        <a:rPr lang="en-US" sz="2100" b="1" i="0" dirty="0"/>
                        <a:t>H</a:t>
                      </a:r>
                      <a:endParaRPr lang="id-ID" sz="21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i="0" dirty="0" err="1"/>
                        <a:t>Muzakki</a:t>
                      </a:r>
                      <a:r>
                        <a:rPr lang="en-US" sz="2100" i="0" dirty="0"/>
                        <a:t>/Badan </a:t>
                      </a:r>
                      <a:r>
                        <a:rPr lang="en-US" sz="2100" i="0" dirty="0" err="1"/>
                        <a:t>hukum</a:t>
                      </a:r>
                      <a:r>
                        <a:rPr lang="en-US" sz="2100" i="0" dirty="0"/>
                        <a:t> </a:t>
                      </a:r>
                      <a:r>
                        <a:rPr lang="en-US" sz="2100" i="0" dirty="0" err="1"/>
                        <a:t>membayarkan</a:t>
                      </a:r>
                      <a:r>
                        <a:rPr lang="en-US" sz="2100" i="0" dirty="0"/>
                        <a:t> uang zakat ke platform </a:t>
                      </a:r>
                      <a:r>
                        <a:rPr lang="en-US" sz="2100" i="1" dirty="0"/>
                        <a:t>blockchain </a:t>
                      </a:r>
                      <a:r>
                        <a:rPr lang="en-US" sz="2100" i="0" dirty="0"/>
                        <a:t>dan </a:t>
                      </a:r>
                      <a:r>
                        <a:rPr lang="en-US" sz="2100" i="0" dirty="0" err="1"/>
                        <a:t>melihat</a:t>
                      </a:r>
                      <a:r>
                        <a:rPr lang="en-US" sz="2100" i="0" dirty="0"/>
                        <a:t> </a:t>
                      </a:r>
                      <a:r>
                        <a:rPr lang="en-US" sz="2100" i="0" dirty="0" err="1"/>
                        <a:t>kemana</a:t>
                      </a:r>
                      <a:r>
                        <a:rPr lang="en-US" sz="2100" i="0" dirty="0"/>
                        <a:t> dan oleh siapa zakat itu </a:t>
                      </a:r>
                      <a:r>
                        <a:rPr lang="en-US" sz="2100" i="0" dirty="0" err="1"/>
                        <a:t>disalurkan</a:t>
                      </a:r>
                      <a:r>
                        <a:rPr lang="en-US" sz="2100" i="0" dirty="0"/>
                        <a:t>.</a:t>
                      </a:r>
                      <a:endParaRPr lang="id-ID" sz="21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67212280"/>
                  </a:ext>
                </a:extLst>
              </a:tr>
              <a:tr h="386504">
                <a:tc>
                  <a:txBody>
                    <a:bodyPr/>
                    <a:lstStyle/>
                    <a:p>
                      <a:r>
                        <a:rPr lang="en-US" sz="2100" b="1" i="0" dirty="0"/>
                        <a:t>I</a:t>
                      </a:r>
                      <a:endParaRPr lang="id-ID" sz="21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100" i="0" dirty="0"/>
                        <a:t>BAZNAS, LAZNAS, </a:t>
                      </a:r>
                      <a:r>
                        <a:rPr lang="en-US" sz="2100" i="0" dirty="0" err="1"/>
                        <a:t>Kemenag</a:t>
                      </a:r>
                      <a:r>
                        <a:rPr lang="en-US" sz="2100" i="0" dirty="0"/>
                        <a:t>, dan MUI </a:t>
                      </a:r>
                      <a:r>
                        <a:rPr lang="en-US" sz="2100" i="0" dirty="0" err="1"/>
                        <a:t>bersama-sama</a:t>
                      </a:r>
                      <a:r>
                        <a:rPr lang="en-US" sz="2100" i="0" dirty="0"/>
                        <a:t> </a:t>
                      </a:r>
                      <a:r>
                        <a:rPr lang="en-US" sz="2100" i="0" dirty="0" err="1"/>
                        <a:t>menjadi</a:t>
                      </a:r>
                      <a:r>
                        <a:rPr lang="en-US" sz="2100" i="0" dirty="0"/>
                        <a:t> </a:t>
                      </a:r>
                      <a:r>
                        <a:rPr lang="en-US" sz="2100" i="1" dirty="0"/>
                        <a:t>node</a:t>
                      </a:r>
                      <a:r>
                        <a:rPr lang="en-US" sz="2100" i="0" dirty="0"/>
                        <a:t> </a:t>
                      </a:r>
                      <a:r>
                        <a:rPr lang="en-US" sz="2100" i="1" dirty="0"/>
                        <a:t>operator blockchain </a:t>
                      </a:r>
                      <a:r>
                        <a:rPr lang="en-US" sz="2100" i="0" dirty="0" err="1"/>
                        <a:t>untuk</a:t>
                      </a:r>
                      <a:r>
                        <a:rPr lang="en-US" sz="2100" i="0" dirty="0"/>
                        <a:t> </a:t>
                      </a:r>
                      <a:r>
                        <a:rPr lang="en-US" sz="2100" i="0" dirty="0" err="1"/>
                        <a:t>menjaga</a:t>
                      </a:r>
                      <a:r>
                        <a:rPr lang="en-US" sz="2100" i="0" dirty="0"/>
                        <a:t> </a:t>
                      </a:r>
                      <a:r>
                        <a:rPr lang="en-US" sz="2100" i="0" dirty="0" err="1"/>
                        <a:t>keamanan</a:t>
                      </a:r>
                      <a:r>
                        <a:rPr lang="en-US" sz="2100" i="0" dirty="0"/>
                        <a:t> </a:t>
                      </a:r>
                      <a:r>
                        <a:rPr lang="en-US" sz="2100" i="1" dirty="0"/>
                        <a:t>blockchain</a:t>
                      </a:r>
                      <a:r>
                        <a:rPr lang="en-US" sz="2100" i="0" dirty="0"/>
                        <a:t>.</a:t>
                      </a:r>
                      <a:endParaRPr lang="id-ID" sz="21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40862252"/>
                  </a:ext>
                </a:extLst>
              </a:tr>
            </a:tbl>
          </a:graphicData>
        </a:graphic>
      </p:graphicFrame>
      <p:sp>
        <p:nvSpPr>
          <p:cNvPr id="6" name="Kotak Teks 5">
            <a:extLst>
              <a:ext uri="{FF2B5EF4-FFF2-40B4-BE49-F238E27FC236}">
                <a16:creationId xmlns:a16="http://schemas.microsoft.com/office/drawing/2014/main" xmlns="" id="{C9092FDF-118E-4EB5-4391-E8C33D94DA83}"/>
              </a:ext>
            </a:extLst>
          </p:cNvPr>
          <p:cNvSpPr txBox="1"/>
          <p:nvPr/>
        </p:nvSpPr>
        <p:spPr>
          <a:xfrm>
            <a:off x="838200" y="5968464"/>
            <a:ext cx="105156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strike="noStrike" dirty="0">
                <a:effectLst/>
              </a:rPr>
              <a:t>Referensi: </a:t>
            </a:r>
            <a:r>
              <a:rPr lang="en-US" sz="1500" dirty="0" err="1"/>
              <a:t>Asosiasi</a:t>
            </a:r>
            <a:r>
              <a:rPr lang="en-US" sz="1500" dirty="0"/>
              <a:t> Blockchain Syariah Indonesia (ABSI). (2023). </a:t>
            </a:r>
            <a:r>
              <a:rPr lang="en-US" sz="1500" i="1" dirty="0"/>
              <a:t>Blockchain in Sharia Perspective</a:t>
            </a:r>
            <a:r>
              <a:rPr lang="en-US" sz="1500" dirty="0"/>
              <a:t>.</a:t>
            </a:r>
            <a:endParaRPr lang="id-ID" sz="1500" dirty="0"/>
          </a:p>
        </p:txBody>
      </p:sp>
    </p:spTree>
    <p:extLst>
      <p:ext uri="{BB962C8B-B14F-4D97-AF65-F5344CB8AC3E}">
        <p14:creationId xmlns:p14="http://schemas.microsoft.com/office/powerpoint/2010/main" val="192327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70AD2005-834E-CE83-16F8-4176EBEA0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Implementasi</a:t>
            </a:r>
            <a:r>
              <a:rPr lang="en-US" b="1" dirty="0"/>
              <a:t> </a:t>
            </a:r>
            <a:r>
              <a:rPr lang="en-US" b="1" dirty="0" err="1"/>
              <a:t>Teknologi</a:t>
            </a:r>
            <a:r>
              <a:rPr lang="en-US" b="1" dirty="0"/>
              <a:t> Digital</a:t>
            </a:r>
            <a:endParaRPr lang="id-ID" dirty="0"/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xmlns="" id="{C9092FDF-118E-4EB5-4391-E8C33D94DA83}"/>
              </a:ext>
            </a:extLst>
          </p:cNvPr>
          <p:cNvSpPr txBox="1"/>
          <p:nvPr/>
        </p:nvSpPr>
        <p:spPr>
          <a:xfrm>
            <a:off x="838200" y="6044059"/>
            <a:ext cx="349838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strike="noStrike" dirty="0">
                <a:effectLst/>
              </a:rPr>
              <a:t>Referensi: </a:t>
            </a:r>
            <a:r>
              <a:rPr lang="id-ID" sz="1500" b="0" i="0" strike="noStrike" dirty="0">
                <a:effectLst/>
              </a:rPr>
              <a:t>Widiastuti, T.</a:t>
            </a:r>
            <a:r>
              <a:rPr lang="id-ID" sz="1500" b="0" i="0" dirty="0">
                <a:effectLst/>
              </a:rPr>
              <a:t>, </a:t>
            </a:r>
            <a:r>
              <a:rPr lang="en-US" sz="1500" b="0" i="0" strike="noStrike" dirty="0" err="1">
                <a:effectLst/>
              </a:rPr>
              <a:t>dkk</a:t>
            </a:r>
            <a:r>
              <a:rPr lang="en-US" sz="1500" b="0" i="0" strike="noStrike" dirty="0">
                <a:effectLst/>
              </a:rPr>
              <a:t> </a:t>
            </a:r>
            <a:r>
              <a:rPr lang="id-ID" sz="1500" b="0" i="0" dirty="0">
                <a:effectLst/>
              </a:rPr>
              <a:t>(2021)</a:t>
            </a:r>
            <a:r>
              <a:rPr lang="en-US" sz="1500" dirty="0"/>
              <a:t>.</a:t>
            </a:r>
            <a:endParaRPr lang="id-ID" sz="1500" dirty="0"/>
          </a:p>
        </p:txBody>
      </p:sp>
      <p:sp>
        <p:nvSpPr>
          <p:cNvPr id="5" name="Persegi Panjang: Sudut Lengkung 4">
            <a:extLst>
              <a:ext uri="{FF2B5EF4-FFF2-40B4-BE49-F238E27FC236}">
                <a16:creationId xmlns:a16="http://schemas.microsoft.com/office/drawing/2014/main" xmlns="" id="{9D221212-84FD-EE93-8D8B-13B26DD94E05}"/>
              </a:ext>
            </a:extLst>
          </p:cNvPr>
          <p:cNvSpPr/>
          <p:nvPr/>
        </p:nvSpPr>
        <p:spPr>
          <a:xfrm>
            <a:off x="934720" y="1748563"/>
            <a:ext cx="2743200" cy="1209040"/>
          </a:xfrm>
          <a:prstGeom prst="roundRect">
            <a:avLst>
              <a:gd name="adj" fmla="val 4062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Digital Based Services</a:t>
            </a:r>
            <a:endParaRPr lang="id-ID" sz="2800" b="1" dirty="0">
              <a:solidFill>
                <a:schemeClr val="tx1"/>
              </a:solidFill>
            </a:endParaRPr>
          </a:p>
        </p:txBody>
      </p:sp>
      <p:sp>
        <p:nvSpPr>
          <p:cNvPr id="7" name="Persegi Panjang: Sudut Lengkung 6">
            <a:extLst>
              <a:ext uri="{FF2B5EF4-FFF2-40B4-BE49-F238E27FC236}">
                <a16:creationId xmlns:a16="http://schemas.microsoft.com/office/drawing/2014/main" xmlns="" id="{AD04DE51-C63A-25E9-6EB4-6F0FE0C2BCD7}"/>
              </a:ext>
            </a:extLst>
          </p:cNvPr>
          <p:cNvSpPr/>
          <p:nvPr/>
        </p:nvSpPr>
        <p:spPr>
          <a:xfrm>
            <a:off x="5283200" y="1800235"/>
            <a:ext cx="5588000" cy="501177"/>
          </a:xfrm>
          <a:prstGeom prst="roundRect">
            <a:avLst>
              <a:gd name="adj" fmla="val 4062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Zakat </a:t>
            </a:r>
            <a:r>
              <a:rPr lang="en-US" sz="2400" dirty="0" err="1">
                <a:solidFill>
                  <a:schemeClr val="tx1"/>
                </a:solidFill>
              </a:rPr>
              <a:t>melalui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</a:rPr>
              <a:t>e-commerce</a:t>
            </a:r>
            <a:endParaRPr lang="id-ID" sz="2400" i="1" dirty="0">
              <a:solidFill>
                <a:schemeClr val="tx1"/>
              </a:solidFill>
            </a:endParaRPr>
          </a:p>
        </p:txBody>
      </p:sp>
      <p:sp>
        <p:nvSpPr>
          <p:cNvPr id="8" name="Persegi Panjang: Sudut Lengkung 7">
            <a:extLst>
              <a:ext uri="{FF2B5EF4-FFF2-40B4-BE49-F238E27FC236}">
                <a16:creationId xmlns:a16="http://schemas.microsoft.com/office/drawing/2014/main" xmlns="" id="{33776E33-16EA-DE2E-CAA8-4E9CD60294BB}"/>
              </a:ext>
            </a:extLst>
          </p:cNvPr>
          <p:cNvSpPr/>
          <p:nvPr/>
        </p:nvSpPr>
        <p:spPr>
          <a:xfrm>
            <a:off x="5283200" y="2449045"/>
            <a:ext cx="5588000" cy="501177"/>
          </a:xfrm>
          <a:prstGeom prst="roundRect">
            <a:avLst>
              <a:gd name="adj" fmla="val 4062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Zakat </a:t>
            </a:r>
            <a:r>
              <a:rPr lang="en-US" sz="2400" i="1" dirty="0">
                <a:solidFill>
                  <a:schemeClr val="tx1"/>
                </a:solidFill>
              </a:rPr>
              <a:t>crowdfunding</a:t>
            </a:r>
            <a:endParaRPr lang="id-ID" sz="2400" i="1" dirty="0">
              <a:solidFill>
                <a:schemeClr val="tx1"/>
              </a:solidFill>
            </a:endParaRPr>
          </a:p>
        </p:txBody>
      </p:sp>
      <p:sp>
        <p:nvSpPr>
          <p:cNvPr id="9" name="Persegi Panjang: Sudut Lengkung 8">
            <a:extLst>
              <a:ext uri="{FF2B5EF4-FFF2-40B4-BE49-F238E27FC236}">
                <a16:creationId xmlns:a16="http://schemas.microsoft.com/office/drawing/2014/main" xmlns="" id="{4D1F2267-BC69-0204-CB5C-24D5233704C6}"/>
              </a:ext>
            </a:extLst>
          </p:cNvPr>
          <p:cNvSpPr/>
          <p:nvPr/>
        </p:nvSpPr>
        <p:spPr>
          <a:xfrm>
            <a:off x="5283200" y="3097855"/>
            <a:ext cx="5588000" cy="501177"/>
          </a:xfrm>
          <a:prstGeom prst="roundRect">
            <a:avLst>
              <a:gd name="adj" fmla="val 4062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</a:rPr>
              <a:t>Pembayaran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</a:rPr>
              <a:t>online</a:t>
            </a:r>
            <a:r>
              <a:rPr lang="en-US" sz="2400" dirty="0">
                <a:solidFill>
                  <a:schemeClr val="tx1"/>
                </a:solidFill>
              </a:rPr>
              <a:t> dan QR (QRIS)</a:t>
            </a:r>
            <a:endParaRPr lang="id-ID" sz="2400" dirty="0">
              <a:solidFill>
                <a:schemeClr val="tx1"/>
              </a:solidFill>
            </a:endParaRPr>
          </a:p>
        </p:txBody>
      </p:sp>
      <p:cxnSp>
        <p:nvCxnSpPr>
          <p:cNvPr id="12" name="Konektor Panah Lurus 11">
            <a:extLst>
              <a:ext uri="{FF2B5EF4-FFF2-40B4-BE49-F238E27FC236}">
                <a16:creationId xmlns:a16="http://schemas.microsoft.com/office/drawing/2014/main" xmlns="" id="{0BBF4D84-F6B1-AFB1-BCAD-F6D5FFF5BCFB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 flipV="1">
            <a:off x="3677920" y="2050824"/>
            <a:ext cx="1605280" cy="302259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Konektor Panah Lurus 13">
            <a:extLst>
              <a:ext uri="{FF2B5EF4-FFF2-40B4-BE49-F238E27FC236}">
                <a16:creationId xmlns:a16="http://schemas.microsoft.com/office/drawing/2014/main" xmlns="" id="{4A534D1D-1E4A-8D5D-EDD3-B1B170D24C19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>
            <a:off x="3677920" y="2353083"/>
            <a:ext cx="1605280" cy="346551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Konektor Panah Lurus 15">
            <a:extLst>
              <a:ext uri="{FF2B5EF4-FFF2-40B4-BE49-F238E27FC236}">
                <a16:creationId xmlns:a16="http://schemas.microsoft.com/office/drawing/2014/main" xmlns="" id="{9327AE10-31A5-CA52-760E-ECDDFB6C363B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3677920" y="2353083"/>
            <a:ext cx="1605280" cy="995361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ersegi Panjang: Sudut Lengkung 23">
            <a:extLst>
              <a:ext uri="{FF2B5EF4-FFF2-40B4-BE49-F238E27FC236}">
                <a16:creationId xmlns:a16="http://schemas.microsoft.com/office/drawing/2014/main" xmlns="" id="{B819E86E-17E7-2313-43E2-4F7DC6BAE179}"/>
              </a:ext>
            </a:extLst>
          </p:cNvPr>
          <p:cNvSpPr/>
          <p:nvPr/>
        </p:nvSpPr>
        <p:spPr>
          <a:xfrm>
            <a:off x="5283200" y="3746665"/>
            <a:ext cx="5588000" cy="501177"/>
          </a:xfrm>
          <a:prstGeom prst="roundRect">
            <a:avLst>
              <a:gd name="adj" fmla="val 4062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</a:rPr>
              <a:t>Sistem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Informasi</a:t>
            </a:r>
            <a:r>
              <a:rPr lang="en-US" sz="2400" dirty="0">
                <a:solidFill>
                  <a:schemeClr val="tx1"/>
                </a:solidFill>
              </a:rPr>
              <a:t> Digital</a:t>
            </a:r>
            <a:endParaRPr lang="id-ID" sz="2400" dirty="0">
              <a:solidFill>
                <a:schemeClr val="tx1"/>
              </a:solidFill>
            </a:endParaRPr>
          </a:p>
        </p:txBody>
      </p:sp>
      <p:sp>
        <p:nvSpPr>
          <p:cNvPr id="26" name="Persegi Panjang: Sudut Lengkung 25">
            <a:extLst>
              <a:ext uri="{FF2B5EF4-FFF2-40B4-BE49-F238E27FC236}">
                <a16:creationId xmlns:a16="http://schemas.microsoft.com/office/drawing/2014/main" xmlns="" id="{1F473051-F2CD-D489-B114-3CF61EB65A1A}"/>
              </a:ext>
            </a:extLst>
          </p:cNvPr>
          <p:cNvSpPr/>
          <p:nvPr/>
        </p:nvSpPr>
        <p:spPr>
          <a:xfrm>
            <a:off x="5283200" y="4395475"/>
            <a:ext cx="5588000" cy="501177"/>
          </a:xfrm>
          <a:prstGeom prst="roundRect">
            <a:avLst>
              <a:gd name="adj" fmla="val 4062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ATM </a:t>
            </a:r>
            <a:r>
              <a:rPr lang="en-US" sz="2400" dirty="0" err="1">
                <a:solidFill>
                  <a:schemeClr val="tx1"/>
                </a:solidFill>
              </a:rPr>
              <a:t>Otomatis</a:t>
            </a:r>
            <a:endParaRPr lang="id-ID" sz="2400" dirty="0">
              <a:solidFill>
                <a:schemeClr val="tx1"/>
              </a:solidFill>
            </a:endParaRPr>
          </a:p>
        </p:txBody>
      </p:sp>
      <p:sp>
        <p:nvSpPr>
          <p:cNvPr id="27" name="Persegi Panjang: Sudut Lengkung 26">
            <a:extLst>
              <a:ext uri="{FF2B5EF4-FFF2-40B4-BE49-F238E27FC236}">
                <a16:creationId xmlns:a16="http://schemas.microsoft.com/office/drawing/2014/main" xmlns="" id="{8BAFDEF8-DCCD-AD99-B787-9BAD4806C6A6}"/>
              </a:ext>
            </a:extLst>
          </p:cNvPr>
          <p:cNvSpPr/>
          <p:nvPr/>
        </p:nvSpPr>
        <p:spPr>
          <a:xfrm>
            <a:off x="5283200" y="5044285"/>
            <a:ext cx="5588000" cy="501177"/>
          </a:xfrm>
          <a:prstGeom prst="roundRect">
            <a:avLst>
              <a:gd name="adj" fmla="val 4062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</a:rPr>
              <a:t>Aplikasi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</a:rPr>
              <a:t>mobile </a:t>
            </a:r>
            <a:r>
              <a:rPr lang="en-US" sz="2400" dirty="0">
                <a:solidFill>
                  <a:schemeClr val="tx1"/>
                </a:solidFill>
              </a:rPr>
              <a:t>dan </a:t>
            </a:r>
            <a:r>
              <a:rPr lang="en-US" sz="2400" i="1" dirty="0">
                <a:solidFill>
                  <a:schemeClr val="tx1"/>
                </a:solidFill>
              </a:rPr>
              <a:t>website</a:t>
            </a:r>
            <a:endParaRPr lang="id-ID" sz="2400" i="1" dirty="0">
              <a:solidFill>
                <a:schemeClr val="tx1"/>
              </a:solidFill>
            </a:endParaRPr>
          </a:p>
        </p:txBody>
      </p:sp>
      <p:cxnSp>
        <p:nvCxnSpPr>
          <p:cNvPr id="29" name="Konektor Panah Lurus 28">
            <a:extLst>
              <a:ext uri="{FF2B5EF4-FFF2-40B4-BE49-F238E27FC236}">
                <a16:creationId xmlns:a16="http://schemas.microsoft.com/office/drawing/2014/main" xmlns="" id="{E7E958D9-C886-3CD2-6613-7A0D17A32857}"/>
              </a:ext>
            </a:extLst>
          </p:cNvPr>
          <p:cNvCxnSpPr>
            <a:cxnSpLocks/>
            <a:stCxn id="5" idx="3"/>
            <a:endCxn id="24" idx="1"/>
          </p:cNvCxnSpPr>
          <p:nvPr/>
        </p:nvCxnSpPr>
        <p:spPr>
          <a:xfrm>
            <a:off x="3677920" y="2353083"/>
            <a:ext cx="1605280" cy="1644171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Konektor Panah Lurus 30">
            <a:extLst>
              <a:ext uri="{FF2B5EF4-FFF2-40B4-BE49-F238E27FC236}">
                <a16:creationId xmlns:a16="http://schemas.microsoft.com/office/drawing/2014/main" xmlns="" id="{D965260D-90C7-F0B6-D56B-E044157F9090}"/>
              </a:ext>
            </a:extLst>
          </p:cNvPr>
          <p:cNvCxnSpPr>
            <a:cxnSpLocks/>
            <a:stCxn id="5" idx="3"/>
            <a:endCxn id="26" idx="1"/>
          </p:cNvCxnSpPr>
          <p:nvPr/>
        </p:nvCxnSpPr>
        <p:spPr>
          <a:xfrm>
            <a:off x="3677920" y="2353083"/>
            <a:ext cx="1605280" cy="2292981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Konektor Panah Lurus 33">
            <a:extLst>
              <a:ext uri="{FF2B5EF4-FFF2-40B4-BE49-F238E27FC236}">
                <a16:creationId xmlns:a16="http://schemas.microsoft.com/office/drawing/2014/main" xmlns="" id="{DF4A5AE8-A76E-C25C-914C-6D180FDF0739}"/>
              </a:ext>
            </a:extLst>
          </p:cNvPr>
          <p:cNvCxnSpPr>
            <a:cxnSpLocks/>
            <a:stCxn id="5" idx="3"/>
            <a:endCxn id="27" idx="1"/>
          </p:cNvCxnSpPr>
          <p:nvPr/>
        </p:nvCxnSpPr>
        <p:spPr>
          <a:xfrm>
            <a:off x="3677920" y="2353083"/>
            <a:ext cx="1605280" cy="2941791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ersegi Panjang: Sudut Lengkung 46">
            <a:extLst>
              <a:ext uri="{FF2B5EF4-FFF2-40B4-BE49-F238E27FC236}">
                <a16:creationId xmlns:a16="http://schemas.microsoft.com/office/drawing/2014/main" xmlns="" id="{4AC44797-4A77-627F-9AA4-9BA37D6ACE99}"/>
              </a:ext>
            </a:extLst>
          </p:cNvPr>
          <p:cNvSpPr/>
          <p:nvPr/>
        </p:nvSpPr>
        <p:spPr>
          <a:xfrm>
            <a:off x="5284743" y="5693095"/>
            <a:ext cx="5588000" cy="501177"/>
          </a:xfrm>
          <a:prstGeom prst="roundRect">
            <a:avLst>
              <a:gd name="adj" fmla="val 4062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Dan </a:t>
            </a:r>
            <a:r>
              <a:rPr lang="en-US" sz="2400" dirty="0" err="1">
                <a:solidFill>
                  <a:schemeClr val="tx1"/>
                </a:solidFill>
              </a:rPr>
              <a:t>berbagai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teknologi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lainnya</a:t>
            </a:r>
            <a:endParaRPr lang="id-ID" sz="2400" i="1" dirty="0">
              <a:solidFill>
                <a:schemeClr val="tx1"/>
              </a:solidFill>
            </a:endParaRPr>
          </a:p>
        </p:txBody>
      </p:sp>
      <p:sp>
        <p:nvSpPr>
          <p:cNvPr id="48" name="Persegi Panjang: Sudut Lengkung 47">
            <a:extLst>
              <a:ext uri="{FF2B5EF4-FFF2-40B4-BE49-F238E27FC236}">
                <a16:creationId xmlns:a16="http://schemas.microsoft.com/office/drawing/2014/main" xmlns="" id="{98971651-D8E1-2E75-D0D0-AF60506CE15D}"/>
              </a:ext>
            </a:extLst>
          </p:cNvPr>
          <p:cNvSpPr/>
          <p:nvPr/>
        </p:nvSpPr>
        <p:spPr>
          <a:xfrm>
            <a:off x="934720" y="3448819"/>
            <a:ext cx="2743200" cy="2292982"/>
          </a:xfrm>
          <a:prstGeom prst="roundRect">
            <a:avLst>
              <a:gd name="adj" fmla="val 2335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err="1">
                <a:solidFill>
                  <a:schemeClr val="tx1"/>
                </a:solidFill>
              </a:rPr>
              <a:t>Penelitian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Widiastuti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dkk</a:t>
            </a:r>
            <a:r>
              <a:rPr lang="en-US" sz="2000" dirty="0">
                <a:solidFill>
                  <a:schemeClr val="tx1"/>
                </a:solidFill>
              </a:rPr>
              <a:t> (2021), </a:t>
            </a:r>
            <a:r>
              <a:rPr lang="en-US" sz="2000" dirty="0" err="1">
                <a:solidFill>
                  <a:schemeClr val="tx1"/>
                </a:solidFill>
              </a:rPr>
              <a:t>menunjukkan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pentingnya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penggunaan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teknologi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dalam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manajemen</a:t>
            </a:r>
            <a:r>
              <a:rPr lang="en-US" sz="2000" dirty="0">
                <a:solidFill>
                  <a:schemeClr val="tx1"/>
                </a:solidFill>
              </a:rPr>
              <a:t> Zakat.</a:t>
            </a:r>
            <a:endParaRPr lang="id-ID" sz="2000" dirty="0">
              <a:solidFill>
                <a:schemeClr val="tx1"/>
              </a:solidFill>
            </a:endParaRPr>
          </a:p>
        </p:txBody>
      </p:sp>
      <p:cxnSp>
        <p:nvCxnSpPr>
          <p:cNvPr id="50" name="Konektor Panah Lurus 49">
            <a:extLst>
              <a:ext uri="{FF2B5EF4-FFF2-40B4-BE49-F238E27FC236}">
                <a16:creationId xmlns:a16="http://schemas.microsoft.com/office/drawing/2014/main" xmlns="" id="{6C52358A-A0D8-8E3F-8AF1-8B414D781FE4}"/>
              </a:ext>
            </a:extLst>
          </p:cNvPr>
          <p:cNvCxnSpPr>
            <a:stCxn id="5" idx="3"/>
            <a:endCxn id="47" idx="1"/>
          </p:cNvCxnSpPr>
          <p:nvPr/>
        </p:nvCxnSpPr>
        <p:spPr>
          <a:xfrm>
            <a:off x="3677920" y="2353083"/>
            <a:ext cx="1606823" cy="3590601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Panah: Bawah 51">
            <a:extLst>
              <a:ext uri="{FF2B5EF4-FFF2-40B4-BE49-F238E27FC236}">
                <a16:creationId xmlns:a16="http://schemas.microsoft.com/office/drawing/2014/main" xmlns="" id="{7B4998C7-7FA3-3521-D478-C359EB6BBECB}"/>
              </a:ext>
            </a:extLst>
          </p:cNvPr>
          <p:cNvSpPr/>
          <p:nvPr/>
        </p:nvSpPr>
        <p:spPr>
          <a:xfrm>
            <a:off x="2076450" y="2961497"/>
            <a:ext cx="459740" cy="471398"/>
          </a:xfrm>
          <a:prstGeom prst="down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3399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7" grpId="0" animBg="1"/>
      <p:bldP spid="8" grpId="0" animBg="1"/>
      <p:bldP spid="9" grpId="0" animBg="1"/>
      <p:bldP spid="24" grpId="0" animBg="1"/>
      <p:bldP spid="26" grpId="0" animBg="1"/>
      <p:bldP spid="27" grpId="0" animBg="1"/>
      <p:bldP spid="47" grpId="0" animBg="1"/>
      <p:bldP spid="48" grpId="0" animBg="1"/>
      <p:bldP spid="5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70AD2005-834E-CE83-16F8-4176EBEA0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err="1"/>
              <a:t>Sistem</a:t>
            </a:r>
            <a:r>
              <a:rPr lang="en-US" sz="3600" b="1" dirty="0"/>
              <a:t> </a:t>
            </a:r>
            <a:r>
              <a:rPr lang="en-US" sz="3600" b="1" dirty="0" err="1"/>
              <a:t>Manajemen</a:t>
            </a:r>
            <a:r>
              <a:rPr lang="en-US" sz="3600" b="1" dirty="0"/>
              <a:t> </a:t>
            </a:r>
            <a:r>
              <a:rPr lang="en-US" sz="3600" b="1" dirty="0" err="1"/>
              <a:t>Informasi</a:t>
            </a:r>
            <a:r>
              <a:rPr lang="en-US" sz="3600" b="1" dirty="0"/>
              <a:t> BAZNAS (SIMBA)</a:t>
            </a:r>
            <a:endParaRPr lang="id-ID" sz="3600" dirty="0"/>
          </a:p>
        </p:txBody>
      </p:sp>
      <p:sp>
        <p:nvSpPr>
          <p:cNvPr id="6" name="Kotak Teks 5">
            <a:extLst>
              <a:ext uri="{FF2B5EF4-FFF2-40B4-BE49-F238E27FC236}">
                <a16:creationId xmlns:a16="http://schemas.microsoft.com/office/drawing/2014/main" xmlns="" id="{C9092FDF-118E-4EB5-4391-E8C33D94DA83}"/>
              </a:ext>
            </a:extLst>
          </p:cNvPr>
          <p:cNvSpPr txBox="1"/>
          <p:nvPr/>
        </p:nvSpPr>
        <p:spPr>
          <a:xfrm>
            <a:off x="838200" y="5862319"/>
            <a:ext cx="349838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strike="noStrike" dirty="0">
                <a:effectLst/>
              </a:rPr>
              <a:t>Referensi: simba.baznas.go.id</a:t>
            </a:r>
            <a:endParaRPr lang="id-ID" sz="1500" dirty="0"/>
          </a:p>
        </p:txBody>
      </p:sp>
      <p:pic>
        <p:nvPicPr>
          <p:cNvPr id="4" name="Gambar 3">
            <a:extLst>
              <a:ext uri="{FF2B5EF4-FFF2-40B4-BE49-F238E27FC236}">
                <a16:creationId xmlns:a16="http://schemas.microsoft.com/office/drawing/2014/main" xmlns="" id="{BC6DE157-ABEE-82FB-F5A9-653997A89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08648"/>
            <a:ext cx="3538075" cy="4313031"/>
          </a:xfrm>
          <a:prstGeom prst="rect">
            <a:avLst/>
          </a:prstGeom>
        </p:spPr>
      </p:pic>
      <p:sp>
        <p:nvSpPr>
          <p:cNvPr id="13" name="Kotak Teks 12">
            <a:extLst>
              <a:ext uri="{FF2B5EF4-FFF2-40B4-BE49-F238E27FC236}">
                <a16:creationId xmlns:a16="http://schemas.microsoft.com/office/drawing/2014/main" xmlns="" id="{C41ABD6D-D72F-B326-2290-D54D930952F6}"/>
              </a:ext>
            </a:extLst>
          </p:cNvPr>
          <p:cNvSpPr txBox="1"/>
          <p:nvPr/>
        </p:nvSpPr>
        <p:spPr>
          <a:xfrm>
            <a:off x="4585897" y="1513874"/>
            <a:ext cx="67679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Memiliki</a:t>
            </a:r>
            <a:r>
              <a:rPr lang="en-US" sz="2400" dirty="0"/>
              <a:t> </a:t>
            </a:r>
            <a:r>
              <a:rPr lang="id-ID" sz="2400" dirty="0"/>
              <a:t>fitur </a:t>
            </a:r>
            <a:r>
              <a:rPr lang="id-ID" sz="2400" b="1" dirty="0"/>
              <a:t>pencetakan laporan</a:t>
            </a:r>
            <a:r>
              <a:rPr lang="id-ID" sz="2400" dirty="0"/>
              <a:t> yang mencakup 88 sub</a:t>
            </a:r>
            <a:r>
              <a:rPr lang="en-US" sz="2400" dirty="0"/>
              <a:t> </a:t>
            </a:r>
            <a:r>
              <a:rPr lang="id-ID" sz="2400" dirty="0"/>
              <a:t>laporan yang diklasifikasikan ke dalam 33 jenis laporan yang terbagi dalam lima kelompok besar.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2400" dirty="0"/>
              <a:t>SIMBA merupakan </a:t>
            </a:r>
            <a:r>
              <a:rPr lang="id-ID" sz="2400" b="1" dirty="0"/>
              <a:t>sistem terpusat </a:t>
            </a:r>
            <a:r>
              <a:rPr lang="id-ID" sz="2400" dirty="0"/>
              <a:t>yang </a:t>
            </a:r>
            <a:r>
              <a:rPr lang="id-ID" sz="2400" b="1" dirty="0"/>
              <a:t>menghubungkan seluruh lembaga zak</a:t>
            </a:r>
            <a:r>
              <a:rPr lang="id-ID" sz="2400" dirty="0"/>
              <a:t>at di Indonesia.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Dengan </a:t>
            </a:r>
            <a:r>
              <a:rPr lang="en-US" sz="2400" dirty="0" err="1"/>
              <a:t>teknologi</a:t>
            </a:r>
            <a:r>
              <a:rPr lang="en-US" sz="2400" dirty="0"/>
              <a:t>, </a:t>
            </a:r>
            <a:r>
              <a:rPr lang="en-US" sz="2400" dirty="0" err="1"/>
              <a:t>informasi</a:t>
            </a:r>
            <a:r>
              <a:rPr lang="en-US" sz="2400" dirty="0"/>
              <a:t> </a:t>
            </a:r>
            <a:r>
              <a:rPr lang="en-US" sz="2400" dirty="0" err="1"/>
              <a:t>laporan</a:t>
            </a:r>
            <a:r>
              <a:rPr lang="en-US" sz="2400" dirty="0"/>
              <a:t> tata </a:t>
            </a:r>
            <a:r>
              <a:rPr lang="en-US" sz="2400" dirty="0" err="1"/>
              <a:t>kelola</a:t>
            </a:r>
            <a:r>
              <a:rPr lang="en-US" sz="2400" dirty="0"/>
              <a:t> </a:t>
            </a:r>
            <a:r>
              <a:rPr lang="en-US" sz="2400" dirty="0" err="1"/>
              <a:t>lembaga</a:t>
            </a:r>
            <a:r>
              <a:rPr lang="en-US" sz="2400" dirty="0"/>
              <a:t> zakat </a:t>
            </a:r>
            <a:r>
              <a:rPr lang="en-US" sz="2400" dirty="0" err="1"/>
              <a:t>dapat</a:t>
            </a:r>
            <a:r>
              <a:rPr lang="en-US" sz="2400" dirty="0"/>
              <a:t> </a:t>
            </a:r>
            <a:r>
              <a:rPr lang="en-US" sz="2400" b="1" dirty="0" err="1"/>
              <a:t>dipublikasikan</a:t>
            </a:r>
            <a:r>
              <a:rPr lang="en-US" sz="2400" b="1" dirty="0"/>
              <a:t> </a:t>
            </a:r>
            <a:r>
              <a:rPr lang="en-US" sz="2400" b="1" dirty="0" err="1"/>
              <a:t>secara</a:t>
            </a:r>
            <a:r>
              <a:rPr lang="en-US" sz="2400" b="1" dirty="0"/>
              <a:t> </a:t>
            </a:r>
            <a:r>
              <a:rPr lang="en-US" sz="2400" b="1" dirty="0" err="1"/>
              <a:t>akurat</a:t>
            </a:r>
            <a:r>
              <a:rPr lang="en-US" sz="2400" b="1" dirty="0"/>
              <a:t>, </a:t>
            </a:r>
            <a:r>
              <a:rPr lang="en-US" sz="2400" b="1" dirty="0" err="1"/>
              <a:t>tepat</a:t>
            </a:r>
            <a:r>
              <a:rPr lang="en-US" sz="2400" b="1" dirty="0"/>
              <a:t> dan </a:t>
            </a:r>
            <a:r>
              <a:rPr lang="en-US" sz="2400" b="1" dirty="0" err="1"/>
              <a:t>cepat</a:t>
            </a:r>
            <a:r>
              <a:rPr lang="en-US" sz="2400" b="1" dirty="0"/>
              <a:t> </a:t>
            </a:r>
            <a:r>
              <a:rPr lang="en-US" sz="2400" dirty="0" err="1"/>
              <a:t>melalui</a:t>
            </a:r>
            <a:r>
              <a:rPr lang="en-US" sz="2400" dirty="0"/>
              <a:t> platform digital </a:t>
            </a:r>
            <a:r>
              <a:rPr lang="en-US" sz="2400" dirty="0" err="1"/>
              <a:t>seperti</a:t>
            </a:r>
            <a:r>
              <a:rPr lang="en-US" sz="2400" dirty="0"/>
              <a:t> </a:t>
            </a:r>
            <a:r>
              <a:rPr lang="en-US" sz="2400" i="1" dirty="0"/>
              <a:t>website</a:t>
            </a:r>
            <a:r>
              <a:rPr lang="en-US" sz="2400" dirty="0"/>
              <a:t>, </a:t>
            </a:r>
            <a:r>
              <a:rPr lang="en-US" sz="2400" dirty="0" err="1"/>
              <a:t>aplikasi</a:t>
            </a:r>
            <a:r>
              <a:rPr lang="en-US" sz="2400" dirty="0"/>
              <a:t> dan media </a:t>
            </a:r>
            <a:r>
              <a:rPr lang="en-US" sz="2400" dirty="0" err="1"/>
              <a:t>sosial</a:t>
            </a:r>
            <a:r>
              <a:rPr lang="en-US" sz="2400" dirty="0"/>
              <a:t> </a:t>
            </a:r>
            <a:r>
              <a:rPr lang="en-US" sz="2400" dirty="0" err="1"/>
              <a:t>lainnya</a:t>
            </a:r>
            <a:r>
              <a:rPr lang="en-US" sz="2400" dirty="0"/>
              <a:t> (BAZNAS, 2019).</a:t>
            </a:r>
          </a:p>
        </p:txBody>
      </p:sp>
      <p:sp>
        <p:nvSpPr>
          <p:cNvPr id="15" name="Kotak Teks 14">
            <a:extLst>
              <a:ext uri="{FF2B5EF4-FFF2-40B4-BE49-F238E27FC236}">
                <a16:creationId xmlns:a16="http://schemas.microsoft.com/office/drawing/2014/main" xmlns="" id="{1AE4CB3D-6C39-4399-CCC1-472CB58AD1A7}"/>
              </a:ext>
            </a:extLst>
          </p:cNvPr>
          <p:cNvSpPr txBox="1"/>
          <p:nvPr/>
        </p:nvSpPr>
        <p:spPr>
          <a:xfrm>
            <a:off x="838200" y="6134684"/>
            <a:ext cx="349838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strike="noStrike" dirty="0">
                <a:effectLst/>
              </a:rPr>
              <a:t>Referensi: </a:t>
            </a:r>
            <a:r>
              <a:rPr lang="id-ID" sz="1500" b="0" i="0" strike="noStrike" dirty="0">
                <a:effectLst/>
              </a:rPr>
              <a:t>Widiastuti, T.</a:t>
            </a:r>
            <a:r>
              <a:rPr lang="id-ID" sz="1500" b="0" i="0" dirty="0">
                <a:effectLst/>
              </a:rPr>
              <a:t>, </a:t>
            </a:r>
            <a:r>
              <a:rPr lang="en-US" sz="1500" b="0" i="0" strike="noStrike" dirty="0" err="1">
                <a:effectLst/>
              </a:rPr>
              <a:t>dkk</a:t>
            </a:r>
            <a:r>
              <a:rPr lang="en-US" sz="1500" b="0" i="0" strike="noStrike" dirty="0">
                <a:effectLst/>
              </a:rPr>
              <a:t>. </a:t>
            </a:r>
            <a:r>
              <a:rPr lang="id-ID" sz="1500" b="0" i="0" dirty="0">
                <a:effectLst/>
              </a:rPr>
              <a:t>(2021)</a:t>
            </a:r>
            <a:r>
              <a:rPr lang="en-US" sz="1500" dirty="0"/>
              <a:t>.</a:t>
            </a:r>
            <a:endParaRPr lang="id-ID" sz="1500" dirty="0"/>
          </a:p>
        </p:txBody>
      </p:sp>
    </p:spTree>
    <p:extLst>
      <p:ext uri="{BB962C8B-B14F-4D97-AF65-F5344CB8AC3E}">
        <p14:creationId xmlns:p14="http://schemas.microsoft.com/office/powerpoint/2010/main" val="1171274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tak Teks 1">
            <a:extLst>
              <a:ext uri="{FF2B5EF4-FFF2-40B4-BE49-F238E27FC236}">
                <a16:creationId xmlns:a16="http://schemas.microsoft.com/office/drawing/2014/main" xmlns="" id="{3693714F-1013-AD59-DBE6-E51D67E3FEA8}"/>
              </a:ext>
            </a:extLst>
          </p:cNvPr>
          <p:cNvSpPr txBox="1"/>
          <p:nvPr/>
        </p:nvSpPr>
        <p:spPr>
          <a:xfrm>
            <a:off x="1675052" y="3679983"/>
            <a:ext cx="88418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atin typeface="+mj-lt"/>
              </a:rPr>
              <a:t>Terima</a:t>
            </a:r>
            <a:r>
              <a:rPr lang="en-US" sz="6600" b="1" dirty="0">
                <a:latin typeface="+mj-lt"/>
              </a:rPr>
              <a:t> Kasih Banyak</a:t>
            </a:r>
            <a:endParaRPr lang="id-ID" sz="6600" b="1" dirty="0">
              <a:latin typeface="+mj-lt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CEE35685-2D0E-0AF8-C251-20CAD6ED2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61" b="30161"/>
          <a:stretch/>
        </p:blipFill>
        <p:spPr bwMode="auto">
          <a:xfrm>
            <a:off x="1" y="0"/>
            <a:ext cx="12192000" cy="272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Kotak Teks 14">
            <a:extLst>
              <a:ext uri="{FF2B5EF4-FFF2-40B4-BE49-F238E27FC236}">
                <a16:creationId xmlns:a16="http://schemas.microsoft.com/office/drawing/2014/main" xmlns="" id="{80400684-B346-99EE-DB52-DEAA964350DB}"/>
              </a:ext>
            </a:extLst>
          </p:cNvPr>
          <p:cNvSpPr txBox="1"/>
          <p:nvPr/>
        </p:nvSpPr>
        <p:spPr>
          <a:xfrm>
            <a:off x="2374740" y="5888276"/>
            <a:ext cx="7442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/>
              <a:t>Assalamu’alaikum</a:t>
            </a:r>
            <a:r>
              <a:rPr lang="en-US" sz="2000" i="1" dirty="0"/>
              <a:t> </a:t>
            </a:r>
            <a:r>
              <a:rPr lang="en-US" sz="2000" i="1" dirty="0" err="1"/>
              <a:t>warahmatullah</a:t>
            </a:r>
            <a:r>
              <a:rPr lang="en-US" sz="2000" i="1" dirty="0"/>
              <a:t> </a:t>
            </a:r>
            <a:r>
              <a:rPr lang="en-US" sz="2000" i="1" dirty="0" err="1"/>
              <a:t>wabarakatuh</a:t>
            </a:r>
            <a:endParaRPr lang="id-ID" sz="2000" i="1" dirty="0"/>
          </a:p>
        </p:txBody>
      </p:sp>
      <p:sp>
        <p:nvSpPr>
          <p:cNvPr id="3" name="Kotak Teks 2">
            <a:extLst>
              <a:ext uri="{FF2B5EF4-FFF2-40B4-BE49-F238E27FC236}">
                <a16:creationId xmlns:a16="http://schemas.microsoft.com/office/drawing/2014/main" xmlns="" id="{BDF8A968-6215-4543-1518-5D7665B2DC6A}"/>
              </a:ext>
            </a:extLst>
          </p:cNvPr>
          <p:cNvSpPr txBox="1"/>
          <p:nvPr/>
        </p:nvSpPr>
        <p:spPr>
          <a:xfrm>
            <a:off x="4377610" y="3228945"/>
            <a:ext cx="3436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Sekian</a:t>
            </a:r>
            <a:r>
              <a:rPr lang="en-US" sz="2000" dirty="0"/>
              <a:t>,</a:t>
            </a:r>
            <a:endParaRPr lang="id-ID" sz="2000" dirty="0"/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xmlns="" id="{2B4D6E42-0CE0-38ED-6BCF-8E68346948B1}"/>
              </a:ext>
            </a:extLst>
          </p:cNvPr>
          <p:cNvSpPr txBox="1"/>
          <p:nvPr/>
        </p:nvSpPr>
        <p:spPr>
          <a:xfrm>
            <a:off x="4377610" y="4838907"/>
            <a:ext cx="3436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/>
              <a:t>Barakallah</a:t>
            </a:r>
            <a:r>
              <a:rPr lang="en-US" sz="2000" i="1" dirty="0"/>
              <a:t> </a:t>
            </a:r>
            <a:r>
              <a:rPr lang="en-US" sz="2000" i="1" dirty="0" err="1"/>
              <a:t>fiikum</a:t>
            </a:r>
            <a:endParaRPr lang="id-ID" sz="2000" i="1" dirty="0"/>
          </a:p>
        </p:txBody>
      </p:sp>
    </p:spTree>
    <p:extLst>
      <p:ext uri="{BB962C8B-B14F-4D97-AF65-F5344CB8AC3E}">
        <p14:creationId xmlns:p14="http://schemas.microsoft.com/office/powerpoint/2010/main" val="265978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rsegi Panjang 4">
            <a:extLst>
              <a:ext uri="{FF2B5EF4-FFF2-40B4-BE49-F238E27FC236}">
                <a16:creationId xmlns:a16="http://schemas.microsoft.com/office/drawing/2014/main" xmlns="" id="{44C9AE5C-DCEC-80D7-B198-C8E01B530970}"/>
              </a:ext>
            </a:extLst>
          </p:cNvPr>
          <p:cNvSpPr/>
          <p:nvPr/>
        </p:nvSpPr>
        <p:spPr>
          <a:xfrm>
            <a:off x="690880" y="0"/>
            <a:ext cx="4155440" cy="6553200"/>
          </a:xfrm>
          <a:prstGeom prst="rect">
            <a:avLst/>
          </a:prstGeom>
          <a:solidFill>
            <a:srgbClr val="FFD4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FOTO HITAM PUTIH</a:t>
            </a:r>
            <a:endParaRPr lang="id-ID" sz="7200" b="1" dirty="0"/>
          </a:p>
        </p:txBody>
      </p:sp>
      <p:sp>
        <p:nvSpPr>
          <p:cNvPr id="2" name="Kotak Teks 1">
            <a:extLst>
              <a:ext uri="{FF2B5EF4-FFF2-40B4-BE49-F238E27FC236}">
                <a16:creationId xmlns:a16="http://schemas.microsoft.com/office/drawing/2014/main" xmlns="" id="{B3B534C4-9082-C460-506A-660A7DE77958}"/>
              </a:ext>
            </a:extLst>
          </p:cNvPr>
          <p:cNvSpPr txBox="1"/>
          <p:nvPr/>
        </p:nvSpPr>
        <p:spPr>
          <a:xfrm>
            <a:off x="5547360" y="522402"/>
            <a:ext cx="567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Prof. Dr. Tika </a:t>
            </a:r>
            <a:r>
              <a:rPr lang="en-US" sz="2400" b="1" dirty="0" err="1">
                <a:latin typeface="+mj-lt"/>
              </a:rPr>
              <a:t>Widiastuti</a:t>
            </a:r>
            <a:r>
              <a:rPr lang="en-US" sz="2400" b="1" dirty="0">
                <a:latin typeface="+mj-lt"/>
              </a:rPr>
              <a:t>, S.E., </a:t>
            </a:r>
            <a:r>
              <a:rPr lang="en-US" sz="2400" b="1" dirty="0" err="1">
                <a:latin typeface="+mj-lt"/>
              </a:rPr>
              <a:t>M.Si</a:t>
            </a:r>
            <a:r>
              <a:rPr lang="en-US" sz="2400" b="1" dirty="0">
                <a:latin typeface="+mj-lt"/>
              </a:rPr>
              <a:t>.</a:t>
            </a:r>
            <a:endParaRPr lang="id-ID" sz="2400" b="1" dirty="0">
              <a:latin typeface="+mj-lt"/>
            </a:endParaRPr>
          </a:p>
        </p:txBody>
      </p:sp>
      <p:sp>
        <p:nvSpPr>
          <p:cNvPr id="3" name="Persegi Panjang: Sudut Lengkung 2">
            <a:extLst>
              <a:ext uri="{FF2B5EF4-FFF2-40B4-BE49-F238E27FC236}">
                <a16:creationId xmlns:a16="http://schemas.microsoft.com/office/drawing/2014/main" xmlns="" id="{98566373-CB04-8ECC-3B43-6EE746861AAE}"/>
              </a:ext>
            </a:extLst>
          </p:cNvPr>
          <p:cNvSpPr/>
          <p:nvPr/>
        </p:nvSpPr>
        <p:spPr>
          <a:xfrm>
            <a:off x="5821680" y="3291840"/>
            <a:ext cx="6553200" cy="614214"/>
          </a:xfrm>
          <a:prstGeom prst="roundRect">
            <a:avLst>
              <a:gd name="adj" fmla="val 10278"/>
            </a:avLst>
          </a:prstGeom>
          <a:solidFill>
            <a:srgbClr val="FFD4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chemeClr val="tx1"/>
                </a:solidFill>
              </a:rPr>
              <a:t>Tetap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Terhubung</a:t>
            </a:r>
            <a:endParaRPr lang="id-ID" sz="2400" b="1" dirty="0">
              <a:solidFill>
                <a:schemeClr val="tx1"/>
              </a:solidFill>
            </a:endParaRPr>
          </a:p>
        </p:txBody>
      </p:sp>
      <p:sp>
        <p:nvSpPr>
          <p:cNvPr id="4" name="Kotak Teks 3">
            <a:extLst>
              <a:ext uri="{FF2B5EF4-FFF2-40B4-BE49-F238E27FC236}">
                <a16:creationId xmlns:a16="http://schemas.microsoft.com/office/drawing/2014/main" xmlns="" id="{8B5157D9-BFD7-DF7C-1F23-51A3C93E3B0D}"/>
              </a:ext>
            </a:extLst>
          </p:cNvPr>
          <p:cNvSpPr txBox="1"/>
          <p:nvPr/>
        </p:nvSpPr>
        <p:spPr>
          <a:xfrm>
            <a:off x="5821680" y="1136477"/>
            <a:ext cx="540512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/>
              <a:t>Wakil </a:t>
            </a:r>
            <a:r>
              <a:rPr lang="en-US" sz="2100" b="1" dirty="0" err="1"/>
              <a:t>Dekan</a:t>
            </a:r>
            <a:r>
              <a:rPr lang="en-US" sz="2100" b="1" dirty="0"/>
              <a:t> </a:t>
            </a:r>
            <a:r>
              <a:rPr lang="en-US" sz="2100" b="1" dirty="0"/>
              <a:t>1</a:t>
            </a:r>
            <a:r>
              <a:rPr lang="en-US" sz="2100" b="1" dirty="0" smtClean="0"/>
              <a:t> </a:t>
            </a:r>
            <a:r>
              <a:rPr lang="en-US" sz="2100" b="1" dirty="0" err="1"/>
              <a:t>Fakultas</a:t>
            </a:r>
            <a:r>
              <a:rPr lang="en-US" sz="2100" b="1" dirty="0"/>
              <a:t> </a:t>
            </a:r>
            <a:r>
              <a:rPr lang="en-US" sz="2100" b="1" dirty="0" err="1"/>
              <a:t>Vokasi</a:t>
            </a:r>
            <a:r>
              <a:rPr lang="en-US" sz="2100" dirty="0"/>
              <a:t>, Universitas </a:t>
            </a:r>
            <a:r>
              <a:rPr lang="en-US" sz="2100" dirty="0" err="1"/>
              <a:t>Airlangga</a:t>
            </a:r>
            <a:endParaRPr lang="en-US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 err="1"/>
              <a:t>Dosen</a:t>
            </a:r>
            <a:r>
              <a:rPr lang="en-US" sz="2100" b="1" dirty="0"/>
              <a:t> </a:t>
            </a:r>
            <a:r>
              <a:rPr lang="en-US" sz="2100" b="1" dirty="0" err="1"/>
              <a:t>Departemen</a:t>
            </a:r>
            <a:r>
              <a:rPr lang="en-US" sz="2100" b="1" dirty="0"/>
              <a:t> Ekonomi Syariah</a:t>
            </a:r>
            <a:r>
              <a:rPr lang="en-US" sz="2100" dirty="0"/>
              <a:t>, </a:t>
            </a:r>
            <a:r>
              <a:rPr lang="en-US" sz="2100" dirty="0" err="1"/>
              <a:t>Fakultas</a:t>
            </a:r>
            <a:r>
              <a:rPr lang="en-US" sz="2100" dirty="0"/>
              <a:t> Ekonomi dan </a:t>
            </a:r>
            <a:r>
              <a:rPr lang="en-US" sz="2100" dirty="0" err="1"/>
              <a:t>Bisnis</a:t>
            </a:r>
            <a:r>
              <a:rPr lang="en-US" sz="2100" dirty="0"/>
              <a:t>, Universitas </a:t>
            </a:r>
            <a:r>
              <a:rPr lang="en-US" sz="2100" dirty="0" err="1"/>
              <a:t>Airlangga</a:t>
            </a:r>
            <a:endParaRPr lang="id-ID" sz="2100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077BD4A1-5849-857F-055B-7328D5742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833" y="4170610"/>
            <a:ext cx="477054" cy="477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ambar 7">
            <a:extLst>
              <a:ext uri="{FF2B5EF4-FFF2-40B4-BE49-F238E27FC236}">
                <a16:creationId xmlns:a16="http://schemas.microsoft.com/office/drawing/2014/main" xmlns="" id="{010DD029-B66D-C075-FDE0-BE6702A903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21654" t="7260" r="23630" b="6518"/>
          <a:stretch/>
        </p:blipFill>
        <p:spPr>
          <a:xfrm>
            <a:off x="5821680" y="4800460"/>
            <a:ext cx="721360" cy="757819"/>
          </a:xfrm>
          <a:prstGeom prst="rect">
            <a:avLst/>
          </a:prstGeom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xmlns="" id="{C1E6D114-F17E-2A0C-73BD-C432FF47F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218" y="5755968"/>
            <a:ext cx="434285" cy="32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Kotak Teks 8">
            <a:extLst>
              <a:ext uri="{FF2B5EF4-FFF2-40B4-BE49-F238E27FC236}">
                <a16:creationId xmlns:a16="http://schemas.microsoft.com/office/drawing/2014/main" xmlns="" id="{62CC755A-FB77-5D3B-A64C-2528D9B46324}"/>
              </a:ext>
            </a:extLst>
          </p:cNvPr>
          <p:cNvSpPr txBox="1"/>
          <p:nvPr/>
        </p:nvSpPr>
        <p:spPr>
          <a:xfrm>
            <a:off x="6543040" y="4178305"/>
            <a:ext cx="295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@tikawidiastuti</a:t>
            </a:r>
            <a:endParaRPr lang="id-ID" sz="2400" dirty="0"/>
          </a:p>
        </p:txBody>
      </p:sp>
      <p:sp>
        <p:nvSpPr>
          <p:cNvPr id="10" name="Kotak Teks 9">
            <a:extLst>
              <a:ext uri="{FF2B5EF4-FFF2-40B4-BE49-F238E27FC236}">
                <a16:creationId xmlns:a16="http://schemas.microsoft.com/office/drawing/2014/main" xmlns="" id="{05E1D8CF-CF52-69A3-8D0C-775A485FD083}"/>
              </a:ext>
            </a:extLst>
          </p:cNvPr>
          <p:cNvSpPr txBox="1"/>
          <p:nvPr/>
        </p:nvSpPr>
        <p:spPr>
          <a:xfrm>
            <a:off x="6543040" y="4948537"/>
            <a:ext cx="295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081233834897</a:t>
            </a:r>
            <a:endParaRPr lang="id-ID" sz="2400" dirty="0"/>
          </a:p>
        </p:txBody>
      </p:sp>
      <p:sp>
        <p:nvSpPr>
          <p:cNvPr id="11" name="Kotak Teks 10">
            <a:extLst>
              <a:ext uri="{FF2B5EF4-FFF2-40B4-BE49-F238E27FC236}">
                <a16:creationId xmlns:a16="http://schemas.microsoft.com/office/drawing/2014/main" xmlns="" id="{27286476-47A9-EC13-38F1-76759F3ECDA4}"/>
              </a:ext>
            </a:extLst>
          </p:cNvPr>
          <p:cNvSpPr txBox="1"/>
          <p:nvPr/>
        </p:nvSpPr>
        <p:spPr>
          <a:xfrm>
            <a:off x="6543040" y="5718770"/>
            <a:ext cx="4511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</a:t>
            </a:r>
            <a:r>
              <a:rPr lang="en-US" sz="2000" dirty="0" err="1" smtClean="0"/>
              <a:t>ika.widiastuti</a:t>
            </a:r>
            <a:r>
              <a:rPr lang="en-US" sz="2000" dirty="0" err="1" smtClean="0"/>
              <a:t>@</a:t>
            </a:r>
            <a:r>
              <a:rPr lang="en-US" sz="2000" dirty="0" err="1"/>
              <a:t>feb.unair.ac.id</a:t>
            </a:r>
            <a:endParaRPr lang="id-ID" sz="2000" dirty="0"/>
          </a:p>
        </p:txBody>
      </p:sp>
      <p:pic>
        <p:nvPicPr>
          <p:cNvPr id="6" name="Picture 5" descr="IMG_6976 (1)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00375" y="1086948"/>
            <a:ext cx="6521692" cy="434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96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C765EC43-AD59-174D-8436-BCC488AF7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Topik</a:t>
            </a:r>
            <a:r>
              <a:rPr lang="en-US" b="1" dirty="0"/>
              <a:t> </a:t>
            </a:r>
            <a:r>
              <a:rPr lang="en-US" b="1" dirty="0" err="1"/>
              <a:t>Diskusi</a:t>
            </a:r>
            <a:endParaRPr lang="id-ID" b="1" dirty="0"/>
          </a:p>
        </p:txBody>
      </p:sp>
      <p:grpSp>
        <p:nvGrpSpPr>
          <p:cNvPr id="16" name="Grup 15">
            <a:extLst>
              <a:ext uri="{FF2B5EF4-FFF2-40B4-BE49-F238E27FC236}">
                <a16:creationId xmlns:a16="http://schemas.microsoft.com/office/drawing/2014/main" xmlns="" id="{D6419732-4B1E-CB31-3E0F-10103BCB5F25}"/>
              </a:ext>
            </a:extLst>
          </p:cNvPr>
          <p:cNvGrpSpPr/>
          <p:nvPr/>
        </p:nvGrpSpPr>
        <p:grpSpPr>
          <a:xfrm>
            <a:off x="796705" y="1808382"/>
            <a:ext cx="3006810" cy="2500971"/>
            <a:chOff x="796705" y="1808382"/>
            <a:chExt cx="3006810" cy="2500971"/>
          </a:xfrm>
          <a:solidFill>
            <a:schemeClr val="bg1"/>
          </a:solidFill>
        </p:grpSpPr>
        <p:sp>
          <p:nvSpPr>
            <p:cNvPr id="6" name="Persegi Panjang: Sudut Lengkung 5">
              <a:extLst>
                <a:ext uri="{FF2B5EF4-FFF2-40B4-BE49-F238E27FC236}">
                  <a16:creationId xmlns:a16="http://schemas.microsoft.com/office/drawing/2014/main" xmlns="" id="{AC7F751E-5441-DB2F-EB0C-E949E29E21B7}"/>
                </a:ext>
              </a:extLst>
            </p:cNvPr>
            <p:cNvSpPr/>
            <p:nvPr/>
          </p:nvSpPr>
          <p:spPr>
            <a:xfrm>
              <a:off x="1040859" y="2052536"/>
              <a:ext cx="2762656" cy="2256817"/>
            </a:xfrm>
            <a:prstGeom prst="roundRect">
              <a:avLst>
                <a:gd name="adj" fmla="val 8568"/>
              </a:avLst>
            </a:prstGeom>
            <a:grpFill/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 err="1">
                  <a:solidFill>
                    <a:sysClr val="windowText" lastClr="000000"/>
                  </a:solidFill>
                </a:rPr>
                <a:t>Konsep</a:t>
              </a:r>
              <a:r>
                <a:rPr lang="en-US" sz="3600" b="1" dirty="0">
                  <a:solidFill>
                    <a:sysClr val="windowText" lastClr="000000"/>
                  </a:solidFill>
                </a:rPr>
                <a:t> Tata Kelola</a:t>
              </a:r>
              <a:endParaRPr lang="id-ID" sz="36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4A83BE06-CE7F-FCCE-252E-F1EC6A6A3878}"/>
                </a:ext>
              </a:extLst>
            </p:cNvPr>
            <p:cNvSpPr/>
            <p:nvPr/>
          </p:nvSpPr>
          <p:spPr>
            <a:xfrm>
              <a:off x="796705" y="1808382"/>
              <a:ext cx="488308" cy="488308"/>
            </a:xfrm>
            <a:prstGeom prst="ellipse">
              <a:avLst/>
            </a:prstGeom>
            <a:solidFill>
              <a:srgbClr val="FFD44B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</a:rPr>
                <a:t>1</a:t>
              </a:r>
              <a:endParaRPr lang="id-ID" sz="28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" name="Grup 16">
            <a:extLst>
              <a:ext uri="{FF2B5EF4-FFF2-40B4-BE49-F238E27FC236}">
                <a16:creationId xmlns:a16="http://schemas.microsoft.com/office/drawing/2014/main" xmlns="" id="{20C11D55-55B0-72E4-A460-DB657F0E70D4}"/>
              </a:ext>
            </a:extLst>
          </p:cNvPr>
          <p:cNvGrpSpPr/>
          <p:nvPr/>
        </p:nvGrpSpPr>
        <p:grpSpPr>
          <a:xfrm>
            <a:off x="3886859" y="1808382"/>
            <a:ext cx="3797992" cy="3347278"/>
            <a:chOff x="3886859" y="1808382"/>
            <a:chExt cx="3797992" cy="3347278"/>
          </a:xfrm>
          <a:solidFill>
            <a:schemeClr val="bg1"/>
          </a:solidFill>
        </p:grpSpPr>
        <p:sp>
          <p:nvSpPr>
            <p:cNvPr id="7" name="Persegi Panjang: Sudut Lengkung 6">
              <a:extLst>
                <a:ext uri="{FF2B5EF4-FFF2-40B4-BE49-F238E27FC236}">
                  <a16:creationId xmlns:a16="http://schemas.microsoft.com/office/drawing/2014/main" xmlns="" id="{35A314E8-8950-39B6-B8CF-D7A883A2F4BC}"/>
                </a:ext>
              </a:extLst>
            </p:cNvPr>
            <p:cNvSpPr/>
            <p:nvPr/>
          </p:nvSpPr>
          <p:spPr>
            <a:xfrm>
              <a:off x="4131013" y="2052536"/>
              <a:ext cx="3553838" cy="3103124"/>
            </a:xfrm>
            <a:prstGeom prst="roundRect">
              <a:avLst>
                <a:gd name="adj" fmla="val 8568"/>
              </a:avLst>
            </a:prstGeom>
            <a:grpFill/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 err="1">
                  <a:solidFill>
                    <a:sysClr val="windowText" lastClr="000000"/>
                  </a:solidFill>
                </a:rPr>
                <a:t>Konsep</a:t>
              </a:r>
              <a:r>
                <a:rPr lang="en-US" sz="3600" b="1" dirty="0">
                  <a:solidFill>
                    <a:sysClr val="windowText" lastClr="000000"/>
                  </a:solidFill>
                </a:rPr>
                <a:t> Tata Kelola Berdasarkan UU dan </a:t>
              </a:r>
              <a:r>
                <a:rPr lang="en-US" sz="3600" b="1" dirty="0" err="1">
                  <a:solidFill>
                    <a:sysClr val="windowText" lastClr="000000"/>
                  </a:solidFill>
                </a:rPr>
                <a:t>Peraturan</a:t>
              </a:r>
              <a:endParaRPr lang="id-ID" sz="36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AD4A9BEA-1D7B-B145-C056-5F654B0BC0DE}"/>
                </a:ext>
              </a:extLst>
            </p:cNvPr>
            <p:cNvSpPr/>
            <p:nvPr/>
          </p:nvSpPr>
          <p:spPr>
            <a:xfrm>
              <a:off x="3886859" y="1808382"/>
              <a:ext cx="488308" cy="488308"/>
            </a:xfrm>
            <a:prstGeom prst="ellipse">
              <a:avLst/>
            </a:prstGeom>
            <a:solidFill>
              <a:srgbClr val="FFD44B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</a:rPr>
                <a:t>2</a:t>
              </a:r>
              <a:endParaRPr lang="id-ID" sz="28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8" name="Grup 17">
            <a:extLst>
              <a:ext uri="{FF2B5EF4-FFF2-40B4-BE49-F238E27FC236}">
                <a16:creationId xmlns:a16="http://schemas.microsoft.com/office/drawing/2014/main" xmlns="" id="{9ACB2D81-63D4-8151-BE0D-DCB0F0BE2ADD}"/>
              </a:ext>
            </a:extLst>
          </p:cNvPr>
          <p:cNvGrpSpPr/>
          <p:nvPr/>
        </p:nvGrpSpPr>
        <p:grpSpPr>
          <a:xfrm>
            <a:off x="7768195" y="1808382"/>
            <a:ext cx="3006810" cy="3347278"/>
            <a:chOff x="7768195" y="1808382"/>
            <a:chExt cx="3006810" cy="3347278"/>
          </a:xfrm>
          <a:solidFill>
            <a:schemeClr val="bg1"/>
          </a:solidFill>
        </p:grpSpPr>
        <p:sp>
          <p:nvSpPr>
            <p:cNvPr id="12" name="Persegi Panjang: Sudut Lengkung 11">
              <a:extLst>
                <a:ext uri="{FF2B5EF4-FFF2-40B4-BE49-F238E27FC236}">
                  <a16:creationId xmlns:a16="http://schemas.microsoft.com/office/drawing/2014/main" xmlns="" id="{841CA49D-29B3-754E-2FFD-AE02529652CF}"/>
                </a:ext>
              </a:extLst>
            </p:cNvPr>
            <p:cNvSpPr/>
            <p:nvPr/>
          </p:nvSpPr>
          <p:spPr>
            <a:xfrm>
              <a:off x="8012349" y="2052536"/>
              <a:ext cx="2762656" cy="3103124"/>
            </a:xfrm>
            <a:prstGeom prst="roundRect">
              <a:avLst>
                <a:gd name="adj" fmla="val 8568"/>
              </a:avLst>
            </a:prstGeom>
            <a:grpFill/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ysClr val="windowText" lastClr="000000"/>
                  </a:solidFill>
                </a:rPr>
                <a:t>Tata Kelola Zakat </a:t>
              </a:r>
              <a:r>
                <a:rPr lang="en-US" sz="3600" b="1" dirty="0" err="1">
                  <a:solidFill>
                    <a:sysClr val="windowText" lastClr="000000"/>
                  </a:solidFill>
                </a:rPr>
                <a:t>Berbasis</a:t>
              </a:r>
              <a:r>
                <a:rPr lang="en-US" sz="3600" b="1" dirty="0">
                  <a:solidFill>
                    <a:sysClr val="windowText" lastClr="000000"/>
                  </a:solidFill>
                </a:rPr>
                <a:t> </a:t>
              </a:r>
              <a:r>
                <a:rPr lang="en-US" sz="3600" b="1" dirty="0" err="1">
                  <a:solidFill>
                    <a:sysClr val="windowText" lastClr="000000"/>
                  </a:solidFill>
                </a:rPr>
                <a:t>Teknologi</a:t>
              </a:r>
              <a:endParaRPr lang="en-US" sz="36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9418BDF2-A598-5246-83D9-144926FF84B1}"/>
                </a:ext>
              </a:extLst>
            </p:cNvPr>
            <p:cNvSpPr/>
            <p:nvPr/>
          </p:nvSpPr>
          <p:spPr>
            <a:xfrm>
              <a:off x="7768195" y="1808382"/>
              <a:ext cx="488308" cy="488308"/>
            </a:xfrm>
            <a:prstGeom prst="ellipse">
              <a:avLst/>
            </a:prstGeom>
            <a:solidFill>
              <a:srgbClr val="FFD44B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ysClr val="windowText" lastClr="000000"/>
                  </a:solidFill>
                </a:rPr>
                <a:t>3</a:t>
              </a:r>
              <a:endParaRPr lang="id-ID" sz="2800" b="1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487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FE016F2F-407E-CBAA-8619-244DD9DAA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347" y="642785"/>
            <a:ext cx="5424346" cy="2276475"/>
          </a:xfrm>
        </p:spPr>
        <p:txBody>
          <a:bodyPr>
            <a:noAutofit/>
          </a:bodyPr>
          <a:lstStyle/>
          <a:p>
            <a:r>
              <a:rPr lang="en-US" sz="5000" b="1" dirty="0" err="1"/>
              <a:t>Konsep</a:t>
            </a:r>
            <a:r>
              <a:rPr lang="en-US" sz="5000" b="1" dirty="0"/>
              <a:t> Tata Kelola Zakat (</a:t>
            </a:r>
            <a:r>
              <a:rPr lang="en-US" sz="5000" b="1" i="1" dirty="0"/>
              <a:t>Zakat Governance</a:t>
            </a:r>
            <a:r>
              <a:rPr lang="en-US" sz="5000" b="1" dirty="0"/>
              <a:t>)</a:t>
            </a:r>
            <a:endParaRPr lang="id-ID" sz="5000" b="1" dirty="0"/>
          </a:p>
        </p:txBody>
      </p:sp>
      <p:cxnSp>
        <p:nvCxnSpPr>
          <p:cNvPr id="6" name="Konektor Lurus 5">
            <a:extLst>
              <a:ext uri="{FF2B5EF4-FFF2-40B4-BE49-F238E27FC236}">
                <a16:creationId xmlns:a16="http://schemas.microsoft.com/office/drawing/2014/main" xmlns="" id="{9067C74B-C248-9FB2-EE76-1872F96F0BD6}"/>
              </a:ext>
            </a:extLst>
          </p:cNvPr>
          <p:cNvCxnSpPr>
            <a:cxnSpLocks/>
          </p:cNvCxnSpPr>
          <p:nvPr/>
        </p:nvCxnSpPr>
        <p:spPr>
          <a:xfrm>
            <a:off x="4004707" y="855755"/>
            <a:ext cx="0" cy="1850535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Judul 1">
            <a:extLst>
              <a:ext uri="{FF2B5EF4-FFF2-40B4-BE49-F238E27FC236}">
                <a16:creationId xmlns:a16="http://schemas.microsoft.com/office/drawing/2014/main" xmlns="" id="{C8BE6E52-89E3-F043-5408-1558E676E2C4}"/>
              </a:ext>
            </a:extLst>
          </p:cNvPr>
          <p:cNvSpPr txBox="1">
            <a:spLocks/>
          </p:cNvSpPr>
          <p:nvPr/>
        </p:nvSpPr>
        <p:spPr>
          <a:xfrm>
            <a:off x="2612275" y="243804"/>
            <a:ext cx="790679" cy="2895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b="1" dirty="0"/>
              <a:t>1</a:t>
            </a:r>
            <a:endParaRPr lang="id-ID" sz="13800" b="1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2CD7BAE8-8AC2-F6E1-BCC2-CDB3CF50B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000" b="23376"/>
          <a:stretch/>
        </p:blipFill>
        <p:spPr bwMode="auto">
          <a:xfrm>
            <a:off x="0" y="3429000"/>
            <a:ext cx="12192000" cy="313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31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D6A11316-9A3A-4FE9-7934-20A3F9A1A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Konsep</a:t>
            </a:r>
            <a:r>
              <a:rPr lang="en-US" b="1" dirty="0"/>
              <a:t> Tata Kelola</a:t>
            </a:r>
            <a:endParaRPr lang="id-ID" b="1" dirty="0"/>
          </a:p>
        </p:txBody>
      </p:sp>
      <p:sp>
        <p:nvSpPr>
          <p:cNvPr id="4" name="Persegi Panjang: Sudut Lengkung 3">
            <a:extLst>
              <a:ext uri="{FF2B5EF4-FFF2-40B4-BE49-F238E27FC236}">
                <a16:creationId xmlns:a16="http://schemas.microsoft.com/office/drawing/2014/main" xmlns="" id="{46392D29-4721-1F17-90DF-2EA6CF79612E}"/>
              </a:ext>
            </a:extLst>
          </p:cNvPr>
          <p:cNvSpPr/>
          <p:nvPr/>
        </p:nvSpPr>
        <p:spPr>
          <a:xfrm>
            <a:off x="937259" y="2006669"/>
            <a:ext cx="4122417" cy="3068320"/>
          </a:xfrm>
          <a:prstGeom prst="roundRect">
            <a:avLst>
              <a:gd name="adj" fmla="val 5360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b="1" i="1" dirty="0">
                <a:solidFill>
                  <a:sysClr val="windowText" lastClr="000000"/>
                </a:solidFill>
              </a:rPr>
              <a:t>Governance </a:t>
            </a:r>
            <a:r>
              <a:rPr lang="id-ID" sz="2300" dirty="0">
                <a:solidFill>
                  <a:sysClr val="windowText" lastClr="000000"/>
                </a:solidFill>
              </a:rPr>
              <a:t>mengacu pada pelaksanaan kekuasaan ekonomi, politik dan administratif dalam </a:t>
            </a:r>
            <a:r>
              <a:rPr lang="id-ID" sz="2300" b="1" dirty="0">
                <a:solidFill>
                  <a:sysClr val="windowText" lastClr="000000"/>
                </a:solidFill>
              </a:rPr>
              <a:t>mengelola sumber daya</a:t>
            </a:r>
            <a:r>
              <a:rPr lang="id-ID" sz="2300" dirty="0">
                <a:solidFill>
                  <a:sysClr val="windowText" lastClr="000000"/>
                </a:solidFill>
              </a:rPr>
              <a:t> yang dimiliki oleh suatu negara</a:t>
            </a:r>
            <a:r>
              <a:rPr lang="en-US" sz="2300" dirty="0">
                <a:solidFill>
                  <a:sysClr val="windowText" lastClr="000000"/>
                </a:solidFill>
              </a:rPr>
              <a:t> (Bank Indonesia, 2016)</a:t>
            </a:r>
            <a:r>
              <a:rPr lang="id-ID" sz="23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5" name="Kotak Teks 4">
            <a:extLst>
              <a:ext uri="{FF2B5EF4-FFF2-40B4-BE49-F238E27FC236}">
                <a16:creationId xmlns:a16="http://schemas.microsoft.com/office/drawing/2014/main" xmlns="" id="{4D8E3268-AA77-EED8-4CE5-302C070ADAE2}"/>
              </a:ext>
            </a:extLst>
          </p:cNvPr>
          <p:cNvSpPr txBox="1"/>
          <p:nvPr/>
        </p:nvSpPr>
        <p:spPr>
          <a:xfrm>
            <a:off x="838200" y="1459855"/>
            <a:ext cx="6507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Zakat Governance </a:t>
            </a:r>
            <a:r>
              <a:rPr lang="en-US" sz="2400" dirty="0"/>
              <a:t>(Tata Kelola Zakat)</a:t>
            </a:r>
            <a:endParaRPr lang="id-ID" sz="2400" dirty="0"/>
          </a:p>
        </p:txBody>
      </p:sp>
      <p:sp>
        <p:nvSpPr>
          <p:cNvPr id="6" name="Persegi Panjang: Sudut Lengkung 5">
            <a:extLst>
              <a:ext uri="{FF2B5EF4-FFF2-40B4-BE49-F238E27FC236}">
                <a16:creationId xmlns:a16="http://schemas.microsoft.com/office/drawing/2014/main" xmlns="" id="{E0B8033D-383F-DAC5-16F2-01FB62EEE0B9}"/>
              </a:ext>
            </a:extLst>
          </p:cNvPr>
          <p:cNvSpPr/>
          <p:nvPr/>
        </p:nvSpPr>
        <p:spPr>
          <a:xfrm>
            <a:off x="5994400" y="2006669"/>
            <a:ext cx="5359400" cy="3068320"/>
          </a:xfrm>
          <a:prstGeom prst="roundRect">
            <a:avLst>
              <a:gd name="adj" fmla="val 5360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 err="1">
                <a:solidFill>
                  <a:sysClr val="windowText" lastClr="000000"/>
                </a:solidFill>
              </a:rPr>
              <a:t>Praktiknya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membutuhkan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mekanisme</a:t>
            </a:r>
            <a:r>
              <a:rPr lang="en-US" sz="2200" dirty="0">
                <a:solidFill>
                  <a:sysClr val="windowText" lastClr="000000"/>
                </a:solidFill>
              </a:rPr>
              <a:t>, proses dan </a:t>
            </a:r>
            <a:r>
              <a:rPr lang="en-US" sz="2200" dirty="0" err="1">
                <a:solidFill>
                  <a:sysClr val="windowText" lastClr="000000"/>
                </a:solidFill>
              </a:rPr>
              <a:t>lembaga</a:t>
            </a:r>
            <a:r>
              <a:rPr lang="en-US" sz="2200" dirty="0">
                <a:solidFill>
                  <a:sysClr val="windowText" lastClr="000000"/>
                </a:solidFill>
              </a:rPr>
              <a:t> di mana </a:t>
            </a:r>
            <a:r>
              <a:rPr lang="en-US" sz="2200" dirty="0" err="1">
                <a:solidFill>
                  <a:sysClr val="windowText" lastClr="000000"/>
                </a:solidFill>
              </a:rPr>
              <a:t>warga</a:t>
            </a:r>
            <a:r>
              <a:rPr lang="en-US" sz="2200" dirty="0">
                <a:solidFill>
                  <a:sysClr val="windowText" lastClr="000000"/>
                </a:solidFill>
              </a:rPr>
              <a:t> negara dan </a:t>
            </a:r>
            <a:r>
              <a:rPr lang="en-US" sz="2200" dirty="0" err="1">
                <a:solidFill>
                  <a:sysClr val="windowText" lastClr="000000"/>
                </a:solidFill>
              </a:rPr>
              <a:t>kelompok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masyarakat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</a:rPr>
              <a:t>mengartikulasikan</a:t>
            </a:r>
            <a:r>
              <a:rPr lang="en-US" sz="2200" b="1" dirty="0">
                <a:solidFill>
                  <a:sysClr val="windowText" lastClr="000000"/>
                </a:solidFill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</a:rPr>
              <a:t>kepentingan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mereka</a:t>
            </a:r>
            <a:r>
              <a:rPr lang="en-US" sz="2200" dirty="0">
                <a:solidFill>
                  <a:sysClr val="windowText" lastClr="000000"/>
                </a:solidFill>
              </a:rPr>
              <a:t>, </a:t>
            </a:r>
            <a:r>
              <a:rPr lang="en-US" sz="2200" b="1" dirty="0" err="1">
                <a:solidFill>
                  <a:sysClr val="windowText" lastClr="000000"/>
                </a:solidFill>
              </a:rPr>
              <a:t>menggunakan</a:t>
            </a:r>
            <a:r>
              <a:rPr lang="en-US" sz="2200" b="1" dirty="0">
                <a:solidFill>
                  <a:sysClr val="windowText" lastClr="000000"/>
                </a:solidFill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</a:rPr>
              <a:t>hak</a:t>
            </a:r>
            <a:r>
              <a:rPr lang="en-US" sz="2200" b="1" dirty="0">
                <a:solidFill>
                  <a:sysClr val="windowText" lastClr="000000"/>
                </a:solidFill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</a:rPr>
              <a:t>hukum</a:t>
            </a:r>
            <a:r>
              <a:rPr lang="en-US" sz="2200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mereka</a:t>
            </a:r>
            <a:r>
              <a:rPr lang="en-US" sz="2200" dirty="0">
                <a:solidFill>
                  <a:sysClr val="windowText" lastClr="000000"/>
                </a:solidFill>
              </a:rPr>
              <a:t>, </a:t>
            </a:r>
            <a:r>
              <a:rPr lang="en-US" sz="2200" b="1" dirty="0" err="1">
                <a:solidFill>
                  <a:sysClr val="windowText" lastClr="000000"/>
                </a:solidFill>
              </a:rPr>
              <a:t>memenuhi</a:t>
            </a:r>
            <a:r>
              <a:rPr lang="en-US" sz="2200" b="1" dirty="0">
                <a:solidFill>
                  <a:sysClr val="windowText" lastClr="000000"/>
                </a:solidFill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</a:rPr>
              <a:t>kewajiban</a:t>
            </a:r>
            <a:r>
              <a:rPr lang="en-US" sz="2200" b="1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mereka</a:t>
            </a:r>
            <a:r>
              <a:rPr lang="en-US" sz="2200" dirty="0">
                <a:solidFill>
                  <a:sysClr val="windowText" lastClr="000000"/>
                </a:solidFill>
              </a:rPr>
              <a:t> dan </a:t>
            </a:r>
            <a:r>
              <a:rPr lang="en-US" sz="2200" b="1" dirty="0" err="1">
                <a:solidFill>
                  <a:sysClr val="windowText" lastClr="000000"/>
                </a:solidFill>
              </a:rPr>
              <a:t>memediasi</a:t>
            </a:r>
            <a:r>
              <a:rPr lang="en-US" sz="2200" b="1" dirty="0">
                <a:solidFill>
                  <a:sysClr val="windowText" lastClr="000000"/>
                </a:solidFill>
              </a:rPr>
              <a:t> </a:t>
            </a:r>
            <a:r>
              <a:rPr lang="en-US" sz="2200" b="1" dirty="0" err="1">
                <a:solidFill>
                  <a:sysClr val="windowText" lastClr="000000"/>
                </a:solidFill>
              </a:rPr>
              <a:t>perbedaan</a:t>
            </a:r>
            <a:r>
              <a:rPr lang="en-US" sz="2200" b="1" dirty="0">
                <a:solidFill>
                  <a:sysClr val="windowText" lastClr="000000"/>
                </a:solidFill>
              </a:rPr>
              <a:t> </a:t>
            </a:r>
            <a:r>
              <a:rPr lang="en-US" sz="2200" dirty="0" err="1">
                <a:solidFill>
                  <a:sysClr val="windowText" lastClr="000000"/>
                </a:solidFill>
              </a:rPr>
              <a:t>mereka</a:t>
            </a:r>
            <a:r>
              <a:rPr lang="en-US" sz="2200" dirty="0">
                <a:solidFill>
                  <a:sysClr val="windowText" lastClr="000000"/>
                </a:solidFill>
              </a:rPr>
              <a:t>. </a:t>
            </a:r>
            <a:endParaRPr lang="id-ID" sz="2200" dirty="0">
              <a:solidFill>
                <a:sysClr val="windowText" lastClr="000000"/>
              </a:solidFill>
            </a:endParaRPr>
          </a:p>
        </p:txBody>
      </p:sp>
      <p:sp>
        <p:nvSpPr>
          <p:cNvPr id="7" name="Panah: Bawah 6">
            <a:extLst>
              <a:ext uri="{FF2B5EF4-FFF2-40B4-BE49-F238E27FC236}">
                <a16:creationId xmlns:a16="http://schemas.microsoft.com/office/drawing/2014/main" xmlns="" id="{A60A0537-6D4E-492A-3E1E-3D6C27C81933}"/>
              </a:ext>
            </a:extLst>
          </p:cNvPr>
          <p:cNvSpPr/>
          <p:nvPr/>
        </p:nvSpPr>
        <p:spPr>
          <a:xfrm rot="16200000">
            <a:off x="5151152" y="3180147"/>
            <a:ext cx="751772" cy="721363"/>
          </a:xfrm>
          <a:prstGeom prst="downArrow">
            <a:avLst/>
          </a:prstGeom>
          <a:solidFill>
            <a:srgbClr val="FFD4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Persegi Panjang 7">
            <a:extLst>
              <a:ext uri="{FF2B5EF4-FFF2-40B4-BE49-F238E27FC236}">
                <a16:creationId xmlns:a16="http://schemas.microsoft.com/office/drawing/2014/main" xmlns="" id="{B6267140-7CB0-03FB-C1FC-9491BF85A6F5}"/>
              </a:ext>
            </a:extLst>
          </p:cNvPr>
          <p:cNvSpPr/>
          <p:nvPr/>
        </p:nvSpPr>
        <p:spPr>
          <a:xfrm>
            <a:off x="937260" y="5275887"/>
            <a:ext cx="10416540" cy="751773"/>
          </a:xfrm>
          <a:prstGeom prst="rect">
            <a:avLst/>
          </a:prstGeom>
          <a:solidFill>
            <a:srgbClr val="FFD44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100" b="1" dirty="0">
                <a:solidFill>
                  <a:schemeClr val="tx1"/>
                </a:solidFill>
              </a:rPr>
              <a:t>5 </a:t>
            </a:r>
            <a:r>
              <a:rPr lang="en-US" sz="2100" b="1" dirty="0" err="1">
                <a:solidFill>
                  <a:schemeClr val="tx1"/>
                </a:solidFill>
              </a:rPr>
              <a:t>Prinsip</a:t>
            </a:r>
            <a:r>
              <a:rPr lang="en-US" sz="2100" b="1" dirty="0">
                <a:solidFill>
                  <a:schemeClr val="tx1"/>
                </a:solidFill>
              </a:rPr>
              <a:t> </a:t>
            </a:r>
            <a:r>
              <a:rPr lang="en-US" sz="2100" dirty="0">
                <a:solidFill>
                  <a:schemeClr val="tx1"/>
                </a:solidFill>
              </a:rPr>
              <a:t>Tata Kelola: </a:t>
            </a:r>
            <a:r>
              <a:rPr lang="en-US" sz="2100" b="1" dirty="0" err="1">
                <a:solidFill>
                  <a:schemeClr val="tx1"/>
                </a:solidFill>
              </a:rPr>
              <a:t>Legitimasi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b="1" dirty="0">
                <a:solidFill>
                  <a:schemeClr val="tx1"/>
                </a:solidFill>
              </a:rPr>
              <a:t>dan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2100" b="1" dirty="0" err="1">
                <a:solidFill>
                  <a:schemeClr val="tx1"/>
                </a:solidFill>
              </a:rPr>
              <a:t>suara</a:t>
            </a:r>
            <a:r>
              <a:rPr lang="en-US" sz="2100" dirty="0">
                <a:solidFill>
                  <a:schemeClr val="tx1"/>
                </a:solidFill>
              </a:rPr>
              <a:t>, </a:t>
            </a:r>
            <a:r>
              <a:rPr lang="en-US" sz="2100" b="1" dirty="0" err="1">
                <a:solidFill>
                  <a:schemeClr val="tx1"/>
                </a:solidFill>
              </a:rPr>
              <a:t>arahan</a:t>
            </a:r>
            <a:r>
              <a:rPr lang="en-US" sz="2100" dirty="0">
                <a:solidFill>
                  <a:schemeClr val="tx1"/>
                </a:solidFill>
              </a:rPr>
              <a:t>, </a:t>
            </a:r>
            <a:r>
              <a:rPr lang="en-US" sz="2100" b="1" dirty="0" err="1">
                <a:solidFill>
                  <a:schemeClr val="tx1"/>
                </a:solidFill>
              </a:rPr>
              <a:t>kinerja</a:t>
            </a:r>
            <a:r>
              <a:rPr lang="en-US" sz="2100" dirty="0">
                <a:solidFill>
                  <a:schemeClr val="tx1"/>
                </a:solidFill>
              </a:rPr>
              <a:t>, </a:t>
            </a:r>
            <a:r>
              <a:rPr lang="en-US" sz="2100" b="1" dirty="0" err="1">
                <a:solidFill>
                  <a:schemeClr val="tx1"/>
                </a:solidFill>
              </a:rPr>
              <a:t>akuntabilitas</a:t>
            </a:r>
            <a:r>
              <a:rPr lang="en-US" sz="2100" dirty="0">
                <a:solidFill>
                  <a:schemeClr val="tx1"/>
                </a:solidFill>
              </a:rPr>
              <a:t>, dan </a:t>
            </a:r>
            <a:r>
              <a:rPr lang="en-US" sz="2100" b="1" dirty="0" err="1">
                <a:solidFill>
                  <a:schemeClr val="tx1"/>
                </a:solidFill>
              </a:rPr>
              <a:t>keadilan</a:t>
            </a:r>
            <a:r>
              <a:rPr lang="en-US" sz="2100" b="1" dirty="0">
                <a:solidFill>
                  <a:schemeClr val="tx1"/>
                </a:solidFill>
              </a:rPr>
              <a:t> </a:t>
            </a:r>
            <a:r>
              <a:rPr lang="en-US" sz="2100" dirty="0">
                <a:solidFill>
                  <a:schemeClr val="tx1"/>
                </a:solidFill>
              </a:rPr>
              <a:t>(UNDP, 2018; Wahab dan Rahman, 2011)</a:t>
            </a:r>
            <a:endParaRPr lang="id-ID" sz="2100" dirty="0">
              <a:solidFill>
                <a:schemeClr val="tx1"/>
              </a:solidFill>
            </a:endParaRPr>
          </a:p>
        </p:txBody>
      </p:sp>
      <p:sp>
        <p:nvSpPr>
          <p:cNvPr id="10" name="Kotak Teks 9">
            <a:extLst>
              <a:ext uri="{FF2B5EF4-FFF2-40B4-BE49-F238E27FC236}">
                <a16:creationId xmlns:a16="http://schemas.microsoft.com/office/drawing/2014/main" xmlns="" id="{9C27DCBB-9274-EE8B-2CED-D9F0E7FAB029}"/>
              </a:ext>
            </a:extLst>
          </p:cNvPr>
          <p:cNvSpPr txBox="1"/>
          <p:nvPr/>
        </p:nvSpPr>
        <p:spPr>
          <a:xfrm>
            <a:off x="937259" y="6146693"/>
            <a:ext cx="609407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strike="noStrike" dirty="0">
                <a:effectLst/>
              </a:rPr>
              <a:t>Referensi: </a:t>
            </a:r>
            <a:r>
              <a:rPr lang="id-ID" sz="1500" b="0" i="0" strike="noStrike" dirty="0">
                <a:effectLst/>
              </a:rPr>
              <a:t>Widiastuti, T.</a:t>
            </a:r>
            <a:r>
              <a:rPr lang="id-ID" sz="1500" b="0" i="0" dirty="0">
                <a:effectLst/>
              </a:rPr>
              <a:t>, </a:t>
            </a:r>
            <a:r>
              <a:rPr lang="en-US" sz="1500" b="0" i="0" strike="noStrike" dirty="0" err="1">
                <a:effectLst/>
              </a:rPr>
              <a:t>dkk</a:t>
            </a:r>
            <a:r>
              <a:rPr lang="en-US" sz="1500" b="0" i="0" strike="noStrike" dirty="0">
                <a:effectLst/>
              </a:rPr>
              <a:t> </a:t>
            </a:r>
            <a:r>
              <a:rPr lang="id-ID" sz="1500" b="0" i="0" dirty="0">
                <a:effectLst/>
              </a:rPr>
              <a:t>(2021)</a:t>
            </a:r>
            <a:r>
              <a:rPr lang="en-US" sz="1500" dirty="0"/>
              <a:t>.</a:t>
            </a:r>
            <a:endParaRPr lang="id-ID" sz="1500" dirty="0"/>
          </a:p>
        </p:txBody>
      </p:sp>
    </p:spTree>
    <p:extLst>
      <p:ext uri="{BB962C8B-B14F-4D97-AF65-F5344CB8AC3E}">
        <p14:creationId xmlns:p14="http://schemas.microsoft.com/office/powerpoint/2010/main" val="3506454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rsegi Panjang: Sudut Lengkung 12">
            <a:extLst>
              <a:ext uri="{FF2B5EF4-FFF2-40B4-BE49-F238E27FC236}">
                <a16:creationId xmlns:a16="http://schemas.microsoft.com/office/drawing/2014/main" xmlns="" id="{86FCF4E4-30AC-D801-2125-78D5A99BD42D}"/>
              </a:ext>
            </a:extLst>
          </p:cNvPr>
          <p:cNvSpPr/>
          <p:nvPr/>
        </p:nvSpPr>
        <p:spPr>
          <a:xfrm>
            <a:off x="940700" y="2559791"/>
            <a:ext cx="4004388" cy="2032838"/>
          </a:xfrm>
          <a:prstGeom prst="roundRect">
            <a:avLst>
              <a:gd name="adj" fmla="val 2305"/>
            </a:avLst>
          </a:prstGeom>
          <a:solidFill>
            <a:schemeClr val="bg1">
              <a:lumMod val="95000"/>
            </a:scheme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xmlns="" id="{D6A11316-9A3A-4FE9-7934-20A3F9A1A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Konsep</a:t>
            </a:r>
            <a:r>
              <a:rPr lang="en-US" b="1" dirty="0"/>
              <a:t> Tata Kelola</a:t>
            </a:r>
            <a:endParaRPr lang="id-ID" b="1" dirty="0"/>
          </a:p>
        </p:txBody>
      </p:sp>
      <p:sp>
        <p:nvSpPr>
          <p:cNvPr id="6" name="Persegi Panjang: Sudut Lengkung 5">
            <a:extLst>
              <a:ext uri="{FF2B5EF4-FFF2-40B4-BE49-F238E27FC236}">
                <a16:creationId xmlns:a16="http://schemas.microsoft.com/office/drawing/2014/main" xmlns="" id="{9A16713F-D0E4-42F0-C40B-A0D95D52380D}"/>
              </a:ext>
            </a:extLst>
          </p:cNvPr>
          <p:cNvSpPr/>
          <p:nvPr/>
        </p:nvSpPr>
        <p:spPr>
          <a:xfrm>
            <a:off x="7305043" y="1586516"/>
            <a:ext cx="3636405" cy="561858"/>
          </a:xfrm>
          <a:prstGeom prst="roundRect">
            <a:avLst>
              <a:gd name="adj" fmla="val 7576"/>
            </a:avLst>
          </a:prstGeom>
          <a:solidFill>
            <a:srgbClr val="FFD44B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ysClr val="windowText" lastClr="000000"/>
                </a:solidFill>
              </a:rPr>
              <a:t>Mencapai</a:t>
            </a:r>
            <a:r>
              <a:rPr lang="en-US" sz="2400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>
                <a:solidFill>
                  <a:sysClr val="windowText" lastClr="000000"/>
                </a:solidFill>
              </a:rPr>
              <a:t>VISI &amp; MISI</a:t>
            </a:r>
            <a:endParaRPr lang="id-ID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Persegi Panjang 7">
            <a:extLst>
              <a:ext uri="{FF2B5EF4-FFF2-40B4-BE49-F238E27FC236}">
                <a16:creationId xmlns:a16="http://schemas.microsoft.com/office/drawing/2014/main" xmlns="" id="{D127EBBD-4493-2BE5-FB18-1F2C1E79E207}"/>
              </a:ext>
            </a:extLst>
          </p:cNvPr>
          <p:cNvSpPr/>
          <p:nvPr/>
        </p:nvSpPr>
        <p:spPr>
          <a:xfrm>
            <a:off x="940701" y="1589893"/>
            <a:ext cx="4004388" cy="55848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Pengelolaan</a:t>
            </a:r>
            <a:endParaRPr lang="id-ID" sz="2400" b="1" dirty="0"/>
          </a:p>
        </p:txBody>
      </p:sp>
      <p:grpSp>
        <p:nvGrpSpPr>
          <p:cNvPr id="14" name="Grup 13">
            <a:extLst>
              <a:ext uri="{FF2B5EF4-FFF2-40B4-BE49-F238E27FC236}">
                <a16:creationId xmlns:a16="http://schemas.microsoft.com/office/drawing/2014/main" xmlns="" id="{CD8E1D2D-6DCE-1158-3738-BE4366BA1FB3}"/>
              </a:ext>
            </a:extLst>
          </p:cNvPr>
          <p:cNvGrpSpPr/>
          <p:nvPr/>
        </p:nvGrpSpPr>
        <p:grpSpPr>
          <a:xfrm>
            <a:off x="1127116" y="2773217"/>
            <a:ext cx="3631556" cy="1605987"/>
            <a:chOff x="1037623" y="3732048"/>
            <a:chExt cx="3631556" cy="1605987"/>
          </a:xfrm>
          <a:solidFill>
            <a:schemeClr val="bg1"/>
          </a:solidFill>
        </p:grpSpPr>
        <p:sp>
          <p:nvSpPr>
            <p:cNvPr id="9" name="Persegi Panjang 8">
              <a:extLst>
                <a:ext uri="{FF2B5EF4-FFF2-40B4-BE49-F238E27FC236}">
                  <a16:creationId xmlns:a16="http://schemas.microsoft.com/office/drawing/2014/main" xmlns="" id="{6D9D1231-255C-8D27-E852-25E3F8F506E9}"/>
                </a:ext>
              </a:extLst>
            </p:cNvPr>
            <p:cNvSpPr/>
            <p:nvPr/>
          </p:nvSpPr>
          <p:spPr>
            <a:xfrm>
              <a:off x="1037623" y="3732048"/>
              <a:ext cx="1742954" cy="717632"/>
            </a:xfrm>
            <a:prstGeom prst="rect">
              <a:avLst/>
            </a:prstGeom>
            <a:grpFill/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ysClr val="windowText" lastClr="000000"/>
                  </a:solidFill>
                </a:rPr>
                <a:t>Profesional</a:t>
              </a:r>
              <a:endParaRPr lang="id-ID" sz="20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Persegi Panjang 9">
              <a:extLst>
                <a:ext uri="{FF2B5EF4-FFF2-40B4-BE49-F238E27FC236}">
                  <a16:creationId xmlns:a16="http://schemas.microsoft.com/office/drawing/2014/main" xmlns="" id="{C613083A-9291-0474-D667-8BB2712BDCCD}"/>
                </a:ext>
              </a:extLst>
            </p:cNvPr>
            <p:cNvSpPr/>
            <p:nvPr/>
          </p:nvSpPr>
          <p:spPr>
            <a:xfrm>
              <a:off x="2926225" y="3738798"/>
              <a:ext cx="1742954" cy="717632"/>
            </a:xfrm>
            <a:prstGeom prst="rect">
              <a:avLst/>
            </a:prstGeom>
            <a:grpFill/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ysClr val="windowText" lastClr="000000"/>
                  </a:solidFill>
                </a:rPr>
                <a:t>Kompeten</a:t>
              </a:r>
              <a:endParaRPr lang="id-ID" sz="20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Persegi Panjang 10">
              <a:extLst>
                <a:ext uri="{FF2B5EF4-FFF2-40B4-BE49-F238E27FC236}">
                  <a16:creationId xmlns:a16="http://schemas.microsoft.com/office/drawing/2014/main" xmlns="" id="{6A0823F3-0979-F64B-775F-0E454AFE0073}"/>
                </a:ext>
              </a:extLst>
            </p:cNvPr>
            <p:cNvSpPr/>
            <p:nvPr/>
          </p:nvSpPr>
          <p:spPr>
            <a:xfrm>
              <a:off x="1037623" y="4620403"/>
              <a:ext cx="1742954" cy="717632"/>
            </a:xfrm>
            <a:prstGeom prst="rect">
              <a:avLst/>
            </a:prstGeom>
            <a:grpFill/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ysClr val="windowText" lastClr="000000"/>
                  </a:solidFill>
                </a:rPr>
                <a:t>Transparan</a:t>
              </a:r>
              <a:endParaRPr lang="id-ID" sz="20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Persegi Panjang 11">
              <a:extLst>
                <a:ext uri="{FF2B5EF4-FFF2-40B4-BE49-F238E27FC236}">
                  <a16:creationId xmlns:a16="http://schemas.microsoft.com/office/drawing/2014/main" xmlns="" id="{F8C4577C-8A09-F05C-4228-44A91D3AC35A}"/>
                </a:ext>
              </a:extLst>
            </p:cNvPr>
            <p:cNvSpPr/>
            <p:nvPr/>
          </p:nvSpPr>
          <p:spPr>
            <a:xfrm>
              <a:off x="2926225" y="4620403"/>
              <a:ext cx="1742954" cy="717632"/>
            </a:xfrm>
            <a:prstGeom prst="rect">
              <a:avLst/>
            </a:prstGeom>
            <a:grpFill/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</a:rPr>
                <a:t>Adil</a:t>
              </a:r>
              <a:endParaRPr lang="id-ID" sz="2400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Panah: Bawah 14">
            <a:extLst>
              <a:ext uri="{FF2B5EF4-FFF2-40B4-BE49-F238E27FC236}">
                <a16:creationId xmlns:a16="http://schemas.microsoft.com/office/drawing/2014/main" xmlns="" id="{14328082-2631-46AA-B921-6F51F099D2BD}"/>
              </a:ext>
            </a:extLst>
          </p:cNvPr>
          <p:cNvSpPr/>
          <p:nvPr/>
        </p:nvSpPr>
        <p:spPr>
          <a:xfrm>
            <a:off x="2661966" y="2107456"/>
            <a:ext cx="561856" cy="452336"/>
          </a:xfrm>
          <a:prstGeom prst="down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Persegi Panjang 15">
            <a:extLst>
              <a:ext uri="{FF2B5EF4-FFF2-40B4-BE49-F238E27FC236}">
                <a16:creationId xmlns:a16="http://schemas.microsoft.com/office/drawing/2014/main" xmlns="" id="{548A4686-3246-C467-5AFF-B2C50C0E145D}"/>
              </a:ext>
            </a:extLst>
          </p:cNvPr>
          <p:cNvSpPr/>
          <p:nvPr/>
        </p:nvSpPr>
        <p:spPr>
          <a:xfrm>
            <a:off x="5445218" y="1589893"/>
            <a:ext cx="1390278" cy="558480"/>
          </a:xfrm>
          <a:prstGeom prst="rect">
            <a:avLst/>
          </a:prstGeom>
          <a:solidFill>
            <a:srgbClr val="FFD44B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</a:rPr>
              <a:t>BAIK</a:t>
            </a:r>
            <a:endParaRPr lang="id-ID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7" name="Panah: Bawah 16">
            <a:extLst>
              <a:ext uri="{FF2B5EF4-FFF2-40B4-BE49-F238E27FC236}">
                <a16:creationId xmlns:a16="http://schemas.microsoft.com/office/drawing/2014/main" xmlns="" id="{728634D4-8DF6-0FD9-A2AF-FAF0C51EDACA}"/>
              </a:ext>
            </a:extLst>
          </p:cNvPr>
          <p:cNvSpPr/>
          <p:nvPr/>
        </p:nvSpPr>
        <p:spPr>
          <a:xfrm rot="16200000">
            <a:off x="4927812" y="1583621"/>
            <a:ext cx="472955" cy="561858"/>
          </a:xfrm>
          <a:prstGeom prst="downArrow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8" name="Panah: Bawah 17">
            <a:extLst>
              <a:ext uri="{FF2B5EF4-FFF2-40B4-BE49-F238E27FC236}">
                <a16:creationId xmlns:a16="http://schemas.microsoft.com/office/drawing/2014/main" xmlns="" id="{A95A7CD7-D445-FF44-176B-FC82BD2848D9}"/>
              </a:ext>
            </a:extLst>
          </p:cNvPr>
          <p:cNvSpPr/>
          <p:nvPr/>
        </p:nvSpPr>
        <p:spPr>
          <a:xfrm rot="16200000">
            <a:off x="6833792" y="1636204"/>
            <a:ext cx="472955" cy="469546"/>
          </a:xfrm>
          <a:prstGeom prst="downArrow">
            <a:avLst/>
          </a:prstGeom>
          <a:solidFill>
            <a:srgbClr val="FFD4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" name="Panah: Bawah 18">
            <a:extLst>
              <a:ext uri="{FF2B5EF4-FFF2-40B4-BE49-F238E27FC236}">
                <a16:creationId xmlns:a16="http://schemas.microsoft.com/office/drawing/2014/main" xmlns="" id="{FC901D4C-489E-0726-FC41-F0D8FD569D09}"/>
              </a:ext>
            </a:extLst>
          </p:cNvPr>
          <p:cNvSpPr/>
          <p:nvPr/>
        </p:nvSpPr>
        <p:spPr>
          <a:xfrm>
            <a:off x="5852236" y="2148373"/>
            <a:ext cx="576242" cy="411418"/>
          </a:xfrm>
          <a:prstGeom prst="downArrow">
            <a:avLst/>
          </a:prstGeom>
          <a:solidFill>
            <a:srgbClr val="FFD4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Persegi Panjang: Sudut Lengkung 22">
            <a:extLst>
              <a:ext uri="{FF2B5EF4-FFF2-40B4-BE49-F238E27FC236}">
                <a16:creationId xmlns:a16="http://schemas.microsoft.com/office/drawing/2014/main" xmlns="" id="{5C53D307-826F-508C-873C-E42CF88B911B}"/>
              </a:ext>
            </a:extLst>
          </p:cNvPr>
          <p:cNvSpPr/>
          <p:nvPr/>
        </p:nvSpPr>
        <p:spPr>
          <a:xfrm>
            <a:off x="5445218" y="2559791"/>
            <a:ext cx="5019582" cy="2344809"/>
          </a:xfrm>
          <a:prstGeom prst="roundRect">
            <a:avLst>
              <a:gd name="adj" fmla="val 2305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grpSp>
        <p:nvGrpSpPr>
          <p:cNvPr id="28" name="Grup 27">
            <a:extLst>
              <a:ext uri="{FF2B5EF4-FFF2-40B4-BE49-F238E27FC236}">
                <a16:creationId xmlns:a16="http://schemas.microsoft.com/office/drawing/2014/main" xmlns="" id="{31A30DDD-D840-C8E5-36A8-E3A95D8C3198}"/>
              </a:ext>
            </a:extLst>
          </p:cNvPr>
          <p:cNvGrpSpPr/>
          <p:nvPr/>
        </p:nvGrpSpPr>
        <p:grpSpPr>
          <a:xfrm>
            <a:off x="5640687" y="2784178"/>
            <a:ext cx="4628644" cy="1896034"/>
            <a:chOff x="5465561" y="2934150"/>
            <a:chExt cx="4628644" cy="1896034"/>
          </a:xfrm>
        </p:grpSpPr>
        <p:sp>
          <p:nvSpPr>
            <p:cNvPr id="24" name="Persegi Panjang 23">
              <a:extLst>
                <a:ext uri="{FF2B5EF4-FFF2-40B4-BE49-F238E27FC236}">
                  <a16:creationId xmlns:a16="http://schemas.microsoft.com/office/drawing/2014/main" xmlns="" id="{9338917D-28DA-DFFB-08ED-758078D419A2}"/>
                </a:ext>
              </a:extLst>
            </p:cNvPr>
            <p:cNvSpPr/>
            <p:nvPr/>
          </p:nvSpPr>
          <p:spPr>
            <a:xfrm>
              <a:off x="5465561" y="2934150"/>
              <a:ext cx="2215400" cy="717632"/>
            </a:xfrm>
            <a:prstGeom prst="rect">
              <a:avLst/>
            </a:prstGeom>
            <a:solidFill>
              <a:srgbClr val="FFD44B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ysClr val="windowText" lastClr="000000"/>
                  </a:solidFill>
                </a:rPr>
                <a:t>Menghindari</a:t>
              </a:r>
              <a:r>
                <a:rPr lang="en-US" sz="2000" b="1" dirty="0">
                  <a:solidFill>
                    <a:sysClr val="windowText" lastClr="000000"/>
                  </a:solidFill>
                </a:rPr>
                <a:t> </a:t>
              </a:r>
              <a:r>
                <a:rPr lang="en-US" sz="2000" b="1" dirty="0" err="1">
                  <a:solidFill>
                    <a:sysClr val="windowText" lastClr="000000"/>
                  </a:solidFill>
                </a:rPr>
                <a:t>pelanggaran</a:t>
              </a:r>
              <a:endParaRPr lang="id-ID" sz="20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Persegi Panjang 24">
              <a:extLst>
                <a:ext uri="{FF2B5EF4-FFF2-40B4-BE49-F238E27FC236}">
                  <a16:creationId xmlns:a16="http://schemas.microsoft.com/office/drawing/2014/main" xmlns="" id="{3AFCC6BC-B37D-48F0-87DA-F79D6776AE01}"/>
                </a:ext>
              </a:extLst>
            </p:cNvPr>
            <p:cNvSpPr/>
            <p:nvPr/>
          </p:nvSpPr>
          <p:spPr>
            <a:xfrm>
              <a:off x="7878805" y="2934150"/>
              <a:ext cx="2215400" cy="717632"/>
            </a:xfrm>
            <a:prstGeom prst="rect">
              <a:avLst/>
            </a:prstGeom>
            <a:solidFill>
              <a:srgbClr val="FFD44B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ysClr val="windowText" lastClr="000000"/>
                  </a:solidFill>
                </a:rPr>
                <a:t>Mendorong</a:t>
              </a:r>
              <a:r>
                <a:rPr lang="en-US" sz="2000" b="1" dirty="0">
                  <a:solidFill>
                    <a:sysClr val="windowText" lastClr="000000"/>
                  </a:solidFill>
                </a:rPr>
                <a:t> </a:t>
              </a:r>
              <a:r>
                <a:rPr lang="en-US" sz="2000" b="1" dirty="0" err="1">
                  <a:solidFill>
                    <a:sysClr val="windowText" lastClr="000000"/>
                  </a:solidFill>
                </a:rPr>
                <a:t>sistem</a:t>
              </a:r>
              <a:r>
                <a:rPr lang="en-US" sz="2000" b="1" dirty="0">
                  <a:solidFill>
                    <a:sysClr val="windowText" lastClr="000000"/>
                  </a:solidFill>
                </a:rPr>
                <a:t> </a:t>
              </a:r>
              <a:r>
                <a:rPr lang="en-US" sz="2000" b="1" dirty="0" err="1">
                  <a:solidFill>
                    <a:sysClr val="windowText" lastClr="000000"/>
                  </a:solidFill>
                </a:rPr>
                <a:t>efisien</a:t>
              </a:r>
              <a:endParaRPr lang="id-ID" sz="20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Persegi Panjang 25">
              <a:extLst>
                <a:ext uri="{FF2B5EF4-FFF2-40B4-BE49-F238E27FC236}">
                  <a16:creationId xmlns:a16="http://schemas.microsoft.com/office/drawing/2014/main" xmlns="" id="{4BAFF50E-9513-AC27-7830-26B2E45D96A0}"/>
                </a:ext>
              </a:extLst>
            </p:cNvPr>
            <p:cNvSpPr/>
            <p:nvPr/>
          </p:nvSpPr>
          <p:spPr>
            <a:xfrm>
              <a:off x="5465561" y="3754640"/>
              <a:ext cx="2215400" cy="1075544"/>
            </a:xfrm>
            <a:prstGeom prst="rect">
              <a:avLst/>
            </a:prstGeom>
            <a:solidFill>
              <a:srgbClr val="FFD44B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ysClr val="windowText" lastClr="000000"/>
                  </a:solidFill>
                </a:rPr>
                <a:t>Responsif</a:t>
              </a:r>
              <a:r>
                <a:rPr lang="en-US" sz="2000" b="1" dirty="0">
                  <a:solidFill>
                    <a:sysClr val="windowText" lastClr="000000"/>
                  </a:solidFill>
                </a:rPr>
                <a:t> </a:t>
              </a:r>
              <a:r>
                <a:rPr lang="en-US" sz="2000" b="1" dirty="0" err="1">
                  <a:solidFill>
                    <a:sysClr val="windowText" lastClr="000000"/>
                  </a:solidFill>
                </a:rPr>
                <a:t>terhadap</a:t>
              </a:r>
              <a:r>
                <a:rPr lang="en-US" sz="2000" b="1" dirty="0">
                  <a:solidFill>
                    <a:sysClr val="windowText" lastClr="000000"/>
                  </a:solidFill>
                </a:rPr>
                <a:t> </a:t>
              </a:r>
              <a:r>
                <a:rPr lang="en-US" sz="2000" b="1" dirty="0" err="1">
                  <a:solidFill>
                    <a:sysClr val="windowText" lastClr="000000"/>
                  </a:solidFill>
                </a:rPr>
                <a:t>masalah</a:t>
              </a:r>
              <a:endParaRPr lang="id-ID" sz="20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Persegi Panjang 26">
              <a:extLst>
                <a:ext uri="{FF2B5EF4-FFF2-40B4-BE49-F238E27FC236}">
                  <a16:creationId xmlns:a16="http://schemas.microsoft.com/office/drawing/2014/main" xmlns="" id="{614F037B-6B4E-5AE8-7FB9-8F018D05957D}"/>
                </a:ext>
              </a:extLst>
            </p:cNvPr>
            <p:cNvSpPr/>
            <p:nvPr/>
          </p:nvSpPr>
          <p:spPr>
            <a:xfrm>
              <a:off x="7878805" y="3754640"/>
              <a:ext cx="2215400" cy="778747"/>
            </a:xfrm>
            <a:prstGeom prst="rect">
              <a:avLst/>
            </a:prstGeom>
            <a:solidFill>
              <a:srgbClr val="FFD44B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solidFill>
                    <a:sysClr val="windowText" lastClr="000000"/>
                  </a:solidFill>
                </a:rPr>
                <a:t>Menjaga</a:t>
              </a:r>
              <a:r>
                <a:rPr lang="en-US" sz="2000" b="1" dirty="0">
                  <a:solidFill>
                    <a:sysClr val="windowText" lastClr="000000"/>
                  </a:solidFill>
                </a:rPr>
                <a:t> </a:t>
              </a:r>
              <a:r>
                <a:rPr lang="en-US" sz="2000" b="1" dirty="0" err="1">
                  <a:solidFill>
                    <a:sysClr val="windowText" lastClr="000000"/>
                  </a:solidFill>
                </a:rPr>
                <a:t>reputasi</a:t>
              </a:r>
              <a:endParaRPr lang="id-ID" sz="20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1" name="Grup 30">
            <a:extLst>
              <a:ext uri="{FF2B5EF4-FFF2-40B4-BE49-F238E27FC236}">
                <a16:creationId xmlns:a16="http://schemas.microsoft.com/office/drawing/2014/main" xmlns="" id="{2908A8EC-05D1-B4D1-8D74-05125CEDE1DD}"/>
              </a:ext>
            </a:extLst>
          </p:cNvPr>
          <p:cNvGrpSpPr/>
          <p:nvPr/>
        </p:nvGrpSpPr>
        <p:grpSpPr>
          <a:xfrm>
            <a:off x="940700" y="5118025"/>
            <a:ext cx="9524100" cy="914400"/>
            <a:chOff x="940700" y="5344160"/>
            <a:chExt cx="9524100" cy="914400"/>
          </a:xfrm>
        </p:grpSpPr>
        <p:sp>
          <p:nvSpPr>
            <p:cNvPr id="30" name="Persegi Panjang: Sudut Lengkung 29">
              <a:extLst>
                <a:ext uri="{FF2B5EF4-FFF2-40B4-BE49-F238E27FC236}">
                  <a16:creationId xmlns:a16="http://schemas.microsoft.com/office/drawing/2014/main" xmlns="" id="{63CAF102-DB70-5044-F8AB-CE3F9EA805E1}"/>
                </a:ext>
              </a:extLst>
            </p:cNvPr>
            <p:cNvSpPr/>
            <p:nvPr/>
          </p:nvSpPr>
          <p:spPr>
            <a:xfrm>
              <a:off x="940700" y="5344160"/>
              <a:ext cx="9524100" cy="914400"/>
            </a:xfrm>
            <a:prstGeom prst="roundRect">
              <a:avLst>
                <a:gd name="adj" fmla="val 9792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9" name="Kotak Teks 28">
              <a:extLst>
                <a:ext uri="{FF2B5EF4-FFF2-40B4-BE49-F238E27FC236}">
                  <a16:creationId xmlns:a16="http://schemas.microsoft.com/office/drawing/2014/main" xmlns="" id="{40804C80-45BA-528C-8DF2-80BE4E5FCB40}"/>
                </a:ext>
              </a:extLst>
            </p:cNvPr>
            <p:cNvSpPr txBox="1"/>
            <p:nvPr/>
          </p:nvSpPr>
          <p:spPr>
            <a:xfrm>
              <a:off x="1065153" y="5448980"/>
              <a:ext cx="92041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Tata </a:t>
              </a:r>
              <a:r>
                <a:rPr lang="en-US" sz="2000" dirty="0" err="1"/>
                <a:t>kelola</a:t>
              </a:r>
              <a:r>
                <a:rPr lang="en-US" sz="2000" dirty="0"/>
                <a:t> zakat di Indonesia </a:t>
              </a:r>
              <a:r>
                <a:rPr lang="en-US" sz="2000" dirty="0" err="1"/>
                <a:t>secara</a:t>
              </a:r>
              <a:r>
                <a:rPr lang="en-US" sz="2000" dirty="0"/>
                <a:t> </a:t>
              </a:r>
              <a:r>
                <a:rPr lang="en-US" sz="2000" dirty="0" err="1"/>
                <a:t>khusus</a:t>
              </a:r>
              <a:r>
                <a:rPr lang="en-US" sz="2000" dirty="0"/>
                <a:t> </a:t>
              </a:r>
              <a:r>
                <a:rPr lang="en-US" sz="2000" dirty="0" err="1"/>
                <a:t>diatur</a:t>
              </a:r>
              <a:r>
                <a:rPr lang="en-US" sz="2000" dirty="0"/>
                <a:t> </a:t>
              </a:r>
              <a:r>
                <a:rPr lang="en-US" sz="2000" dirty="0" err="1"/>
                <a:t>dalam</a:t>
              </a:r>
              <a:r>
                <a:rPr lang="en-US" sz="2000" dirty="0"/>
                <a:t> </a:t>
              </a:r>
              <a:r>
                <a:rPr lang="en-US" sz="2000" b="1" dirty="0"/>
                <a:t>Zakat Core Principles (ZCP) </a:t>
              </a:r>
              <a:r>
                <a:rPr lang="en-US" sz="2000" dirty="0"/>
                <a:t>&amp; </a:t>
              </a:r>
              <a:r>
                <a:rPr lang="en-US" sz="2000" b="1" dirty="0"/>
                <a:t>UU No. 23 </a:t>
              </a:r>
              <a:r>
                <a:rPr lang="en-US" sz="2000" b="1" dirty="0" err="1"/>
                <a:t>Tahun</a:t>
              </a:r>
              <a:r>
                <a:rPr lang="en-US" sz="2000" b="1" dirty="0"/>
                <a:t> 2011 </a:t>
              </a:r>
              <a:r>
                <a:rPr lang="en-US" sz="2000" dirty="0" err="1"/>
                <a:t>Tentang</a:t>
              </a:r>
              <a:r>
                <a:rPr lang="en-US" sz="2000" dirty="0"/>
                <a:t> </a:t>
              </a:r>
              <a:r>
                <a:rPr lang="en-US" sz="2000" dirty="0" err="1"/>
                <a:t>Pengelolaan</a:t>
              </a:r>
              <a:r>
                <a:rPr lang="en-US" sz="2000" dirty="0"/>
                <a:t> Zakat</a:t>
              </a:r>
              <a:endParaRPr lang="id-ID" sz="2000" dirty="0"/>
            </a:p>
          </p:txBody>
        </p:sp>
      </p:grpSp>
      <p:sp>
        <p:nvSpPr>
          <p:cNvPr id="32" name="Kotak Teks 31">
            <a:extLst>
              <a:ext uri="{FF2B5EF4-FFF2-40B4-BE49-F238E27FC236}">
                <a16:creationId xmlns:a16="http://schemas.microsoft.com/office/drawing/2014/main" xmlns="" id="{CE3EB3E8-3B5E-EF35-E0A4-8EF4EEF59709}"/>
              </a:ext>
            </a:extLst>
          </p:cNvPr>
          <p:cNvSpPr txBox="1"/>
          <p:nvPr/>
        </p:nvSpPr>
        <p:spPr>
          <a:xfrm>
            <a:off x="940700" y="6148835"/>
            <a:ext cx="95241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i="0" strike="noStrike" dirty="0">
                <a:effectLst/>
              </a:rPr>
              <a:t>Referensi: </a:t>
            </a:r>
            <a:r>
              <a:rPr lang="id-ID" sz="1500" b="0" i="0" strike="noStrike" dirty="0">
                <a:effectLst/>
              </a:rPr>
              <a:t>Widiastuti, T.</a:t>
            </a:r>
            <a:r>
              <a:rPr lang="id-ID" sz="1500" b="0" i="0" dirty="0">
                <a:effectLst/>
              </a:rPr>
              <a:t>, </a:t>
            </a:r>
            <a:r>
              <a:rPr lang="en-US" sz="1500" b="0" i="0" strike="noStrike" dirty="0" err="1">
                <a:effectLst/>
              </a:rPr>
              <a:t>dkk</a:t>
            </a:r>
            <a:r>
              <a:rPr lang="en-US" sz="1500" b="0" i="0" strike="noStrike" dirty="0">
                <a:effectLst/>
              </a:rPr>
              <a:t> </a:t>
            </a:r>
            <a:r>
              <a:rPr lang="id-ID" sz="1500" b="0" i="0" dirty="0">
                <a:effectLst/>
              </a:rPr>
              <a:t>(2021)</a:t>
            </a:r>
            <a:r>
              <a:rPr lang="en-US" sz="1500" dirty="0"/>
              <a:t>. </a:t>
            </a:r>
            <a:endParaRPr lang="id-ID" sz="1500" dirty="0"/>
          </a:p>
        </p:txBody>
      </p:sp>
    </p:spTree>
    <p:extLst>
      <p:ext uri="{BB962C8B-B14F-4D97-AF65-F5344CB8AC3E}">
        <p14:creationId xmlns:p14="http://schemas.microsoft.com/office/powerpoint/2010/main" val="444360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FE016F2F-407E-CBAA-8619-244DD9DAA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7366" y="751458"/>
            <a:ext cx="5725288" cy="2276475"/>
          </a:xfrm>
        </p:spPr>
        <p:txBody>
          <a:bodyPr>
            <a:noAutofit/>
          </a:bodyPr>
          <a:lstStyle/>
          <a:p>
            <a:r>
              <a:rPr lang="en-US" sz="5000" b="1" dirty="0" err="1"/>
              <a:t>Konsep</a:t>
            </a:r>
            <a:r>
              <a:rPr lang="en-US" sz="5000" b="1" dirty="0"/>
              <a:t> Tata Kelola Berdasarkan UU dan </a:t>
            </a:r>
            <a:r>
              <a:rPr lang="en-US" sz="5000" b="1" dirty="0" err="1"/>
              <a:t>Peraturan</a:t>
            </a:r>
            <a:endParaRPr lang="id-ID" sz="5000" b="1" dirty="0"/>
          </a:p>
        </p:txBody>
      </p:sp>
      <p:cxnSp>
        <p:nvCxnSpPr>
          <p:cNvPr id="6" name="Konektor Lurus 5">
            <a:extLst>
              <a:ext uri="{FF2B5EF4-FFF2-40B4-BE49-F238E27FC236}">
                <a16:creationId xmlns:a16="http://schemas.microsoft.com/office/drawing/2014/main" xmlns="" id="{9067C74B-C248-9FB2-EE76-1872F96F0BD6}"/>
              </a:ext>
            </a:extLst>
          </p:cNvPr>
          <p:cNvCxnSpPr>
            <a:cxnSpLocks/>
          </p:cNvCxnSpPr>
          <p:nvPr/>
        </p:nvCxnSpPr>
        <p:spPr>
          <a:xfrm>
            <a:off x="3755086" y="899095"/>
            <a:ext cx="0" cy="1878829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Judul 1">
            <a:extLst>
              <a:ext uri="{FF2B5EF4-FFF2-40B4-BE49-F238E27FC236}">
                <a16:creationId xmlns:a16="http://schemas.microsoft.com/office/drawing/2014/main" xmlns="" id="{C8BE6E52-89E3-F043-5408-1558E676E2C4}"/>
              </a:ext>
            </a:extLst>
          </p:cNvPr>
          <p:cNvSpPr txBox="1">
            <a:spLocks/>
          </p:cNvSpPr>
          <p:nvPr/>
        </p:nvSpPr>
        <p:spPr>
          <a:xfrm>
            <a:off x="2270636" y="231685"/>
            <a:ext cx="874725" cy="28956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b="1" dirty="0"/>
              <a:t>2</a:t>
            </a:r>
            <a:endParaRPr lang="id-ID" sz="13800" b="1" dirty="0"/>
          </a:p>
        </p:txBody>
      </p:sp>
      <p:pic>
        <p:nvPicPr>
          <p:cNvPr id="7172" name="Picture 4" descr="Free Person Holding Gold and Silver Round Coins Stock Photo">
            <a:extLst>
              <a:ext uri="{FF2B5EF4-FFF2-40B4-BE49-F238E27FC236}">
                <a16:creationId xmlns:a16="http://schemas.microsoft.com/office/drawing/2014/main" xmlns="" id="{2CD7BAE8-8AC2-F6E1-BCC2-CDB3CF50B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61" b="35619"/>
          <a:stretch/>
        </p:blipFill>
        <p:spPr bwMode="auto">
          <a:xfrm>
            <a:off x="0" y="3429000"/>
            <a:ext cx="12192000" cy="313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981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ersegi Panjang: Sudut Lengkung 36">
            <a:extLst>
              <a:ext uri="{FF2B5EF4-FFF2-40B4-BE49-F238E27FC236}">
                <a16:creationId xmlns:a16="http://schemas.microsoft.com/office/drawing/2014/main" xmlns="" id="{9E6E7235-DB70-5731-995F-95474CB53618}"/>
              </a:ext>
            </a:extLst>
          </p:cNvPr>
          <p:cNvSpPr/>
          <p:nvPr/>
        </p:nvSpPr>
        <p:spPr>
          <a:xfrm>
            <a:off x="5059680" y="2064567"/>
            <a:ext cx="2395218" cy="1738589"/>
          </a:xfrm>
          <a:prstGeom prst="roundRect">
            <a:avLst>
              <a:gd name="adj" fmla="val 10219"/>
            </a:avLst>
          </a:prstGeom>
          <a:solidFill>
            <a:schemeClr val="bg1"/>
          </a:solidFill>
          <a:ln w="38100">
            <a:solidFill>
              <a:srgbClr val="FFD4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 b="1" dirty="0">
              <a:solidFill>
                <a:sysClr val="windowText" lastClr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6" name="Persegi Panjang: Sudut Lengkung 35">
            <a:extLst>
              <a:ext uri="{FF2B5EF4-FFF2-40B4-BE49-F238E27FC236}">
                <a16:creationId xmlns:a16="http://schemas.microsoft.com/office/drawing/2014/main" xmlns="" id="{F7509D98-AB22-F30A-A837-498B417B53ED}"/>
              </a:ext>
            </a:extLst>
          </p:cNvPr>
          <p:cNvSpPr/>
          <p:nvPr/>
        </p:nvSpPr>
        <p:spPr>
          <a:xfrm>
            <a:off x="4786778" y="4810694"/>
            <a:ext cx="2941022" cy="1590285"/>
          </a:xfrm>
          <a:prstGeom prst="roundRect">
            <a:avLst>
              <a:gd name="adj" fmla="val 10219"/>
            </a:avLst>
          </a:prstGeom>
          <a:solidFill>
            <a:schemeClr val="bg1"/>
          </a:solidFill>
          <a:ln w="38100">
            <a:solidFill>
              <a:srgbClr val="FFD4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2000" b="1" dirty="0">
              <a:solidFill>
                <a:sysClr val="windowText" lastClr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xmlns="" id="{A5A91604-96F4-8B6D-E31B-8C7AB9EB1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Tata Kelola Zakat di Indonesia</a:t>
            </a:r>
            <a:endParaRPr lang="id-ID" b="1" dirty="0"/>
          </a:p>
        </p:txBody>
      </p:sp>
      <p:sp>
        <p:nvSpPr>
          <p:cNvPr id="4" name="Persegi Panjang: Sudut Lengkung 3">
            <a:extLst>
              <a:ext uri="{FF2B5EF4-FFF2-40B4-BE49-F238E27FC236}">
                <a16:creationId xmlns:a16="http://schemas.microsoft.com/office/drawing/2014/main" xmlns="" id="{A3AD59E6-37FA-2FAB-F13D-F54C8CFC7DB9}"/>
              </a:ext>
            </a:extLst>
          </p:cNvPr>
          <p:cNvSpPr/>
          <p:nvPr/>
        </p:nvSpPr>
        <p:spPr>
          <a:xfrm>
            <a:off x="977900" y="1922123"/>
            <a:ext cx="3139440" cy="3423920"/>
          </a:xfrm>
          <a:prstGeom prst="roundRect">
            <a:avLst>
              <a:gd name="adj" fmla="val 5663"/>
            </a:avLst>
          </a:prstGeom>
          <a:solidFill>
            <a:schemeClr val="bg1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Persegi Panjang: Sudut Lengkung 4">
            <a:extLst>
              <a:ext uri="{FF2B5EF4-FFF2-40B4-BE49-F238E27FC236}">
                <a16:creationId xmlns:a16="http://schemas.microsoft.com/office/drawing/2014/main" xmlns="" id="{4D002255-70FA-2BE6-6322-85B8A503889F}"/>
              </a:ext>
            </a:extLst>
          </p:cNvPr>
          <p:cNvSpPr/>
          <p:nvPr/>
        </p:nvSpPr>
        <p:spPr>
          <a:xfrm>
            <a:off x="1569720" y="1539500"/>
            <a:ext cx="1955800" cy="742315"/>
          </a:xfrm>
          <a:prstGeom prst="roundRect">
            <a:avLst>
              <a:gd name="adj" fmla="val 15783"/>
            </a:avLst>
          </a:prstGeom>
          <a:solidFill>
            <a:srgbClr val="FFD44B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Zakat</a:t>
            </a:r>
            <a:endParaRPr lang="id-ID" sz="2500" b="1" dirty="0">
              <a:solidFill>
                <a:sysClr val="windowText" lastClr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Persegi Panjang: Sudut Lengkung 5">
            <a:extLst>
              <a:ext uri="{FF2B5EF4-FFF2-40B4-BE49-F238E27FC236}">
                <a16:creationId xmlns:a16="http://schemas.microsoft.com/office/drawing/2014/main" xmlns="" id="{8B1C7374-FE8F-B611-C46E-05AE8FEE3E70}"/>
              </a:ext>
            </a:extLst>
          </p:cNvPr>
          <p:cNvSpPr/>
          <p:nvPr/>
        </p:nvSpPr>
        <p:spPr>
          <a:xfrm>
            <a:off x="1183640" y="2480073"/>
            <a:ext cx="2727960" cy="742315"/>
          </a:xfrm>
          <a:prstGeom prst="roundRect">
            <a:avLst>
              <a:gd name="adj" fmla="val 8255"/>
            </a:avLst>
          </a:prstGeom>
          <a:solidFill>
            <a:schemeClr val="bg1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Pengumpulan</a:t>
            </a:r>
            <a:endParaRPr lang="id-ID" sz="2000" b="1" dirty="0">
              <a:solidFill>
                <a:sysClr val="windowText" lastClr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Persegi Panjang: Sudut Lengkung 8">
            <a:extLst>
              <a:ext uri="{FF2B5EF4-FFF2-40B4-BE49-F238E27FC236}">
                <a16:creationId xmlns:a16="http://schemas.microsoft.com/office/drawing/2014/main" xmlns="" id="{E74D0A28-084C-B32E-D64C-B82C39C62CF1}"/>
              </a:ext>
            </a:extLst>
          </p:cNvPr>
          <p:cNvSpPr/>
          <p:nvPr/>
        </p:nvSpPr>
        <p:spPr>
          <a:xfrm>
            <a:off x="5059680" y="1676228"/>
            <a:ext cx="2395218" cy="1039359"/>
          </a:xfrm>
          <a:prstGeom prst="roundRect">
            <a:avLst>
              <a:gd name="adj" fmla="val 8944"/>
            </a:avLst>
          </a:prstGeom>
          <a:solidFill>
            <a:srgbClr val="FFD44B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Badan Amil Zakat Nasional (BAZNAS)</a:t>
            </a:r>
            <a:endParaRPr lang="id-ID" b="1" dirty="0">
              <a:solidFill>
                <a:sysClr val="windowText" lastClr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Persegi Panjang: Sudut Lengkung 9">
            <a:extLst>
              <a:ext uri="{FF2B5EF4-FFF2-40B4-BE49-F238E27FC236}">
                <a16:creationId xmlns:a16="http://schemas.microsoft.com/office/drawing/2014/main" xmlns="" id="{55DC4315-93BC-7BE9-3EA3-B6030F976036}"/>
              </a:ext>
            </a:extLst>
          </p:cNvPr>
          <p:cNvSpPr/>
          <p:nvPr/>
        </p:nvSpPr>
        <p:spPr>
          <a:xfrm>
            <a:off x="5059680" y="4178189"/>
            <a:ext cx="2395219" cy="868355"/>
          </a:xfrm>
          <a:prstGeom prst="roundRect">
            <a:avLst>
              <a:gd name="adj" fmla="val 10219"/>
            </a:avLst>
          </a:prstGeom>
          <a:solidFill>
            <a:srgbClr val="FFD44B"/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Lembaga Amil Zakat (LAZ)</a:t>
            </a:r>
            <a:endParaRPr lang="id-ID" sz="2000" b="1" dirty="0">
              <a:solidFill>
                <a:sysClr val="windowText" lastClr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Persegi Panjang: Sudut Lengkung 10">
            <a:extLst>
              <a:ext uri="{FF2B5EF4-FFF2-40B4-BE49-F238E27FC236}">
                <a16:creationId xmlns:a16="http://schemas.microsoft.com/office/drawing/2014/main" xmlns="" id="{6D42795E-330B-588D-CD7E-CAB9C026AD89}"/>
              </a:ext>
            </a:extLst>
          </p:cNvPr>
          <p:cNvSpPr/>
          <p:nvPr/>
        </p:nvSpPr>
        <p:spPr>
          <a:xfrm>
            <a:off x="8295637" y="3821779"/>
            <a:ext cx="2669139" cy="1571173"/>
          </a:xfrm>
          <a:prstGeom prst="roundRect">
            <a:avLst>
              <a:gd name="adj" fmla="val 7546"/>
            </a:avLst>
          </a:prstGeom>
          <a:solidFill>
            <a:schemeClr val="bg1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Lembaga </a:t>
            </a:r>
            <a:r>
              <a:rPr lang="en-US" sz="2000" b="1" dirty="0" err="1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swasta</a:t>
            </a:r>
            <a:r>
              <a:rPr lang="en-US" sz="2000" b="1" dirty="0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yang </a:t>
            </a:r>
            <a:r>
              <a:rPr lang="en-US" sz="2000" b="1" dirty="0" err="1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dibentuk</a:t>
            </a:r>
            <a:r>
              <a:rPr lang="en-US" sz="2000" b="1" dirty="0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masyarakat</a:t>
            </a:r>
            <a:r>
              <a:rPr lang="en-US" sz="2000" b="1" dirty="0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sebagai</a:t>
            </a:r>
            <a:r>
              <a:rPr lang="en-US" sz="2000" b="1" dirty="0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amil</a:t>
            </a:r>
            <a:endParaRPr lang="id-ID" sz="2000" b="1" dirty="0">
              <a:solidFill>
                <a:sysClr val="windowText" lastClr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Persegi Panjang: Sudut Lengkung 11">
            <a:extLst>
              <a:ext uri="{FF2B5EF4-FFF2-40B4-BE49-F238E27FC236}">
                <a16:creationId xmlns:a16="http://schemas.microsoft.com/office/drawing/2014/main" xmlns="" id="{73C6EE6A-FA38-3E6B-9CDA-147031D4C524}"/>
              </a:ext>
            </a:extLst>
          </p:cNvPr>
          <p:cNvSpPr/>
          <p:nvPr/>
        </p:nvSpPr>
        <p:spPr>
          <a:xfrm>
            <a:off x="8199120" y="1539500"/>
            <a:ext cx="2669139" cy="1309236"/>
          </a:xfrm>
          <a:prstGeom prst="roundRect">
            <a:avLst>
              <a:gd name="adj" fmla="val 11678"/>
            </a:avLst>
          </a:prstGeom>
          <a:solidFill>
            <a:schemeClr val="bg1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Lembaga </a:t>
            </a:r>
            <a:r>
              <a:rPr lang="en-US" sz="2000" b="1" dirty="0" err="1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pemerintah</a:t>
            </a:r>
            <a:r>
              <a:rPr lang="en-US" sz="2000" b="1" dirty="0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000" b="1" dirty="0" err="1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sebagai</a:t>
            </a:r>
            <a:r>
              <a:rPr lang="en-US" sz="2000" b="1" dirty="0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regulator dan amil zakat</a:t>
            </a:r>
            <a:endParaRPr lang="id-ID" sz="2000" b="1" dirty="0">
              <a:solidFill>
                <a:sysClr val="windowText" lastClr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8684C2CD-98B9-7372-BC4D-81371C8B1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469" y="2715587"/>
            <a:ext cx="1389062" cy="107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2 DEKADE MILAD NURUL HAYAT: BERBAGI KEBAIKAN UNTUK SEMUA - nurulhayat.org">
            <a:extLst>
              <a:ext uri="{FF2B5EF4-FFF2-40B4-BE49-F238E27FC236}">
                <a16:creationId xmlns:a16="http://schemas.microsoft.com/office/drawing/2014/main" xmlns="" id="{07523B55-AAF2-7728-B312-E1C1E53A9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108" y="5265866"/>
            <a:ext cx="1196181" cy="36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Yayasan Dana Sosial Al Falah | Surabaya">
            <a:extLst>
              <a:ext uri="{FF2B5EF4-FFF2-40B4-BE49-F238E27FC236}">
                <a16:creationId xmlns:a16="http://schemas.microsoft.com/office/drawing/2014/main" xmlns="" id="{A5F51E3D-E0F5-AEFB-5ABE-673B93EDAF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t="28771" r="8480" b="33426"/>
          <a:stretch/>
        </p:blipFill>
        <p:spPr bwMode="auto">
          <a:xfrm>
            <a:off x="6323250" y="5209089"/>
            <a:ext cx="927440" cy="45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Lembaga Manajemen Infaq">
            <a:extLst>
              <a:ext uri="{FF2B5EF4-FFF2-40B4-BE49-F238E27FC236}">
                <a16:creationId xmlns:a16="http://schemas.microsoft.com/office/drawing/2014/main" xmlns="" id="{8F7D9D58-3A40-AF4A-A16D-142B2CE4F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927" y="5468617"/>
            <a:ext cx="927439" cy="92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Yatim Mandiri - Lembaga Amil Zakat Nasional (LAZNAS) Indonesia">
            <a:extLst>
              <a:ext uri="{FF2B5EF4-FFF2-40B4-BE49-F238E27FC236}">
                <a16:creationId xmlns:a16="http://schemas.microsoft.com/office/drawing/2014/main" xmlns="" id="{7871C038-EBDA-0A26-D41E-E70F538E3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367" y="5713991"/>
            <a:ext cx="632883" cy="43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xmlns="" id="{43AD7929-0AA1-95F6-5BD3-0A8203572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395" y="5713991"/>
            <a:ext cx="1091723" cy="43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Konektor Panah Lurus 18">
            <a:extLst>
              <a:ext uri="{FF2B5EF4-FFF2-40B4-BE49-F238E27FC236}">
                <a16:creationId xmlns:a16="http://schemas.microsoft.com/office/drawing/2014/main" xmlns="" id="{03380486-21DC-E706-AF3F-4D4CDAF4BFCB}"/>
              </a:ext>
            </a:extLst>
          </p:cNvPr>
          <p:cNvCxnSpPr>
            <a:stCxn id="4" idx="3"/>
            <a:endCxn id="9" idx="1"/>
          </p:cNvCxnSpPr>
          <p:nvPr/>
        </p:nvCxnSpPr>
        <p:spPr>
          <a:xfrm flipV="1">
            <a:off x="4117340" y="2195908"/>
            <a:ext cx="942340" cy="1438175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Konektor Panah Lurus 19">
            <a:extLst>
              <a:ext uri="{FF2B5EF4-FFF2-40B4-BE49-F238E27FC236}">
                <a16:creationId xmlns:a16="http://schemas.microsoft.com/office/drawing/2014/main" xmlns="" id="{66229E3D-35C7-3DFC-8DF4-533884F29C78}"/>
              </a:ext>
            </a:extLst>
          </p:cNvPr>
          <p:cNvCxnSpPr>
            <a:stCxn id="4" idx="3"/>
            <a:endCxn id="10" idx="1"/>
          </p:cNvCxnSpPr>
          <p:nvPr/>
        </p:nvCxnSpPr>
        <p:spPr>
          <a:xfrm>
            <a:off x="4117340" y="3634083"/>
            <a:ext cx="942340" cy="978284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Konektor Panah Lurus 20">
            <a:extLst>
              <a:ext uri="{FF2B5EF4-FFF2-40B4-BE49-F238E27FC236}">
                <a16:creationId xmlns:a16="http://schemas.microsoft.com/office/drawing/2014/main" xmlns="" id="{647F9815-6B5C-3D9C-E01E-542AC5A08202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7454898" y="2194118"/>
            <a:ext cx="744222" cy="1790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Konektor Panah Lurus 21">
            <a:extLst>
              <a:ext uri="{FF2B5EF4-FFF2-40B4-BE49-F238E27FC236}">
                <a16:creationId xmlns:a16="http://schemas.microsoft.com/office/drawing/2014/main" xmlns="" id="{65A6321D-4E16-9C2C-CA6C-60BB42022B4F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7454899" y="4607366"/>
            <a:ext cx="840738" cy="5001"/>
          </a:xfrm>
          <a:prstGeom prst="straightConnector1">
            <a:avLst/>
          </a:prstGeom>
          <a:ln w="5715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ersegi Panjang: Sudut Lengkung 22">
            <a:extLst>
              <a:ext uri="{FF2B5EF4-FFF2-40B4-BE49-F238E27FC236}">
                <a16:creationId xmlns:a16="http://schemas.microsoft.com/office/drawing/2014/main" xmlns="" id="{FD54A070-1030-A68E-1A2D-BC41BCFF458D}"/>
              </a:ext>
            </a:extLst>
          </p:cNvPr>
          <p:cNvSpPr/>
          <p:nvPr/>
        </p:nvSpPr>
        <p:spPr>
          <a:xfrm>
            <a:off x="1183640" y="3339294"/>
            <a:ext cx="2727960" cy="742315"/>
          </a:xfrm>
          <a:prstGeom prst="roundRect">
            <a:avLst>
              <a:gd name="adj" fmla="val 8255"/>
            </a:avLst>
          </a:prstGeom>
          <a:solidFill>
            <a:schemeClr val="bg1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Pendistribusian</a:t>
            </a:r>
            <a:endParaRPr lang="id-ID" sz="2000" b="1" dirty="0">
              <a:solidFill>
                <a:sysClr val="windowText" lastClr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Persegi Panjang: Sudut Lengkung 23">
            <a:extLst>
              <a:ext uri="{FF2B5EF4-FFF2-40B4-BE49-F238E27FC236}">
                <a16:creationId xmlns:a16="http://schemas.microsoft.com/office/drawing/2014/main" xmlns="" id="{910A5CC2-C46C-05A3-BD3A-E62ADFDE7701}"/>
              </a:ext>
            </a:extLst>
          </p:cNvPr>
          <p:cNvSpPr/>
          <p:nvPr/>
        </p:nvSpPr>
        <p:spPr>
          <a:xfrm>
            <a:off x="1183640" y="4198515"/>
            <a:ext cx="2727960" cy="742315"/>
          </a:xfrm>
          <a:prstGeom prst="roundRect">
            <a:avLst>
              <a:gd name="adj" fmla="val 8255"/>
            </a:avLst>
          </a:prstGeom>
          <a:solidFill>
            <a:schemeClr val="bg1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Pendayagunaan</a:t>
            </a:r>
            <a:endParaRPr lang="id-ID" sz="2000" b="1" dirty="0">
              <a:solidFill>
                <a:sysClr val="windowText" lastClr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0" name="Kotak Teks 49">
            <a:extLst>
              <a:ext uri="{FF2B5EF4-FFF2-40B4-BE49-F238E27FC236}">
                <a16:creationId xmlns:a16="http://schemas.microsoft.com/office/drawing/2014/main" xmlns="" id="{66F7FA29-6EFA-335F-05EB-B96188246B02}"/>
              </a:ext>
            </a:extLst>
          </p:cNvPr>
          <p:cNvSpPr txBox="1"/>
          <p:nvPr/>
        </p:nvSpPr>
        <p:spPr>
          <a:xfrm>
            <a:off x="977899" y="5544301"/>
            <a:ext cx="31394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Dasar Hukum: </a:t>
            </a:r>
            <a:r>
              <a:rPr lang="en-US" sz="1500" b="1" dirty="0"/>
              <a:t>UU No. 23 </a:t>
            </a:r>
            <a:r>
              <a:rPr lang="en-US" sz="1500" b="1" dirty="0" err="1"/>
              <a:t>Tahun</a:t>
            </a:r>
            <a:r>
              <a:rPr lang="en-US" sz="1500" b="1" dirty="0"/>
              <a:t> 2011</a:t>
            </a:r>
            <a:r>
              <a:rPr lang="en-US" sz="1500" dirty="0"/>
              <a:t> </a:t>
            </a:r>
            <a:r>
              <a:rPr lang="en-US" sz="1500" dirty="0" err="1"/>
              <a:t>Tentang</a:t>
            </a:r>
            <a:r>
              <a:rPr lang="en-US" sz="1500" dirty="0"/>
              <a:t> </a:t>
            </a:r>
            <a:r>
              <a:rPr lang="en-US" sz="1500" b="1" dirty="0" err="1"/>
              <a:t>Pengelolaan</a:t>
            </a:r>
            <a:r>
              <a:rPr lang="en-US" sz="1500" b="1" dirty="0"/>
              <a:t> Zakat</a:t>
            </a:r>
            <a:endParaRPr lang="id-ID" sz="1500" b="1" dirty="0"/>
          </a:p>
        </p:txBody>
      </p:sp>
    </p:spTree>
    <p:extLst>
      <p:ext uri="{BB962C8B-B14F-4D97-AF65-F5344CB8AC3E}">
        <p14:creationId xmlns:p14="http://schemas.microsoft.com/office/powerpoint/2010/main" val="3089459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6" grpId="0" animBg="1"/>
      <p:bldP spid="4" grpId="0" animBg="1"/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ersegi Panjang: Sudut Lengkung 12">
            <a:extLst>
              <a:ext uri="{FF2B5EF4-FFF2-40B4-BE49-F238E27FC236}">
                <a16:creationId xmlns:a16="http://schemas.microsoft.com/office/drawing/2014/main" xmlns="" id="{FDBE836B-4D84-71F7-9267-0496B36FED1E}"/>
              </a:ext>
            </a:extLst>
          </p:cNvPr>
          <p:cNvSpPr/>
          <p:nvPr/>
        </p:nvSpPr>
        <p:spPr>
          <a:xfrm>
            <a:off x="4033520" y="3477974"/>
            <a:ext cx="7320280" cy="2755186"/>
          </a:xfrm>
          <a:prstGeom prst="roundRect">
            <a:avLst>
              <a:gd name="adj" fmla="val 3500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Judul 1">
            <a:extLst>
              <a:ext uri="{FF2B5EF4-FFF2-40B4-BE49-F238E27FC236}">
                <a16:creationId xmlns:a16="http://schemas.microsoft.com/office/drawing/2014/main" xmlns="" id="{F6969930-5582-409A-341F-3A06228EC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Zakat Core Principles (ZCP)</a:t>
            </a:r>
            <a:endParaRPr lang="id-ID" b="1" dirty="0"/>
          </a:p>
        </p:txBody>
      </p:sp>
      <p:sp>
        <p:nvSpPr>
          <p:cNvPr id="5" name="Persegi Panjang: Sudut Lengkung 4">
            <a:extLst>
              <a:ext uri="{FF2B5EF4-FFF2-40B4-BE49-F238E27FC236}">
                <a16:creationId xmlns:a16="http://schemas.microsoft.com/office/drawing/2014/main" xmlns="" id="{E21304E2-2CB0-8A78-B176-34D7DB47A663}"/>
              </a:ext>
            </a:extLst>
          </p:cNvPr>
          <p:cNvSpPr/>
          <p:nvPr/>
        </p:nvSpPr>
        <p:spPr>
          <a:xfrm>
            <a:off x="1043492" y="1592132"/>
            <a:ext cx="2043953" cy="968188"/>
          </a:xfrm>
          <a:prstGeom prst="roundRect">
            <a:avLst>
              <a:gd name="adj" fmla="val 5386"/>
            </a:avLst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Zakat Core Principles</a:t>
            </a:r>
            <a:endParaRPr lang="id-ID" sz="2400" b="1" dirty="0">
              <a:solidFill>
                <a:schemeClr val="bg1"/>
              </a:solidFill>
            </a:endParaRPr>
          </a:p>
        </p:txBody>
      </p:sp>
      <p:sp>
        <p:nvSpPr>
          <p:cNvPr id="6" name="Panah: Chevron 5">
            <a:extLst>
              <a:ext uri="{FF2B5EF4-FFF2-40B4-BE49-F238E27FC236}">
                <a16:creationId xmlns:a16="http://schemas.microsoft.com/office/drawing/2014/main" xmlns="" id="{0B8FB420-AEEA-16FB-B2B2-34C3D4D25E65}"/>
              </a:ext>
            </a:extLst>
          </p:cNvPr>
          <p:cNvSpPr/>
          <p:nvPr/>
        </p:nvSpPr>
        <p:spPr>
          <a:xfrm>
            <a:off x="3247016" y="1748185"/>
            <a:ext cx="583303" cy="656081"/>
          </a:xfrm>
          <a:prstGeom prst="chevron">
            <a:avLst>
              <a:gd name="adj" fmla="val 35491"/>
            </a:avLst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7" name="Persegi Panjang: Sudut Lengkung 6">
            <a:extLst>
              <a:ext uri="{FF2B5EF4-FFF2-40B4-BE49-F238E27FC236}">
                <a16:creationId xmlns:a16="http://schemas.microsoft.com/office/drawing/2014/main" xmlns="" id="{6F970C03-1985-5147-1D43-57817DE91C13}"/>
              </a:ext>
            </a:extLst>
          </p:cNvPr>
          <p:cNvSpPr/>
          <p:nvPr/>
        </p:nvSpPr>
        <p:spPr>
          <a:xfrm>
            <a:off x="4033520" y="1592130"/>
            <a:ext cx="7320280" cy="1405069"/>
          </a:xfrm>
          <a:prstGeom prst="roundRect">
            <a:avLst>
              <a:gd name="adj" fmla="val 5386"/>
            </a:avLst>
          </a:prstGeom>
          <a:solidFill>
            <a:srgbClr val="FFD44B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ysClr val="windowText" lastClr="000000"/>
                </a:solidFill>
              </a:rPr>
              <a:t>P</a:t>
            </a:r>
            <a:r>
              <a:rPr lang="id-ID" sz="2400" dirty="0" err="1">
                <a:solidFill>
                  <a:sysClr val="windowText" lastClr="000000"/>
                </a:solidFill>
              </a:rPr>
              <a:t>rinsip</a:t>
            </a:r>
            <a:r>
              <a:rPr lang="id-ID" sz="2400" dirty="0">
                <a:solidFill>
                  <a:sysClr val="windowText" lastClr="000000"/>
                </a:solidFill>
              </a:rPr>
              <a:t>-prinsip </a:t>
            </a:r>
            <a:r>
              <a:rPr lang="en-US" sz="2400" dirty="0" err="1">
                <a:solidFill>
                  <a:sysClr val="windowText" lastClr="000000"/>
                </a:solidFill>
              </a:rPr>
              <a:t>pengelolaan</a:t>
            </a:r>
            <a:r>
              <a:rPr lang="en-US" sz="2400" dirty="0">
                <a:solidFill>
                  <a:sysClr val="windowText" lastClr="000000"/>
                </a:solidFill>
              </a:rPr>
              <a:t> zakat </a:t>
            </a:r>
            <a:r>
              <a:rPr lang="id-ID" sz="2400" dirty="0">
                <a:solidFill>
                  <a:sysClr val="windowText" lastClr="000000"/>
                </a:solidFill>
              </a:rPr>
              <a:t>yang bertujuan untuk </a:t>
            </a:r>
            <a:r>
              <a:rPr lang="id-ID" sz="2400" b="1" dirty="0">
                <a:solidFill>
                  <a:sysClr val="windowText" lastClr="000000"/>
                </a:solidFill>
              </a:rPr>
              <a:t>mendorong penyelenggaraan zakat yang efektif</a:t>
            </a:r>
            <a:endParaRPr lang="id-ID" sz="36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Panah: Chevron 7">
            <a:extLst>
              <a:ext uri="{FF2B5EF4-FFF2-40B4-BE49-F238E27FC236}">
                <a16:creationId xmlns:a16="http://schemas.microsoft.com/office/drawing/2014/main" xmlns="" id="{C69352F9-2A85-732A-6A0D-E18B3988E9E1}"/>
              </a:ext>
            </a:extLst>
          </p:cNvPr>
          <p:cNvSpPr/>
          <p:nvPr/>
        </p:nvSpPr>
        <p:spPr>
          <a:xfrm rot="5400000">
            <a:off x="1793910" y="2548923"/>
            <a:ext cx="543115" cy="896552"/>
          </a:xfrm>
          <a:prstGeom prst="chevron">
            <a:avLst>
              <a:gd name="adj" fmla="val 35491"/>
            </a:avLst>
          </a:prstGeom>
          <a:solidFill>
            <a:schemeClr val="tx1">
              <a:lumMod val="85000"/>
              <a:lumOff val="1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9" name="Persegi Panjang: Sudut Lengkung 8">
            <a:extLst>
              <a:ext uri="{FF2B5EF4-FFF2-40B4-BE49-F238E27FC236}">
                <a16:creationId xmlns:a16="http://schemas.microsoft.com/office/drawing/2014/main" xmlns="" id="{BD86F98A-9A9D-E8E2-3A34-EA4852763088}"/>
              </a:ext>
            </a:extLst>
          </p:cNvPr>
          <p:cNvSpPr/>
          <p:nvPr/>
        </p:nvSpPr>
        <p:spPr>
          <a:xfrm>
            <a:off x="1043492" y="3429000"/>
            <a:ext cx="2043953" cy="968188"/>
          </a:xfrm>
          <a:prstGeom prst="roundRect">
            <a:avLst>
              <a:gd name="adj" fmla="val 8534"/>
            </a:avLst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Hasil </a:t>
            </a:r>
            <a:r>
              <a:rPr lang="en-US" sz="2400" dirty="0" err="1">
                <a:solidFill>
                  <a:schemeClr val="tx1"/>
                </a:solidFill>
              </a:rPr>
              <a:t>kerja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sama</a:t>
            </a:r>
            <a:endParaRPr lang="id-ID" sz="3600" b="1" dirty="0">
              <a:solidFill>
                <a:schemeClr val="tx1"/>
              </a:solidFill>
            </a:endParaRPr>
          </a:p>
        </p:txBody>
      </p:sp>
      <p:sp>
        <p:nvSpPr>
          <p:cNvPr id="10" name="Panah: Kanan 9">
            <a:extLst>
              <a:ext uri="{FF2B5EF4-FFF2-40B4-BE49-F238E27FC236}">
                <a16:creationId xmlns:a16="http://schemas.microsoft.com/office/drawing/2014/main" xmlns="" id="{9E8093F1-0492-AAEE-F895-84F434637151}"/>
              </a:ext>
            </a:extLst>
          </p:cNvPr>
          <p:cNvSpPr/>
          <p:nvPr/>
        </p:nvSpPr>
        <p:spPr>
          <a:xfrm>
            <a:off x="3268418" y="3461116"/>
            <a:ext cx="583303" cy="765655"/>
          </a:xfrm>
          <a:prstGeom prst="rightArrow">
            <a:avLst/>
          </a:prstGeom>
          <a:solidFill>
            <a:schemeClr val="bg1"/>
          </a:solidFill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050" name="Picture 2" descr="IRTI IDB Gelar Kursus Online Keuangan Syariah">
            <a:extLst>
              <a:ext uri="{FF2B5EF4-FFF2-40B4-BE49-F238E27FC236}">
                <a16:creationId xmlns:a16="http://schemas.microsoft.com/office/drawing/2014/main" xmlns="" id="{66B62035-766F-4D76-3A57-65A8D1D919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6" t="4410" r="23671"/>
          <a:stretch/>
        </p:blipFill>
        <p:spPr bwMode="auto">
          <a:xfrm>
            <a:off x="6124429" y="3539820"/>
            <a:ext cx="1599868" cy="160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ambar 11">
            <a:extLst>
              <a:ext uri="{FF2B5EF4-FFF2-40B4-BE49-F238E27FC236}">
                <a16:creationId xmlns:a16="http://schemas.microsoft.com/office/drawing/2014/main" xmlns="" id="{EBFD4BFF-2CD8-FBAA-70A7-CB4B6E39A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167" y="3963894"/>
            <a:ext cx="768865" cy="978946"/>
          </a:xfrm>
          <a:prstGeom prst="rect">
            <a:avLst/>
          </a:prstGeom>
        </p:spPr>
      </p:pic>
      <p:pic>
        <p:nvPicPr>
          <p:cNvPr id="2054" name="Picture 6" descr="Badan Amil Zakat Nasional - Wikipedia bahasa Indonesia, ensiklopedia bebas">
            <a:extLst>
              <a:ext uri="{FF2B5EF4-FFF2-40B4-BE49-F238E27FC236}">
                <a16:creationId xmlns:a16="http://schemas.microsoft.com/office/drawing/2014/main" xmlns="" id="{05F55CD9-0B22-F506-0C0B-EBB58EF0B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068" y="3564197"/>
            <a:ext cx="2118809" cy="163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BD16B38C-E5FF-45FB-C437-88215E4C2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672" y="5221626"/>
            <a:ext cx="2914198" cy="51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Kotak Teks 13">
            <a:extLst>
              <a:ext uri="{FF2B5EF4-FFF2-40B4-BE49-F238E27FC236}">
                <a16:creationId xmlns:a16="http://schemas.microsoft.com/office/drawing/2014/main" xmlns="" id="{FB8F8C45-DA7A-03C7-6CD0-335F9FFB7072}"/>
              </a:ext>
            </a:extLst>
          </p:cNvPr>
          <p:cNvSpPr txBox="1"/>
          <p:nvPr/>
        </p:nvSpPr>
        <p:spPr>
          <a:xfrm>
            <a:off x="8989240" y="3732182"/>
            <a:ext cx="21592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&amp; </a:t>
            </a:r>
            <a:r>
              <a:rPr lang="en-US" sz="2000" b="1" dirty="0"/>
              <a:t>8 negara </a:t>
            </a:r>
            <a:r>
              <a:rPr lang="en-US" sz="2000" dirty="0" err="1"/>
              <a:t>lainnya</a:t>
            </a:r>
            <a:r>
              <a:rPr lang="en-US" sz="2000" dirty="0"/>
              <a:t> yang </a:t>
            </a:r>
            <a:r>
              <a:rPr lang="en-US" sz="2000" dirty="0" err="1"/>
              <a:t>tergabung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b="1" dirty="0"/>
              <a:t>International Working Group (IWG)</a:t>
            </a:r>
            <a:endParaRPr lang="id-ID" sz="2000" b="1" dirty="0"/>
          </a:p>
        </p:txBody>
      </p:sp>
      <p:sp>
        <p:nvSpPr>
          <p:cNvPr id="16" name="Kotak Teks 15">
            <a:extLst>
              <a:ext uri="{FF2B5EF4-FFF2-40B4-BE49-F238E27FC236}">
                <a16:creationId xmlns:a16="http://schemas.microsoft.com/office/drawing/2014/main" xmlns="" id="{D7B88356-0171-253B-309A-3405F2DCAB99}"/>
              </a:ext>
            </a:extLst>
          </p:cNvPr>
          <p:cNvSpPr txBox="1"/>
          <p:nvPr/>
        </p:nvSpPr>
        <p:spPr>
          <a:xfrm>
            <a:off x="1042666" y="5212898"/>
            <a:ext cx="20439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strike="noStrike" dirty="0">
                <a:effectLst/>
              </a:rPr>
              <a:t>Referensi: BI, BAZNAS, IRT-ISDB, </a:t>
            </a:r>
            <a:r>
              <a:rPr lang="en-US" sz="1500" b="0" i="0" strike="noStrike" dirty="0" err="1">
                <a:effectLst/>
              </a:rPr>
              <a:t>dll</a:t>
            </a:r>
            <a:r>
              <a:rPr lang="en-US" sz="1500" dirty="0"/>
              <a:t>. (2016). </a:t>
            </a:r>
            <a:r>
              <a:rPr lang="en-US" sz="1500" i="1" dirty="0"/>
              <a:t>Zakat Core Principles</a:t>
            </a:r>
            <a:r>
              <a:rPr lang="en-US" sz="1500" dirty="0"/>
              <a:t>.</a:t>
            </a:r>
            <a:endParaRPr lang="id-ID" sz="1500" dirty="0"/>
          </a:p>
        </p:txBody>
      </p:sp>
    </p:spTree>
    <p:extLst>
      <p:ext uri="{BB962C8B-B14F-4D97-AF65-F5344CB8AC3E}">
        <p14:creationId xmlns:p14="http://schemas.microsoft.com/office/powerpoint/2010/main" val="91364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udul 1">
            <a:extLst>
              <a:ext uri="{FF2B5EF4-FFF2-40B4-BE49-F238E27FC236}">
                <a16:creationId xmlns:a16="http://schemas.microsoft.com/office/drawing/2014/main" xmlns="" id="{9506094C-3C28-10EE-05F5-65F809690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Prinsip-prinsip</a:t>
            </a:r>
            <a:r>
              <a:rPr lang="en-US" b="1" dirty="0"/>
              <a:t> </a:t>
            </a:r>
            <a:r>
              <a:rPr lang="en-US" b="1" dirty="0" err="1"/>
              <a:t>Pokok</a:t>
            </a:r>
            <a:r>
              <a:rPr lang="en-US" b="1" dirty="0"/>
              <a:t> ZCP</a:t>
            </a:r>
            <a:endParaRPr lang="id-ID" dirty="0"/>
          </a:p>
        </p:txBody>
      </p:sp>
      <p:graphicFrame>
        <p:nvGraphicFramePr>
          <p:cNvPr id="8" name="Tampungan Konten 7">
            <a:extLst>
              <a:ext uri="{FF2B5EF4-FFF2-40B4-BE49-F238E27FC236}">
                <a16:creationId xmlns:a16="http://schemas.microsoft.com/office/drawing/2014/main" xmlns="" id="{9819035A-B531-D2D9-FF14-4613B73FCB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5541665"/>
              </p:ext>
            </p:extLst>
          </p:nvPr>
        </p:nvGraphicFramePr>
        <p:xfrm>
          <a:off x="1024890" y="1589088"/>
          <a:ext cx="4390390" cy="2962592"/>
        </p:xfrm>
        <a:graphic>
          <a:graphicData uri="http://schemas.openxmlformats.org/drawingml/2006/table">
            <a:tbl>
              <a:tblPr/>
              <a:tblGrid>
                <a:gridCol w="621030">
                  <a:extLst>
                    <a:ext uri="{9D8B030D-6E8A-4147-A177-3AD203B41FA5}">
                      <a16:colId xmlns:a16="http://schemas.microsoft.com/office/drawing/2014/main" xmlns="" val="15377999"/>
                    </a:ext>
                  </a:extLst>
                </a:gridCol>
                <a:gridCol w="2920435">
                  <a:extLst>
                    <a:ext uri="{9D8B030D-6E8A-4147-A177-3AD203B41FA5}">
                      <a16:colId xmlns:a16="http://schemas.microsoft.com/office/drawing/2014/main" xmlns="" val="522669519"/>
                    </a:ext>
                  </a:extLst>
                </a:gridCol>
                <a:gridCol w="848925">
                  <a:extLst>
                    <a:ext uri="{9D8B030D-6E8A-4147-A177-3AD203B41FA5}">
                      <a16:colId xmlns:a16="http://schemas.microsoft.com/office/drawing/2014/main" xmlns="" val="1465815736"/>
                    </a:ext>
                  </a:extLst>
                </a:gridCol>
              </a:tblGrid>
              <a:tr h="432049"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No</a:t>
                      </a:r>
                      <a:r>
                        <a:rPr lang="en-US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  <a:endParaRPr lang="id-ID" sz="2100" dirty="0">
                        <a:effectLst/>
                        <a:latin typeface="+mj-lt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Dimensi</a:t>
                      </a:r>
                      <a:endParaRPr lang="id-ID" sz="2100" dirty="0">
                        <a:effectLst/>
                        <a:latin typeface="+mj-lt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PPZ</a:t>
                      </a:r>
                      <a:endParaRPr lang="id-ID" sz="2100" dirty="0">
                        <a:effectLst/>
                        <a:latin typeface="+mj-lt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0469122"/>
                  </a:ext>
                </a:extLst>
              </a:tr>
              <a:tr h="35349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id-ID" sz="2100">
                        <a:effectLst/>
                        <a:latin typeface="+mj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Fondasi</a:t>
                      </a:r>
                      <a:r>
                        <a:rPr lang="id-ID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Hukum</a:t>
                      </a:r>
                      <a:endParaRPr lang="id-ID" sz="2100" dirty="0">
                        <a:effectLst/>
                        <a:latin typeface="+mj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1-3</a:t>
                      </a:r>
                      <a:endParaRPr lang="id-ID" sz="2100" dirty="0">
                        <a:effectLst/>
                        <a:latin typeface="+mj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71956750"/>
                  </a:ext>
                </a:extLst>
              </a:tr>
              <a:tr h="35349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  <a:endParaRPr lang="id-ID" sz="2100">
                        <a:effectLst/>
                        <a:latin typeface="+mj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Pengawasan Zakat</a:t>
                      </a:r>
                      <a:endParaRPr lang="id-ID" sz="2100" dirty="0">
                        <a:effectLst/>
                        <a:latin typeface="+mj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solidFill>
                            <a:srgbClr val="233A44"/>
                          </a:solidFill>
                          <a:effectLst/>
                          <a:latin typeface="+mj-lt"/>
                        </a:rPr>
                        <a:t>4-6</a:t>
                      </a:r>
                      <a:endParaRPr lang="id-ID" sz="2100" dirty="0">
                        <a:effectLst/>
                        <a:latin typeface="+mj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45404636"/>
                  </a:ext>
                </a:extLst>
              </a:tr>
              <a:tr h="35349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  <a:endParaRPr lang="id-ID" sz="2100">
                        <a:effectLst/>
                        <a:latin typeface="+mj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Tata Kelola Zakat</a:t>
                      </a:r>
                      <a:endParaRPr lang="id-ID" sz="2100" dirty="0">
                        <a:effectLst/>
                        <a:latin typeface="+mj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solidFill>
                            <a:srgbClr val="233A44"/>
                          </a:solidFill>
                          <a:effectLst/>
                          <a:latin typeface="+mj-lt"/>
                        </a:rPr>
                        <a:t>7-8</a:t>
                      </a:r>
                      <a:endParaRPr lang="id-ID" sz="2100" dirty="0">
                        <a:effectLst/>
                        <a:latin typeface="+mj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64955888"/>
                  </a:ext>
                </a:extLst>
              </a:tr>
              <a:tr h="353495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  <a:endParaRPr lang="id-ID" sz="2100">
                        <a:effectLst/>
                        <a:latin typeface="+mj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Fungsi Perantara</a:t>
                      </a:r>
                      <a:endParaRPr lang="id-ID" sz="2100" dirty="0">
                        <a:effectLst/>
                        <a:latin typeface="+mj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9-10</a:t>
                      </a:r>
                      <a:endParaRPr lang="id-ID" sz="2100" dirty="0">
                        <a:effectLst/>
                        <a:latin typeface="+mj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3230917"/>
                  </a:ext>
                </a:extLst>
              </a:tr>
              <a:tr h="15430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id-ID" sz="2100">
                        <a:effectLst/>
                        <a:latin typeface="+mj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Manajemen Risiko</a:t>
                      </a:r>
                      <a:endParaRPr lang="id-ID" sz="2100" dirty="0">
                        <a:effectLst/>
                        <a:latin typeface="+mj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11-14</a:t>
                      </a:r>
                      <a:endParaRPr lang="id-ID" sz="2100" dirty="0">
                        <a:effectLst/>
                        <a:latin typeface="+mj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00425737"/>
                  </a:ext>
                </a:extLst>
              </a:tr>
              <a:tr h="43275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1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</a:t>
                      </a:r>
                      <a:endParaRPr lang="id-ID" sz="2100">
                        <a:effectLst/>
                        <a:latin typeface="+mj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Tata Kelola Syariah</a:t>
                      </a:r>
                      <a:endParaRPr lang="id-ID" sz="2100" dirty="0">
                        <a:effectLst/>
                        <a:latin typeface="+mj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15-18</a:t>
                      </a:r>
                      <a:endParaRPr lang="id-ID" sz="2100" dirty="0">
                        <a:effectLst/>
                        <a:latin typeface="+mj-lt"/>
                      </a:endParaRPr>
                    </a:p>
                  </a:txBody>
                  <a:tcPr marL="76200" marR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3235622"/>
                  </a:ext>
                </a:extLst>
              </a:tr>
            </a:tbl>
          </a:graphicData>
        </a:graphic>
      </p:graphicFrame>
      <p:sp>
        <p:nvSpPr>
          <p:cNvPr id="11" name="Kotak Teks 10">
            <a:extLst>
              <a:ext uri="{FF2B5EF4-FFF2-40B4-BE49-F238E27FC236}">
                <a16:creationId xmlns:a16="http://schemas.microsoft.com/office/drawing/2014/main" xmlns="" id="{3BBDF05E-3137-B10C-21AD-0AE75718D192}"/>
              </a:ext>
            </a:extLst>
          </p:cNvPr>
          <p:cNvSpPr txBox="1"/>
          <p:nvPr/>
        </p:nvSpPr>
        <p:spPr>
          <a:xfrm>
            <a:off x="1024889" y="5015080"/>
            <a:ext cx="46240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ZCP </a:t>
            </a:r>
            <a:r>
              <a:rPr lang="en-US" sz="2000" dirty="0" err="1">
                <a:latin typeface="Poppins" panose="00000500000000000000" pitchFamily="2" charset="0"/>
                <a:cs typeface="Poppins" panose="00000500000000000000" pitchFamily="2" charset="0"/>
              </a:rPr>
              <a:t>adalah</a:t>
            </a: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latin typeface="Poppins" panose="00000500000000000000" pitchFamily="2" charset="0"/>
                <a:cs typeface="Poppins" panose="00000500000000000000" pitchFamily="2" charset="0"/>
              </a:rPr>
              <a:t>panduan</a:t>
            </a: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 yang </a:t>
            </a:r>
            <a:r>
              <a:rPr lang="en-US" sz="2000" dirty="0" err="1">
                <a:latin typeface="Poppins" panose="00000500000000000000" pitchFamily="2" charset="0"/>
                <a:cs typeface="Poppins" panose="00000500000000000000" pitchFamily="2" charset="0"/>
              </a:rPr>
              <a:t>berisi</a:t>
            </a: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 18 </a:t>
            </a:r>
            <a:r>
              <a:rPr lang="en-US" sz="2000" dirty="0" err="1">
                <a:latin typeface="Poppins" panose="00000500000000000000" pitchFamily="2" charset="0"/>
                <a:cs typeface="Poppins" panose="00000500000000000000" pitchFamily="2" charset="0"/>
              </a:rPr>
              <a:t>prinsip</a:t>
            </a: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latin typeface="Poppins" panose="00000500000000000000" pitchFamily="2" charset="0"/>
                <a:cs typeface="Poppins" panose="00000500000000000000" pitchFamily="2" charset="0"/>
              </a:rPr>
              <a:t>dalam</a:t>
            </a: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000" dirty="0" err="1">
                <a:latin typeface="Poppins" panose="00000500000000000000" pitchFamily="2" charset="0"/>
                <a:cs typeface="Poppins" panose="00000500000000000000" pitchFamily="2" charset="0"/>
              </a:rPr>
              <a:t>pengelolaan</a:t>
            </a: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 zakat.</a:t>
            </a:r>
            <a:endParaRPr lang="id-ID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aphicFrame>
        <p:nvGraphicFramePr>
          <p:cNvPr id="12" name="Tabel 11">
            <a:extLst>
              <a:ext uri="{FF2B5EF4-FFF2-40B4-BE49-F238E27FC236}">
                <a16:creationId xmlns:a16="http://schemas.microsoft.com/office/drawing/2014/main" xmlns="" id="{2D2F790E-70A3-C9B1-662B-7138CE956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4106364"/>
              </p:ext>
            </p:extLst>
          </p:nvPr>
        </p:nvGraphicFramePr>
        <p:xfrm>
          <a:off x="6543043" y="1589088"/>
          <a:ext cx="4974964" cy="4389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6042">
                  <a:extLst>
                    <a:ext uri="{9D8B030D-6E8A-4147-A177-3AD203B41FA5}">
                      <a16:colId xmlns:a16="http://schemas.microsoft.com/office/drawing/2014/main" xmlns="" val="1140968217"/>
                    </a:ext>
                  </a:extLst>
                </a:gridCol>
                <a:gridCol w="4308922">
                  <a:extLst>
                    <a:ext uri="{9D8B030D-6E8A-4147-A177-3AD203B41FA5}">
                      <a16:colId xmlns:a16="http://schemas.microsoft.com/office/drawing/2014/main" xmlns="" val="33612607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/>
                        <a:t>PPZ</a:t>
                      </a:r>
                      <a:endParaRPr lang="id-ID" sz="2000" b="1" dirty="0"/>
                    </a:p>
                  </a:txBody>
                  <a:tcPr>
                    <a:solidFill>
                      <a:srgbClr val="FFD44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Tentang</a:t>
                      </a:r>
                      <a:endParaRPr lang="id-ID" sz="2000" b="1" dirty="0"/>
                    </a:p>
                  </a:txBody>
                  <a:tcPr>
                    <a:solidFill>
                      <a:srgbClr val="FFD44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09948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1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Tujuan</a:t>
                      </a:r>
                      <a:r>
                        <a:rPr lang="en-US" sz="2000" dirty="0"/>
                        <a:t>, </a:t>
                      </a:r>
                      <a:r>
                        <a:rPr lang="en-US" sz="2000" dirty="0" err="1"/>
                        <a:t>Kemandirian</a:t>
                      </a:r>
                      <a:r>
                        <a:rPr lang="en-US" sz="2000" dirty="0"/>
                        <a:t>, dan </a:t>
                      </a:r>
                      <a:r>
                        <a:rPr lang="en-US" sz="2000" dirty="0" err="1"/>
                        <a:t>Wewenang</a:t>
                      </a:r>
                      <a:endParaRPr lang="id-ID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22919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2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Kegiatan</a:t>
                      </a:r>
                      <a:r>
                        <a:rPr lang="en-US" sz="2000" dirty="0"/>
                        <a:t> yang </a:t>
                      </a:r>
                      <a:r>
                        <a:rPr lang="en-US" sz="2000" dirty="0" err="1"/>
                        <a:t>Diizinkan</a:t>
                      </a:r>
                      <a:endParaRPr lang="id-ID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16784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3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Kriteria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Perizinan</a:t>
                      </a:r>
                      <a:endParaRPr lang="id-ID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26553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4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Pendekatan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Pengawasan</a:t>
                      </a:r>
                      <a:endParaRPr lang="id-ID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3485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5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Teknik dan Alat </a:t>
                      </a:r>
                      <a:r>
                        <a:rPr lang="en-US" sz="2000" dirty="0" err="1"/>
                        <a:t>Pengawasan</a:t>
                      </a:r>
                      <a:endParaRPr lang="id-ID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607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6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Pelaporan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Pengawasan</a:t>
                      </a:r>
                      <a:endParaRPr lang="id-ID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01866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7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W</a:t>
                      </a:r>
                      <a:r>
                        <a:rPr lang="id-ID" sz="2000" dirty="0" err="1"/>
                        <a:t>ewenang</a:t>
                      </a:r>
                      <a:r>
                        <a:rPr lang="id-ID" sz="2000" dirty="0"/>
                        <a:t> pengawas zakat untuk melakukan koreksi dan memberikan sanksi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88290016"/>
                  </a:ext>
                </a:extLst>
              </a:tr>
            </a:tbl>
          </a:graphicData>
        </a:graphic>
      </p:graphicFrame>
      <p:sp>
        <p:nvSpPr>
          <p:cNvPr id="13" name="Panah: Chevron 12">
            <a:extLst>
              <a:ext uri="{FF2B5EF4-FFF2-40B4-BE49-F238E27FC236}">
                <a16:creationId xmlns:a16="http://schemas.microsoft.com/office/drawing/2014/main" xmlns="" id="{B67C345E-062A-F006-6919-CB79766A5063}"/>
              </a:ext>
            </a:extLst>
          </p:cNvPr>
          <p:cNvSpPr/>
          <p:nvPr/>
        </p:nvSpPr>
        <p:spPr>
          <a:xfrm>
            <a:off x="5674361" y="2663984"/>
            <a:ext cx="609600" cy="904240"/>
          </a:xfrm>
          <a:prstGeom prst="chevron">
            <a:avLst>
              <a:gd name="adj" fmla="val 33333"/>
            </a:avLst>
          </a:prstGeom>
          <a:solidFill>
            <a:srgbClr val="FFD44B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15" name="Kotak Teks 14">
            <a:extLst>
              <a:ext uri="{FF2B5EF4-FFF2-40B4-BE49-F238E27FC236}">
                <a16:creationId xmlns:a16="http://schemas.microsoft.com/office/drawing/2014/main" xmlns="" id="{64DA4ED0-85AD-E641-7BCB-5FB1A2F73B75}"/>
              </a:ext>
            </a:extLst>
          </p:cNvPr>
          <p:cNvSpPr txBox="1"/>
          <p:nvPr/>
        </p:nvSpPr>
        <p:spPr>
          <a:xfrm>
            <a:off x="1024889" y="6011538"/>
            <a:ext cx="752983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0" i="0" strike="noStrike" dirty="0">
                <a:effectLst/>
              </a:rPr>
              <a:t>Referensi: BI, BAZNAS, IRT-ISDB, </a:t>
            </a:r>
            <a:r>
              <a:rPr lang="en-US" sz="1500" b="0" i="0" strike="noStrike" dirty="0" err="1">
                <a:effectLst/>
              </a:rPr>
              <a:t>dll</a:t>
            </a:r>
            <a:r>
              <a:rPr lang="en-US" sz="1500" dirty="0"/>
              <a:t>. (2016). </a:t>
            </a:r>
            <a:r>
              <a:rPr lang="en-US" sz="1500" i="1" dirty="0"/>
              <a:t>Zakat Core Principles</a:t>
            </a:r>
            <a:r>
              <a:rPr lang="en-US" sz="1500" dirty="0"/>
              <a:t>.</a:t>
            </a:r>
            <a:endParaRPr lang="id-ID" sz="1500" dirty="0"/>
          </a:p>
        </p:txBody>
      </p:sp>
    </p:spTree>
    <p:extLst>
      <p:ext uri="{BB962C8B-B14F-4D97-AF65-F5344CB8AC3E}">
        <p14:creationId xmlns:p14="http://schemas.microsoft.com/office/powerpoint/2010/main" val="1561902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theme/theme1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ustom 3">
      <a:majorFont>
        <a:latin typeface="Wremena"/>
        <a:ea typeface=""/>
        <a:cs typeface=""/>
      </a:majorFont>
      <a:minorFont>
        <a:latin typeface="DM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</TotalTime>
  <Words>1248</Words>
  <Application>Microsoft Macintosh PowerPoint</Application>
  <PresentationFormat>Custom</PresentationFormat>
  <Paragraphs>194</Paragraphs>
  <Slides>19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Tema Office</vt:lpstr>
      <vt:lpstr>Tata Kelola Zakat</vt:lpstr>
      <vt:lpstr>Topik Diskusi</vt:lpstr>
      <vt:lpstr>Konsep Tata Kelola Zakat (Zakat Governance)</vt:lpstr>
      <vt:lpstr>Konsep Tata Kelola</vt:lpstr>
      <vt:lpstr>Konsep Tata Kelola</vt:lpstr>
      <vt:lpstr>Konsep Tata Kelola Berdasarkan UU dan Peraturan</vt:lpstr>
      <vt:lpstr>Tata Kelola Zakat di Indonesia</vt:lpstr>
      <vt:lpstr>Zakat Core Principles (ZCP)</vt:lpstr>
      <vt:lpstr>Prinsip-prinsip Pokok ZCP</vt:lpstr>
      <vt:lpstr>Prinsip-prinsip Pokok ZCP</vt:lpstr>
      <vt:lpstr>Tata Kelola Lembaga Zakat yang Efektif dan Terintegrasi</vt:lpstr>
      <vt:lpstr>Tata Kelola Zakat Berbasis Teknologi</vt:lpstr>
      <vt:lpstr>Blockchain untuk Zakat</vt:lpstr>
      <vt:lpstr>Skema Blockchain untuk Zakat</vt:lpstr>
      <vt:lpstr>Skema Blockchain untuk Zakat</vt:lpstr>
      <vt:lpstr>Implementasi Teknologi Digital</vt:lpstr>
      <vt:lpstr>Sistem Manajemen Informasi BAZNAS (SIMBA)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Tata Kelola Zakat</dc:title>
  <dc:creator>Diaz Tulus Anandri</dc:creator>
  <cp:lastModifiedBy>Tika Widiastuti</cp:lastModifiedBy>
  <cp:revision>8</cp:revision>
  <dcterms:created xsi:type="dcterms:W3CDTF">2024-03-14T13:23:46Z</dcterms:created>
  <dcterms:modified xsi:type="dcterms:W3CDTF">2024-03-14T21:01:22Z</dcterms:modified>
</cp:coreProperties>
</file>