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1"/>
  </p:sldMasterIdLst>
  <p:notesMasterIdLst>
    <p:notesMasterId r:id="rId19"/>
  </p:notesMasterIdLst>
  <p:sldIdLst>
    <p:sldId id="417" r:id="rId2"/>
    <p:sldId id="442" r:id="rId3"/>
    <p:sldId id="404" r:id="rId4"/>
    <p:sldId id="402" r:id="rId5"/>
    <p:sldId id="397" r:id="rId6"/>
    <p:sldId id="411" r:id="rId7"/>
    <p:sldId id="279" r:id="rId8"/>
    <p:sldId id="433" r:id="rId9"/>
    <p:sldId id="439" r:id="rId10"/>
    <p:sldId id="418" r:id="rId11"/>
    <p:sldId id="391" r:id="rId12"/>
    <p:sldId id="436" r:id="rId13"/>
    <p:sldId id="424" r:id="rId14"/>
    <p:sldId id="435" r:id="rId15"/>
    <p:sldId id="393" r:id="rId16"/>
    <p:sldId id="427" r:id="rId17"/>
    <p:sldId id="44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3707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7AF8A-4627-479E-9096-C020E97F667C}" type="doc">
      <dgm:prSet loTypeId="urn:microsoft.com/office/officeart/2005/8/layout/defaul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ID"/>
        </a:p>
      </dgm:t>
    </dgm:pt>
    <dgm:pt modelId="{053B8BCD-1FD9-47CE-A83B-6A7163B97EA1}">
      <dgm:prSet phldrT="[Text]"/>
      <dgm:spPr/>
      <dgm:t>
        <a:bodyPr/>
        <a:lstStyle/>
        <a:p>
          <a:r>
            <a:rPr lang="en-ID" dirty="0" err="1"/>
            <a:t>Profesionalitas</a:t>
          </a:r>
          <a:r>
            <a:rPr lang="en-ID" dirty="0"/>
            <a:t> </a:t>
          </a:r>
          <a:r>
            <a:rPr lang="en-ID" dirty="0" err="1"/>
            <a:t>nazhir</a:t>
          </a:r>
          <a:endParaRPr lang="en-ID" dirty="0"/>
        </a:p>
      </dgm:t>
    </dgm:pt>
    <dgm:pt modelId="{8DFB2194-659C-43E7-BB30-1259132EDDCF}" type="parTrans" cxnId="{164CEE27-7ED8-4BDA-A27E-F1F37AE5A210}">
      <dgm:prSet/>
      <dgm:spPr/>
      <dgm:t>
        <a:bodyPr/>
        <a:lstStyle/>
        <a:p>
          <a:endParaRPr lang="en-ID"/>
        </a:p>
      </dgm:t>
    </dgm:pt>
    <dgm:pt modelId="{456EBECB-8BD3-47AF-AE7D-68BB8B251CD1}" type="sibTrans" cxnId="{164CEE27-7ED8-4BDA-A27E-F1F37AE5A210}">
      <dgm:prSet/>
      <dgm:spPr/>
      <dgm:t>
        <a:bodyPr/>
        <a:lstStyle/>
        <a:p>
          <a:endParaRPr lang="en-ID"/>
        </a:p>
      </dgm:t>
    </dgm:pt>
    <dgm:pt modelId="{A8DD0290-B492-4035-B916-BB1353BEC037}">
      <dgm:prSet phldrT="[Text]"/>
      <dgm:spPr/>
      <dgm:t>
        <a:bodyPr/>
        <a:lstStyle/>
        <a:p>
          <a:r>
            <a:rPr lang="en-ID" dirty="0" err="1"/>
            <a:t>Rendahnya</a:t>
          </a:r>
          <a:r>
            <a:rPr lang="en-ID" dirty="0"/>
            <a:t> </a:t>
          </a:r>
          <a:r>
            <a:rPr lang="en-ID" dirty="0" err="1"/>
            <a:t>literasi</a:t>
          </a:r>
          <a:r>
            <a:rPr lang="en-ID" dirty="0"/>
            <a:t> </a:t>
          </a:r>
          <a:r>
            <a:rPr lang="en-ID" dirty="0" err="1"/>
            <a:t>wakaf</a:t>
          </a:r>
          <a:endParaRPr lang="en-ID" dirty="0"/>
        </a:p>
      </dgm:t>
    </dgm:pt>
    <dgm:pt modelId="{3D091AD8-F391-4CB1-80F6-19518FD3EB01}" type="parTrans" cxnId="{01C90DB4-E0C0-4755-A0A8-E376EB9150A8}">
      <dgm:prSet/>
      <dgm:spPr/>
      <dgm:t>
        <a:bodyPr/>
        <a:lstStyle/>
        <a:p>
          <a:endParaRPr lang="en-ID"/>
        </a:p>
      </dgm:t>
    </dgm:pt>
    <dgm:pt modelId="{5EBB8E91-CA18-41E0-AE09-4B31CF73F278}" type="sibTrans" cxnId="{01C90DB4-E0C0-4755-A0A8-E376EB9150A8}">
      <dgm:prSet/>
      <dgm:spPr/>
      <dgm:t>
        <a:bodyPr/>
        <a:lstStyle/>
        <a:p>
          <a:endParaRPr lang="en-ID"/>
        </a:p>
      </dgm:t>
    </dgm:pt>
    <dgm:pt modelId="{F0B69D3F-AC2E-4D7F-B3A5-2C37DDEA4A75}">
      <dgm:prSet phldrT="[Text]"/>
      <dgm:spPr/>
      <dgm:t>
        <a:bodyPr/>
        <a:lstStyle/>
        <a:p>
          <a:r>
            <a:rPr lang="en-ID" dirty="0" err="1"/>
            <a:t>Adanya</a:t>
          </a:r>
          <a:r>
            <a:rPr lang="en-ID" dirty="0"/>
            <a:t> </a:t>
          </a:r>
          <a:r>
            <a:rPr lang="en-ID" dirty="0" err="1"/>
            <a:t>Sengketa</a:t>
          </a:r>
          <a:r>
            <a:rPr lang="en-ID" dirty="0"/>
            <a:t> </a:t>
          </a:r>
          <a:r>
            <a:rPr lang="en-ID" dirty="0" err="1"/>
            <a:t>harta</a:t>
          </a:r>
          <a:r>
            <a:rPr lang="en-ID" dirty="0"/>
            <a:t> </a:t>
          </a:r>
          <a:r>
            <a:rPr lang="en-ID" dirty="0" err="1"/>
            <a:t>wakaf</a:t>
          </a:r>
          <a:endParaRPr lang="en-ID" dirty="0"/>
        </a:p>
      </dgm:t>
    </dgm:pt>
    <dgm:pt modelId="{62B203DC-6DEB-4C60-8D48-8003F92C40E5}" type="parTrans" cxnId="{64250B73-9928-4977-A134-049386C4A511}">
      <dgm:prSet/>
      <dgm:spPr/>
      <dgm:t>
        <a:bodyPr/>
        <a:lstStyle/>
        <a:p>
          <a:endParaRPr lang="en-ID"/>
        </a:p>
      </dgm:t>
    </dgm:pt>
    <dgm:pt modelId="{40C633C7-D45C-4E90-8386-E167BB552420}" type="sibTrans" cxnId="{64250B73-9928-4977-A134-049386C4A511}">
      <dgm:prSet/>
      <dgm:spPr/>
      <dgm:t>
        <a:bodyPr/>
        <a:lstStyle/>
        <a:p>
          <a:endParaRPr lang="en-ID"/>
        </a:p>
      </dgm:t>
    </dgm:pt>
    <dgm:pt modelId="{B58EA105-A7D4-4D47-9BFC-1A794A3599BD}">
      <dgm:prSet phldrT="[Text]"/>
      <dgm:spPr/>
      <dgm:t>
        <a:bodyPr/>
        <a:lstStyle/>
        <a:p>
          <a:r>
            <a:rPr lang="en-ID" dirty="0"/>
            <a:t>Tanah </a:t>
          </a:r>
          <a:r>
            <a:rPr lang="en-ID" dirty="0" err="1"/>
            <a:t>wakaf</a:t>
          </a:r>
          <a:r>
            <a:rPr lang="en-ID" dirty="0"/>
            <a:t> yang </a:t>
          </a:r>
          <a:r>
            <a:rPr lang="en-ID" dirty="0" err="1"/>
            <a:t>belum</a:t>
          </a:r>
          <a:r>
            <a:rPr lang="en-ID" dirty="0"/>
            <a:t> </a:t>
          </a:r>
          <a:r>
            <a:rPr lang="en-ID" dirty="0" err="1"/>
            <a:t>ter</a:t>
          </a:r>
          <a:r>
            <a:rPr lang="en-ID" dirty="0"/>
            <a:t> </a:t>
          </a:r>
          <a:r>
            <a:rPr lang="en-ID" dirty="0" err="1"/>
            <a:t>sertifikasi</a:t>
          </a:r>
          <a:endParaRPr lang="en-ID" dirty="0"/>
        </a:p>
      </dgm:t>
    </dgm:pt>
    <dgm:pt modelId="{4EFC6DEA-2DF6-4EBA-A0AC-75E4E8DEA619}" type="parTrans" cxnId="{4223FD30-AF58-4B2B-A556-5FBF31013D66}">
      <dgm:prSet/>
      <dgm:spPr/>
      <dgm:t>
        <a:bodyPr/>
        <a:lstStyle/>
        <a:p>
          <a:endParaRPr lang="en-ID"/>
        </a:p>
      </dgm:t>
    </dgm:pt>
    <dgm:pt modelId="{2B0740C6-A73B-4EC4-8E1C-01B2458C69B2}" type="sibTrans" cxnId="{4223FD30-AF58-4B2B-A556-5FBF31013D66}">
      <dgm:prSet/>
      <dgm:spPr/>
      <dgm:t>
        <a:bodyPr/>
        <a:lstStyle/>
        <a:p>
          <a:endParaRPr lang="en-ID"/>
        </a:p>
      </dgm:t>
    </dgm:pt>
    <dgm:pt modelId="{1B871C7B-1C80-4716-9586-340BB2C96016}">
      <dgm:prSet phldrT="[Text]"/>
      <dgm:spPr/>
      <dgm:t>
        <a:bodyPr/>
        <a:lstStyle/>
        <a:p>
          <a:r>
            <a:rPr lang="en-ID" dirty="0" err="1"/>
            <a:t>Dukungan</a:t>
          </a:r>
          <a:r>
            <a:rPr lang="en-ID" dirty="0"/>
            <a:t> </a:t>
          </a:r>
          <a:r>
            <a:rPr lang="en-ID" dirty="0" err="1"/>
            <a:t>pemerintah</a:t>
          </a:r>
          <a:endParaRPr lang="en-ID" dirty="0"/>
        </a:p>
      </dgm:t>
    </dgm:pt>
    <dgm:pt modelId="{B08811A2-3B4D-40B6-94BB-A7AB57D92D83}" type="parTrans" cxnId="{57C09BDC-94E5-42F5-A611-85F4A0B9E374}">
      <dgm:prSet/>
      <dgm:spPr/>
      <dgm:t>
        <a:bodyPr/>
        <a:lstStyle/>
        <a:p>
          <a:endParaRPr lang="en-ID"/>
        </a:p>
      </dgm:t>
    </dgm:pt>
    <dgm:pt modelId="{4A047063-5359-4044-AB91-63030EC4905D}" type="sibTrans" cxnId="{57C09BDC-94E5-42F5-A611-85F4A0B9E374}">
      <dgm:prSet/>
      <dgm:spPr/>
      <dgm:t>
        <a:bodyPr/>
        <a:lstStyle/>
        <a:p>
          <a:endParaRPr lang="en-ID"/>
        </a:p>
      </dgm:t>
    </dgm:pt>
    <dgm:pt modelId="{03A69954-E6F3-4F5D-B812-1CA3D1EB3A4C}">
      <dgm:prSet phldrT="[Text]"/>
      <dgm:spPr/>
      <dgm:t>
        <a:bodyPr/>
        <a:lstStyle/>
        <a:p>
          <a:r>
            <a:rPr lang="en-ID" dirty="0" err="1"/>
            <a:t>Sosialisasi</a:t>
          </a:r>
          <a:r>
            <a:rPr lang="en-ID" dirty="0"/>
            <a:t> </a:t>
          </a:r>
          <a:r>
            <a:rPr lang="en-ID" dirty="0" err="1"/>
            <a:t>wakaf</a:t>
          </a:r>
          <a:endParaRPr lang="en-ID" dirty="0"/>
        </a:p>
      </dgm:t>
    </dgm:pt>
    <dgm:pt modelId="{9228E499-BF19-4F67-AA0E-EA9ED2D4FE4B}" type="parTrans" cxnId="{6ED8054D-86EF-4FCF-811B-256A12495E26}">
      <dgm:prSet/>
      <dgm:spPr/>
      <dgm:t>
        <a:bodyPr/>
        <a:lstStyle/>
        <a:p>
          <a:endParaRPr lang="en-ID"/>
        </a:p>
      </dgm:t>
    </dgm:pt>
    <dgm:pt modelId="{4F7807CD-5B8E-4133-8D6D-7605C2C2F250}" type="sibTrans" cxnId="{6ED8054D-86EF-4FCF-811B-256A12495E26}">
      <dgm:prSet/>
      <dgm:spPr/>
      <dgm:t>
        <a:bodyPr/>
        <a:lstStyle/>
        <a:p>
          <a:endParaRPr lang="en-ID"/>
        </a:p>
      </dgm:t>
    </dgm:pt>
    <dgm:pt modelId="{68279EC3-69DA-44C7-96B5-EF6EE8F65562}" type="pres">
      <dgm:prSet presAssocID="{92A7AF8A-4627-479E-9096-C020E97F667C}" presName="diagram" presStyleCnt="0">
        <dgm:presLayoutVars>
          <dgm:dir/>
          <dgm:resizeHandles val="exact"/>
        </dgm:presLayoutVars>
      </dgm:prSet>
      <dgm:spPr/>
    </dgm:pt>
    <dgm:pt modelId="{3522C9D9-E427-43B8-B4A0-CF379DDA499C}" type="pres">
      <dgm:prSet presAssocID="{053B8BCD-1FD9-47CE-A83B-6A7163B97EA1}" presName="node" presStyleLbl="node1" presStyleIdx="0" presStyleCnt="6">
        <dgm:presLayoutVars>
          <dgm:bulletEnabled val="1"/>
        </dgm:presLayoutVars>
      </dgm:prSet>
      <dgm:spPr/>
    </dgm:pt>
    <dgm:pt modelId="{08DD9727-6539-4F9C-AA17-97F8DFF3BB1F}" type="pres">
      <dgm:prSet presAssocID="{456EBECB-8BD3-47AF-AE7D-68BB8B251CD1}" presName="sibTrans" presStyleCnt="0"/>
      <dgm:spPr/>
    </dgm:pt>
    <dgm:pt modelId="{F853226A-231C-41B1-A991-7CD716CDF7AF}" type="pres">
      <dgm:prSet presAssocID="{A8DD0290-B492-4035-B916-BB1353BEC037}" presName="node" presStyleLbl="node1" presStyleIdx="1" presStyleCnt="6" custLinFactNeighborY="2081">
        <dgm:presLayoutVars>
          <dgm:bulletEnabled val="1"/>
        </dgm:presLayoutVars>
      </dgm:prSet>
      <dgm:spPr/>
    </dgm:pt>
    <dgm:pt modelId="{569E2128-1BC5-4FAD-85B8-CFB3FD1CDFC3}" type="pres">
      <dgm:prSet presAssocID="{5EBB8E91-CA18-41E0-AE09-4B31CF73F278}" presName="sibTrans" presStyleCnt="0"/>
      <dgm:spPr/>
    </dgm:pt>
    <dgm:pt modelId="{527A8D3A-3DAE-47ED-812E-746B4BD08304}" type="pres">
      <dgm:prSet presAssocID="{F0B69D3F-AC2E-4D7F-B3A5-2C37DDEA4A75}" presName="node" presStyleLbl="node1" presStyleIdx="2" presStyleCnt="6">
        <dgm:presLayoutVars>
          <dgm:bulletEnabled val="1"/>
        </dgm:presLayoutVars>
      </dgm:prSet>
      <dgm:spPr/>
    </dgm:pt>
    <dgm:pt modelId="{4A37A930-EF6B-43FA-A333-6AD6D3BD6E5D}" type="pres">
      <dgm:prSet presAssocID="{40C633C7-D45C-4E90-8386-E167BB552420}" presName="sibTrans" presStyleCnt="0"/>
      <dgm:spPr/>
    </dgm:pt>
    <dgm:pt modelId="{4D485726-EDD8-4506-A057-006CFD2D10A6}" type="pres">
      <dgm:prSet presAssocID="{B58EA105-A7D4-4D47-9BFC-1A794A3599BD}" presName="node" presStyleLbl="node1" presStyleIdx="3" presStyleCnt="6">
        <dgm:presLayoutVars>
          <dgm:bulletEnabled val="1"/>
        </dgm:presLayoutVars>
      </dgm:prSet>
      <dgm:spPr/>
    </dgm:pt>
    <dgm:pt modelId="{F9B195CF-46E8-45F3-A1F5-39F09CB2D5A3}" type="pres">
      <dgm:prSet presAssocID="{2B0740C6-A73B-4EC4-8E1C-01B2458C69B2}" presName="sibTrans" presStyleCnt="0"/>
      <dgm:spPr/>
    </dgm:pt>
    <dgm:pt modelId="{9354E11A-7070-4189-9E34-A6D4B54A8493}" type="pres">
      <dgm:prSet presAssocID="{1B871C7B-1C80-4716-9586-340BB2C96016}" presName="node" presStyleLbl="node1" presStyleIdx="4" presStyleCnt="6">
        <dgm:presLayoutVars>
          <dgm:bulletEnabled val="1"/>
        </dgm:presLayoutVars>
      </dgm:prSet>
      <dgm:spPr/>
    </dgm:pt>
    <dgm:pt modelId="{75937353-5D85-4495-80D0-5FFA8C160744}" type="pres">
      <dgm:prSet presAssocID="{4A047063-5359-4044-AB91-63030EC4905D}" presName="sibTrans" presStyleCnt="0"/>
      <dgm:spPr/>
    </dgm:pt>
    <dgm:pt modelId="{B6DEDB34-DC6A-460E-AB6C-5BF3ABEBE4A3}" type="pres">
      <dgm:prSet presAssocID="{03A69954-E6F3-4F5D-B812-1CA3D1EB3A4C}" presName="node" presStyleLbl="node1" presStyleIdx="5" presStyleCnt="6">
        <dgm:presLayoutVars>
          <dgm:bulletEnabled val="1"/>
        </dgm:presLayoutVars>
      </dgm:prSet>
      <dgm:spPr/>
    </dgm:pt>
  </dgm:ptLst>
  <dgm:cxnLst>
    <dgm:cxn modelId="{164CEE27-7ED8-4BDA-A27E-F1F37AE5A210}" srcId="{92A7AF8A-4627-479E-9096-C020E97F667C}" destId="{053B8BCD-1FD9-47CE-A83B-6A7163B97EA1}" srcOrd="0" destOrd="0" parTransId="{8DFB2194-659C-43E7-BB30-1259132EDDCF}" sibTransId="{456EBECB-8BD3-47AF-AE7D-68BB8B251CD1}"/>
    <dgm:cxn modelId="{4223FD30-AF58-4B2B-A556-5FBF31013D66}" srcId="{92A7AF8A-4627-479E-9096-C020E97F667C}" destId="{B58EA105-A7D4-4D47-9BFC-1A794A3599BD}" srcOrd="3" destOrd="0" parTransId="{4EFC6DEA-2DF6-4EBA-A0AC-75E4E8DEA619}" sibTransId="{2B0740C6-A73B-4EC4-8E1C-01B2458C69B2}"/>
    <dgm:cxn modelId="{E2B7EA5E-6B20-48E2-86D0-AF9048EB5A9E}" type="presOf" srcId="{A8DD0290-B492-4035-B916-BB1353BEC037}" destId="{F853226A-231C-41B1-A991-7CD716CDF7AF}" srcOrd="0" destOrd="0" presId="urn:microsoft.com/office/officeart/2005/8/layout/default"/>
    <dgm:cxn modelId="{6ED8054D-86EF-4FCF-811B-256A12495E26}" srcId="{92A7AF8A-4627-479E-9096-C020E97F667C}" destId="{03A69954-E6F3-4F5D-B812-1CA3D1EB3A4C}" srcOrd="5" destOrd="0" parTransId="{9228E499-BF19-4F67-AA0E-EA9ED2D4FE4B}" sibTransId="{4F7807CD-5B8E-4133-8D6D-7605C2C2F250}"/>
    <dgm:cxn modelId="{64250B73-9928-4977-A134-049386C4A511}" srcId="{92A7AF8A-4627-479E-9096-C020E97F667C}" destId="{F0B69D3F-AC2E-4D7F-B3A5-2C37DDEA4A75}" srcOrd="2" destOrd="0" parTransId="{62B203DC-6DEB-4C60-8D48-8003F92C40E5}" sibTransId="{40C633C7-D45C-4E90-8386-E167BB552420}"/>
    <dgm:cxn modelId="{FE04D97E-9765-499B-83DE-9D1467C17679}" type="presOf" srcId="{1B871C7B-1C80-4716-9586-340BB2C96016}" destId="{9354E11A-7070-4189-9E34-A6D4B54A8493}" srcOrd="0" destOrd="0" presId="urn:microsoft.com/office/officeart/2005/8/layout/default"/>
    <dgm:cxn modelId="{1C0BC996-2076-44B9-A9FA-AEEFCDB97CB0}" type="presOf" srcId="{92A7AF8A-4627-479E-9096-C020E97F667C}" destId="{68279EC3-69DA-44C7-96B5-EF6EE8F65562}" srcOrd="0" destOrd="0" presId="urn:microsoft.com/office/officeart/2005/8/layout/default"/>
    <dgm:cxn modelId="{CCE430B3-96D6-4340-9DA8-101530ED743C}" type="presOf" srcId="{B58EA105-A7D4-4D47-9BFC-1A794A3599BD}" destId="{4D485726-EDD8-4506-A057-006CFD2D10A6}" srcOrd="0" destOrd="0" presId="urn:microsoft.com/office/officeart/2005/8/layout/default"/>
    <dgm:cxn modelId="{01C90DB4-E0C0-4755-A0A8-E376EB9150A8}" srcId="{92A7AF8A-4627-479E-9096-C020E97F667C}" destId="{A8DD0290-B492-4035-B916-BB1353BEC037}" srcOrd="1" destOrd="0" parTransId="{3D091AD8-F391-4CB1-80F6-19518FD3EB01}" sibTransId="{5EBB8E91-CA18-41E0-AE09-4B31CF73F278}"/>
    <dgm:cxn modelId="{69725AC8-BF19-4EEE-82AA-3B324662CAAE}" type="presOf" srcId="{F0B69D3F-AC2E-4D7F-B3A5-2C37DDEA4A75}" destId="{527A8D3A-3DAE-47ED-812E-746B4BD08304}" srcOrd="0" destOrd="0" presId="urn:microsoft.com/office/officeart/2005/8/layout/default"/>
    <dgm:cxn modelId="{57C09BDC-94E5-42F5-A611-85F4A0B9E374}" srcId="{92A7AF8A-4627-479E-9096-C020E97F667C}" destId="{1B871C7B-1C80-4716-9586-340BB2C96016}" srcOrd="4" destOrd="0" parTransId="{B08811A2-3B4D-40B6-94BB-A7AB57D92D83}" sibTransId="{4A047063-5359-4044-AB91-63030EC4905D}"/>
    <dgm:cxn modelId="{BBA466DD-6E6F-4560-A571-905AB8DC8232}" type="presOf" srcId="{03A69954-E6F3-4F5D-B812-1CA3D1EB3A4C}" destId="{B6DEDB34-DC6A-460E-AB6C-5BF3ABEBE4A3}" srcOrd="0" destOrd="0" presId="urn:microsoft.com/office/officeart/2005/8/layout/default"/>
    <dgm:cxn modelId="{981E50E5-C91D-4BEC-804F-0C282987B327}" type="presOf" srcId="{053B8BCD-1FD9-47CE-A83B-6A7163B97EA1}" destId="{3522C9D9-E427-43B8-B4A0-CF379DDA499C}" srcOrd="0" destOrd="0" presId="urn:microsoft.com/office/officeart/2005/8/layout/default"/>
    <dgm:cxn modelId="{A676D6BB-BB12-465F-8785-8B5DDF6A7035}" type="presParOf" srcId="{68279EC3-69DA-44C7-96B5-EF6EE8F65562}" destId="{3522C9D9-E427-43B8-B4A0-CF379DDA499C}" srcOrd="0" destOrd="0" presId="urn:microsoft.com/office/officeart/2005/8/layout/default"/>
    <dgm:cxn modelId="{17F412C8-9EA3-414C-A081-67A42C34EBAD}" type="presParOf" srcId="{68279EC3-69DA-44C7-96B5-EF6EE8F65562}" destId="{08DD9727-6539-4F9C-AA17-97F8DFF3BB1F}" srcOrd="1" destOrd="0" presId="urn:microsoft.com/office/officeart/2005/8/layout/default"/>
    <dgm:cxn modelId="{8536FA7F-D413-4638-A1DA-61222731B913}" type="presParOf" srcId="{68279EC3-69DA-44C7-96B5-EF6EE8F65562}" destId="{F853226A-231C-41B1-A991-7CD716CDF7AF}" srcOrd="2" destOrd="0" presId="urn:microsoft.com/office/officeart/2005/8/layout/default"/>
    <dgm:cxn modelId="{BF7585A0-05AB-49C7-9DCB-5944B40A1D8A}" type="presParOf" srcId="{68279EC3-69DA-44C7-96B5-EF6EE8F65562}" destId="{569E2128-1BC5-4FAD-85B8-CFB3FD1CDFC3}" srcOrd="3" destOrd="0" presId="urn:microsoft.com/office/officeart/2005/8/layout/default"/>
    <dgm:cxn modelId="{E155820C-E17A-463B-8B94-C899AEBF03DF}" type="presParOf" srcId="{68279EC3-69DA-44C7-96B5-EF6EE8F65562}" destId="{527A8D3A-3DAE-47ED-812E-746B4BD08304}" srcOrd="4" destOrd="0" presId="urn:microsoft.com/office/officeart/2005/8/layout/default"/>
    <dgm:cxn modelId="{AAB13D41-C1F6-4D08-BF73-50C53922EF82}" type="presParOf" srcId="{68279EC3-69DA-44C7-96B5-EF6EE8F65562}" destId="{4A37A930-EF6B-43FA-A333-6AD6D3BD6E5D}" srcOrd="5" destOrd="0" presId="urn:microsoft.com/office/officeart/2005/8/layout/default"/>
    <dgm:cxn modelId="{F9C5F06E-AAC3-4991-AA9C-A383EF424A2D}" type="presParOf" srcId="{68279EC3-69DA-44C7-96B5-EF6EE8F65562}" destId="{4D485726-EDD8-4506-A057-006CFD2D10A6}" srcOrd="6" destOrd="0" presId="urn:microsoft.com/office/officeart/2005/8/layout/default"/>
    <dgm:cxn modelId="{CC1A21BE-0389-4723-930F-C64EEBE56C5F}" type="presParOf" srcId="{68279EC3-69DA-44C7-96B5-EF6EE8F65562}" destId="{F9B195CF-46E8-45F3-A1F5-39F09CB2D5A3}" srcOrd="7" destOrd="0" presId="urn:microsoft.com/office/officeart/2005/8/layout/default"/>
    <dgm:cxn modelId="{F41D872D-DBFE-45BD-91FE-8AEB0A1FF877}" type="presParOf" srcId="{68279EC3-69DA-44C7-96B5-EF6EE8F65562}" destId="{9354E11A-7070-4189-9E34-A6D4B54A8493}" srcOrd="8" destOrd="0" presId="urn:microsoft.com/office/officeart/2005/8/layout/default"/>
    <dgm:cxn modelId="{0CFFF3F0-4D3E-48AC-9FE0-1A5E1983628B}" type="presParOf" srcId="{68279EC3-69DA-44C7-96B5-EF6EE8F65562}" destId="{75937353-5D85-4495-80D0-5FFA8C160744}" srcOrd="9" destOrd="0" presId="urn:microsoft.com/office/officeart/2005/8/layout/default"/>
    <dgm:cxn modelId="{8AA4510C-8921-4014-9223-6EB949890833}" type="presParOf" srcId="{68279EC3-69DA-44C7-96B5-EF6EE8F65562}" destId="{B6DEDB34-DC6A-460E-AB6C-5BF3ABEBE4A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2C9D9-E427-43B8-B4A0-CF379DDA499C}">
      <dsp:nvSpPr>
        <dsp:cNvPr id="0" name=""/>
        <dsp:cNvSpPr/>
      </dsp:nvSpPr>
      <dsp:spPr>
        <a:xfrm>
          <a:off x="0" y="726338"/>
          <a:ext cx="3050760" cy="183045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500" kern="1200" dirty="0" err="1"/>
            <a:t>Profesionalitas</a:t>
          </a:r>
          <a:r>
            <a:rPr lang="en-ID" sz="3500" kern="1200" dirty="0"/>
            <a:t> </a:t>
          </a:r>
          <a:r>
            <a:rPr lang="en-ID" sz="3500" kern="1200" dirty="0" err="1"/>
            <a:t>nazhir</a:t>
          </a:r>
          <a:endParaRPr lang="en-ID" sz="3500" kern="1200" dirty="0"/>
        </a:p>
      </dsp:txBody>
      <dsp:txXfrm>
        <a:off x="0" y="726338"/>
        <a:ext cx="3050760" cy="1830456"/>
      </dsp:txXfrm>
    </dsp:sp>
    <dsp:sp modelId="{F853226A-231C-41B1-A991-7CD716CDF7AF}">
      <dsp:nvSpPr>
        <dsp:cNvPr id="0" name=""/>
        <dsp:cNvSpPr/>
      </dsp:nvSpPr>
      <dsp:spPr>
        <a:xfrm>
          <a:off x="3355837" y="764430"/>
          <a:ext cx="3050760" cy="183045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500" kern="1200" dirty="0" err="1"/>
            <a:t>Rendahnya</a:t>
          </a:r>
          <a:r>
            <a:rPr lang="en-ID" sz="3500" kern="1200" dirty="0"/>
            <a:t> </a:t>
          </a:r>
          <a:r>
            <a:rPr lang="en-ID" sz="3500" kern="1200" dirty="0" err="1"/>
            <a:t>literasi</a:t>
          </a:r>
          <a:r>
            <a:rPr lang="en-ID" sz="3500" kern="1200" dirty="0"/>
            <a:t> </a:t>
          </a:r>
          <a:r>
            <a:rPr lang="en-ID" sz="3500" kern="1200" dirty="0" err="1"/>
            <a:t>wakaf</a:t>
          </a:r>
          <a:endParaRPr lang="en-ID" sz="3500" kern="1200" dirty="0"/>
        </a:p>
      </dsp:txBody>
      <dsp:txXfrm>
        <a:off x="3355837" y="764430"/>
        <a:ext cx="3050760" cy="1830456"/>
      </dsp:txXfrm>
    </dsp:sp>
    <dsp:sp modelId="{527A8D3A-3DAE-47ED-812E-746B4BD08304}">
      <dsp:nvSpPr>
        <dsp:cNvPr id="0" name=""/>
        <dsp:cNvSpPr/>
      </dsp:nvSpPr>
      <dsp:spPr>
        <a:xfrm>
          <a:off x="6711674" y="726338"/>
          <a:ext cx="3050760" cy="183045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500" kern="1200" dirty="0" err="1"/>
            <a:t>Adanya</a:t>
          </a:r>
          <a:r>
            <a:rPr lang="en-ID" sz="3500" kern="1200" dirty="0"/>
            <a:t> </a:t>
          </a:r>
          <a:r>
            <a:rPr lang="en-ID" sz="3500" kern="1200" dirty="0" err="1"/>
            <a:t>Sengketa</a:t>
          </a:r>
          <a:r>
            <a:rPr lang="en-ID" sz="3500" kern="1200" dirty="0"/>
            <a:t> </a:t>
          </a:r>
          <a:r>
            <a:rPr lang="en-ID" sz="3500" kern="1200" dirty="0" err="1"/>
            <a:t>harta</a:t>
          </a:r>
          <a:r>
            <a:rPr lang="en-ID" sz="3500" kern="1200" dirty="0"/>
            <a:t> </a:t>
          </a:r>
          <a:r>
            <a:rPr lang="en-ID" sz="3500" kern="1200" dirty="0" err="1"/>
            <a:t>wakaf</a:t>
          </a:r>
          <a:endParaRPr lang="en-ID" sz="3500" kern="1200" dirty="0"/>
        </a:p>
      </dsp:txBody>
      <dsp:txXfrm>
        <a:off x="6711674" y="726338"/>
        <a:ext cx="3050760" cy="1830456"/>
      </dsp:txXfrm>
    </dsp:sp>
    <dsp:sp modelId="{4D485726-EDD8-4506-A057-006CFD2D10A6}">
      <dsp:nvSpPr>
        <dsp:cNvPr id="0" name=""/>
        <dsp:cNvSpPr/>
      </dsp:nvSpPr>
      <dsp:spPr>
        <a:xfrm>
          <a:off x="0" y="2861871"/>
          <a:ext cx="3050760" cy="183045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500" kern="1200" dirty="0"/>
            <a:t>Tanah </a:t>
          </a:r>
          <a:r>
            <a:rPr lang="en-ID" sz="3500" kern="1200" dirty="0" err="1"/>
            <a:t>wakaf</a:t>
          </a:r>
          <a:r>
            <a:rPr lang="en-ID" sz="3500" kern="1200" dirty="0"/>
            <a:t> yang </a:t>
          </a:r>
          <a:r>
            <a:rPr lang="en-ID" sz="3500" kern="1200" dirty="0" err="1"/>
            <a:t>belum</a:t>
          </a:r>
          <a:r>
            <a:rPr lang="en-ID" sz="3500" kern="1200" dirty="0"/>
            <a:t> </a:t>
          </a:r>
          <a:r>
            <a:rPr lang="en-ID" sz="3500" kern="1200" dirty="0" err="1"/>
            <a:t>ter</a:t>
          </a:r>
          <a:r>
            <a:rPr lang="en-ID" sz="3500" kern="1200" dirty="0"/>
            <a:t> </a:t>
          </a:r>
          <a:r>
            <a:rPr lang="en-ID" sz="3500" kern="1200" dirty="0" err="1"/>
            <a:t>sertifikasi</a:t>
          </a:r>
          <a:endParaRPr lang="en-ID" sz="3500" kern="1200" dirty="0"/>
        </a:p>
      </dsp:txBody>
      <dsp:txXfrm>
        <a:off x="0" y="2861871"/>
        <a:ext cx="3050760" cy="1830456"/>
      </dsp:txXfrm>
    </dsp:sp>
    <dsp:sp modelId="{9354E11A-7070-4189-9E34-A6D4B54A8493}">
      <dsp:nvSpPr>
        <dsp:cNvPr id="0" name=""/>
        <dsp:cNvSpPr/>
      </dsp:nvSpPr>
      <dsp:spPr>
        <a:xfrm>
          <a:off x="3355837" y="2861871"/>
          <a:ext cx="3050760" cy="183045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500" kern="1200" dirty="0" err="1"/>
            <a:t>Dukungan</a:t>
          </a:r>
          <a:r>
            <a:rPr lang="en-ID" sz="3500" kern="1200" dirty="0"/>
            <a:t> </a:t>
          </a:r>
          <a:r>
            <a:rPr lang="en-ID" sz="3500" kern="1200" dirty="0" err="1"/>
            <a:t>pemerintah</a:t>
          </a:r>
          <a:endParaRPr lang="en-ID" sz="3500" kern="1200" dirty="0"/>
        </a:p>
      </dsp:txBody>
      <dsp:txXfrm>
        <a:off x="3355837" y="2861871"/>
        <a:ext cx="3050760" cy="1830456"/>
      </dsp:txXfrm>
    </dsp:sp>
    <dsp:sp modelId="{B6DEDB34-DC6A-460E-AB6C-5BF3ABEBE4A3}">
      <dsp:nvSpPr>
        <dsp:cNvPr id="0" name=""/>
        <dsp:cNvSpPr/>
      </dsp:nvSpPr>
      <dsp:spPr>
        <a:xfrm>
          <a:off x="6711674" y="2861871"/>
          <a:ext cx="3050760" cy="183045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500" kern="1200" dirty="0" err="1"/>
            <a:t>Sosialisasi</a:t>
          </a:r>
          <a:r>
            <a:rPr lang="en-ID" sz="3500" kern="1200" dirty="0"/>
            <a:t> </a:t>
          </a:r>
          <a:r>
            <a:rPr lang="en-ID" sz="3500" kern="1200" dirty="0" err="1"/>
            <a:t>wakaf</a:t>
          </a:r>
          <a:endParaRPr lang="en-ID" sz="3500" kern="1200" dirty="0"/>
        </a:p>
      </dsp:txBody>
      <dsp:txXfrm>
        <a:off x="6711674" y="2861871"/>
        <a:ext cx="3050760" cy="1830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3EC7B-6C72-4FBB-87DF-2BD2CB7DC1E6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A795-6F94-4A96-B820-B9038480D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Waqf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 is also a charitable form of giving and is more flexible than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zakat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 while also being longer-term, which means it can be used for economic growth and income generation.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Supporting the Government of Indonesia in harnessing cash waqf.</a:t>
            </a:r>
            <a:endParaRPr kumimoji="0" lang="id-ID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charset="0"/>
              <a:ea typeface="Myriad Pro" charset="0"/>
              <a:cs typeface="Myriad Pro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75C34-7F5B-4051-A2C1-CA2B09B08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8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Problems:</a:t>
            </a:r>
          </a:p>
          <a:p>
            <a:pPr marL="171450" indent="-171450">
              <a:buFontTx/>
              <a:buChar char="-"/>
            </a:pPr>
            <a:r>
              <a:rPr lang="en-US" dirty="0"/>
              <a:t>Underdeveloped, traditional way.</a:t>
            </a:r>
          </a:p>
          <a:p>
            <a:pPr marL="171450" indent="-171450">
              <a:buFontTx/>
              <a:buChar char="-"/>
            </a:pPr>
            <a:r>
              <a:rPr lang="en-US" dirty="0"/>
              <a:t>Lack of transparency, discourage new contributor.</a:t>
            </a:r>
          </a:p>
          <a:p>
            <a:pPr marL="171450" indent="-171450">
              <a:buFontTx/>
              <a:buChar char="-"/>
            </a:pPr>
            <a:r>
              <a:rPr lang="en-US" dirty="0"/>
              <a:t>Poor data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75C34-7F5B-4051-A2C1-CA2B09B08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65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screen 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696270"/>
            <a:ext cx="12192000" cy="316173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4128337"/>
            <a:ext cx="5330625" cy="221966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64000" y="3264203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32000" y="2832137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2400070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3264203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4501737"/>
            <a:ext cx="5314950" cy="693565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Font typeface="Wingdings" panose="05000000000000000000" pitchFamily="2" charset="2"/>
              <a:buNone/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128337"/>
            <a:ext cx="5314951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5654439"/>
            <a:ext cx="5314950" cy="693565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Font typeface="Wingdings" panose="05000000000000000000" pitchFamily="2" charset="2"/>
              <a:buNone/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6096000" y="5281039"/>
            <a:ext cx="5314951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02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5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5735ED5B-CDB8-4022-ACD6-91C7AC72B3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-1" y="-164269"/>
            <a:ext cx="12192000" cy="685694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5F9533-B7C3-4585-9010-16D78B677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348" y="3066256"/>
            <a:ext cx="5261304" cy="725487"/>
          </a:xfrm>
          <a:prstGeom prst="rect">
            <a:avLst/>
          </a:prstGeom>
        </p:spPr>
      </p:pic>
      <p:sp>
        <p:nvSpPr>
          <p:cNvPr id="7" name="テキスト プレースホルダー 6"/>
          <p:cNvSpPr>
            <a:spLocks noGrp="1"/>
          </p:cNvSpPr>
          <p:nvPr>
            <p:ph type="body" sz="quarter" idx="11"/>
          </p:nvPr>
        </p:nvSpPr>
        <p:spPr>
          <a:xfrm>
            <a:off x="0" y="3696230"/>
            <a:ext cx="12192000" cy="3161242"/>
          </a:xfr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>
            <a:normAutofit/>
          </a:bodyPr>
          <a:lstStyle/>
          <a:p>
            <a:pPr marL="45720" indent="0" algn="ctr">
              <a:buNone/>
            </a:pPr>
            <a:endParaRPr kumimoji="1" lang="en-US" altLang="ja-JP" sz="2133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8F66DC0-120E-4B83-AD61-F7BA744C5E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19251" y="3895725"/>
            <a:ext cx="10572750" cy="2514781"/>
          </a:xfrm>
        </p:spPr>
        <p:txBody>
          <a:bodyPr/>
          <a:lstStyle/>
          <a:p>
            <a:pPr marL="45720" indent="0">
              <a:buNone/>
            </a:pPr>
            <a:r>
              <a:rPr lang="en-US" sz="4400" b="1" cap="all" dirty="0">
                <a:solidFill>
                  <a:schemeClr val="accent3">
                    <a:lumMod val="75000"/>
                  </a:schemeClr>
                </a:solidFill>
                <a:latin typeface="Rockwell" panose="02060603020205020403" pitchFamily="18" charset="0"/>
                <a:ea typeface="+mj-ea"/>
                <a:cs typeface="+mj-cs"/>
              </a:rPr>
              <a:t>TANTANGAN LEMBAGA AMIL ZAKAT DAN LEMBAGA </a:t>
            </a:r>
            <a:r>
              <a:rPr lang="en-US" sz="4400" b="1" cap="all" dirty="0" err="1">
                <a:solidFill>
                  <a:schemeClr val="accent3">
                    <a:lumMod val="75000"/>
                  </a:schemeClr>
                </a:solidFill>
                <a:latin typeface="Rockwell" panose="02060603020205020403" pitchFamily="18" charset="0"/>
                <a:ea typeface="+mj-ea"/>
                <a:cs typeface="+mj-cs"/>
              </a:rPr>
              <a:t>wakaf</a:t>
            </a:r>
            <a:endParaRPr lang="en-US" sz="4400" b="1" cap="all" dirty="0">
              <a:solidFill>
                <a:schemeClr val="accent3">
                  <a:lumMod val="75000"/>
                </a:schemeClr>
              </a:solidFill>
              <a:latin typeface="Rockwell" panose="02060603020205020403" pitchFamily="18" charset="0"/>
              <a:ea typeface="+mj-ea"/>
              <a:cs typeface="+mj-cs"/>
            </a:endParaRPr>
          </a:p>
          <a:p>
            <a:pPr marL="45720" indent="0">
              <a:buNone/>
            </a:pPr>
            <a:endParaRPr kumimoji="1" lang="en-US" altLang="ja-JP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B418E65-3190-46F8-B7AC-90A848D192C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solidFill>
            <a:schemeClr val="accent6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pPr marL="45720" indent="0">
              <a:buNone/>
            </a:pPr>
            <a:endParaRPr lang="en-ID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CD02D2E-11B9-49FA-B4DC-E73841BEBB1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solidFill>
            <a:schemeClr val="accent6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pPr marL="45720" indent="0">
              <a:buNone/>
            </a:pPr>
            <a:endParaRPr lang="en-ID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C875919-3221-4CF1-B22A-562997073DF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solidFill>
            <a:schemeClr val="accent6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pPr marL="45720" indent="0">
              <a:buNone/>
            </a:pP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582EAE7-B10E-4CAD-A52A-4B65AA9A23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chemeClr val="accent6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pPr marL="45720" indent="0">
              <a:buNone/>
            </a:pPr>
            <a:endParaRPr lang="en-ID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DC02AB-6E2E-4015-882A-01143A215487}"/>
              </a:ext>
            </a:extLst>
          </p:cNvPr>
          <p:cNvSpPr txBox="1"/>
          <p:nvPr/>
        </p:nvSpPr>
        <p:spPr>
          <a:xfrm>
            <a:off x="6596716" y="4125057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6203DB-C2BD-4543-A225-8DB9E5B23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29065"/>
            <a:ext cx="5050546" cy="220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4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769">
        <p15:prstTrans prst="pageCurlSingle"/>
      </p:transition>
    </mc:Choice>
    <mc:Fallback xmlns="">
      <p:transition spd="slow" advTm="4769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28DEF7-E1C3-4358-9EF3-D6846E4963BC}"/>
              </a:ext>
            </a:extLst>
          </p:cNvPr>
          <p:cNvSpPr/>
          <p:nvPr/>
        </p:nvSpPr>
        <p:spPr>
          <a:xfrm>
            <a:off x="583095" y="1337370"/>
            <a:ext cx="103499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Ulama lain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mendefinisikan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waqf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dari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makna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kata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dalam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bahasa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Arab yang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artinya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pegangan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dengan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tujuan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mencegah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atau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menahan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harta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atau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dalam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istilah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hukum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hal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itu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berarti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untuk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melindungi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sesuatu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dari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kepemilikan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oleh orang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ketiga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(Zain et al., 2017).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Dasar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hukum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waqf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dalam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al-Qur’an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terdapat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dalam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QS. Al-Baqarah: 261-262,267; QS. Ali Imran: 92; QS. Al-Hajj: 77; dan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berdasar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pada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Hadist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Rasulullah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SAW.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D2FDE9-7A10-43D4-84AA-479B98115E53}"/>
              </a:ext>
            </a:extLst>
          </p:cNvPr>
          <p:cNvSpPr txBox="1">
            <a:spLocks/>
          </p:cNvSpPr>
          <p:nvPr/>
        </p:nvSpPr>
        <p:spPr>
          <a:xfrm>
            <a:off x="583095" y="117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charset="0"/>
                <a:ea typeface="Myriad Pro" charset="0"/>
                <a:cs typeface="Myriad Pro" charset="0"/>
              </a:rPr>
              <a:t>Konsep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charset="0"/>
                <a:ea typeface="Myriad Pro" charset="0"/>
                <a:cs typeface="Myriad Pro" charset="0"/>
              </a:rPr>
              <a:t>Wakaf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01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CA6DD-0E02-4CFC-92B0-6816C599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040" y="290946"/>
            <a:ext cx="769597" cy="1510262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F6F868E-D2D3-4F40-A70C-ABF9D76B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407D2-0392-7D42-8CBE-B46F812E26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B342B0-4634-4CEA-AA9F-ECFF2FBC3633}"/>
              </a:ext>
            </a:extLst>
          </p:cNvPr>
          <p:cNvSpPr txBox="1">
            <a:spLocks/>
          </p:cNvSpPr>
          <p:nvPr/>
        </p:nvSpPr>
        <p:spPr>
          <a:xfrm>
            <a:off x="5619584" y="-106608"/>
            <a:ext cx="5734215" cy="14164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d-ID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2EEE98C-A953-44A9-A6DE-25D5B3D183D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407D2-0392-7D42-8CBE-B46F812E26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6540E8-3C18-4FBB-A96F-731A80A7DCAD}"/>
              </a:ext>
            </a:extLst>
          </p:cNvPr>
          <p:cNvGrpSpPr/>
          <p:nvPr/>
        </p:nvGrpSpPr>
        <p:grpSpPr>
          <a:xfrm>
            <a:off x="1087893" y="1545525"/>
            <a:ext cx="3936177" cy="3075461"/>
            <a:chOff x="453325" y="848680"/>
            <a:chExt cx="5835764" cy="4626490"/>
          </a:xfrm>
        </p:grpSpPr>
        <p:pic>
          <p:nvPicPr>
            <p:cNvPr id="10" name="Picture 6" descr="Hasil gambar untuk Long+term+icon">
              <a:extLst>
                <a:ext uri="{FF2B5EF4-FFF2-40B4-BE49-F238E27FC236}">
                  <a16:creationId xmlns:a16="http://schemas.microsoft.com/office/drawing/2014/main" id="{76014682-6153-452B-A110-DF551B9863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25" y="848680"/>
              <a:ext cx="5835764" cy="4626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4A10DF1-9658-4045-B127-E775F1C1E934}"/>
                </a:ext>
              </a:extLst>
            </p:cNvPr>
            <p:cNvSpPr/>
            <p:nvPr/>
          </p:nvSpPr>
          <p:spPr>
            <a:xfrm>
              <a:off x="740842" y="1932042"/>
              <a:ext cx="1301261" cy="130988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C0A058-3F17-4135-87C3-9F9D59334FE8}"/>
                </a:ext>
              </a:extLst>
            </p:cNvPr>
            <p:cNvSpPr/>
            <p:nvPr/>
          </p:nvSpPr>
          <p:spPr>
            <a:xfrm>
              <a:off x="2734456" y="1048873"/>
              <a:ext cx="1301261" cy="130988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0445DC-A563-4375-AE35-10A194A52C85}"/>
                </a:ext>
              </a:extLst>
            </p:cNvPr>
            <p:cNvSpPr/>
            <p:nvPr/>
          </p:nvSpPr>
          <p:spPr>
            <a:xfrm>
              <a:off x="4718544" y="1922383"/>
              <a:ext cx="1301261" cy="130988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57E5C3A-F1E2-4FC4-90DF-7144E1895BC3}"/>
              </a:ext>
            </a:extLst>
          </p:cNvPr>
          <p:cNvSpPr/>
          <p:nvPr/>
        </p:nvSpPr>
        <p:spPr>
          <a:xfrm>
            <a:off x="917963" y="2423442"/>
            <a:ext cx="1601936" cy="445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Lebih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Fleksibel</a:t>
            </a:r>
            <a:endParaRPr kumimoji="0" lang="id-ID" sz="15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FB1DD1-0325-4107-8727-56921C05AAB5}"/>
              </a:ext>
            </a:extLst>
          </p:cNvPr>
          <p:cNvSpPr/>
          <p:nvPr/>
        </p:nvSpPr>
        <p:spPr>
          <a:xfrm>
            <a:off x="2261081" y="1887412"/>
            <a:ext cx="1601936" cy="445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Jangka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Panjang</a:t>
            </a:r>
            <a:endParaRPr kumimoji="0" lang="id-ID" sz="15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07D044-2D80-4485-8803-A0FA15C0EC5F}"/>
              </a:ext>
            </a:extLst>
          </p:cNvPr>
          <p:cNvSpPr/>
          <p:nvPr/>
        </p:nvSpPr>
        <p:spPr>
          <a:xfrm>
            <a:off x="3504188" y="2502138"/>
            <a:ext cx="1789057" cy="445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Profit</a:t>
            </a:r>
            <a:endParaRPr kumimoji="0" lang="id-ID" sz="15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B6BB50-BE53-402C-898A-A238F87FEBD0}"/>
              </a:ext>
            </a:extLst>
          </p:cNvPr>
          <p:cNvSpPr/>
          <p:nvPr/>
        </p:nvSpPr>
        <p:spPr>
          <a:xfrm>
            <a:off x="660305" y="5497171"/>
            <a:ext cx="4776414" cy="526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Tanah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wakaf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di Indonesia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mencapai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</a:t>
            </a:r>
            <a:r>
              <a:rPr kumimoji="0" lang="id-ID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4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,300 km</a:t>
            </a:r>
            <a:r>
              <a:rPr kumimoji="0" lang="en-US" sz="17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2</a:t>
            </a:r>
            <a:r>
              <a:rPr kumimoji="0" lang="id-ID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di 435.768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lokasi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dengan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nilai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</a:t>
            </a:r>
            <a:r>
              <a:rPr kumimoji="0" lang="id-ID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$27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miliar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.</a:t>
            </a:r>
            <a:endParaRPr kumimoji="0" lang="en-US" sz="17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11AB85-2226-4577-85B1-B65191DBE0AF}"/>
              </a:ext>
            </a:extLst>
          </p:cNvPr>
          <p:cNvSpPr/>
          <p:nvPr/>
        </p:nvSpPr>
        <p:spPr>
          <a:xfrm>
            <a:off x="627647" y="4743339"/>
            <a:ext cx="4776414" cy="526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Paradigma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Lama: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wakaf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digunakan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untuk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pembangunan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masjid,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sekolah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pekuburan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.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</a:t>
            </a:r>
            <a:endParaRPr kumimoji="0" lang="en-US" sz="17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C88E0E0-7AB0-4722-911A-C12404EFAE85}"/>
              </a:ext>
            </a:extLst>
          </p:cNvPr>
          <p:cNvSpPr txBox="1">
            <a:spLocks/>
          </p:cNvSpPr>
          <p:nvPr/>
        </p:nvSpPr>
        <p:spPr>
          <a:xfrm>
            <a:off x="857250" y="4623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charset="0"/>
                <a:ea typeface="Myriad Pro" charset="0"/>
                <a:cs typeface="Myriad Pro" charset="0"/>
              </a:rPr>
              <a:t>Potensi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charset="0"/>
                <a:ea typeface="Myriad Pro" charset="0"/>
                <a:cs typeface="Myriad Pro" charset="0"/>
              </a:rPr>
              <a:t>Wakaf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" charset="0"/>
              <a:ea typeface="Myriad Pro" charset="0"/>
              <a:cs typeface="Myriad Pro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A27C0C-A6A1-41EE-8920-A6754AC03C6A}"/>
              </a:ext>
            </a:extLst>
          </p:cNvPr>
          <p:cNvCxnSpPr>
            <a:cxnSpLocks/>
          </p:cNvCxnSpPr>
          <p:nvPr/>
        </p:nvCxnSpPr>
        <p:spPr>
          <a:xfrm flipH="1">
            <a:off x="8410508" y="718645"/>
            <a:ext cx="1" cy="346578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CE47B3A-B7C0-48A7-AB7E-32067C48207B}"/>
              </a:ext>
            </a:extLst>
          </p:cNvPr>
          <p:cNvSpPr/>
          <p:nvPr/>
        </p:nvSpPr>
        <p:spPr>
          <a:xfrm>
            <a:off x="6442104" y="4728782"/>
            <a:ext cx="3827937" cy="526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1079A11-00FC-400B-B1E2-36E6906516F8}"/>
              </a:ext>
            </a:extLst>
          </p:cNvPr>
          <p:cNvSpPr/>
          <p:nvPr/>
        </p:nvSpPr>
        <p:spPr>
          <a:xfrm>
            <a:off x="6001612" y="4716584"/>
            <a:ext cx="4776414" cy="526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Indonesia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Wakaf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Summit 2017: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Potensi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: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$12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miliar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Terhimpun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di 2017: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$27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juta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Target 2018: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$60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juta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7" name="Trapezoid 26">
            <a:extLst>
              <a:ext uri="{FF2B5EF4-FFF2-40B4-BE49-F238E27FC236}">
                <a16:creationId xmlns:a16="http://schemas.microsoft.com/office/drawing/2014/main" id="{2739B51C-A5FE-47DE-8512-E71B2568E2FB}"/>
              </a:ext>
            </a:extLst>
          </p:cNvPr>
          <p:cNvSpPr/>
          <p:nvPr/>
        </p:nvSpPr>
        <p:spPr>
          <a:xfrm rot="10800000">
            <a:off x="6531330" y="715900"/>
            <a:ext cx="3753438" cy="796265"/>
          </a:xfrm>
          <a:prstGeom prst="trapezoi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rapezoid 27">
            <a:extLst>
              <a:ext uri="{FF2B5EF4-FFF2-40B4-BE49-F238E27FC236}">
                <a16:creationId xmlns:a16="http://schemas.microsoft.com/office/drawing/2014/main" id="{D04126ED-A52D-4355-8E3E-B7D52B26E578}"/>
              </a:ext>
            </a:extLst>
          </p:cNvPr>
          <p:cNvSpPr/>
          <p:nvPr/>
        </p:nvSpPr>
        <p:spPr>
          <a:xfrm rot="10800000">
            <a:off x="6813428" y="1838783"/>
            <a:ext cx="3161959" cy="796265"/>
          </a:xfrm>
          <a:prstGeom prst="trapezoi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rapezoid 28">
            <a:extLst>
              <a:ext uri="{FF2B5EF4-FFF2-40B4-BE49-F238E27FC236}">
                <a16:creationId xmlns:a16="http://schemas.microsoft.com/office/drawing/2014/main" id="{54FC6E18-41A5-4E39-9110-662FFF7A4CB5}"/>
              </a:ext>
            </a:extLst>
          </p:cNvPr>
          <p:cNvSpPr/>
          <p:nvPr/>
        </p:nvSpPr>
        <p:spPr>
          <a:xfrm rot="10800000">
            <a:off x="7075997" y="2982966"/>
            <a:ext cx="2636820" cy="796265"/>
          </a:xfrm>
          <a:prstGeom prst="trapezoi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A0F4F6-E26F-4668-AE6A-E79C9286975C}"/>
              </a:ext>
            </a:extLst>
          </p:cNvPr>
          <p:cNvSpPr/>
          <p:nvPr/>
        </p:nvSpPr>
        <p:spPr>
          <a:xfrm>
            <a:off x="6596645" y="914969"/>
            <a:ext cx="3593296" cy="390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Populasi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Indonesia 263 juta</a:t>
            </a:r>
            <a:r>
              <a:rPr kumimoji="0" lang="en-US" sz="17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10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DB5095-EE71-4C62-BADA-0FFD07BA04CF}"/>
              </a:ext>
            </a:extLst>
          </p:cNvPr>
          <p:cNvSpPr/>
          <p:nvPr/>
        </p:nvSpPr>
        <p:spPr>
          <a:xfrm>
            <a:off x="6661847" y="2086226"/>
            <a:ext cx="3433154" cy="390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Muslim 87%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atau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230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juta</a:t>
            </a:r>
            <a:r>
              <a:rPr kumimoji="0" lang="en-US" sz="17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11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D4701A-4E4A-463B-A7C0-3D67C23501BB}"/>
              </a:ext>
            </a:extLst>
          </p:cNvPr>
          <p:cNvSpPr/>
          <p:nvPr/>
        </p:nvSpPr>
        <p:spPr>
          <a:xfrm>
            <a:off x="6676069" y="3154650"/>
            <a:ext cx="3433154" cy="390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Middle class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74 juta</a:t>
            </a:r>
            <a:r>
              <a:rPr kumimoji="0" lang="en-US" sz="17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12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27BC39-3B12-4589-8F34-8E3D3E029B8A}"/>
              </a:ext>
            </a:extLst>
          </p:cNvPr>
          <p:cNvSpPr/>
          <p:nvPr/>
        </p:nvSpPr>
        <p:spPr>
          <a:xfrm>
            <a:off x="5738854" y="5755337"/>
            <a:ext cx="6287053" cy="526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Global Wealth Report 2017. Research Institute. Credit Suisse. November 2017.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11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Badan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Pusat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Statistik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Penduduk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Menurut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Wilayah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Agama yang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Dianut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Sensus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Penduduk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2010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Boston Consulting Group - Asia’s Next Big Opportunity: Indonesia’s Rising Middle-Class and Affluent Consumers 2013. </a:t>
            </a:r>
          </a:p>
        </p:txBody>
      </p:sp>
    </p:spTree>
    <p:extLst>
      <p:ext uri="{BB962C8B-B14F-4D97-AF65-F5344CB8AC3E}">
        <p14:creationId xmlns:p14="http://schemas.microsoft.com/office/powerpoint/2010/main" val="2274585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A6D2C0-8A4A-4141-98F8-0F680CD71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4" y="1234572"/>
            <a:ext cx="11515725" cy="438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78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660CFD-5B92-4EC1-AE8E-853FB5E4FDD3}"/>
              </a:ext>
            </a:extLst>
          </p:cNvPr>
          <p:cNvSpPr txBox="1">
            <a:spLocks/>
          </p:cNvSpPr>
          <p:nvPr/>
        </p:nvSpPr>
        <p:spPr>
          <a:xfrm>
            <a:off x="583095" y="117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charset="0"/>
                <a:ea typeface="Myriad Pro" charset="0"/>
                <a:cs typeface="Myriad Pro" charset="0"/>
              </a:rPr>
              <a:t>Pengelolaan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charset="0"/>
                <a:ea typeface="Myriad Pro" charset="0"/>
                <a:cs typeface="Myriad Pro" charset="0"/>
              </a:rPr>
              <a:t>Wakaf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charset="0"/>
                <a:ea typeface="Myriad Pro" charset="0"/>
                <a:cs typeface="Myriad Pro" charset="0"/>
              </a:rPr>
              <a:t> Indonesia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045A2-BEF4-4401-868A-3A5F87A5F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5" y="1443388"/>
            <a:ext cx="6694791" cy="47509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641C43-7020-4401-98A8-117FFA274BE3}"/>
              </a:ext>
            </a:extLst>
          </p:cNvPr>
          <p:cNvSpPr/>
          <p:nvPr/>
        </p:nvSpPr>
        <p:spPr>
          <a:xfrm>
            <a:off x="6643873" y="2768951"/>
            <a:ext cx="50888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Sebagian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besar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harta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wakaf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tersebut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diperuntukan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bagi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kepentingan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keagaamaan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(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ibadah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)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sebesar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73,17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persen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dan 13,83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persen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untuk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sarana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Pendidikan, dan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sisanya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untuk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tujuan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sosial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dan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makam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/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kuburan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1991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303FC8-7A15-4C6C-A577-642123F97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61949"/>
            <a:ext cx="980122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35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98BC5E-7255-4677-955F-C7574B029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040" y="290946"/>
            <a:ext cx="769597" cy="1510262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027A5935-FA72-4F62-AAFD-AFDBF6E75F5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407D2-0392-7D42-8CBE-B46F812E26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77B2C7-D4C9-42EE-8DB8-3966037F3578}"/>
              </a:ext>
            </a:extLst>
          </p:cNvPr>
          <p:cNvSpPr/>
          <p:nvPr/>
        </p:nvSpPr>
        <p:spPr>
          <a:xfrm>
            <a:off x="6434642" y="4106305"/>
            <a:ext cx="4400412" cy="614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9461ED9-6E5E-45AB-93E5-07C331EAF33F}"/>
              </a:ext>
            </a:extLst>
          </p:cNvPr>
          <p:cNvSpPr/>
          <p:nvPr/>
        </p:nvSpPr>
        <p:spPr>
          <a:xfrm>
            <a:off x="1005392" y="4106305"/>
            <a:ext cx="4400412" cy="614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34" name="Picture 6" descr="Hasil gambar untuk Rumah Zakat+logo">
            <a:extLst>
              <a:ext uri="{FF2B5EF4-FFF2-40B4-BE49-F238E27FC236}">
                <a16:creationId xmlns:a16="http://schemas.microsoft.com/office/drawing/2014/main" id="{AFD2D2A1-024C-408A-B3FC-A594F2097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85" y="4159696"/>
            <a:ext cx="2856040" cy="115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asil gambar untuk PKPU+logo">
            <a:extLst>
              <a:ext uri="{FF2B5EF4-FFF2-40B4-BE49-F238E27FC236}">
                <a16:creationId xmlns:a16="http://schemas.microsoft.com/office/drawing/2014/main" id="{341070FE-9782-4706-97C9-CE44E7E5C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95" y="4849737"/>
            <a:ext cx="877405" cy="87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asil gambar untuk Dompet Dhuafa+logo">
            <a:extLst>
              <a:ext uri="{FF2B5EF4-FFF2-40B4-BE49-F238E27FC236}">
                <a16:creationId xmlns:a16="http://schemas.microsoft.com/office/drawing/2014/main" id="{539B241A-3A1F-464A-88FE-BB2C36D2A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60" y="5195960"/>
            <a:ext cx="1634245" cy="66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E7D278F-295A-48BF-9CC6-348CE9B55ACF}"/>
              </a:ext>
            </a:extLst>
          </p:cNvPr>
          <p:cNvSpPr/>
          <p:nvPr/>
        </p:nvSpPr>
        <p:spPr>
          <a:xfrm>
            <a:off x="456717" y="3400187"/>
            <a:ext cx="5085168" cy="526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16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Nazir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– Forum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Wakaf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Produktif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3EB3086-756C-4CA6-8D8F-C33E552AFFC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754557"/>
            <a:ext cx="1439977" cy="143997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312473A-1D99-4822-9C7A-8D93A085017E}"/>
              </a:ext>
            </a:extLst>
          </p:cNvPr>
          <p:cNvSpPr txBox="1"/>
          <p:nvPr/>
        </p:nvSpPr>
        <p:spPr>
          <a:xfrm>
            <a:off x="837008" y="883925"/>
            <a:ext cx="44007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Badan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Wakaf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Indonesia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E219BD-31DD-4240-8F30-A779165E5F06}"/>
              </a:ext>
            </a:extLst>
          </p:cNvPr>
          <p:cNvSpPr txBox="1"/>
          <p:nvPr/>
        </p:nvSpPr>
        <p:spPr>
          <a:xfrm>
            <a:off x="5563417" y="3141471"/>
            <a:ext cx="147188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pic>
        <p:nvPicPr>
          <p:cNvPr id="41" name="Picture 2" descr="Image result for half circle">
            <a:extLst>
              <a:ext uri="{FF2B5EF4-FFF2-40B4-BE49-F238E27FC236}">
                <a16:creationId xmlns:a16="http://schemas.microsoft.com/office/drawing/2014/main" id="{3F3D9270-F719-489C-B699-A381598D1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18390" y="2262338"/>
            <a:ext cx="3909715" cy="314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A494935-F5FD-4A67-9E1F-704BFA5B04A8}"/>
              </a:ext>
            </a:extLst>
          </p:cNvPr>
          <p:cNvSpPr txBox="1"/>
          <p:nvPr/>
        </p:nvSpPr>
        <p:spPr>
          <a:xfrm>
            <a:off x="7372455" y="3280767"/>
            <a:ext cx="14718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ABE7BAC-1DC8-4181-BC0E-10B0D292727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41" y="2624000"/>
            <a:ext cx="2154552" cy="21545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ED9FF63-583D-4E3B-81BC-24DE20D2571A}"/>
              </a:ext>
            </a:extLst>
          </p:cNvPr>
          <p:cNvSpPr/>
          <p:nvPr/>
        </p:nvSpPr>
        <p:spPr>
          <a:xfrm>
            <a:off x="6737735" y="1791512"/>
            <a:ext cx="4570345" cy="526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Promosi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wakaf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tunai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Digitalisasi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wakaf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Penyelarasan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dengan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SDG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47663F8-4094-4114-BE96-751BCE21C1B1}"/>
              </a:ext>
            </a:extLst>
          </p:cNvPr>
          <p:cNvSpPr/>
          <p:nvPr/>
        </p:nvSpPr>
        <p:spPr>
          <a:xfrm>
            <a:off x="6667155" y="1624902"/>
            <a:ext cx="4045666" cy="1196295"/>
          </a:xfrm>
          <a:prstGeom prst="rect">
            <a:avLst/>
          </a:prstGeom>
          <a:noFill/>
          <a:ln w="190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100" b="0" i="1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Myriad Pro" charset="0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BF4E23E-40E7-43E6-AB36-81FD991F8F37}"/>
              </a:ext>
            </a:extLst>
          </p:cNvPr>
          <p:cNvSpPr/>
          <p:nvPr/>
        </p:nvSpPr>
        <p:spPr>
          <a:xfrm>
            <a:off x="7888063" y="3134861"/>
            <a:ext cx="3847220" cy="1196295"/>
          </a:xfrm>
          <a:prstGeom prst="rect">
            <a:avLst/>
          </a:prstGeom>
          <a:blipFill>
            <a:blip r:embed="rId10"/>
            <a:stretch>
              <a:fillRect t="-36958" b="-391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25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835C03-1F85-4075-AB95-59086550D846}"/>
              </a:ext>
            </a:extLst>
          </p:cNvPr>
          <p:cNvSpPr/>
          <p:nvPr/>
        </p:nvSpPr>
        <p:spPr>
          <a:xfrm>
            <a:off x="622853" y="548165"/>
            <a:ext cx="10760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charset="0"/>
                <a:ea typeface="+mn-ea"/>
                <a:cs typeface="+mn-cs"/>
              </a:rPr>
              <a:t>TANTANGAN LEMBAGA WAKAF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F33912A-F73A-417C-AF12-70A0FE5354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8723118"/>
              </p:ext>
            </p:extLst>
          </p:nvPr>
        </p:nvGraphicFramePr>
        <p:xfrm>
          <a:off x="1329634" y="1276257"/>
          <a:ext cx="976243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5813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3" y="350409"/>
            <a:ext cx="10932586" cy="855539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SOLUSI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60AB3-5C0B-425D-8BEA-4C8EC14A07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29" y="2182620"/>
            <a:ext cx="10365342" cy="9216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E8F278-E424-47F8-84E7-F7BE70058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029" y="2319216"/>
            <a:ext cx="627942" cy="5974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A98077-DE6F-48BE-AB26-696A2686011D}"/>
              </a:ext>
            </a:extLst>
          </p:cNvPr>
          <p:cNvSpPr/>
          <p:nvPr/>
        </p:nvSpPr>
        <p:spPr>
          <a:xfrm>
            <a:off x="2643185" y="2153126"/>
            <a:ext cx="8338786" cy="1047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Myriad Pro" panose="020B0503030403020204" pitchFamily="34" charset="0"/>
              </a:rPr>
              <a:t>Upgrading </a:t>
            </a:r>
            <a:r>
              <a:rPr lang="en-US" sz="2100" dirty="0" err="1">
                <a:solidFill>
                  <a:prstClr val="black"/>
                </a:solidFill>
                <a:latin typeface="Myriad Pro" panose="020B0503030403020204" pitchFamily="34" charset="0"/>
              </a:rPr>
              <a:t>kompetensi</a:t>
            </a:r>
            <a:r>
              <a:rPr lang="en-US" sz="2100" dirty="0">
                <a:solidFill>
                  <a:prstClr val="black"/>
                </a:solidFill>
                <a:latin typeface="Myriad Pro" panose="020B0503030403020204" pitchFamily="34" charset="0"/>
              </a:rPr>
              <a:t> SDM </a:t>
            </a:r>
            <a:r>
              <a:rPr lang="en-US" sz="2100" dirty="0" err="1">
                <a:solidFill>
                  <a:prstClr val="black"/>
                </a:solidFill>
                <a:latin typeface="Myriad Pro" panose="020B0503030403020204" pitchFamily="34" charset="0"/>
              </a:rPr>
              <a:t>secara</a:t>
            </a:r>
            <a:r>
              <a:rPr lang="en-US" sz="2100" dirty="0">
                <a:solidFill>
                  <a:prstClr val="black"/>
                </a:solidFill>
                <a:latin typeface="Myriad Pro" panose="020B0503030403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Myriad Pro" panose="020B0503030403020204" pitchFamily="34" charset="0"/>
              </a:rPr>
              <a:t>berkelanjutan</a:t>
            </a:r>
            <a:r>
              <a:rPr lang="en-US" sz="2100" dirty="0">
                <a:solidFill>
                  <a:prstClr val="black"/>
                </a:solidFill>
                <a:latin typeface="Myriad Pro" panose="020B0503030403020204" pitchFamily="34" charset="0"/>
              </a:rPr>
              <a:t> yang </a:t>
            </a:r>
            <a:r>
              <a:rPr lang="en-US" sz="2100" dirty="0" err="1">
                <a:solidFill>
                  <a:prstClr val="black"/>
                </a:solidFill>
                <a:latin typeface="Myriad Pro" panose="020B0503030403020204" pitchFamily="34" charset="0"/>
              </a:rPr>
              <a:t>sesuai</a:t>
            </a:r>
            <a:r>
              <a:rPr lang="en-US" sz="2100" dirty="0">
                <a:solidFill>
                  <a:prstClr val="black"/>
                </a:solidFill>
                <a:latin typeface="Myriad Pro" panose="020B0503030403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Myriad Pro" panose="020B0503030403020204" pitchFamily="34" charset="0"/>
              </a:rPr>
              <a:t>dengan</a:t>
            </a:r>
            <a:r>
              <a:rPr lang="en-US" sz="2100" dirty="0">
                <a:solidFill>
                  <a:prstClr val="black"/>
                </a:solidFill>
                <a:latin typeface="Myriad Pro" panose="020B0503030403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Myriad Pro" panose="020B0503030403020204" pitchFamily="34" charset="0"/>
              </a:rPr>
              <a:t>Standar</a:t>
            </a:r>
            <a:r>
              <a:rPr lang="en-US" sz="2100" dirty="0">
                <a:solidFill>
                  <a:prstClr val="black"/>
                </a:solidFill>
                <a:latin typeface="Myriad Pro" panose="020B0503030403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Myriad Pro" panose="020B0503030403020204" pitchFamily="34" charset="0"/>
              </a:rPr>
              <a:t>Kompetensi</a:t>
            </a:r>
            <a:r>
              <a:rPr lang="en-US" sz="2100" dirty="0">
                <a:solidFill>
                  <a:prstClr val="black"/>
                </a:solidFill>
                <a:latin typeface="Myriad Pro" panose="020B0503030403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Myriad Pro" panose="020B0503030403020204" pitchFamily="34" charset="0"/>
              </a:rPr>
              <a:t>Kerja</a:t>
            </a:r>
            <a:r>
              <a:rPr lang="en-US" sz="2100" dirty="0">
                <a:solidFill>
                  <a:prstClr val="black"/>
                </a:solidFill>
                <a:latin typeface="Myriad Pro" panose="020B0503030403020204" pitchFamily="34" charset="0"/>
              </a:rPr>
              <a:t> Nasional Indonesia  (SKKNI)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274AEC-A1D1-4EF9-8F20-15601739C7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96" y="3229993"/>
            <a:ext cx="10365342" cy="5636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4C1C10-47A8-4B02-9A23-C4EB6005A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029" y="3627353"/>
            <a:ext cx="627942" cy="6279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13197CC-4488-49EF-AFA6-633E8F84ADB7}"/>
              </a:ext>
            </a:extLst>
          </p:cNvPr>
          <p:cNvSpPr/>
          <p:nvPr/>
        </p:nvSpPr>
        <p:spPr>
          <a:xfrm>
            <a:off x="2643185" y="3525365"/>
            <a:ext cx="8932186" cy="8809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F724B2-F835-4E41-84D9-D3F886676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173" y="4995737"/>
            <a:ext cx="609653" cy="6462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2CA3BDD-DDAA-458E-9F07-784A840186F4}"/>
              </a:ext>
            </a:extLst>
          </p:cNvPr>
          <p:cNvSpPr/>
          <p:nvPr/>
        </p:nvSpPr>
        <p:spPr>
          <a:xfrm>
            <a:off x="2543175" y="4089002"/>
            <a:ext cx="8438796" cy="7506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BB2112-C26C-4999-8F46-9ABCC911D3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5" y="1130505"/>
            <a:ext cx="10365342" cy="9216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CE0AF4-E7D9-45D6-B201-CC9E06896928}"/>
              </a:ext>
            </a:extLst>
          </p:cNvPr>
          <p:cNvSpPr txBox="1"/>
          <p:nvPr/>
        </p:nvSpPr>
        <p:spPr>
          <a:xfrm>
            <a:off x="2497022" y="1055696"/>
            <a:ext cx="87354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Sosialisasi</a:t>
            </a:r>
            <a:r>
              <a:rPr lang="en-US" sz="2000" dirty="0"/>
              <a:t> yang </a:t>
            </a:r>
            <a:r>
              <a:rPr lang="en-US" sz="2000" dirty="0" err="1"/>
              <a:t>terstruktur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literasi</a:t>
            </a:r>
            <a:r>
              <a:rPr lang="en-US" sz="2000" dirty="0"/>
              <a:t> </a:t>
            </a:r>
            <a:r>
              <a:rPr lang="en-US" sz="2000" dirty="0" err="1"/>
              <a:t>wakaf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melibatkan</a:t>
            </a:r>
            <a:r>
              <a:rPr lang="en-US" sz="2000" dirty="0"/>
              <a:t> </a:t>
            </a:r>
            <a:r>
              <a:rPr lang="sv-SE" sz="2000" kern="0" dirty="0">
                <a:solidFill>
                  <a:prstClr val="black"/>
                </a:solidFill>
                <a:latin typeface="Myriad Pro" panose="020B0503030403020204" pitchFamily="34" charset="0"/>
              </a:rPr>
              <a:t>peran dari lembaga seperti Masyarakat Ekonomi Syariah (MES), Ikatan Ahli Ekonomi Islam, Ikatan Sarjana Ekonomi Indonesia dan juga Bank Indonesia</a:t>
            </a:r>
            <a:endParaRPr lang="en-ID" sz="20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93FC84A-FD1E-4966-861F-42543DEE49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5" y="4190990"/>
            <a:ext cx="10365342" cy="137188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DE42299-0C6C-4765-B4D4-C461E7F2B2B7}"/>
              </a:ext>
            </a:extLst>
          </p:cNvPr>
          <p:cNvSpPr txBox="1"/>
          <p:nvPr/>
        </p:nvSpPr>
        <p:spPr>
          <a:xfrm>
            <a:off x="2497021" y="4421416"/>
            <a:ext cx="87354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b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Meningkatkan</a:t>
            </a:r>
            <a:r>
              <a:rPr lang="en-ID" sz="2000" b="0" i="1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 good waqf governance</a:t>
            </a:r>
            <a:r>
              <a:rPr lang="en-ID" sz="20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ID" sz="2000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antara</a:t>
            </a:r>
            <a:r>
              <a:rPr lang="en-ID" sz="20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 lain </a:t>
            </a:r>
            <a:r>
              <a:rPr lang="en-ID" sz="2000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melalui</a:t>
            </a:r>
            <a:r>
              <a:rPr lang="en-ID" sz="20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implementasi</a:t>
            </a:r>
            <a:r>
              <a:rPr lang="en-ID" sz="20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 Waqf Core Principles yang </a:t>
            </a:r>
            <a:r>
              <a:rPr lang="en-ID" sz="2000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mencakup</a:t>
            </a:r>
            <a:r>
              <a:rPr lang="en-ID" sz="20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transparansi</a:t>
            </a:r>
            <a:r>
              <a:rPr lang="en-ID" sz="20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2000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akuntabilitas</a:t>
            </a:r>
            <a:r>
              <a:rPr lang="en-ID" sz="20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2000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pengawasan</a:t>
            </a:r>
            <a:endParaRPr lang="en-ID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594188-592A-4FCB-B5C0-65DBCBF9868D}"/>
              </a:ext>
            </a:extLst>
          </p:cNvPr>
          <p:cNvSpPr txBox="1"/>
          <p:nvPr/>
        </p:nvSpPr>
        <p:spPr>
          <a:xfrm>
            <a:off x="2543175" y="3293976"/>
            <a:ext cx="8300681" cy="37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111111"/>
                </a:solidFill>
                <a:latin typeface="Open Sans" panose="020B0606030504020204" pitchFamily="34" charset="0"/>
              </a:rPr>
              <a:t>H</a:t>
            </a:r>
            <a:r>
              <a:rPr lang="sv-SE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armonisasi kelembagaan dan peraturan perundangan-undangan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655783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342C0-D0BE-485C-9A4E-621E2D8865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14400"/>
            <a:ext cx="12192000" cy="5861767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2966C-D64F-43C4-8BFB-693C524A73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000" y="390525"/>
            <a:ext cx="9765900" cy="5957479"/>
          </a:xfrm>
        </p:spPr>
        <p:txBody>
          <a:bodyPr/>
          <a:lstStyle/>
          <a:p>
            <a:r>
              <a:rPr lang="en-ID" dirty="0"/>
              <a:t>Zakat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harta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yang </a:t>
            </a:r>
            <a:r>
              <a:rPr lang="en-ID" dirty="0" err="1"/>
              <a:t>dikeluarkan</a:t>
            </a:r>
            <a:r>
              <a:rPr lang="en-ID" dirty="0"/>
              <a:t>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syarat</a:t>
            </a:r>
            <a:r>
              <a:rPr lang="en-ID" dirty="0"/>
              <a:t> yang </a:t>
            </a:r>
            <a:r>
              <a:rPr lang="en-ID" dirty="0" err="1"/>
              <a:t>diatur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aturan</a:t>
            </a:r>
            <a:r>
              <a:rPr lang="en-ID" dirty="0"/>
              <a:t> agama, </a:t>
            </a:r>
            <a:r>
              <a:rPr lang="en-ID" dirty="0" err="1"/>
              <a:t>dikeluarkan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8 </a:t>
            </a:r>
            <a:r>
              <a:rPr lang="en-ID" dirty="0" err="1"/>
              <a:t>asnaf</a:t>
            </a:r>
            <a:r>
              <a:rPr lang="en-ID" dirty="0"/>
              <a:t> </a:t>
            </a:r>
            <a:r>
              <a:rPr lang="en-ID" dirty="0" err="1"/>
              <a:t>penerima</a:t>
            </a:r>
            <a:r>
              <a:rPr lang="en-ID" dirty="0"/>
              <a:t> zakat. Fakir </a:t>
            </a:r>
            <a:r>
              <a:rPr lang="en-ID" dirty="0" err="1"/>
              <a:t>ialah</a:t>
            </a:r>
            <a:r>
              <a:rPr lang="en-ID" dirty="0"/>
              <a:t> orang-orang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harta</a:t>
            </a:r>
            <a:r>
              <a:rPr lang="en-ID" dirty="0"/>
              <a:t> </a:t>
            </a:r>
            <a:r>
              <a:rPr lang="en-ID" dirty="0" err="1"/>
              <a:t>namun</a:t>
            </a:r>
            <a:r>
              <a:rPr lang="en-ID" dirty="0"/>
              <a:t> sangat </a:t>
            </a:r>
            <a:r>
              <a:rPr lang="en-ID" dirty="0" err="1"/>
              <a:t>sedikit</a:t>
            </a:r>
            <a:r>
              <a:rPr lang="en-ID" dirty="0"/>
              <a:t>. Fakir, miskin, Amil zakat, </a:t>
            </a:r>
            <a:r>
              <a:rPr lang="en-ID" dirty="0" err="1"/>
              <a:t>Mu'allaf</a:t>
            </a:r>
            <a:r>
              <a:rPr lang="en-ID" dirty="0"/>
              <a:t>, </a:t>
            </a:r>
            <a:r>
              <a:rPr lang="en-ID" dirty="0" err="1"/>
              <a:t>Riqab</a:t>
            </a:r>
            <a:r>
              <a:rPr lang="en-ID" dirty="0"/>
              <a:t> / </a:t>
            </a:r>
            <a:r>
              <a:rPr lang="en-ID" dirty="0" err="1"/>
              <a:t>Memerdekakan</a:t>
            </a:r>
            <a:r>
              <a:rPr lang="en-ID" dirty="0"/>
              <a:t> Budak, </a:t>
            </a:r>
            <a:r>
              <a:rPr lang="en-ID" dirty="0" err="1"/>
              <a:t>Gharim</a:t>
            </a:r>
            <a:r>
              <a:rPr lang="en-ID" dirty="0"/>
              <a:t> (Orang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Hutang</a:t>
            </a:r>
            <a:r>
              <a:rPr lang="en-ID" dirty="0"/>
              <a:t>), Fi </a:t>
            </a:r>
            <a:r>
              <a:rPr lang="en-ID" dirty="0" err="1"/>
              <a:t>Sabilillah</a:t>
            </a:r>
            <a:r>
              <a:rPr lang="en-ID" dirty="0"/>
              <a:t> dan </a:t>
            </a:r>
            <a:r>
              <a:rPr lang="en-ID" dirty="0" err="1"/>
              <a:t>Ibnu</a:t>
            </a:r>
            <a:r>
              <a:rPr lang="en-ID" dirty="0"/>
              <a:t> </a:t>
            </a:r>
            <a:r>
              <a:rPr lang="en-ID" dirty="0" err="1"/>
              <a:t>Sabil</a:t>
            </a:r>
            <a:r>
              <a:rPr lang="en-ID" dirty="0"/>
              <a:t>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653EB4-CFA3-4B55-9262-B90CC83A0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47CB5E-6294-4BF7-BE4B-1E1737CC4AD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8B41B3-E3B1-41C4-A73C-7FF56FCB0AA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D2CBFB-6615-4F55-9C6E-B5EAA7E03C0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8987CE-D0EB-49BF-AFB6-69C881F4CFB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57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237F0E0-9F8A-4881-82D9-877CFA7BD74E}"/>
              </a:ext>
            </a:extLst>
          </p:cNvPr>
          <p:cNvSpPr txBox="1">
            <a:spLocks/>
          </p:cNvSpPr>
          <p:nvPr/>
        </p:nvSpPr>
        <p:spPr>
          <a:xfrm>
            <a:off x="583553" y="350409"/>
            <a:ext cx="10932586" cy="855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Rockwell" panose="020606030202050204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7731B-D484-4015-9E5B-49A4AD1B2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44" t="21436" r="19891" b="12639"/>
          <a:stretch/>
        </p:blipFill>
        <p:spPr>
          <a:xfrm>
            <a:off x="1073654" y="1060174"/>
            <a:ext cx="9952383" cy="52571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4454EB-A6CE-4B26-B513-92A3BA00B866}"/>
              </a:ext>
            </a:extLst>
          </p:cNvPr>
          <p:cNvSpPr txBox="1"/>
          <p:nvPr/>
        </p:nvSpPr>
        <p:spPr>
          <a:xfrm>
            <a:off x="1390649" y="540671"/>
            <a:ext cx="844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800" dirty="0">
                <a:solidFill>
                  <a:srgbClr val="000000"/>
                </a:solidFill>
                <a:latin typeface="Cambria" panose="02040503050406030204" pitchFamily="18" charset="0"/>
              </a:rPr>
              <a:t>Sejarah </a:t>
            </a:r>
            <a:r>
              <a:rPr lang="en-ID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Pengelolaan</a:t>
            </a:r>
            <a:r>
              <a:rPr lang="en-ID" sz="2800" dirty="0">
                <a:solidFill>
                  <a:srgbClr val="000000"/>
                </a:solidFill>
                <a:latin typeface="Cambria" panose="02040503050406030204" pitchFamily="18" charset="0"/>
              </a:rPr>
              <a:t> Zakat di Indonesia</a:t>
            </a:r>
            <a:r>
              <a:rPr lang="en-ID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02019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D8C975-5A0C-490C-98DF-6E37321A20F7}"/>
              </a:ext>
            </a:extLst>
          </p:cNvPr>
          <p:cNvSpPr/>
          <p:nvPr/>
        </p:nvSpPr>
        <p:spPr>
          <a:xfrm>
            <a:off x="523689" y="1418547"/>
            <a:ext cx="111446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D" sz="2800" dirty="0" err="1">
                <a:latin typeface="Rockwell" panose="02060603020205020403" pitchFamily="18" charset="0"/>
              </a:rPr>
              <a:t>Berdasarkan</a:t>
            </a:r>
            <a:r>
              <a:rPr lang="en-ID" sz="2800" dirty="0">
                <a:latin typeface="Rockwell" panose="02060603020205020403" pitchFamily="18" charset="0"/>
              </a:rPr>
              <a:t> </a:t>
            </a:r>
            <a:r>
              <a:rPr lang="en-ID" sz="2800" dirty="0" err="1">
                <a:latin typeface="Rockwell" panose="02060603020205020403" pitchFamily="18" charset="0"/>
              </a:rPr>
              <a:t>Undang-undang</a:t>
            </a:r>
            <a:r>
              <a:rPr lang="en-ID" sz="2800" dirty="0">
                <a:latin typeface="Rockwell" panose="02060603020205020403" pitchFamily="18" charset="0"/>
              </a:rPr>
              <a:t> </a:t>
            </a:r>
            <a:r>
              <a:rPr lang="en-ID" sz="2800" dirty="0" err="1">
                <a:latin typeface="Rockwell" panose="02060603020205020403" pitchFamily="18" charset="0"/>
              </a:rPr>
              <a:t>Nomor</a:t>
            </a:r>
            <a:r>
              <a:rPr lang="en-ID" sz="2800" dirty="0">
                <a:latin typeface="Rockwell" panose="02060603020205020403" pitchFamily="18" charset="0"/>
              </a:rPr>
              <a:t> 23 </a:t>
            </a:r>
            <a:r>
              <a:rPr lang="en-ID" sz="2800" dirty="0" err="1">
                <a:latin typeface="Rockwell" panose="02060603020205020403" pitchFamily="18" charset="0"/>
              </a:rPr>
              <a:t>Tahun</a:t>
            </a:r>
            <a:r>
              <a:rPr lang="en-ID" sz="2800" dirty="0">
                <a:latin typeface="Rockwell" panose="02060603020205020403" pitchFamily="18" charset="0"/>
              </a:rPr>
              <a:t> 201, zakat </a:t>
            </a:r>
            <a:r>
              <a:rPr lang="en-ID" sz="2800" dirty="0" err="1">
                <a:latin typeface="Rockwell" panose="02060603020205020403" pitchFamily="18" charset="0"/>
              </a:rPr>
              <a:t>dapat</a:t>
            </a:r>
            <a:r>
              <a:rPr lang="en-ID" sz="2800" dirty="0">
                <a:latin typeface="Rockwell" panose="02060603020205020403" pitchFamily="18" charset="0"/>
              </a:rPr>
              <a:t> </a:t>
            </a:r>
            <a:r>
              <a:rPr lang="en-ID" sz="2800" dirty="0" err="1">
                <a:latin typeface="Rockwell" panose="02060603020205020403" pitchFamily="18" charset="0"/>
              </a:rPr>
              <a:t>dikelola</a:t>
            </a:r>
            <a:r>
              <a:rPr lang="en-ID" sz="2800" dirty="0">
                <a:latin typeface="Rockwell" panose="02060603020205020403" pitchFamily="18" charset="0"/>
              </a:rPr>
              <a:t> </a:t>
            </a:r>
            <a:r>
              <a:rPr lang="en-ID" sz="2800" dirty="0" err="1">
                <a:latin typeface="Rockwell" panose="02060603020205020403" pitchFamily="18" charset="0"/>
              </a:rPr>
              <a:t>baik</a:t>
            </a:r>
            <a:r>
              <a:rPr lang="en-ID" sz="2800" dirty="0">
                <a:latin typeface="Rockwell" panose="02060603020205020403" pitchFamily="18" charset="0"/>
              </a:rPr>
              <a:t> oleh </a:t>
            </a:r>
            <a:r>
              <a:rPr lang="en-ID" sz="2800" dirty="0" err="1">
                <a:latin typeface="Rockwell" panose="02060603020205020403" pitchFamily="18" charset="0"/>
              </a:rPr>
              <a:t>lembaga</a:t>
            </a:r>
            <a:r>
              <a:rPr lang="en-ID" sz="2800" dirty="0">
                <a:latin typeface="Rockwell" panose="02060603020205020403" pitchFamily="18" charset="0"/>
              </a:rPr>
              <a:t> amil </a:t>
            </a:r>
            <a:r>
              <a:rPr lang="en-ID" sz="2800" dirty="0" err="1">
                <a:latin typeface="Rockwell" panose="02060603020205020403" pitchFamily="18" charset="0"/>
              </a:rPr>
              <a:t>bentukan</a:t>
            </a:r>
            <a:r>
              <a:rPr lang="en-ID" sz="2800" dirty="0">
                <a:latin typeface="Rockwell" panose="02060603020205020403" pitchFamily="18" charset="0"/>
              </a:rPr>
              <a:t> </a:t>
            </a:r>
            <a:r>
              <a:rPr lang="en-ID" sz="2800" dirty="0" err="1">
                <a:latin typeface="Rockwell" panose="02060603020205020403" pitchFamily="18" charset="0"/>
              </a:rPr>
              <a:t>pemerintah</a:t>
            </a:r>
            <a:r>
              <a:rPr lang="en-ID" sz="2800" dirty="0">
                <a:latin typeface="Rockwell" panose="02060603020205020403" pitchFamily="18" charset="0"/>
              </a:rPr>
              <a:t> </a:t>
            </a:r>
            <a:r>
              <a:rPr lang="en-ID" sz="2800" dirty="0" err="1">
                <a:latin typeface="Rockwell" panose="02060603020205020403" pitchFamily="18" charset="0"/>
              </a:rPr>
              <a:t>yaitu</a:t>
            </a:r>
            <a:r>
              <a:rPr lang="en-ID" sz="2800" dirty="0">
                <a:latin typeface="Rockwell" panose="02060603020205020403" pitchFamily="18" charset="0"/>
              </a:rPr>
              <a:t> </a:t>
            </a:r>
            <a:r>
              <a:rPr lang="en-ID" sz="2800" b="1" dirty="0">
                <a:latin typeface="Rockwell" panose="02060603020205020403" pitchFamily="18" charset="0"/>
              </a:rPr>
              <a:t>Badan Amil Zakat (BAZ) </a:t>
            </a:r>
            <a:r>
              <a:rPr lang="en-ID" sz="2800" dirty="0" err="1">
                <a:latin typeface="Rockwell" panose="02060603020205020403" pitchFamily="18" charset="0"/>
              </a:rPr>
              <a:t>maupun</a:t>
            </a:r>
            <a:r>
              <a:rPr lang="en-ID" sz="2800" dirty="0">
                <a:latin typeface="Rockwell" panose="02060603020205020403" pitchFamily="18" charset="0"/>
              </a:rPr>
              <a:t> oleh </a:t>
            </a:r>
            <a:r>
              <a:rPr lang="en-ID" sz="2800" dirty="0" err="1">
                <a:latin typeface="Rockwell" panose="02060603020205020403" pitchFamily="18" charset="0"/>
              </a:rPr>
              <a:t>lembaga</a:t>
            </a:r>
            <a:r>
              <a:rPr lang="en-ID" sz="2800" dirty="0">
                <a:latin typeface="Rockwell" panose="02060603020205020403" pitchFamily="18" charset="0"/>
              </a:rPr>
              <a:t> amil </a:t>
            </a:r>
            <a:r>
              <a:rPr lang="en-ID" sz="2800" dirty="0" err="1">
                <a:latin typeface="Rockwell" panose="02060603020205020403" pitchFamily="18" charset="0"/>
              </a:rPr>
              <a:t>bentukan</a:t>
            </a:r>
            <a:r>
              <a:rPr lang="en-ID" sz="2800" dirty="0">
                <a:latin typeface="Rockwell" panose="02060603020205020403" pitchFamily="18" charset="0"/>
              </a:rPr>
              <a:t> </a:t>
            </a:r>
            <a:r>
              <a:rPr lang="en-ID" sz="2800" dirty="0" err="1">
                <a:latin typeface="Rockwell" panose="02060603020205020403" pitchFamily="18" charset="0"/>
              </a:rPr>
              <a:t>masyarakat</a:t>
            </a:r>
            <a:r>
              <a:rPr lang="en-ID" sz="2800" dirty="0">
                <a:latin typeface="Rockwell" panose="02060603020205020403" pitchFamily="18" charset="0"/>
              </a:rPr>
              <a:t> </a:t>
            </a:r>
            <a:r>
              <a:rPr lang="en-ID" sz="2800" dirty="0" err="1">
                <a:latin typeface="Rockwell" panose="02060603020205020403" pitchFamily="18" charset="0"/>
              </a:rPr>
              <a:t>yaitu</a:t>
            </a:r>
            <a:r>
              <a:rPr lang="en-ID" sz="2800" dirty="0">
                <a:latin typeface="Rockwell" panose="02060603020205020403" pitchFamily="18" charset="0"/>
              </a:rPr>
              <a:t> </a:t>
            </a:r>
            <a:r>
              <a:rPr lang="en-ID" sz="2800" b="1" dirty="0">
                <a:latin typeface="Rockwell" panose="02060603020205020403" pitchFamily="18" charset="0"/>
              </a:rPr>
              <a:t>Lembaga Amil Zakat (LAZ).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ID" sz="2800" b="1" dirty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latin typeface="Rockwell" panose="02060603020205020403" pitchFamily="18" charset="0"/>
              </a:rPr>
              <a:t>Peran LAZ </a:t>
            </a:r>
            <a:r>
              <a:rPr lang="en-ID" sz="2800" dirty="0" err="1">
                <a:latin typeface="Rockwell" panose="02060603020205020403" pitchFamily="18" charset="0"/>
              </a:rPr>
              <a:t>adalah</a:t>
            </a:r>
            <a:r>
              <a:rPr lang="en-ID" sz="2800" dirty="0">
                <a:latin typeface="Rockwell" panose="02060603020205020403" pitchFamily="18" charset="0"/>
              </a:rPr>
              <a:t> </a:t>
            </a:r>
            <a:r>
              <a:rPr lang="en-ID" sz="2800" dirty="0" err="1">
                <a:latin typeface="Rockwell" panose="02060603020205020403" pitchFamily="18" charset="0"/>
              </a:rPr>
              <a:t>untuk</a:t>
            </a:r>
            <a:r>
              <a:rPr lang="en-ID" sz="2800" dirty="0">
                <a:latin typeface="Rockwell" panose="02060603020205020403" pitchFamily="18" charset="0"/>
              </a:rPr>
              <a:t> </a:t>
            </a:r>
            <a:r>
              <a:rPr lang="en-ID" sz="2800" dirty="0" err="1">
                <a:latin typeface="Rockwell" panose="02060603020205020403" pitchFamily="18" charset="0"/>
              </a:rPr>
              <a:t>membantu</a:t>
            </a:r>
            <a:r>
              <a:rPr lang="en-ID" sz="2800" dirty="0">
                <a:latin typeface="Rockwell" panose="02060603020205020403" pitchFamily="18" charset="0"/>
              </a:rPr>
              <a:t> BAZNAS </a:t>
            </a:r>
            <a:r>
              <a:rPr lang="en-ID" sz="2800" dirty="0" err="1">
                <a:latin typeface="Rockwell" panose="02060603020205020403" pitchFamily="18" charset="0"/>
              </a:rPr>
              <a:t>dalam</a:t>
            </a:r>
            <a:r>
              <a:rPr lang="en-ID" sz="2800" dirty="0">
                <a:latin typeface="Rockwell" panose="02060603020205020403" pitchFamily="18" charset="0"/>
              </a:rPr>
              <a:t> </a:t>
            </a:r>
            <a:r>
              <a:rPr lang="en-ID" sz="2800" dirty="0" err="1">
                <a:latin typeface="Rockwell" panose="02060603020205020403" pitchFamily="18" charset="0"/>
              </a:rPr>
              <a:t>melaksanakan</a:t>
            </a:r>
            <a:r>
              <a:rPr lang="en-ID" sz="2800" dirty="0">
                <a:latin typeface="Rockwell" panose="02060603020205020403" pitchFamily="18" charset="0"/>
              </a:rPr>
              <a:t> </a:t>
            </a:r>
            <a:r>
              <a:rPr lang="en-ID" sz="2800" dirty="0" err="1">
                <a:latin typeface="Rockwell" panose="02060603020205020403" pitchFamily="18" charset="0"/>
              </a:rPr>
              <a:t>fungsi</a:t>
            </a:r>
            <a:r>
              <a:rPr lang="en-ID" sz="2800" dirty="0">
                <a:latin typeface="Rockwell" panose="02060603020205020403" pitchFamily="18" charset="0"/>
              </a:rPr>
              <a:t> </a:t>
            </a:r>
            <a:r>
              <a:rPr lang="en-ID" sz="2800" dirty="0" err="1">
                <a:latin typeface="Rockwell" panose="02060603020205020403" pitchFamily="18" charset="0"/>
              </a:rPr>
              <a:t>pengumpulan</a:t>
            </a:r>
            <a:r>
              <a:rPr lang="en-ID" sz="2800" dirty="0">
                <a:latin typeface="Rockwell" panose="02060603020205020403" pitchFamily="18" charset="0"/>
              </a:rPr>
              <a:t>, </a:t>
            </a:r>
            <a:r>
              <a:rPr lang="en-ID" sz="2800" dirty="0" err="1">
                <a:latin typeface="Rockwell" panose="02060603020205020403" pitchFamily="18" charset="0"/>
              </a:rPr>
              <a:t>pendistribusian</a:t>
            </a:r>
            <a:r>
              <a:rPr lang="en-ID" sz="2800" dirty="0">
                <a:latin typeface="Rockwell" panose="02060603020205020403" pitchFamily="18" charset="0"/>
              </a:rPr>
              <a:t>, dan </a:t>
            </a:r>
            <a:r>
              <a:rPr lang="en-ID" sz="2800" dirty="0" err="1">
                <a:latin typeface="Rockwell" panose="02060603020205020403" pitchFamily="18" charset="0"/>
              </a:rPr>
              <a:t>pendayagunaan</a:t>
            </a:r>
            <a:r>
              <a:rPr lang="en-ID" sz="2800" dirty="0">
                <a:latin typeface="Rockwell" panose="02060603020205020403" pitchFamily="18" charset="0"/>
              </a:rPr>
              <a:t> zakat. </a:t>
            </a:r>
          </a:p>
          <a:p>
            <a:pPr algn="just"/>
            <a:endParaRPr lang="en-ID" sz="2800" b="1" dirty="0">
              <a:latin typeface="Rockwell" panose="02060603020205020403" pitchFamily="18" charset="0"/>
            </a:endParaRPr>
          </a:p>
          <a:p>
            <a:pPr algn="just"/>
            <a:endParaRPr lang="en-ID" sz="2800" b="1" dirty="0">
              <a:latin typeface="Rockwell" panose="02060603020205020403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37F0E0-9F8A-4881-82D9-877CFA7BD74E}"/>
              </a:ext>
            </a:extLst>
          </p:cNvPr>
          <p:cNvSpPr txBox="1">
            <a:spLocks/>
          </p:cNvSpPr>
          <p:nvPr/>
        </p:nvSpPr>
        <p:spPr>
          <a:xfrm>
            <a:off x="583553" y="350409"/>
            <a:ext cx="10932586" cy="855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ckwell" panose="02060603020205020403" pitchFamily="18" charset="0"/>
              </a:rPr>
              <a:t>Pengelolaan</a:t>
            </a:r>
            <a:r>
              <a:rPr lang="en-US" dirty="0">
                <a:latin typeface="Rockwell" panose="02060603020205020403" pitchFamily="18" charset="0"/>
              </a:rPr>
              <a:t> Zakat di Indonesia</a:t>
            </a:r>
          </a:p>
        </p:txBody>
      </p:sp>
    </p:spTree>
    <p:extLst>
      <p:ext uri="{BB962C8B-B14F-4D97-AF65-F5344CB8AC3E}">
        <p14:creationId xmlns:p14="http://schemas.microsoft.com/office/powerpoint/2010/main" val="324692596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FE23-7257-4CD7-AE4E-5109789E4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13" t="28202" r="12282" b="11479"/>
          <a:stretch/>
        </p:blipFill>
        <p:spPr>
          <a:xfrm>
            <a:off x="688412" y="1563756"/>
            <a:ext cx="10815175" cy="496956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AE1376C-A1FB-47AF-ABCE-6EE185D9CBF5}"/>
              </a:ext>
            </a:extLst>
          </p:cNvPr>
          <p:cNvSpPr txBox="1">
            <a:spLocks/>
          </p:cNvSpPr>
          <p:nvPr/>
        </p:nvSpPr>
        <p:spPr>
          <a:xfrm>
            <a:off x="571001" y="583097"/>
            <a:ext cx="10932586" cy="855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>
                <a:latin typeface="Rockwell" panose="02060603020205020403" pitchFamily="18" charset="0"/>
              </a:rPr>
              <a:t>Tujuan Pengelolaan Zakat (UU No. 23/2011)</a:t>
            </a:r>
            <a:endParaRPr lang="en-US" sz="40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8308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4164-109C-4DB0-971B-9432B02E91FB}"/>
              </a:ext>
            </a:extLst>
          </p:cNvPr>
          <p:cNvSpPr txBox="1">
            <a:spLocks/>
          </p:cNvSpPr>
          <p:nvPr/>
        </p:nvSpPr>
        <p:spPr>
          <a:xfrm>
            <a:off x="583553" y="350409"/>
            <a:ext cx="10932586" cy="855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>
                <a:latin typeface="Rockwell" panose="02060603020205020403" pitchFamily="18" charset="0"/>
              </a:rPr>
              <a:t>Stakeholders Pengelolaan Zakat Nasional</a:t>
            </a:r>
            <a:endParaRPr lang="en-US" sz="4000" dirty="0">
              <a:latin typeface="Rockwell" panose="020606030202050204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A337B9-5BB9-4FFF-9E58-9703E72E7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3" t="20855" r="31087" b="12832"/>
          <a:stretch/>
        </p:blipFill>
        <p:spPr>
          <a:xfrm>
            <a:off x="428625" y="1068042"/>
            <a:ext cx="10484770" cy="562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8406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3" y="350409"/>
            <a:ext cx="10932586" cy="855539"/>
          </a:xfrm>
        </p:spPr>
        <p:txBody>
          <a:bodyPr>
            <a:normAutofit/>
          </a:bodyPr>
          <a:lstStyle/>
          <a:p>
            <a:r>
              <a:rPr lang="en-US" dirty="0" err="1">
                <a:latin typeface="Rockwell" panose="02060603020205020403" pitchFamily="18" charset="0"/>
              </a:rPr>
              <a:t>Tantangan</a:t>
            </a:r>
            <a:r>
              <a:rPr lang="en-US" dirty="0">
                <a:latin typeface="Rockwell" panose="02060603020205020403" pitchFamily="18" charset="0"/>
              </a:rPr>
              <a:t> Lembaga Amil Zakat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60AB3-5C0B-425D-8BEA-4C8EC14A07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89" y="1431722"/>
            <a:ext cx="10365342" cy="9216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E8F278-E424-47F8-84E7-F7BE70058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029" y="2319216"/>
            <a:ext cx="627942" cy="5974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A98077-DE6F-48BE-AB26-696A2686011D}"/>
              </a:ext>
            </a:extLst>
          </p:cNvPr>
          <p:cNvSpPr/>
          <p:nvPr/>
        </p:nvSpPr>
        <p:spPr>
          <a:xfrm>
            <a:off x="2576510" y="1431722"/>
            <a:ext cx="8338786" cy="919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i="0" dirty="0" err="1">
                <a:solidFill>
                  <a:prstClr val="black"/>
                </a:solidFill>
                <a:latin typeface="Myriad Pro" panose="020B0503030403020204" pitchFamily="34" charset="0"/>
              </a:rPr>
              <a:t>Kemampuan</a:t>
            </a:r>
            <a:r>
              <a:rPr lang="en-US" sz="2100" i="0" dirty="0">
                <a:solidFill>
                  <a:prstClr val="black"/>
                </a:solidFill>
                <a:latin typeface="Myriad Pro" panose="020B0503030403020204" pitchFamily="34" charset="0"/>
              </a:rPr>
              <a:t> </a:t>
            </a:r>
            <a:r>
              <a:rPr lang="en-US" sz="2100" i="0" dirty="0" err="1">
                <a:solidFill>
                  <a:prstClr val="black"/>
                </a:solidFill>
                <a:latin typeface="Myriad Pro" panose="020B0503030403020204" pitchFamily="34" charset="0"/>
              </a:rPr>
              <a:t>sumber</a:t>
            </a:r>
            <a:r>
              <a:rPr lang="en-US" sz="2100" i="0" dirty="0">
                <a:solidFill>
                  <a:prstClr val="black"/>
                </a:solidFill>
                <a:latin typeface="Myriad Pro" panose="020B0503030403020204" pitchFamily="34" charset="0"/>
              </a:rPr>
              <a:t> </a:t>
            </a:r>
            <a:r>
              <a:rPr lang="en-US" sz="2100" i="0" dirty="0" err="1">
                <a:solidFill>
                  <a:prstClr val="black"/>
                </a:solidFill>
                <a:latin typeface="Myriad Pro" panose="020B0503030403020204" pitchFamily="34" charset="0"/>
              </a:rPr>
              <a:t>daya</a:t>
            </a:r>
            <a:r>
              <a:rPr lang="en-US" sz="2100" i="0" dirty="0">
                <a:solidFill>
                  <a:prstClr val="black"/>
                </a:solidFill>
                <a:latin typeface="Myriad Pro" panose="020B0503030403020204" pitchFamily="34" charset="0"/>
              </a:rPr>
              <a:t> </a:t>
            </a:r>
            <a:r>
              <a:rPr lang="en-US" sz="2100" i="0" dirty="0" err="1">
                <a:solidFill>
                  <a:prstClr val="black"/>
                </a:solidFill>
                <a:latin typeface="Myriad Pro" panose="020B0503030403020204" pitchFamily="34" charset="0"/>
              </a:rPr>
              <a:t>manus</a:t>
            </a:r>
            <a:r>
              <a:rPr lang="en-US" sz="2100" dirty="0" err="1">
                <a:solidFill>
                  <a:prstClr val="black"/>
                </a:solidFill>
                <a:latin typeface="Myriad Pro" panose="020B0503030403020204" pitchFamily="34" charset="0"/>
              </a:rPr>
              <a:t>ia</a:t>
            </a:r>
            <a:r>
              <a:rPr lang="en-US" sz="2100" dirty="0">
                <a:solidFill>
                  <a:prstClr val="black"/>
                </a:solidFill>
                <a:latin typeface="Myriad Pro" panose="020B0503030403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Myriad Pro" panose="020B0503030403020204" pitchFamily="34" charset="0"/>
              </a:rPr>
              <a:t>pengelola</a:t>
            </a:r>
            <a:r>
              <a:rPr lang="en-US" sz="2100" dirty="0">
                <a:solidFill>
                  <a:prstClr val="black"/>
                </a:solidFill>
                <a:latin typeface="Myriad Pro" panose="020B0503030403020204" pitchFamily="34" charset="0"/>
              </a:rPr>
              <a:t> LAZ yang </a:t>
            </a:r>
            <a:r>
              <a:rPr lang="en-US" sz="2100" dirty="0" err="1">
                <a:solidFill>
                  <a:prstClr val="black"/>
                </a:solidFill>
                <a:latin typeface="Myriad Pro" panose="020B0503030403020204" pitchFamily="34" charset="0"/>
              </a:rPr>
              <a:t>belum</a:t>
            </a:r>
            <a:r>
              <a:rPr lang="en-US" sz="2100" dirty="0">
                <a:solidFill>
                  <a:prstClr val="black"/>
                </a:solidFill>
                <a:latin typeface="Myriad Pro" panose="020B0503030403020204" pitchFamily="34" charset="0"/>
              </a:rPr>
              <a:t> optimal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274AEC-A1D1-4EF9-8F20-15601739C7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29" y="2507652"/>
            <a:ext cx="10365342" cy="9216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4C1C10-47A8-4B02-9A23-C4EB6005A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029" y="3627353"/>
            <a:ext cx="627942" cy="6279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13197CC-4488-49EF-AFA6-633E8F84ADB7}"/>
              </a:ext>
            </a:extLst>
          </p:cNvPr>
          <p:cNvSpPr/>
          <p:nvPr/>
        </p:nvSpPr>
        <p:spPr>
          <a:xfrm>
            <a:off x="2676525" y="2505486"/>
            <a:ext cx="8932186" cy="8809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Kesadaran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 dan </a:t>
            </a:r>
            <a:r>
              <a:rPr lang="en-US" sz="2100" kern="0" dirty="0">
                <a:solidFill>
                  <a:prstClr val="black"/>
                </a:solidFill>
                <a:latin typeface="Myriad Pro" panose="020B0503030403020204" pitchFamily="34" charset="0"/>
              </a:rPr>
              <a:t>l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iterasi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masyarakat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masih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rendah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69D77C-699E-4119-A296-4A110C04C6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29" y="3650745"/>
            <a:ext cx="10365342" cy="9216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F724B2-F835-4E41-84D9-D3F886676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173" y="4995737"/>
            <a:ext cx="609653" cy="6462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2CA3BDD-DDAA-458E-9F07-784A840186F4}"/>
              </a:ext>
            </a:extLst>
          </p:cNvPr>
          <p:cNvSpPr/>
          <p:nvPr/>
        </p:nvSpPr>
        <p:spPr>
          <a:xfrm>
            <a:off x="2709546" y="3742590"/>
            <a:ext cx="7697550" cy="8298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Efektivitas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dan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efisiensi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LAZ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dalam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pengelolaan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dana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E3951F-9A60-4FC1-B981-86497D75EC3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29" y="4793838"/>
            <a:ext cx="10365342" cy="92165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2E62248-FAE3-4309-9130-8FE940827902}"/>
              </a:ext>
            </a:extLst>
          </p:cNvPr>
          <p:cNvSpPr/>
          <p:nvPr/>
        </p:nvSpPr>
        <p:spPr>
          <a:xfrm>
            <a:off x="2652329" y="4746600"/>
            <a:ext cx="8932186" cy="8809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Kemampuan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untuk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bersinergi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dan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berkolaborasi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dengan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program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pemerintah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terkait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terutama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terkait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dengan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pengentasan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kemiskinan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46120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3" y="350409"/>
            <a:ext cx="10932586" cy="855539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SOLUSI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60AB3-5C0B-425D-8BEA-4C8EC14A07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29" y="2153126"/>
            <a:ext cx="10365342" cy="9216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E8F278-E424-47F8-84E7-F7BE70058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029" y="2319216"/>
            <a:ext cx="627942" cy="5974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A98077-DE6F-48BE-AB26-696A2686011D}"/>
              </a:ext>
            </a:extLst>
          </p:cNvPr>
          <p:cNvSpPr/>
          <p:nvPr/>
        </p:nvSpPr>
        <p:spPr>
          <a:xfrm>
            <a:off x="2643185" y="2153126"/>
            <a:ext cx="8338786" cy="1047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Myriad Pro" panose="020B0503030403020204" pitchFamily="34" charset="0"/>
              </a:rPr>
              <a:t>N</a:t>
            </a:r>
            <a:r>
              <a:rPr kumimoji="0" lang="en-US" sz="21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egara</a:t>
            </a:r>
            <a:r>
              <a:rPr kumimoji="0" lang="en-US" sz="2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21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perlu</a:t>
            </a:r>
            <a:r>
              <a:rPr kumimoji="0" lang="en-US" sz="2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21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berperan</a:t>
            </a:r>
            <a:r>
              <a:rPr kumimoji="0" lang="en-US" sz="2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21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lebih</a:t>
            </a:r>
            <a:r>
              <a:rPr kumimoji="0" lang="en-US" sz="2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21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besar</a:t>
            </a:r>
            <a:r>
              <a:rPr kumimoji="0" lang="en-US" sz="2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21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dalam</a:t>
            </a:r>
            <a:r>
              <a:rPr kumimoji="0" lang="en-US" sz="2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21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memberikan</a:t>
            </a:r>
            <a:r>
              <a:rPr kumimoji="0" lang="en-US" sz="2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21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perlindungan</a:t>
            </a:r>
            <a:r>
              <a:rPr kumimoji="0" lang="en-US" sz="2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21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hukum</a:t>
            </a:r>
            <a:r>
              <a:rPr kumimoji="0" lang="en-US" sz="2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21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pengelolaan</a:t>
            </a:r>
            <a:r>
              <a:rPr kumimoji="0" lang="en-US" sz="2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zakat.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274AEC-A1D1-4EF9-8F20-15601739C7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96" y="3229993"/>
            <a:ext cx="10365342" cy="5636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4C1C10-47A8-4B02-9A23-C4EB6005A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029" y="3627353"/>
            <a:ext cx="627942" cy="6279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13197CC-4488-49EF-AFA6-633E8F84ADB7}"/>
              </a:ext>
            </a:extLst>
          </p:cNvPr>
          <p:cNvSpPr/>
          <p:nvPr/>
        </p:nvSpPr>
        <p:spPr>
          <a:xfrm>
            <a:off x="2643185" y="3525365"/>
            <a:ext cx="8932186" cy="8809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69D77C-699E-4119-A296-4A110C04C6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96" y="3995168"/>
            <a:ext cx="10365342" cy="4377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F724B2-F835-4E41-84D9-D3F886676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173" y="4995737"/>
            <a:ext cx="609653" cy="6462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2CA3BDD-DDAA-458E-9F07-784A840186F4}"/>
              </a:ext>
            </a:extLst>
          </p:cNvPr>
          <p:cNvSpPr/>
          <p:nvPr/>
        </p:nvSpPr>
        <p:spPr>
          <a:xfrm>
            <a:off x="2709860" y="4007559"/>
            <a:ext cx="7697550" cy="4296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err="1">
                <a:solidFill>
                  <a:prstClr val="black"/>
                </a:solidFill>
                <a:latin typeface="Myriad Pro" panose="020B0503030403020204" pitchFamily="34" charset="0"/>
              </a:rPr>
              <a:t>Perlunya</a:t>
            </a:r>
            <a:r>
              <a:rPr lang="en-US" sz="2400" kern="0" dirty="0">
                <a:solidFill>
                  <a:prstClr val="black"/>
                </a:solidFill>
                <a:latin typeface="Myriad Pro" panose="020B0503030403020204" pitchFamily="34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Myriad Pro" panose="020B0503030403020204" pitchFamily="34" charset="0"/>
              </a:rPr>
              <a:t>perlindungan</a:t>
            </a:r>
            <a:r>
              <a:rPr lang="en-US" sz="2400" kern="0" dirty="0">
                <a:solidFill>
                  <a:prstClr val="black"/>
                </a:solidFill>
                <a:latin typeface="Myriad Pro" panose="020B0503030403020204" pitchFamily="34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Myriad Pro" panose="020B0503030403020204" pitchFamily="34" charset="0"/>
              </a:rPr>
              <a:t>terhadap</a:t>
            </a:r>
            <a:r>
              <a:rPr lang="en-US" sz="2400" kern="0" dirty="0">
                <a:solidFill>
                  <a:prstClr val="black"/>
                </a:solidFill>
                <a:latin typeface="Myriad Pro" panose="020B0503030403020204" pitchFamily="34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Myriad Pro" panose="020B0503030403020204" pitchFamily="34" charset="0"/>
              </a:rPr>
              <a:t>profesi</a:t>
            </a:r>
            <a:r>
              <a:rPr lang="en-US" sz="2400" kern="0" dirty="0">
                <a:solidFill>
                  <a:prstClr val="black"/>
                </a:solidFill>
                <a:latin typeface="Myriad Pro" panose="020B0503030403020204" pitchFamily="34" charset="0"/>
              </a:rPr>
              <a:t> amil zakat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12BC5C-3638-47C2-A64E-D79EE5D8BA7C}"/>
              </a:ext>
            </a:extLst>
          </p:cNvPr>
          <p:cNvSpPr txBox="1"/>
          <p:nvPr/>
        </p:nvSpPr>
        <p:spPr>
          <a:xfrm>
            <a:off x="2643185" y="3347999"/>
            <a:ext cx="82006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/>
              <a:t>Peran Kementerian Agama dan BAZNAS </a:t>
            </a:r>
            <a:r>
              <a:rPr lang="en-ID" sz="2400" dirty="0" err="1"/>
              <a:t>perlu</a:t>
            </a:r>
            <a:r>
              <a:rPr lang="en-ID" sz="2400" dirty="0"/>
              <a:t> </a:t>
            </a:r>
            <a:r>
              <a:rPr lang="en-ID" sz="2400" dirty="0" err="1"/>
              <a:t>diperjelas</a:t>
            </a:r>
            <a:endParaRPr lang="en-ID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BB2112-C26C-4999-8F46-9ABCC911D3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5" y="1130505"/>
            <a:ext cx="10365342" cy="9216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CE0AF4-E7D9-45D6-B201-CC9E06896928}"/>
              </a:ext>
            </a:extLst>
          </p:cNvPr>
          <p:cNvSpPr txBox="1"/>
          <p:nvPr/>
        </p:nvSpPr>
        <p:spPr>
          <a:xfrm>
            <a:off x="2543175" y="1424238"/>
            <a:ext cx="87354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/>
              <a:t>Tata </a:t>
            </a:r>
            <a:r>
              <a:rPr lang="en-ID" sz="2400" dirty="0" err="1"/>
              <a:t>kelola</a:t>
            </a:r>
            <a:r>
              <a:rPr lang="en-ID" sz="2400" dirty="0"/>
              <a:t> zakat yang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adaptif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ekosistem</a:t>
            </a:r>
            <a:r>
              <a:rPr lang="en-ID" sz="2400" dirty="0"/>
              <a:t> digital zakat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93FC84A-FD1E-4966-861F-42543DEE49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96" y="4527475"/>
            <a:ext cx="10365342" cy="92165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DE42299-0C6C-4765-B4D4-C461E7F2B2B7}"/>
              </a:ext>
            </a:extLst>
          </p:cNvPr>
          <p:cNvSpPr txBox="1"/>
          <p:nvPr/>
        </p:nvSpPr>
        <p:spPr>
          <a:xfrm>
            <a:off x="2657470" y="4563197"/>
            <a:ext cx="8735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/>
              <a:t>Membuka</a:t>
            </a:r>
            <a:r>
              <a:rPr lang="en-ID" sz="2400" dirty="0"/>
              <a:t> </a:t>
            </a:r>
            <a:r>
              <a:rPr lang="en-ID" sz="2400" dirty="0" err="1"/>
              <a:t>akses</a:t>
            </a:r>
            <a:r>
              <a:rPr lang="en-ID" sz="2400" dirty="0"/>
              <a:t> APBN/D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pengembangan</a:t>
            </a:r>
            <a:r>
              <a:rPr lang="en-ID" sz="2400" dirty="0"/>
              <a:t> </a:t>
            </a:r>
            <a:r>
              <a:rPr lang="en-ID" sz="2400" dirty="0" err="1"/>
              <a:t>kapasitas</a:t>
            </a:r>
            <a:r>
              <a:rPr lang="en-ID" sz="2400" dirty="0"/>
              <a:t> Amil Zakat dan </a:t>
            </a:r>
            <a:r>
              <a:rPr lang="en-ID" sz="2400" dirty="0" err="1"/>
              <a:t>Organisasi</a:t>
            </a:r>
            <a:r>
              <a:rPr lang="en-ID" sz="2400" dirty="0"/>
              <a:t> </a:t>
            </a:r>
            <a:r>
              <a:rPr lang="en-ID" sz="2400" dirty="0" err="1"/>
              <a:t>Pengelola</a:t>
            </a:r>
            <a:r>
              <a:rPr lang="en-ID" sz="2400" dirty="0"/>
              <a:t> Zakat</a:t>
            </a:r>
          </a:p>
        </p:txBody>
      </p:sp>
    </p:spTree>
    <p:extLst>
      <p:ext uri="{BB962C8B-B14F-4D97-AF65-F5344CB8AC3E}">
        <p14:creationId xmlns:p14="http://schemas.microsoft.com/office/powerpoint/2010/main" val="39562824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5735ED5B-CDB8-4022-ACD6-91C7AC72B3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0" y="529"/>
            <a:ext cx="12192000" cy="6856943"/>
          </a:xfrm>
        </p:spPr>
      </p:pic>
      <p:sp>
        <p:nvSpPr>
          <p:cNvPr id="7" name="テキスト プレースホルダー 6"/>
          <p:cNvSpPr>
            <a:spLocks noGrp="1"/>
          </p:cNvSpPr>
          <p:nvPr>
            <p:ph type="body" sz="quarter" idx="11"/>
          </p:nvPr>
        </p:nvSpPr>
        <p:spPr>
          <a:xfrm>
            <a:off x="0" y="3696230"/>
            <a:ext cx="12192000" cy="3161242"/>
          </a:xfr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>
            <a:normAutofit/>
          </a:bodyPr>
          <a:lstStyle/>
          <a:p>
            <a:pPr marL="45720" indent="0" algn="ctr">
              <a:buNone/>
            </a:pPr>
            <a:endParaRPr kumimoji="1" lang="en-US" altLang="ja-JP" sz="2133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8F66DC0-120E-4B83-AD61-F7BA744C5E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33651" y="646989"/>
            <a:ext cx="10572750" cy="2514781"/>
          </a:xfrm>
        </p:spPr>
        <p:txBody>
          <a:bodyPr/>
          <a:lstStyle/>
          <a:p>
            <a:pPr marL="45720" indent="0">
              <a:buNone/>
            </a:pPr>
            <a:r>
              <a:rPr lang="en-US" sz="4400" b="1" cap="all" dirty="0">
                <a:solidFill>
                  <a:schemeClr val="accent3">
                    <a:lumMod val="75000"/>
                  </a:schemeClr>
                </a:solidFill>
                <a:latin typeface="Rockwell" panose="02060603020205020403" pitchFamily="18" charset="0"/>
                <a:ea typeface="+mj-ea"/>
                <a:cs typeface="+mj-cs"/>
              </a:rPr>
              <a:t>LEMBAGA </a:t>
            </a:r>
            <a:r>
              <a:rPr lang="en-US" sz="4400" b="1" cap="all" dirty="0" err="1">
                <a:solidFill>
                  <a:schemeClr val="accent3">
                    <a:lumMod val="75000"/>
                  </a:schemeClr>
                </a:solidFill>
                <a:latin typeface="Rockwell" panose="02060603020205020403" pitchFamily="18" charset="0"/>
                <a:ea typeface="+mj-ea"/>
                <a:cs typeface="+mj-cs"/>
              </a:rPr>
              <a:t>wakaf</a:t>
            </a:r>
            <a:endParaRPr lang="en-US" sz="4400" b="1" cap="all" dirty="0">
              <a:solidFill>
                <a:schemeClr val="accent3">
                  <a:lumMod val="75000"/>
                </a:schemeClr>
              </a:solidFill>
              <a:latin typeface="Rockwell" panose="02060603020205020403" pitchFamily="18" charset="0"/>
              <a:ea typeface="+mj-ea"/>
              <a:cs typeface="+mj-cs"/>
            </a:endParaRPr>
          </a:p>
          <a:p>
            <a:pPr marL="45720" indent="0">
              <a:buNone/>
            </a:pPr>
            <a:endParaRPr kumimoji="1" lang="en-US" altLang="ja-JP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B418E65-3190-46F8-B7AC-90A848D192C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solidFill>
            <a:schemeClr val="accent6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pPr marL="45720" indent="0">
              <a:buNone/>
            </a:pPr>
            <a:endParaRPr lang="en-ID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CD02D2E-11B9-49FA-B4DC-E73841BEBB1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solidFill>
            <a:schemeClr val="accent6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pPr marL="45720" indent="0">
              <a:buNone/>
            </a:pPr>
            <a:endParaRPr lang="en-ID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C875919-3221-4CF1-B22A-562997073DF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solidFill>
            <a:schemeClr val="accent6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pPr marL="45720" indent="0">
              <a:buNone/>
            </a:pP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582EAE7-B10E-4CAD-A52A-4B65AA9A23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chemeClr val="accent6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pPr marL="45720" indent="0">
              <a:buNone/>
            </a:pPr>
            <a:endParaRPr lang="en-ID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DC02AB-6E2E-4015-882A-01143A215487}"/>
              </a:ext>
            </a:extLst>
          </p:cNvPr>
          <p:cNvSpPr txBox="1"/>
          <p:nvPr/>
        </p:nvSpPr>
        <p:spPr>
          <a:xfrm>
            <a:off x="6596716" y="4125057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176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769">
        <p15:prstTrans prst="pageCurlSingle"/>
      </p:transition>
    </mc:Choice>
    <mc:Fallback xmlns="">
      <p:transition spd="slow" advTm="4769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udent Does Teacher Does.potx" id="{FA74037E-C2FC-4BF7-AB86-6A115E48A405}" vid="{B793C75E-005D-4C72-AFC4-95BDBA26D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Student doesteacher does</Template>
  <TotalTime>0</TotalTime>
  <Words>645</Words>
  <Application>Microsoft Office PowerPoint</Application>
  <PresentationFormat>Widescreen</PresentationFormat>
  <Paragraphs>79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Cambria</vt:lpstr>
      <vt:lpstr>Corbel</vt:lpstr>
      <vt:lpstr>Lato</vt:lpstr>
      <vt:lpstr>Myriad Pro</vt:lpstr>
      <vt:lpstr>Open Sans</vt:lpstr>
      <vt:lpstr>Rockwell</vt:lpstr>
      <vt:lpstr>Ubuntu Medium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Tantangan Lembaga Amil Zakat</vt:lpstr>
      <vt:lpstr>SOLUSI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2019-04-14T12:35:29Z</dcterms:created>
  <dcterms:modified xsi:type="dcterms:W3CDTF">2021-09-01T10:37:48Z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2018-08-20T20:03:10.9182338Z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