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0"/>
  </p:notesMasterIdLst>
  <p:sldIdLst>
    <p:sldId id="447" r:id="rId2"/>
    <p:sldId id="538" r:id="rId3"/>
    <p:sldId id="453" r:id="rId4"/>
    <p:sldId id="531" r:id="rId5"/>
    <p:sldId id="446" r:id="rId6"/>
    <p:sldId id="315" r:id="rId7"/>
    <p:sldId id="316" r:id="rId8"/>
    <p:sldId id="317" r:id="rId9"/>
    <p:sldId id="318" r:id="rId10"/>
    <p:sldId id="455" r:id="rId11"/>
    <p:sldId id="466" r:id="rId12"/>
    <p:sldId id="456" r:id="rId13"/>
    <p:sldId id="532" r:id="rId14"/>
    <p:sldId id="312" r:id="rId15"/>
    <p:sldId id="387" r:id="rId16"/>
    <p:sldId id="390" r:id="rId17"/>
    <p:sldId id="535" r:id="rId18"/>
    <p:sldId id="53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7B1F4-4DF6-4498-A2C8-AEE3B54A53D6}"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B87D8EDC-3768-433C-AA0C-57E57610B0BC}">
      <dgm:prSet phldrT="[Text]"/>
      <dgm:spPr/>
      <dgm:t>
        <a:bodyPr/>
        <a:lstStyle/>
        <a:p>
          <a:r>
            <a:rPr lang="en-US" dirty="0" err="1"/>
            <a:t>Komposisi</a:t>
          </a:r>
          <a:r>
            <a:rPr lang="en-US" dirty="0"/>
            <a:t> </a:t>
          </a:r>
          <a:r>
            <a:rPr lang="en-US" dirty="0" err="1"/>
            <a:t>Nutrien</a:t>
          </a:r>
          <a:endParaRPr lang="en-US" dirty="0"/>
        </a:p>
      </dgm:t>
    </dgm:pt>
    <dgm:pt modelId="{8B755408-DA51-4993-A76D-DA2CF566FA60}" type="parTrans" cxnId="{5EFCC0B0-8EFD-4FE2-A3F0-56FBBD9BDAAF}">
      <dgm:prSet/>
      <dgm:spPr/>
      <dgm:t>
        <a:bodyPr/>
        <a:lstStyle/>
        <a:p>
          <a:endParaRPr lang="en-US"/>
        </a:p>
      </dgm:t>
    </dgm:pt>
    <dgm:pt modelId="{AAA75B14-849B-4EF3-A88F-959ECA49F0DC}" type="sibTrans" cxnId="{5EFCC0B0-8EFD-4FE2-A3F0-56FBBD9BDAAF}">
      <dgm:prSet/>
      <dgm:spPr/>
      <dgm:t>
        <a:bodyPr/>
        <a:lstStyle/>
        <a:p>
          <a:endParaRPr lang="en-US"/>
        </a:p>
      </dgm:t>
    </dgm:pt>
    <dgm:pt modelId="{CA82263B-7FB3-4EBF-B71B-574125D4DB5B}">
      <dgm:prSet phldrT="[Text]"/>
      <dgm:spPr/>
      <dgm:t>
        <a:bodyPr/>
        <a:lstStyle/>
        <a:p>
          <a:r>
            <a:rPr lang="en-US" dirty="0"/>
            <a:t>4-76% </a:t>
          </a:r>
          <a:r>
            <a:rPr lang="en-US" dirty="0" err="1"/>
            <a:t>Polisakarida</a:t>
          </a:r>
          <a:endParaRPr lang="en-US" dirty="0"/>
        </a:p>
      </dgm:t>
    </dgm:pt>
    <dgm:pt modelId="{A6048328-EB46-45CF-837A-74C6463D5F95}" type="parTrans" cxnId="{A886A068-8AE2-4209-BB07-938C3EFD97BC}">
      <dgm:prSet/>
      <dgm:spPr/>
      <dgm:t>
        <a:bodyPr/>
        <a:lstStyle/>
        <a:p>
          <a:endParaRPr lang="en-US"/>
        </a:p>
      </dgm:t>
    </dgm:pt>
    <dgm:pt modelId="{3731758C-EE48-46F1-9434-FDD2FFE2CE03}" type="sibTrans" cxnId="{A886A068-8AE2-4209-BB07-938C3EFD97BC}">
      <dgm:prSet/>
      <dgm:spPr/>
      <dgm:t>
        <a:bodyPr/>
        <a:lstStyle/>
        <a:p>
          <a:endParaRPr lang="en-US"/>
        </a:p>
      </dgm:t>
    </dgm:pt>
    <dgm:pt modelId="{A3CA81D5-975C-4A8C-8E30-1B638D22F991}">
      <dgm:prSet phldrT="[Text]"/>
      <dgm:spPr/>
      <dgm:t>
        <a:bodyPr/>
        <a:lstStyle/>
        <a:p>
          <a:r>
            <a:rPr lang="en-US" dirty="0"/>
            <a:t>5-20% Protein</a:t>
          </a:r>
        </a:p>
      </dgm:t>
    </dgm:pt>
    <dgm:pt modelId="{0C5AFE43-EFE0-4A61-8ED9-127F706085C9}" type="parTrans" cxnId="{C934CCF8-35C2-40CD-BBC7-153AF5C8EDBC}">
      <dgm:prSet/>
      <dgm:spPr/>
      <dgm:t>
        <a:bodyPr/>
        <a:lstStyle/>
        <a:p>
          <a:endParaRPr lang="en-US"/>
        </a:p>
      </dgm:t>
    </dgm:pt>
    <dgm:pt modelId="{1990E1E0-047C-473F-A001-E31619157966}" type="sibTrans" cxnId="{C934CCF8-35C2-40CD-BBC7-153AF5C8EDBC}">
      <dgm:prSet/>
      <dgm:spPr/>
      <dgm:t>
        <a:bodyPr/>
        <a:lstStyle/>
        <a:p>
          <a:endParaRPr lang="en-US"/>
        </a:p>
      </dgm:t>
    </dgm:pt>
    <dgm:pt modelId="{61A6C406-21EC-469C-ACF0-5F9EB0FF1151}">
      <dgm:prSet phldrT="[Text]"/>
      <dgm:spPr/>
      <dgm:t>
        <a:bodyPr/>
        <a:lstStyle/>
        <a:p>
          <a:r>
            <a:rPr lang="en-US" dirty="0"/>
            <a:t>56 </a:t>
          </a:r>
          <a:r>
            <a:rPr lang="en-US" dirty="0" err="1"/>
            <a:t>jenis</a:t>
          </a:r>
          <a:r>
            <a:rPr lang="en-US" dirty="0"/>
            <a:t> mineral</a:t>
          </a:r>
        </a:p>
      </dgm:t>
    </dgm:pt>
    <dgm:pt modelId="{A7DEFFBE-3238-4C0D-8986-0C6E297A8E43}" type="parTrans" cxnId="{3BA4A3E0-E991-403A-A963-6C030BB171F1}">
      <dgm:prSet/>
      <dgm:spPr/>
      <dgm:t>
        <a:bodyPr/>
        <a:lstStyle/>
        <a:p>
          <a:endParaRPr lang="en-US"/>
        </a:p>
      </dgm:t>
    </dgm:pt>
    <dgm:pt modelId="{FD76B02E-1D9F-4E54-8E20-AF733A033DDA}" type="sibTrans" cxnId="{3BA4A3E0-E991-403A-A963-6C030BB171F1}">
      <dgm:prSet/>
      <dgm:spPr/>
      <dgm:t>
        <a:bodyPr/>
        <a:lstStyle/>
        <a:p>
          <a:endParaRPr lang="en-US"/>
        </a:p>
      </dgm:t>
    </dgm:pt>
    <dgm:pt modelId="{09CAD3C2-DD2D-4769-99C3-598BEE91AED4}">
      <dgm:prSet phldrT="[Text]"/>
      <dgm:spPr/>
      <dgm:t>
        <a:bodyPr/>
        <a:lstStyle/>
        <a:p>
          <a:r>
            <a:rPr lang="en-US" dirty="0"/>
            <a:t>Vitamin A, B, C, D, E</a:t>
          </a:r>
        </a:p>
      </dgm:t>
    </dgm:pt>
    <dgm:pt modelId="{FDBF505E-5BD2-4231-AC1C-B18A627CFDE4}" type="parTrans" cxnId="{575D22CC-6582-400C-BB70-2E76704ACEDA}">
      <dgm:prSet/>
      <dgm:spPr/>
      <dgm:t>
        <a:bodyPr/>
        <a:lstStyle/>
        <a:p>
          <a:endParaRPr lang="en-US"/>
        </a:p>
      </dgm:t>
    </dgm:pt>
    <dgm:pt modelId="{85275A34-3836-4FB5-B13E-4F7CC5E9F641}" type="sibTrans" cxnId="{575D22CC-6582-400C-BB70-2E76704ACEDA}">
      <dgm:prSet/>
      <dgm:spPr/>
      <dgm:t>
        <a:bodyPr/>
        <a:lstStyle/>
        <a:p>
          <a:endParaRPr lang="en-US"/>
        </a:p>
      </dgm:t>
    </dgm:pt>
    <dgm:pt modelId="{EEC4C6AE-1463-4D34-8D35-78376E44A4C3}">
      <dgm:prSet phldrT="[Text]"/>
      <dgm:spPr/>
      <dgm:t>
        <a:bodyPr/>
        <a:lstStyle/>
        <a:p>
          <a:r>
            <a:rPr lang="en-US" dirty="0"/>
            <a:t>1-5% </a:t>
          </a:r>
          <a:r>
            <a:rPr lang="en-US" dirty="0" err="1"/>
            <a:t>kadar</a:t>
          </a:r>
          <a:r>
            <a:rPr lang="en-US" dirty="0"/>
            <a:t> </a:t>
          </a:r>
          <a:r>
            <a:rPr lang="en-US" dirty="0" err="1"/>
            <a:t>lemak</a:t>
          </a:r>
          <a:endParaRPr lang="en-US" dirty="0"/>
        </a:p>
      </dgm:t>
    </dgm:pt>
    <dgm:pt modelId="{B9192537-C65D-415F-A5A9-BD60ED173B93}" type="parTrans" cxnId="{5565615F-9232-4A84-A790-5F83F1A5DD55}">
      <dgm:prSet/>
      <dgm:spPr/>
      <dgm:t>
        <a:bodyPr/>
        <a:lstStyle/>
        <a:p>
          <a:endParaRPr lang="en-US"/>
        </a:p>
      </dgm:t>
    </dgm:pt>
    <dgm:pt modelId="{141B071C-C5D0-4008-8471-EFC3360A6FC8}" type="sibTrans" cxnId="{5565615F-9232-4A84-A790-5F83F1A5DD55}">
      <dgm:prSet/>
      <dgm:spPr/>
      <dgm:t>
        <a:bodyPr/>
        <a:lstStyle/>
        <a:p>
          <a:endParaRPr lang="en-US"/>
        </a:p>
      </dgm:t>
    </dgm:pt>
    <dgm:pt modelId="{37ACEDAC-3651-476A-BE0B-549A5B8CC4B1}">
      <dgm:prSet phldrT="[Text]"/>
      <dgm:spPr/>
      <dgm:t>
        <a:bodyPr/>
        <a:lstStyle/>
        <a:p>
          <a:r>
            <a:rPr lang="en-US" dirty="0"/>
            <a:t>PUFA</a:t>
          </a:r>
        </a:p>
      </dgm:t>
    </dgm:pt>
    <dgm:pt modelId="{A1826211-2E0D-43F5-8637-7B8067E12AAB}" type="parTrans" cxnId="{9C8E1C39-A4BC-4FCD-829F-3E412E52B5FB}">
      <dgm:prSet/>
      <dgm:spPr/>
      <dgm:t>
        <a:bodyPr/>
        <a:lstStyle/>
        <a:p>
          <a:endParaRPr lang="en-US"/>
        </a:p>
      </dgm:t>
    </dgm:pt>
    <dgm:pt modelId="{DB7252F8-DDE6-4DAD-A1B3-29E71C90E796}" type="sibTrans" cxnId="{9C8E1C39-A4BC-4FCD-829F-3E412E52B5FB}">
      <dgm:prSet/>
      <dgm:spPr/>
      <dgm:t>
        <a:bodyPr/>
        <a:lstStyle/>
        <a:p>
          <a:endParaRPr lang="en-US"/>
        </a:p>
      </dgm:t>
    </dgm:pt>
    <dgm:pt modelId="{0D44987F-1136-47B7-9FE2-44A13E245820}">
      <dgm:prSet phldrT="[Text]"/>
      <dgm:spPr/>
      <dgm:t>
        <a:bodyPr/>
        <a:lstStyle/>
        <a:p>
          <a:endParaRPr lang="en-US" dirty="0"/>
        </a:p>
      </dgm:t>
    </dgm:pt>
    <dgm:pt modelId="{8B157972-4C95-418F-83F4-5636AD746174}" type="parTrans" cxnId="{72E32DF2-E043-48FC-8832-9EF8CC7C2684}">
      <dgm:prSet/>
      <dgm:spPr/>
      <dgm:t>
        <a:bodyPr/>
        <a:lstStyle/>
        <a:p>
          <a:endParaRPr lang="en-US"/>
        </a:p>
      </dgm:t>
    </dgm:pt>
    <dgm:pt modelId="{B2808513-E346-4C79-9589-E728CD6BBD70}" type="sibTrans" cxnId="{72E32DF2-E043-48FC-8832-9EF8CC7C2684}">
      <dgm:prSet/>
      <dgm:spPr/>
      <dgm:t>
        <a:bodyPr/>
        <a:lstStyle/>
        <a:p>
          <a:endParaRPr lang="en-US"/>
        </a:p>
      </dgm:t>
    </dgm:pt>
    <dgm:pt modelId="{5448C800-475E-405B-8720-058BBA399EB2}" type="pres">
      <dgm:prSet presAssocID="{5F47B1F4-4DF6-4498-A2C8-AEE3B54A53D6}" presName="Name0" presStyleCnt="0">
        <dgm:presLayoutVars>
          <dgm:chMax val="1"/>
          <dgm:chPref val="1"/>
          <dgm:dir/>
          <dgm:animOne val="branch"/>
          <dgm:animLvl val="lvl"/>
        </dgm:presLayoutVars>
      </dgm:prSet>
      <dgm:spPr/>
    </dgm:pt>
    <dgm:pt modelId="{4B82D3C8-CCF8-4A36-B14A-7DB46DA4DAED}" type="pres">
      <dgm:prSet presAssocID="{B87D8EDC-3768-433C-AA0C-57E57610B0BC}" presName="Parent" presStyleLbl="node0" presStyleIdx="0" presStyleCnt="1">
        <dgm:presLayoutVars>
          <dgm:chMax val="6"/>
          <dgm:chPref val="6"/>
        </dgm:presLayoutVars>
      </dgm:prSet>
      <dgm:spPr/>
    </dgm:pt>
    <dgm:pt modelId="{5C9F3BA5-D04C-441D-B155-B4B78BF5CF60}" type="pres">
      <dgm:prSet presAssocID="{CA82263B-7FB3-4EBF-B71B-574125D4DB5B}" presName="Accent1" presStyleCnt="0"/>
      <dgm:spPr/>
    </dgm:pt>
    <dgm:pt modelId="{40C7E83F-BBC7-4A71-8E8A-450D720692A6}" type="pres">
      <dgm:prSet presAssocID="{CA82263B-7FB3-4EBF-B71B-574125D4DB5B}" presName="Accent" presStyleLbl="bgShp" presStyleIdx="0" presStyleCnt="6"/>
      <dgm:spPr/>
    </dgm:pt>
    <dgm:pt modelId="{2D080C33-07D6-49EA-94B2-847EE3687917}" type="pres">
      <dgm:prSet presAssocID="{CA82263B-7FB3-4EBF-B71B-574125D4DB5B}" presName="Child1" presStyleLbl="node1" presStyleIdx="0" presStyleCnt="6">
        <dgm:presLayoutVars>
          <dgm:chMax val="0"/>
          <dgm:chPref val="0"/>
          <dgm:bulletEnabled val="1"/>
        </dgm:presLayoutVars>
      </dgm:prSet>
      <dgm:spPr/>
    </dgm:pt>
    <dgm:pt modelId="{74DAC106-FC63-407A-87FD-D8A05F89CDC2}" type="pres">
      <dgm:prSet presAssocID="{A3CA81D5-975C-4A8C-8E30-1B638D22F991}" presName="Accent2" presStyleCnt="0"/>
      <dgm:spPr/>
    </dgm:pt>
    <dgm:pt modelId="{92D1ECB0-80CF-49C1-933F-340C4C875B02}" type="pres">
      <dgm:prSet presAssocID="{A3CA81D5-975C-4A8C-8E30-1B638D22F991}" presName="Accent" presStyleLbl="bgShp" presStyleIdx="1" presStyleCnt="6"/>
      <dgm:spPr/>
    </dgm:pt>
    <dgm:pt modelId="{C19A8923-A397-44A5-B6C7-8AB97803908B}" type="pres">
      <dgm:prSet presAssocID="{A3CA81D5-975C-4A8C-8E30-1B638D22F991}" presName="Child2" presStyleLbl="node1" presStyleIdx="1" presStyleCnt="6">
        <dgm:presLayoutVars>
          <dgm:chMax val="0"/>
          <dgm:chPref val="0"/>
          <dgm:bulletEnabled val="1"/>
        </dgm:presLayoutVars>
      </dgm:prSet>
      <dgm:spPr/>
    </dgm:pt>
    <dgm:pt modelId="{EF4791EA-DAF2-4E9A-A023-0B03C400810A}" type="pres">
      <dgm:prSet presAssocID="{61A6C406-21EC-469C-ACF0-5F9EB0FF1151}" presName="Accent3" presStyleCnt="0"/>
      <dgm:spPr/>
    </dgm:pt>
    <dgm:pt modelId="{7C220BA6-2FF8-4AF3-A17C-9EE849B5FC04}" type="pres">
      <dgm:prSet presAssocID="{61A6C406-21EC-469C-ACF0-5F9EB0FF1151}" presName="Accent" presStyleLbl="bgShp" presStyleIdx="2" presStyleCnt="6"/>
      <dgm:spPr/>
    </dgm:pt>
    <dgm:pt modelId="{01A4B493-FF23-4B73-947C-E6B6FE11A593}" type="pres">
      <dgm:prSet presAssocID="{61A6C406-21EC-469C-ACF0-5F9EB0FF1151}" presName="Child3" presStyleLbl="node1" presStyleIdx="2" presStyleCnt="6">
        <dgm:presLayoutVars>
          <dgm:chMax val="0"/>
          <dgm:chPref val="0"/>
          <dgm:bulletEnabled val="1"/>
        </dgm:presLayoutVars>
      </dgm:prSet>
      <dgm:spPr/>
    </dgm:pt>
    <dgm:pt modelId="{13673927-A21D-4E0E-BB0D-0D6924D7EFC4}" type="pres">
      <dgm:prSet presAssocID="{09CAD3C2-DD2D-4769-99C3-598BEE91AED4}" presName="Accent4" presStyleCnt="0"/>
      <dgm:spPr/>
    </dgm:pt>
    <dgm:pt modelId="{A2C546CB-DB1F-4004-9C26-ED1E26497E45}" type="pres">
      <dgm:prSet presAssocID="{09CAD3C2-DD2D-4769-99C3-598BEE91AED4}" presName="Accent" presStyleLbl="bgShp" presStyleIdx="3" presStyleCnt="6"/>
      <dgm:spPr/>
    </dgm:pt>
    <dgm:pt modelId="{AC434639-4093-4033-BFBF-1320737FDD4B}" type="pres">
      <dgm:prSet presAssocID="{09CAD3C2-DD2D-4769-99C3-598BEE91AED4}" presName="Child4" presStyleLbl="node1" presStyleIdx="3" presStyleCnt="6">
        <dgm:presLayoutVars>
          <dgm:chMax val="0"/>
          <dgm:chPref val="0"/>
          <dgm:bulletEnabled val="1"/>
        </dgm:presLayoutVars>
      </dgm:prSet>
      <dgm:spPr/>
    </dgm:pt>
    <dgm:pt modelId="{C2070017-A337-492E-B6D0-4FBBB8B3E2A6}" type="pres">
      <dgm:prSet presAssocID="{EEC4C6AE-1463-4D34-8D35-78376E44A4C3}" presName="Accent5" presStyleCnt="0"/>
      <dgm:spPr/>
    </dgm:pt>
    <dgm:pt modelId="{FA998EF1-2916-46BA-A01E-A433C6BEA99C}" type="pres">
      <dgm:prSet presAssocID="{EEC4C6AE-1463-4D34-8D35-78376E44A4C3}" presName="Accent" presStyleLbl="bgShp" presStyleIdx="4" presStyleCnt="6"/>
      <dgm:spPr/>
    </dgm:pt>
    <dgm:pt modelId="{4DED72E7-DB9A-4DAB-8F91-D0131EE128E1}" type="pres">
      <dgm:prSet presAssocID="{EEC4C6AE-1463-4D34-8D35-78376E44A4C3}" presName="Child5" presStyleLbl="node1" presStyleIdx="4" presStyleCnt="6">
        <dgm:presLayoutVars>
          <dgm:chMax val="0"/>
          <dgm:chPref val="0"/>
          <dgm:bulletEnabled val="1"/>
        </dgm:presLayoutVars>
      </dgm:prSet>
      <dgm:spPr/>
    </dgm:pt>
    <dgm:pt modelId="{3929FA0A-1431-499A-8E07-D4112082AB68}" type="pres">
      <dgm:prSet presAssocID="{37ACEDAC-3651-476A-BE0B-549A5B8CC4B1}" presName="Accent6" presStyleCnt="0"/>
      <dgm:spPr/>
    </dgm:pt>
    <dgm:pt modelId="{3FA5E889-1014-42F7-9D73-EDCCEA532F03}" type="pres">
      <dgm:prSet presAssocID="{37ACEDAC-3651-476A-BE0B-549A5B8CC4B1}" presName="Accent" presStyleLbl="bgShp" presStyleIdx="5" presStyleCnt="6"/>
      <dgm:spPr/>
    </dgm:pt>
    <dgm:pt modelId="{62289C51-3619-4CEE-B93E-B69139F8EF39}" type="pres">
      <dgm:prSet presAssocID="{37ACEDAC-3651-476A-BE0B-549A5B8CC4B1}" presName="Child6" presStyleLbl="node1" presStyleIdx="5" presStyleCnt="6">
        <dgm:presLayoutVars>
          <dgm:chMax val="0"/>
          <dgm:chPref val="0"/>
          <dgm:bulletEnabled val="1"/>
        </dgm:presLayoutVars>
      </dgm:prSet>
      <dgm:spPr/>
    </dgm:pt>
  </dgm:ptLst>
  <dgm:cxnLst>
    <dgm:cxn modelId="{37DBB51B-71E2-4E0B-A8BC-9A96BCD553BA}" type="presOf" srcId="{09CAD3C2-DD2D-4769-99C3-598BEE91AED4}" destId="{AC434639-4093-4033-BFBF-1320737FDD4B}" srcOrd="0" destOrd="0" presId="urn:microsoft.com/office/officeart/2011/layout/HexagonRadial"/>
    <dgm:cxn modelId="{36410223-A73F-4AFC-8A73-7711174BA7ED}" type="presOf" srcId="{CA82263B-7FB3-4EBF-B71B-574125D4DB5B}" destId="{2D080C33-07D6-49EA-94B2-847EE3687917}" srcOrd="0" destOrd="0" presId="urn:microsoft.com/office/officeart/2011/layout/HexagonRadial"/>
    <dgm:cxn modelId="{EF3BEF28-E432-4925-9B2E-FC38C088AF9A}" type="presOf" srcId="{EEC4C6AE-1463-4D34-8D35-78376E44A4C3}" destId="{4DED72E7-DB9A-4DAB-8F91-D0131EE128E1}" srcOrd="0" destOrd="0" presId="urn:microsoft.com/office/officeart/2011/layout/HexagonRadial"/>
    <dgm:cxn modelId="{9C8E1C39-A4BC-4FCD-829F-3E412E52B5FB}" srcId="{B87D8EDC-3768-433C-AA0C-57E57610B0BC}" destId="{37ACEDAC-3651-476A-BE0B-549A5B8CC4B1}" srcOrd="5" destOrd="0" parTransId="{A1826211-2E0D-43F5-8637-7B8067E12AAB}" sibTransId="{DB7252F8-DDE6-4DAD-A1B3-29E71C90E796}"/>
    <dgm:cxn modelId="{D57C7E3A-1936-440A-80CA-78092B815B9D}" type="presOf" srcId="{B87D8EDC-3768-433C-AA0C-57E57610B0BC}" destId="{4B82D3C8-CCF8-4A36-B14A-7DB46DA4DAED}" srcOrd="0" destOrd="0" presId="urn:microsoft.com/office/officeart/2011/layout/HexagonRadial"/>
    <dgm:cxn modelId="{5565615F-9232-4A84-A790-5F83F1A5DD55}" srcId="{B87D8EDC-3768-433C-AA0C-57E57610B0BC}" destId="{EEC4C6AE-1463-4D34-8D35-78376E44A4C3}" srcOrd="4" destOrd="0" parTransId="{B9192537-C65D-415F-A5A9-BD60ED173B93}" sibTransId="{141B071C-C5D0-4008-8471-EFC3360A6FC8}"/>
    <dgm:cxn modelId="{EE0B2B61-CC18-4F75-8CF6-F382BD379ECE}" type="presOf" srcId="{37ACEDAC-3651-476A-BE0B-549A5B8CC4B1}" destId="{62289C51-3619-4CEE-B93E-B69139F8EF39}" srcOrd="0" destOrd="0" presId="urn:microsoft.com/office/officeart/2011/layout/HexagonRadial"/>
    <dgm:cxn modelId="{A886A068-8AE2-4209-BB07-938C3EFD97BC}" srcId="{B87D8EDC-3768-433C-AA0C-57E57610B0BC}" destId="{CA82263B-7FB3-4EBF-B71B-574125D4DB5B}" srcOrd="0" destOrd="0" parTransId="{A6048328-EB46-45CF-837A-74C6463D5F95}" sibTransId="{3731758C-EE48-46F1-9434-FDD2FFE2CE03}"/>
    <dgm:cxn modelId="{70D0F36C-9970-4645-815A-3914CD87909A}" type="presOf" srcId="{5F47B1F4-4DF6-4498-A2C8-AEE3B54A53D6}" destId="{5448C800-475E-405B-8720-058BBA399EB2}" srcOrd="0" destOrd="0" presId="urn:microsoft.com/office/officeart/2011/layout/HexagonRadial"/>
    <dgm:cxn modelId="{29996953-0F76-4F2F-9F6E-88568BA9601C}" type="presOf" srcId="{61A6C406-21EC-469C-ACF0-5F9EB0FF1151}" destId="{01A4B493-FF23-4B73-947C-E6B6FE11A593}" srcOrd="0" destOrd="0" presId="urn:microsoft.com/office/officeart/2011/layout/HexagonRadial"/>
    <dgm:cxn modelId="{97A1F48B-BB9B-4B32-A550-C22B4CFBB80E}" type="presOf" srcId="{A3CA81D5-975C-4A8C-8E30-1B638D22F991}" destId="{C19A8923-A397-44A5-B6C7-8AB97803908B}" srcOrd="0" destOrd="0" presId="urn:microsoft.com/office/officeart/2011/layout/HexagonRadial"/>
    <dgm:cxn modelId="{5EFCC0B0-8EFD-4FE2-A3F0-56FBBD9BDAAF}" srcId="{5F47B1F4-4DF6-4498-A2C8-AEE3B54A53D6}" destId="{B87D8EDC-3768-433C-AA0C-57E57610B0BC}" srcOrd="0" destOrd="0" parTransId="{8B755408-DA51-4993-A76D-DA2CF566FA60}" sibTransId="{AAA75B14-849B-4EF3-A88F-959ECA49F0DC}"/>
    <dgm:cxn modelId="{575D22CC-6582-400C-BB70-2E76704ACEDA}" srcId="{B87D8EDC-3768-433C-AA0C-57E57610B0BC}" destId="{09CAD3C2-DD2D-4769-99C3-598BEE91AED4}" srcOrd="3" destOrd="0" parTransId="{FDBF505E-5BD2-4231-AC1C-B18A627CFDE4}" sibTransId="{85275A34-3836-4FB5-B13E-4F7CC5E9F641}"/>
    <dgm:cxn modelId="{3BA4A3E0-E991-403A-A963-6C030BB171F1}" srcId="{B87D8EDC-3768-433C-AA0C-57E57610B0BC}" destId="{61A6C406-21EC-469C-ACF0-5F9EB0FF1151}" srcOrd="2" destOrd="0" parTransId="{A7DEFFBE-3238-4C0D-8986-0C6E297A8E43}" sibTransId="{FD76B02E-1D9F-4E54-8E20-AF733A033DDA}"/>
    <dgm:cxn modelId="{72E32DF2-E043-48FC-8832-9EF8CC7C2684}" srcId="{B87D8EDC-3768-433C-AA0C-57E57610B0BC}" destId="{0D44987F-1136-47B7-9FE2-44A13E245820}" srcOrd="6" destOrd="0" parTransId="{8B157972-4C95-418F-83F4-5636AD746174}" sibTransId="{B2808513-E346-4C79-9589-E728CD6BBD70}"/>
    <dgm:cxn modelId="{C934CCF8-35C2-40CD-BBC7-153AF5C8EDBC}" srcId="{B87D8EDC-3768-433C-AA0C-57E57610B0BC}" destId="{A3CA81D5-975C-4A8C-8E30-1B638D22F991}" srcOrd="1" destOrd="0" parTransId="{0C5AFE43-EFE0-4A61-8ED9-127F706085C9}" sibTransId="{1990E1E0-047C-473F-A001-E31619157966}"/>
    <dgm:cxn modelId="{EA8D7748-718F-4054-9B7F-792159236450}" type="presParOf" srcId="{5448C800-475E-405B-8720-058BBA399EB2}" destId="{4B82D3C8-CCF8-4A36-B14A-7DB46DA4DAED}" srcOrd="0" destOrd="0" presId="urn:microsoft.com/office/officeart/2011/layout/HexagonRadial"/>
    <dgm:cxn modelId="{D278A887-79AF-4D54-9688-ADD02026D9EB}" type="presParOf" srcId="{5448C800-475E-405B-8720-058BBA399EB2}" destId="{5C9F3BA5-D04C-441D-B155-B4B78BF5CF60}" srcOrd="1" destOrd="0" presId="urn:microsoft.com/office/officeart/2011/layout/HexagonRadial"/>
    <dgm:cxn modelId="{EAB7A09F-8FA2-4A8D-A220-99E7920DEC7D}" type="presParOf" srcId="{5C9F3BA5-D04C-441D-B155-B4B78BF5CF60}" destId="{40C7E83F-BBC7-4A71-8E8A-450D720692A6}" srcOrd="0" destOrd="0" presId="urn:microsoft.com/office/officeart/2011/layout/HexagonRadial"/>
    <dgm:cxn modelId="{A9172A19-5121-4C4F-9DF1-BD2DED71102F}" type="presParOf" srcId="{5448C800-475E-405B-8720-058BBA399EB2}" destId="{2D080C33-07D6-49EA-94B2-847EE3687917}" srcOrd="2" destOrd="0" presId="urn:microsoft.com/office/officeart/2011/layout/HexagonRadial"/>
    <dgm:cxn modelId="{B6DA43A8-08FC-482C-AB27-CDAA38A20483}" type="presParOf" srcId="{5448C800-475E-405B-8720-058BBA399EB2}" destId="{74DAC106-FC63-407A-87FD-D8A05F89CDC2}" srcOrd="3" destOrd="0" presId="urn:microsoft.com/office/officeart/2011/layout/HexagonRadial"/>
    <dgm:cxn modelId="{3CAE4FEA-D0CA-479A-92C9-3A941977B401}" type="presParOf" srcId="{74DAC106-FC63-407A-87FD-D8A05F89CDC2}" destId="{92D1ECB0-80CF-49C1-933F-340C4C875B02}" srcOrd="0" destOrd="0" presId="urn:microsoft.com/office/officeart/2011/layout/HexagonRadial"/>
    <dgm:cxn modelId="{C126A2BF-8DA2-4C5B-B3FD-844DC0ADE052}" type="presParOf" srcId="{5448C800-475E-405B-8720-058BBA399EB2}" destId="{C19A8923-A397-44A5-B6C7-8AB97803908B}" srcOrd="4" destOrd="0" presId="urn:microsoft.com/office/officeart/2011/layout/HexagonRadial"/>
    <dgm:cxn modelId="{E95D6482-B2BC-49D9-865F-FFCCD8F06A53}" type="presParOf" srcId="{5448C800-475E-405B-8720-058BBA399EB2}" destId="{EF4791EA-DAF2-4E9A-A023-0B03C400810A}" srcOrd="5" destOrd="0" presId="urn:microsoft.com/office/officeart/2011/layout/HexagonRadial"/>
    <dgm:cxn modelId="{93332C51-2527-4326-9FA5-DA3C8C4C9E6E}" type="presParOf" srcId="{EF4791EA-DAF2-4E9A-A023-0B03C400810A}" destId="{7C220BA6-2FF8-4AF3-A17C-9EE849B5FC04}" srcOrd="0" destOrd="0" presId="urn:microsoft.com/office/officeart/2011/layout/HexagonRadial"/>
    <dgm:cxn modelId="{CF9E4EA5-905D-4F60-AABA-587873EFBF35}" type="presParOf" srcId="{5448C800-475E-405B-8720-058BBA399EB2}" destId="{01A4B493-FF23-4B73-947C-E6B6FE11A593}" srcOrd="6" destOrd="0" presId="urn:microsoft.com/office/officeart/2011/layout/HexagonRadial"/>
    <dgm:cxn modelId="{2F9592F1-0AF4-45BC-91C5-5A96FE70E4E6}" type="presParOf" srcId="{5448C800-475E-405B-8720-058BBA399EB2}" destId="{13673927-A21D-4E0E-BB0D-0D6924D7EFC4}" srcOrd="7" destOrd="0" presId="urn:microsoft.com/office/officeart/2011/layout/HexagonRadial"/>
    <dgm:cxn modelId="{08823A82-99A2-409C-A642-69D7FBC20150}" type="presParOf" srcId="{13673927-A21D-4E0E-BB0D-0D6924D7EFC4}" destId="{A2C546CB-DB1F-4004-9C26-ED1E26497E45}" srcOrd="0" destOrd="0" presId="urn:microsoft.com/office/officeart/2011/layout/HexagonRadial"/>
    <dgm:cxn modelId="{94FAD0E5-C1CA-4B06-9005-3ACCB7CF1EBD}" type="presParOf" srcId="{5448C800-475E-405B-8720-058BBA399EB2}" destId="{AC434639-4093-4033-BFBF-1320737FDD4B}" srcOrd="8" destOrd="0" presId="urn:microsoft.com/office/officeart/2011/layout/HexagonRadial"/>
    <dgm:cxn modelId="{738FEF8A-6991-4AEC-B096-90B3964421A9}" type="presParOf" srcId="{5448C800-475E-405B-8720-058BBA399EB2}" destId="{C2070017-A337-492E-B6D0-4FBBB8B3E2A6}" srcOrd="9" destOrd="0" presId="urn:microsoft.com/office/officeart/2011/layout/HexagonRadial"/>
    <dgm:cxn modelId="{E9AD50D0-108D-47E5-8ADA-B828299765DA}" type="presParOf" srcId="{C2070017-A337-492E-B6D0-4FBBB8B3E2A6}" destId="{FA998EF1-2916-46BA-A01E-A433C6BEA99C}" srcOrd="0" destOrd="0" presId="urn:microsoft.com/office/officeart/2011/layout/HexagonRadial"/>
    <dgm:cxn modelId="{A9288408-C6B3-4C8D-8248-44AD86F364C5}" type="presParOf" srcId="{5448C800-475E-405B-8720-058BBA399EB2}" destId="{4DED72E7-DB9A-4DAB-8F91-D0131EE128E1}" srcOrd="10" destOrd="0" presId="urn:microsoft.com/office/officeart/2011/layout/HexagonRadial"/>
    <dgm:cxn modelId="{373619C6-467A-453F-918F-132E8536F7F6}" type="presParOf" srcId="{5448C800-475E-405B-8720-058BBA399EB2}" destId="{3929FA0A-1431-499A-8E07-D4112082AB68}" srcOrd="11" destOrd="0" presId="urn:microsoft.com/office/officeart/2011/layout/HexagonRadial"/>
    <dgm:cxn modelId="{15CE68CD-F511-49FE-8ADC-8D7B9D8C6EF8}" type="presParOf" srcId="{3929FA0A-1431-499A-8E07-D4112082AB68}" destId="{3FA5E889-1014-42F7-9D73-EDCCEA532F03}" srcOrd="0" destOrd="0" presId="urn:microsoft.com/office/officeart/2011/layout/HexagonRadial"/>
    <dgm:cxn modelId="{4D83B940-B4E8-4AC5-A62A-927CEB8F3D2A}" type="presParOf" srcId="{5448C800-475E-405B-8720-058BBA399EB2}" destId="{62289C51-3619-4CEE-B93E-B69139F8EF3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A0530-70EB-43A8-AB6E-0836E2FE5546}" type="doc">
      <dgm:prSet loTypeId="urn:microsoft.com/office/officeart/2005/8/layout/bList2" loCatId="list" qsTypeId="urn:microsoft.com/office/officeart/2005/8/quickstyle/simple1" qsCatId="simple" csTypeId="urn:microsoft.com/office/officeart/2005/8/colors/accent1_2" csCatId="accent1" phldr="1"/>
      <dgm:spPr/>
    </dgm:pt>
    <dgm:pt modelId="{88F7B26D-5649-4E08-8AE9-BFD9A83300C1}">
      <dgm:prSet phldrT="[Text]"/>
      <dgm:spPr/>
      <dgm:t>
        <a:bodyPr/>
        <a:lstStyle/>
        <a:p>
          <a:r>
            <a:rPr lang="en-US" dirty="0" err="1"/>
            <a:t>Agarofit</a:t>
          </a:r>
          <a:endParaRPr lang="en-US" dirty="0"/>
        </a:p>
      </dgm:t>
    </dgm:pt>
    <dgm:pt modelId="{926E19FE-B8D0-4E27-A107-9998383B52F2}" type="parTrans" cxnId="{54F7BC43-38B2-453A-8DE2-19FCFA28B696}">
      <dgm:prSet/>
      <dgm:spPr/>
      <dgm:t>
        <a:bodyPr/>
        <a:lstStyle/>
        <a:p>
          <a:endParaRPr lang="en-US"/>
        </a:p>
      </dgm:t>
    </dgm:pt>
    <dgm:pt modelId="{D5E4AE96-3E6E-4474-B1D2-BCC3351A816F}" type="sibTrans" cxnId="{54F7BC43-38B2-453A-8DE2-19FCFA28B696}">
      <dgm:prSet/>
      <dgm:spPr/>
      <dgm:t>
        <a:bodyPr/>
        <a:lstStyle/>
        <a:p>
          <a:endParaRPr lang="en-US"/>
        </a:p>
      </dgm:t>
    </dgm:pt>
    <dgm:pt modelId="{9C0A9C87-EFFE-4D0C-A83F-0ADF977B82E9}">
      <dgm:prSet phldrT="[Text]"/>
      <dgm:spPr/>
      <dgm:t>
        <a:bodyPr/>
        <a:lstStyle/>
        <a:p>
          <a:r>
            <a:rPr lang="en-US" dirty="0" err="1"/>
            <a:t>Karaginofit</a:t>
          </a:r>
          <a:endParaRPr lang="en-US" dirty="0"/>
        </a:p>
      </dgm:t>
    </dgm:pt>
    <dgm:pt modelId="{CA0C960C-42A7-4377-A8E5-AAD23FB6372A}" type="parTrans" cxnId="{1A38DD3C-8F91-4708-B2D2-AA85D126EB76}">
      <dgm:prSet/>
      <dgm:spPr/>
      <dgm:t>
        <a:bodyPr/>
        <a:lstStyle/>
        <a:p>
          <a:endParaRPr lang="en-US"/>
        </a:p>
      </dgm:t>
    </dgm:pt>
    <dgm:pt modelId="{94EE9B95-B82F-4884-947C-285EE2F47B5A}" type="sibTrans" cxnId="{1A38DD3C-8F91-4708-B2D2-AA85D126EB76}">
      <dgm:prSet/>
      <dgm:spPr/>
      <dgm:t>
        <a:bodyPr/>
        <a:lstStyle/>
        <a:p>
          <a:endParaRPr lang="en-US"/>
        </a:p>
      </dgm:t>
    </dgm:pt>
    <dgm:pt modelId="{9EEA0D10-A3FE-4FD1-AC6B-380DA36166DA}">
      <dgm:prSet phldrT="[Text]"/>
      <dgm:spPr/>
      <dgm:t>
        <a:bodyPr/>
        <a:lstStyle/>
        <a:p>
          <a:r>
            <a:rPr lang="en-US" dirty="0" err="1"/>
            <a:t>Alginofit</a:t>
          </a:r>
          <a:endParaRPr lang="en-US" dirty="0"/>
        </a:p>
      </dgm:t>
    </dgm:pt>
    <dgm:pt modelId="{FFD6B0B6-BA6F-4EE5-8C48-D88157E22566}" type="parTrans" cxnId="{7DC45C41-56E8-48D8-AABB-FE056991E58D}">
      <dgm:prSet/>
      <dgm:spPr/>
      <dgm:t>
        <a:bodyPr/>
        <a:lstStyle/>
        <a:p>
          <a:endParaRPr lang="en-US"/>
        </a:p>
      </dgm:t>
    </dgm:pt>
    <dgm:pt modelId="{187C701C-1461-49EF-8E15-3C42FA6D2B99}" type="sibTrans" cxnId="{7DC45C41-56E8-48D8-AABB-FE056991E58D}">
      <dgm:prSet/>
      <dgm:spPr/>
      <dgm:t>
        <a:bodyPr/>
        <a:lstStyle/>
        <a:p>
          <a:endParaRPr lang="en-US"/>
        </a:p>
      </dgm:t>
    </dgm:pt>
    <dgm:pt modelId="{1DE21C15-1992-4D20-BAAE-1AAE61CF3C78}">
      <dgm:prSet/>
      <dgm:spPr/>
      <dgm:t>
        <a:bodyPr/>
        <a:lstStyle/>
        <a:p>
          <a:r>
            <a:rPr lang="en-US" i="1" dirty="0" err="1"/>
            <a:t>Gracillaria</a:t>
          </a:r>
          <a:endParaRPr lang="en-US" i="1" dirty="0"/>
        </a:p>
      </dgm:t>
    </dgm:pt>
    <dgm:pt modelId="{08BF62C7-B366-4B2D-8AD4-DFE12052E225}" type="parTrans" cxnId="{F7E61C16-4F78-4AA6-A020-17008B83A640}">
      <dgm:prSet/>
      <dgm:spPr/>
      <dgm:t>
        <a:bodyPr/>
        <a:lstStyle/>
        <a:p>
          <a:endParaRPr lang="en-US"/>
        </a:p>
      </dgm:t>
    </dgm:pt>
    <dgm:pt modelId="{1A4BC695-F883-4A70-8A31-9F8A34A356EE}" type="sibTrans" cxnId="{F7E61C16-4F78-4AA6-A020-17008B83A640}">
      <dgm:prSet/>
      <dgm:spPr/>
      <dgm:t>
        <a:bodyPr/>
        <a:lstStyle/>
        <a:p>
          <a:endParaRPr lang="en-US"/>
        </a:p>
      </dgm:t>
    </dgm:pt>
    <dgm:pt modelId="{E2943BFC-9557-41B6-B4FC-8701E94F2688}">
      <dgm:prSet/>
      <dgm:spPr/>
      <dgm:t>
        <a:bodyPr/>
        <a:lstStyle/>
        <a:p>
          <a:r>
            <a:rPr lang="en-US" i="1" dirty="0" err="1"/>
            <a:t>Gelidium</a:t>
          </a:r>
          <a:endParaRPr lang="en-US" i="1" dirty="0"/>
        </a:p>
      </dgm:t>
    </dgm:pt>
    <dgm:pt modelId="{8C33CBAE-697C-4109-AF49-057FCF1D3331}" type="parTrans" cxnId="{36005EA0-5A60-45E9-BE0F-FCCC7CA70CC9}">
      <dgm:prSet/>
      <dgm:spPr/>
      <dgm:t>
        <a:bodyPr/>
        <a:lstStyle/>
        <a:p>
          <a:endParaRPr lang="en-US"/>
        </a:p>
      </dgm:t>
    </dgm:pt>
    <dgm:pt modelId="{191CD8CF-5831-4620-8619-0D0FD42A779D}" type="sibTrans" cxnId="{36005EA0-5A60-45E9-BE0F-FCCC7CA70CC9}">
      <dgm:prSet/>
      <dgm:spPr/>
      <dgm:t>
        <a:bodyPr/>
        <a:lstStyle/>
        <a:p>
          <a:endParaRPr lang="en-US"/>
        </a:p>
      </dgm:t>
    </dgm:pt>
    <dgm:pt modelId="{F3E22259-6487-4037-958C-717192A2D501}">
      <dgm:prSet/>
      <dgm:spPr/>
      <dgm:t>
        <a:bodyPr/>
        <a:lstStyle/>
        <a:p>
          <a:r>
            <a:rPr lang="en-US" i="1" dirty="0" err="1"/>
            <a:t>Gelidiela</a:t>
          </a:r>
          <a:endParaRPr lang="en-US" i="1" dirty="0"/>
        </a:p>
      </dgm:t>
    </dgm:pt>
    <dgm:pt modelId="{F9B712A8-0BC7-4549-BE4B-FDFA82C9EC75}" type="parTrans" cxnId="{104C039C-8ED0-48F4-AD66-631C1D2E2C5F}">
      <dgm:prSet/>
      <dgm:spPr/>
      <dgm:t>
        <a:bodyPr/>
        <a:lstStyle/>
        <a:p>
          <a:endParaRPr lang="en-US"/>
        </a:p>
      </dgm:t>
    </dgm:pt>
    <dgm:pt modelId="{D78FB970-072B-46BE-B8CE-8074F58198E9}" type="sibTrans" cxnId="{104C039C-8ED0-48F4-AD66-631C1D2E2C5F}">
      <dgm:prSet/>
      <dgm:spPr/>
      <dgm:t>
        <a:bodyPr/>
        <a:lstStyle/>
        <a:p>
          <a:endParaRPr lang="en-US"/>
        </a:p>
      </dgm:t>
    </dgm:pt>
    <dgm:pt modelId="{B59456D0-66B7-47A4-8518-15B39F4D562E}">
      <dgm:prSet/>
      <dgm:spPr/>
      <dgm:t>
        <a:bodyPr/>
        <a:lstStyle/>
        <a:p>
          <a:r>
            <a:rPr lang="en-US" i="1" dirty="0" err="1"/>
            <a:t>Euchema</a:t>
          </a:r>
          <a:r>
            <a:rPr lang="en-US" i="1" dirty="0"/>
            <a:t> </a:t>
          </a:r>
          <a:r>
            <a:rPr lang="en-US" i="1" dirty="0" err="1"/>
            <a:t>cottoni</a:t>
          </a:r>
          <a:endParaRPr lang="en-US" i="1" dirty="0"/>
        </a:p>
      </dgm:t>
    </dgm:pt>
    <dgm:pt modelId="{15314E3C-678B-4CF0-A649-568EEAC8C5BE}" type="parTrans" cxnId="{F5896179-6FAC-4D4F-B367-FE6DCAD56A93}">
      <dgm:prSet/>
      <dgm:spPr/>
      <dgm:t>
        <a:bodyPr/>
        <a:lstStyle/>
        <a:p>
          <a:endParaRPr lang="en-US"/>
        </a:p>
      </dgm:t>
    </dgm:pt>
    <dgm:pt modelId="{CED3E7E6-91EA-4D07-8039-CAD3FC10072B}" type="sibTrans" cxnId="{F5896179-6FAC-4D4F-B367-FE6DCAD56A93}">
      <dgm:prSet/>
      <dgm:spPr/>
      <dgm:t>
        <a:bodyPr/>
        <a:lstStyle/>
        <a:p>
          <a:endParaRPr lang="en-US"/>
        </a:p>
      </dgm:t>
    </dgm:pt>
    <dgm:pt modelId="{5BC0ABE3-6521-462B-9D77-D0B74F40833B}">
      <dgm:prSet/>
      <dgm:spPr/>
      <dgm:t>
        <a:bodyPr/>
        <a:lstStyle/>
        <a:p>
          <a:r>
            <a:rPr lang="en-US" i="1" dirty="0" err="1"/>
            <a:t>Kappaphycus</a:t>
          </a:r>
          <a:r>
            <a:rPr lang="en-US" i="1" dirty="0"/>
            <a:t> </a:t>
          </a:r>
          <a:r>
            <a:rPr lang="en-US" i="1" dirty="0" err="1"/>
            <a:t>alvarezii</a:t>
          </a:r>
          <a:endParaRPr lang="en-US" i="1" dirty="0"/>
        </a:p>
      </dgm:t>
    </dgm:pt>
    <dgm:pt modelId="{F2E2C885-B681-4C76-9754-9EF76F0540FE}" type="parTrans" cxnId="{F6FFC45C-7EE7-4D2A-BAE7-6CC36A7CDC66}">
      <dgm:prSet/>
      <dgm:spPr/>
      <dgm:t>
        <a:bodyPr/>
        <a:lstStyle/>
        <a:p>
          <a:endParaRPr lang="en-US"/>
        </a:p>
      </dgm:t>
    </dgm:pt>
    <dgm:pt modelId="{E723A206-2CBF-4560-B580-8AC4E39367ED}" type="sibTrans" cxnId="{F6FFC45C-7EE7-4D2A-BAE7-6CC36A7CDC66}">
      <dgm:prSet/>
      <dgm:spPr/>
      <dgm:t>
        <a:bodyPr/>
        <a:lstStyle/>
        <a:p>
          <a:endParaRPr lang="en-US"/>
        </a:p>
      </dgm:t>
    </dgm:pt>
    <dgm:pt modelId="{E2E3CDB7-C030-416E-8FBE-2B3BC86AB65A}">
      <dgm:prSet/>
      <dgm:spPr/>
      <dgm:t>
        <a:bodyPr/>
        <a:lstStyle/>
        <a:p>
          <a:r>
            <a:rPr lang="en-US" i="1" dirty="0" err="1"/>
            <a:t>Sargassum</a:t>
          </a:r>
          <a:endParaRPr lang="en-US" i="1" dirty="0"/>
        </a:p>
      </dgm:t>
    </dgm:pt>
    <dgm:pt modelId="{6D34701F-EC8F-4DF4-B67D-9112F2DFA25E}" type="parTrans" cxnId="{F5AEEE47-D6E3-49C6-8B29-979DCA412CB0}">
      <dgm:prSet/>
      <dgm:spPr/>
      <dgm:t>
        <a:bodyPr/>
        <a:lstStyle/>
        <a:p>
          <a:endParaRPr lang="en-US"/>
        </a:p>
      </dgm:t>
    </dgm:pt>
    <dgm:pt modelId="{304C3120-1A2E-4E75-9BCE-604AFB4F615F}" type="sibTrans" cxnId="{F5AEEE47-D6E3-49C6-8B29-979DCA412CB0}">
      <dgm:prSet/>
      <dgm:spPr/>
      <dgm:t>
        <a:bodyPr/>
        <a:lstStyle/>
        <a:p>
          <a:endParaRPr lang="en-US"/>
        </a:p>
      </dgm:t>
    </dgm:pt>
    <dgm:pt modelId="{4E1C1529-5701-434B-8603-C779C85B6930}">
      <dgm:prSet/>
      <dgm:spPr/>
      <dgm:t>
        <a:bodyPr/>
        <a:lstStyle/>
        <a:p>
          <a:r>
            <a:rPr lang="en-US" i="1" dirty="0" err="1"/>
            <a:t>Laminaria</a:t>
          </a:r>
          <a:endParaRPr lang="en-US" i="1" dirty="0"/>
        </a:p>
      </dgm:t>
    </dgm:pt>
    <dgm:pt modelId="{89BADF86-E059-4467-948F-5B1365EF767E}" type="parTrans" cxnId="{C7BEE627-C88D-4935-B962-4DB9E31B0E1D}">
      <dgm:prSet/>
      <dgm:spPr/>
      <dgm:t>
        <a:bodyPr/>
        <a:lstStyle/>
        <a:p>
          <a:endParaRPr lang="en-US"/>
        </a:p>
      </dgm:t>
    </dgm:pt>
    <dgm:pt modelId="{8CEFBCD5-BB0B-499F-8E5B-733D49E50062}" type="sibTrans" cxnId="{C7BEE627-C88D-4935-B962-4DB9E31B0E1D}">
      <dgm:prSet/>
      <dgm:spPr/>
      <dgm:t>
        <a:bodyPr/>
        <a:lstStyle/>
        <a:p>
          <a:endParaRPr lang="en-US"/>
        </a:p>
      </dgm:t>
    </dgm:pt>
    <dgm:pt modelId="{D4C6A954-D22E-41C2-91E9-13DADF534809}">
      <dgm:prSet/>
      <dgm:spPr/>
      <dgm:t>
        <a:bodyPr/>
        <a:lstStyle/>
        <a:p>
          <a:r>
            <a:rPr lang="en-US" i="1" dirty="0" err="1"/>
            <a:t>Turbinaria</a:t>
          </a:r>
          <a:endParaRPr lang="en-US" i="1" dirty="0"/>
        </a:p>
      </dgm:t>
    </dgm:pt>
    <dgm:pt modelId="{AD800E3A-7478-48AF-A557-4901FF802EBD}" type="parTrans" cxnId="{1B50EED3-26B5-4B1D-A9F3-C361727C4625}">
      <dgm:prSet/>
      <dgm:spPr/>
      <dgm:t>
        <a:bodyPr/>
        <a:lstStyle/>
        <a:p>
          <a:endParaRPr lang="en-US"/>
        </a:p>
      </dgm:t>
    </dgm:pt>
    <dgm:pt modelId="{0A4F3B4D-FD43-4DFE-9D2D-C4C5F9FA754C}" type="sibTrans" cxnId="{1B50EED3-26B5-4B1D-A9F3-C361727C4625}">
      <dgm:prSet/>
      <dgm:spPr/>
      <dgm:t>
        <a:bodyPr/>
        <a:lstStyle/>
        <a:p>
          <a:endParaRPr lang="en-US"/>
        </a:p>
      </dgm:t>
    </dgm:pt>
    <dgm:pt modelId="{BB82BB92-B26F-47E8-890B-8757812B2615}" type="pres">
      <dgm:prSet presAssocID="{738A0530-70EB-43A8-AB6E-0836E2FE5546}" presName="diagram" presStyleCnt="0">
        <dgm:presLayoutVars>
          <dgm:dir/>
          <dgm:animLvl val="lvl"/>
          <dgm:resizeHandles val="exact"/>
        </dgm:presLayoutVars>
      </dgm:prSet>
      <dgm:spPr/>
    </dgm:pt>
    <dgm:pt modelId="{01E796D2-62D2-4190-A490-F85556602833}" type="pres">
      <dgm:prSet presAssocID="{88F7B26D-5649-4E08-8AE9-BFD9A83300C1}" presName="compNode" presStyleCnt="0"/>
      <dgm:spPr/>
    </dgm:pt>
    <dgm:pt modelId="{73CE2912-F156-401A-987D-B74F40CF5B2A}" type="pres">
      <dgm:prSet presAssocID="{88F7B26D-5649-4E08-8AE9-BFD9A83300C1}" presName="childRect" presStyleLbl="bgAcc1" presStyleIdx="0" presStyleCnt="3">
        <dgm:presLayoutVars>
          <dgm:bulletEnabled val="1"/>
        </dgm:presLayoutVars>
      </dgm:prSet>
      <dgm:spPr/>
    </dgm:pt>
    <dgm:pt modelId="{09AF1153-F2F3-42F6-AB26-31ED2DA59CDC}" type="pres">
      <dgm:prSet presAssocID="{88F7B26D-5649-4E08-8AE9-BFD9A83300C1}" presName="parentText" presStyleLbl="node1" presStyleIdx="0" presStyleCnt="0">
        <dgm:presLayoutVars>
          <dgm:chMax val="0"/>
          <dgm:bulletEnabled val="1"/>
        </dgm:presLayoutVars>
      </dgm:prSet>
      <dgm:spPr/>
    </dgm:pt>
    <dgm:pt modelId="{C74D8F84-647D-430A-86B8-912969751053}" type="pres">
      <dgm:prSet presAssocID="{88F7B26D-5649-4E08-8AE9-BFD9A83300C1}" presName="parentRect" presStyleLbl="alignNode1" presStyleIdx="0" presStyleCnt="3"/>
      <dgm:spPr/>
    </dgm:pt>
    <dgm:pt modelId="{9BF51FFD-136C-4DD0-8FA3-96B6EA4F5858}" type="pres">
      <dgm:prSet presAssocID="{88F7B26D-5649-4E08-8AE9-BFD9A83300C1}"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0317826-7896-47A6-9585-CEDA2E3960DB}" type="pres">
      <dgm:prSet presAssocID="{D5E4AE96-3E6E-4474-B1D2-BCC3351A816F}" presName="sibTrans" presStyleLbl="sibTrans2D1" presStyleIdx="0" presStyleCnt="0"/>
      <dgm:spPr/>
    </dgm:pt>
    <dgm:pt modelId="{5C6D053F-1C82-48D9-B114-95C3CC7FB5A4}" type="pres">
      <dgm:prSet presAssocID="{9C0A9C87-EFFE-4D0C-A83F-0ADF977B82E9}" presName="compNode" presStyleCnt="0"/>
      <dgm:spPr/>
    </dgm:pt>
    <dgm:pt modelId="{0AD3BB34-81D8-45F1-8EF4-5315516CDAED}" type="pres">
      <dgm:prSet presAssocID="{9C0A9C87-EFFE-4D0C-A83F-0ADF977B82E9}" presName="childRect" presStyleLbl="bgAcc1" presStyleIdx="1" presStyleCnt="3">
        <dgm:presLayoutVars>
          <dgm:bulletEnabled val="1"/>
        </dgm:presLayoutVars>
      </dgm:prSet>
      <dgm:spPr/>
    </dgm:pt>
    <dgm:pt modelId="{C3DC9FC2-78F1-467F-914C-C2D6EC5C469C}" type="pres">
      <dgm:prSet presAssocID="{9C0A9C87-EFFE-4D0C-A83F-0ADF977B82E9}" presName="parentText" presStyleLbl="node1" presStyleIdx="0" presStyleCnt="0">
        <dgm:presLayoutVars>
          <dgm:chMax val="0"/>
          <dgm:bulletEnabled val="1"/>
        </dgm:presLayoutVars>
      </dgm:prSet>
      <dgm:spPr/>
    </dgm:pt>
    <dgm:pt modelId="{504A4006-05A3-4ED3-BF71-7F00FF43B9F0}" type="pres">
      <dgm:prSet presAssocID="{9C0A9C87-EFFE-4D0C-A83F-0ADF977B82E9}" presName="parentRect" presStyleLbl="alignNode1" presStyleIdx="1" presStyleCnt="3"/>
      <dgm:spPr/>
    </dgm:pt>
    <dgm:pt modelId="{FA7A7EC2-1382-45A9-A241-2E04E74F268F}" type="pres">
      <dgm:prSet presAssocID="{9C0A9C87-EFFE-4D0C-A83F-0ADF977B82E9}"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D5E85A83-E007-4411-B891-B0606E6623DE}" type="pres">
      <dgm:prSet presAssocID="{94EE9B95-B82F-4884-947C-285EE2F47B5A}" presName="sibTrans" presStyleLbl="sibTrans2D1" presStyleIdx="0" presStyleCnt="0"/>
      <dgm:spPr/>
    </dgm:pt>
    <dgm:pt modelId="{571A8F69-BCA8-40E2-A158-545C735182FC}" type="pres">
      <dgm:prSet presAssocID="{9EEA0D10-A3FE-4FD1-AC6B-380DA36166DA}" presName="compNode" presStyleCnt="0"/>
      <dgm:spPr/>
    </dgm:pt>
    <dgm:pt modelId="{713F45CF-78F9-4EC5-AE59-85DFA3D0F02A}" type="pres">
      <dgm:prSet presAssocID="{9EEA0D10-A3FE-4FD1-AC6B-380DA36166DA}" presName="childRect" presStyleLbl="bgAcc1" presStyleIdx="2" presStyleCnt="3">
        <dgm:presLayoutVars>
          <dgm:bulletEnabled val="1"/>
        </dgm:presLayoutVars>
      </dgm:prSet>
      <dgm:spPr/>
    </dgm:pt>
    <dgm:pt modelId="{3613A544-1615-4078-B8FD-1BBC19A6B273}" type="pres">
      <dgm:prSet presAssocID="{9EEA0D10-A3FE-4FD1-AC6B-380DA36166DA}" presName="parentText" presStyleLbl="node1" presStyleIdx="0" presStyleCnt="0">
        <dgm:presLayoutVars>
          <dgm:chMax val="0"/>
          <dgm:bulletEnabled val="1"/>
        </dgm:presLayoutVars>
      </dgm:prSet>
      <dgm:spPr/>
    </dgm:pt>
    <dgm:pt modelId="{3C7E677B-B89D-4BD5-9EB3-3D5B6AFF77A9}" type="pres">
      <dgm:prSet presAssocID="{9EEA0D10-A3FE-4FD1-AC6B-380DA36166DA}" presName="parentRect" presStyleLbl="alignNode1" presStyleIdx="2" presStyleCnt="3"/>
      <dgm:spPr/>
    </dgm:pt>
    <dgm:pt modelId="{9EA6CB66-81B1-4274-9052-5BC93A90F6A5}" type="pres">
      <dgm:prSet presAssocID="{9EEA0D10-A3FE-4FD1-AC6B-380DA36166DA}"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Lst>
  <dgm:cxnLst>
    <dgm:cxn modelId="{F7E61C16-4F78-4AA6-A020-17008B83A640}" srcId="{88F7B26D-5649-4E08-8AE9-BFD9A83300C1}" destId="{1DE21C15-1992-4D20-BAAE-1AAE61CF3C78}" srcOrd="0" destOrd="0" parTransId="{08BF62C7-B366-4B2D-8AD4-DFE12052E225}" sibTransId="{1A4BC695-F883-4A70-8A31-9F8A34A356EE}"/>
    <dgm:cxn modelId="{C31C401F-CC5C-44B7-B740-82CB3CB0FB89}" type="presOf" srcId="{1DE21C15-1992-4D20-BAAE-1AAE61CF3C78}" destId="{73CE2912-F156-401A-987D-B74F40CF5B2A}" srcOrd="0" destOrd="0" presId="urn:microsoft.com/office/officeart/2005/8/layout/bList2"/>
    <dgm:cxn modelId="{C5B95B20-A695-4FB0-96B0-F2FDC0EC1205}" type="presOf" srcId="{5BC0ABE3-6521-462B-9D77-D0B74F40833B}" destId="{0AD3BB34-81D8-45F1-8EF4-5315516CDAED}" srcOrd="0" destOrd="1" presId="urn:microsoft.com/office/officeart/2005/8/layout/bList2"/>
    <dgm:cxn modelId="{C7BEE627-C88D-4935-B962-4DB9E31B0E1D}" srcId="{9EEA0D10-A3FE-4FD1-AC6B-380DA36166DA}" destId="{4E1C1529-5701-434B-8603-C779C85B6930}" srcOrd="1" destOrd="0" parTransId="{89BADF86-E059-4467-948F-5B1365EF767E}" sibTransId="{8CEFBCD5-BB0B-499F-8E5B-733D49E50062}"/>
    <dgm:cxn modelId="{F0530F2B-5A27-42C3-89E3-9DBC2097714B}" type="presOf" srcId="{4E1C1529-5701-434B-8603-C779C85B6930}" destId="{713F45CF-78F9-4EC5-AE59-85DFA3D0F02A}" srcOrd="0" destOrd="1" presId="urn:microsoft.com/office/officeart/2005/8/layout/bList2"/>
    <dgm:cxn modelId="{7D75B92D-AB59-4E8A-9B23-C47CB7F4CDD3}" type="presOf" srcId="{E2E3CDB7-C030-416E-8FBE-2B3BC86AB65A}" destId="{713F45CF-78F9-4EC5-AE59-85DFA3D0F02A}" srcOrd="0" destOrd="0" presId="urn:microsoft.com/office/officeart/2005/8/layout/bList2"/>
    <dgm:cxn modelId="{F2C5F935-6C03-4D03-BBA2-6A5F1D320C29}" type="presOf" srcId="{88F7B26D-5649-4E08-8AE9-BFD9A83300C1}" destId="{C74D8F84-647D-430A-86B8-912969751053}" srcOrd="1" destOrd="0" presId="urn:microsoft.com/office/officeart/2005/8/layout/bList2"/>
    <dgm:cxn modelId="{C819853A-077F-471C-8D0B-59E69AAFD0AF}" type="presOf" srcId="{E2943BFC-9557-41B6-B4FC-8701E94F2688}" destId="{73CE2912-F156-401A-987D-B74F40CF5B2A}" srcOrd="0" destOrd="1" presId="urn:microsoft.com/office/officeart/2005/8/layout/bList2"/>
    <dgm:cxn modelId="{1A38DD3C-8F91-4708-B2D2-AA85D126EB76}" srcId="{738A0530-70EB-43A8-AB6E-0836E2FE5546}" destId="{9C0A9C87-EFFE-4D0C-A83F-0ADF977B82E9}" srcOrd="1" destOrd="0" parTransId="{CA0C960C-42A7-4377-A8E5-AAD23FB6372A}" sibTransId="{94EE9B95-B82F-4884-947C-285EE2F47B5A}"/>
    <dgm:cxn modelId="{0BCF275B-4300-4710-8985-76990BF6A1C6}" type="presOf" srcId="{D4C6A954-D22E-41C2-91E9-13DADF534809}" destId="{713F45CF-78F9-4EC5-AE59-85DFA3D0F02A}" srcOrd="0" destOrd="2" presId="urn:microsoft.com/office/officeart/2005/8/layout/bList2"/>
    <dgm:cxn modelId="{F6FFC45C-7EE7-4D2A-BAE7-6CC36A7CDC66}" srcId="{9C0A9C87-EFFE-4D0C-A83F-0ADF977B82E9}" destId="{5BC0ABE3-6521-462B-9D77-D0B74F40833B}" srcOrd="1" destOrd="0" parTransId="{F2E2C885-B681-4C76-9754-9EF76F0540FE}" sibTransId="{E723A206-2CBF-4560-B580-8AC4E39367ED}"/>
    <dgm:cxn modelId="{7DC45C41-56E8-48D8-AABB-FE056991E58D}" srcId="{738A0530-70EB-43A8-AB6E-0836E2FE5546}" destId="{9EEA0D10-A3FE-4FD1-AC6B-380DA36166DA}" srcOrd="2" destOrd="0" parTransId="{FFD6B0B6-BA6F-4EE5-8C48-D88157E22566}" sibTransId="{187C701C-1461-49EF-8E15-3C42FA6D2B99}"/>
    <dgm:cxn modelId="{54F7BC43-38B2-453A-8DE2-19FCFA28B696}" srcId="{738A0530-70EB-43A8-AB6E-0836E2FE5546}" destId="{88F7B26D-5649-4E08-8AE9-BFD9A83300C1}" srcOrd="0" destOrd="0" parTransId="{926E19FE-B8D0-4E27-A107-9998383B52F2}" sibTransId="{D5E4AE96-3E6E-4474-B1D2-BCC3351A816F}"/>
    <dgm:cxn modelId="{F5AEEE47-D6E3-49C6-8B29-979DCA412CB0}" srcId="{9EEA0D10-A3FE-4FD1-AC6B-380DA36166DA}" destId="{E2E3CDB7-C030-416E-8FBE-2B3BC86AB65A}" srcOrd="0" destOrd="0" parTransId="{6D34701F-EC8F-4DF4-B67D-9112F2DFA25E}" sibTransId="{304C3120-1A2E-4E75-9BCE-604AFB4F615F}"/>
    <dgm:cxn modelId="{73707378-6A95-4532-9DF9-996B66105F7F}" type="presOf" srcId="{738A0530-70EB-43A8-AB6E-0836E2FE5546}" destId="{BB82BB92-B26F-47E8-890B-8757812B2615}" srcOrd="0" destOrd="0" presId="urn:microsoft.com/office/officeart/2005/8/layout/bList2"/>
    <dgm:cxn modelId="{F5896179-6FAC-4D4F-B367-FE6DCAD56A93}" srcId="{9C0A9C87-EFFE-4D0C-A83F-0ADF977B82E9}" destId="{B59456D0-66B7-47A4-8518-15B39F4D562E}" srcOrd="0" destOrd="0" parTransId="{15314E3C-678B-4CF0-A649-568EEAC8C5BE}" sibTransId="{CED3E7E6-91EA-4D07-8039-CAD3FC10072B}"/>
    <dgm:cxn modelId="{18D34F59-877A-4EE5-9A1B-CB12218DEA37}" type="presOf" srcId="{F3E22259-6487-4037-958C-717192A2D501}" destId="{73CE2912-F156-401A-987D-B74F40CF5B2A}" srcOrd="0" destOrd="2" presId="urn:microsoft.com/office/officeart/2005/8/layout/bList2"/>
    <dgm:cxn modelId="{CBB8798B-26CE-42BC-94FE-002B4274CB9A}" type="presOf" srcId="{9C0A9C87-EFFE-4D0C-A83F-0ADF977B82E9}" destId="{C3DC9FC2-78F1-467F-914C-C2D6EC5C469C}" srcOrd="0" destOrd="0" presId="urn:microsoft.com/office/officeart/2005/8/layout/bList2"/>
    <dgm:cxn modelId="{104C039C-8ED0-48F4-AD66-631C1D2E2C5F}" srcId="{88F7B26D-5649-4E08-8AE9-BFD9A83300C1}" destId="{F3E22259-6487-4037-958C-717192A2D501}" srcOrd="2" destOrd="0" parTransId="{F9B712A8-0BC7-4549-BE4B-FDFA82C9EC75}" sibTransId="{D78FB970-072B-46BE-B8CE-8074F58198E9}"/>
    <dgm:cxn modelId="{8A616A9C-C979-4CC5-80A8-D981A3552046}" type="presOf" srcId="{94EE9B95-B82F-4884-947C-285EE2F47B5A}" destId="{D5E85A83-E007-4411-B891-B0606E6623DE}" srcOrd="0" destOrd="0" presId="urn:microsoft.com/office/officeart/2005/8/layout/bList2"/>
    <dgm:cxn modelId="{36005EA0-5A60-45E9-BE0F-FCCC7CA70CC9}" srcId="{88F7B26D-5649-4E08-8AE9-BFD9A83300C1}" destId="{E2943BFC-9557-41B6-B4FC-8701E94F2688}" srcOrd="1" destOrd="0" parTransId="{8C33CBAE-697C-4109-AF49-057FCF1D3331}" sibTransId="{191CD8CF-5831-4620-8619-0D0FD42A779D}"/>
    <dgm:cxn modelId="{7439DAA4-9F2A-4D6A-BFFC-898E180519E1}" type="presOf" srcId="{D5E4AE96-3E6E-4474-B1D2-BCC3351A816F}" destId="{10317826-7896-47A6-9585-CEDA2E3960DB}" srcOrd="0" destOrd="0" presId="urn:microsoft.com/office/officeart/2005/8/layout/bList2"/>
    <dgm:cxn modelId="{55C5E4C5-9214-4BEC-A832-316FC03BF517}" type="presOf" srcId="{9C0A9C87-EFFE-4D0C-A83F-0ADF977B82E9}" destId="{504A4006-05A3-4ED3-BF71-7F00FF43B9F0}" srcOrd="1" destOrd="0" presId="urn:microsoft.com/office/officeart/2005/8/layout/bList2"/>
    <dgm:cxn modelId="{4AA169CB-0684-470B-91EF-A2404C70BFAD}" type="presOf" srcId="{B59456D0-66B7-47A4-8518-15B39F4D562E}" destId="{0AD3BB34-81D8-45F1-8EF4-5315516CDAED}" srcOrd="0" destOrd="0" presId="urn:microsoft.com/office/officeart/2005/8/layout/bList2"/>
    <dgm:cxn modelId="{375981D2-3773-41AD-BB9D-C727A54DCD6D}" type="presOf" srcId="{9EEA0D10-A3FE-4FD1-AC6B-380DA36166DA}" destId="{3613A544-1615-4078-B8FD-1BBC19A6B273}" srcOrd="0" destOrd="0" presId="urn:microsoft.com/office/officeart/2005/8/layout/bList2"/>
    <dgm:cxn modelId="{1B50EED3-26B5-4B1D-A9F3-C361727C4625}" srcId="{9EEA0D10-A3FE-4FD1-AC6B-380DA36166DA}" destId="{D4C6A954-D22E-41C2-91E9-13DADF534809}" srcOrd="2" destOrd="0" parTransId="{AD800E3A-7478-48AF-A557-4901FF802EBD}" sibTransId="{0A4F3B4D-FD43-4DFE-9D2D-C4C5F9FA754C}"/>
    <dgm:cxn modelId="{01A553FB-BF5D-40B7-BAAB-617046266BED}" type="presOf" srcId="{88F7B26D-5649-4E08-8AE9-BFD9A83300C1}" destId="{09AF1153-F2F3-42F6-AB26-31ED2DA59CDC}" srcOrd="0" destOrd="0" presId="urn:microsoft.com/office/officeart/2005/8/layout/bList2"/>
    <dgm:cxn modelId="{781DD5FC-CF3B-41E7-B1DE-31BDF41B9D6F}" type="presOf" srcId="{9EEA0D10-A3FE-4FD1-AC6B-380DA36166DA}" destId="{3C7E677B-B89D-4BD5-9EB3-3D5B6AFF77A9}" srcOrd="1" destOrd="0" presId="urn:microsoft.com/office/officeart/2005/8/layout/bList2"/>
    <dgm:cxn modelId="{D33281D9-8972-4F63-A27C-BE2374DF0D73}" type="presParOf" srcId="{BB82BB92-B26F-47E8-890B-8757812B2615}" destId="{01E796D2-62D2-4190-A490-F85556602833}" srcOrd="0" destOrd="0" presId="urn:microsoft.com/office/officeart/2005/8/layout/bList2"/>
    <dgm:cxn modelId="{FDE913DE-15E1-4E3E-B2F6-556FE2B37840}" type="presParOf" srcId="{01E796D2-62D2-4190-A490-F85556602833}" destId="{73CE2912-F156-401A-987D-B74F40CF5B2A}" srcOrd="0" destOrd="0" presId="urn:microsoft.com/office/officeart/2005/8/layout/bList2"/>
    <dgm:cxn modelId="{34BEE8E6-6C66-4144-9EB6-DA42CF14A2A0}" type="presParOf" srcId="{01E796D2-62D2-4190-A490-F85556602833}" destId="{09AF1153-F2F3-42F6-AB26-31ED2DA59CDC}" srcOrd="1" destOrd="0" presId="urn:microsoft.com/office/officeart/2005/8/layout/bList2"/>
    <dgm:cxn modelId="{A3C8015F-DA5D-4753-84AF-634E702485F2}" type="presParOf" srcId="{01E796D2-62D2-4190-A490-F85556602833}" destId="{C74D8F84-647D-430A-86B8-912969751053}" srcOrd="2" destOrd="0" presId="urn:microsoft.com/office/officeart/2005/8/layout/bList2"/>
    <dgm:cxn modelId="{20E4108E-6AA7-4424-A437-41DF2EDE61CE}" type="presParOf" srcId="{01E796D2-62D2-4190-A490-F85556602833}" destId="{9BF51FFD-136C-4DD0-8FA3-96B6EA4F5858}" srcOrd="3" destOrd="0" presId="urn:microsoft.com/office/officeart/2005/8/layout/bList2"/>
    <dgm:cxn modelId="{0B4C95DC-FC15-4463-884F-FAE00A2D31A4}" type="presParOf" srcId="{BB82BB92-B26F-47E8-890B-8757812B2615}" destId="{10317826-7896-47A6-9585-CEDA2E3960DB}" srcOrd="1" destOrd="0" presId="urn:microsoft.com/office/officeart/2005/8/layout/bList2"/>
    <dgm:cxn modelId="{FE1FDBA6-6391-44EC-A910-907009D637A3}" type="presParOf" srcId="{BB82BB92-B26F-47E8-890B-8757812B2615}" destId="{5C6D053F-1C82-48D9-B114-95C3CC7FB5A4}" srcOrd="2" destOrd="0" presId="urn:microsoft.com/office/officeart/2005/8/layout/bList2"/>
    <dgm:cxn modelId="{B08B8DED-7A5F-416D-AAEA-E7591822F01A}" type="presParOf" srcId="{5C6D053F-1C82-48D9-B114-95C3CC7FB5A4}" destId="{0AD3BB34-81D8-45F1-8EF4-5315516CDAED}" srcOrd="0" destOrd="0" presId="urn:microsoft.com/office/officeart/2005/8/layout/bList2"/>
    <dgm:cxn modelId="{7BA9CA5B-6CD7-4918-8520-D15A7C20DD47}" type="presParOf" srcId="{5C6D053F-1C82-48D9-B114-95C3CC7FB5A4}" destId="{C3DC9FC2-78F1-467F-914C-C2D6EC5C469C}" srcOrd="1" destOrd="0" presId="urn:microsoft.com/office/officeart/2005/8/layout/bList2"/>
    <dgm:cxn modelId="{E79B2DB0-7D62-4845-A1D8-0DD398442327}" type="presParOf" srcId="{5C6D053F-1C82-48D9-B114-95C3CC7FB5A4}" destId="{504A4006-05A3-4ED3-BF71-7F00FF43B9F0}" srcOrd="2" destOrd="0" presId="urn:microsoft.com/office/officeart/2005/8/layout/bList2"/>
    <dgm:cxn modelId="{AE0E577C-86A9-4A6E-8719-BCDA800BB005}" type="presParOf" srcId="{5C6D053F-1C82-48D9-B114-95C3CC7FB5A4}" destId="{FA7A7EC2-1382-45A9-A241-2E04E74F268F}" srcOrd="3" destOrd="0" presId="urn:microsoft.com/office/officeart/2005/8/layout/bList2"/>
    <dgm:cxn modelId="{02E64EAE-684C-419D-9478-24E4525C6AF6}" type="presParOf" srcId="{BB82BB92-B26F-47E8-890B-8757812B2615}" destId="{D5E85A83-E007-4411-B891-B0606E6623DE}" srcOrd="3" destOrd="0" presId="urn:microsoft.com/office/officeart/2005/8/layout/bList2"/>
    <dgm:cxn modelId="{9D2439C8-4743-4B66-88B4-D81E273027BF}" type="presParOf" srcId="{BB82BB92-B26F-47E8-890B-8757812B2615}" destId="{571A8F69-BCA8-40E2-A158-545C735182FC}" srcOrd="4" destOrd="0" presId="urn:microsoft.com/office/officeart/2005/8/layout/bList2"/>
    <dgm:cxn modelId="{2A2DE5D5-CC4C-4920-B115-63D5A0D31C75}" type="presParOf" srcId="{571A8F69-BCA8-40E2-A158-545C735182FC}" destId="{713F45CF-78F9-4EC5-AE59-85DFA3D0F02A}" srcOrd="0" destOrd="0" presId="urn:microsoft.com/office/officeart/2005/8/layout/bList2"/>
    <dgm:cxn modelId="{EED87E0B-A927-4EE6-AB5D-9469D7D13CC5}" type="presParOf" srcId="{571A8F69-BCA8-40E2-A158-545C735182FC}" destId="{3613A544-1615-4078-B8FD-1BBC19A6B273}" srcOrd="1" destOrd="0" presId="urn:microsoft.com/office/officeart/2005/8/layout/bList2"/>
    <dgm:cxn modelId="{76E3A4EB-CEE4-4700-AC33-7FB3F43E4C2C}" type="presParOf" srcId="{571A8F69-BCA8-40E2-A158-545C735182FC}" destId="{3C7E677B-B89D-4BD5-9EB3-3D5B6AFF77A9}" srcOrd="2" destOrd="0" presId="urn:microsoft.com/office/officeart/2005/8/layout/bList2"/>
    <dgm:cxn modelId="{DD0AAA2E-3B93-4CFE-9A0F-5D7497EA2B27}" type="presParOf" srcId="{571A8F69-BCA8-40E2-A158-545C735182FC}" destId="{9EA6CB66-81B1-4274-9052-5BC93A90F6A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2D3C8-CCF8-4A36-B14A-7DB46DA4DAED}">
      <dsp:nvSpPr>
        <dsp:cNvPr id="0" name=""/>
        <dsp:cNvSpPr/>
      </dsp:nvSpPr>
      <dsp:spPr>
        <a:xfrm>
          <a:off x="3394886" y="1403741"/>
          <a:ext cx="1784216" cy="154341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Komposisi</a:t>
          </a:r>
          <a:r>
            <a:rPr lang="en-US" sz="1500" kern="1200" dirty="0"/>
            <a:t> </a:t>
          </a:r>
          <a:r>
            <a:rPr lang="en-US" sz="1500" kern="1200" dirty="0" err="1"/>
            <a:t>Nutrien</a:t>
          </a:r>
          <a:endParaRPr lang="en-US" sz="1500" kern="1200" dirty="0"/>
        </a:p>
      </dsp:txBody>
      <dsp:txXfrm>
        <a:off x="3690556" y="1659507"/>
        <a:ext cx="1192876" cy="1031887"/>
      </dsp:txXfrm>
    </dsp:sp>
    <dsp:sp modelId="{92D1ECB0-80CF-49C1-933F-340C4C875B02}">
      <dsp:nvSpPr>
        <dsp:cNvPr id="0" name=""/>
        <dsp:cNvSpPr/>
      </dsp:nvSpPr>
      <dsp:spPr>
        <a:xfrm>
          <a:off x="4512148" y="665319"/>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80C33-07D6-49EA-94B2-847EE3687917}">
      <dsp:nvSpPr>
        <dsp:cNvPr id="0" name=""/>
        <dsp:cNvSpPr/>
      </dsp:nvSpPr>
      <dsp:spPr>
        <a:xfrm>
          <a:off x="3559238" y="0"/>
          <a:ext cx="1462152" cy="1264933"/>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4-76% </a:t>
          </a:r>
          <a:r>
            <a:rPr lang="en-US" sz="1500" kern="1200" dirty="0" err="1"/>
            <a:t>Polisakarida</a:t>
          </a:r>
          <a:endParaRPr lang="en-US" sz="1500" kern="1200" dirty="0"/>
        </a:p>
      </dsp:txBody>
      <dsp:txXfrm>
        <a:off x="3801548" y="209626"/>
        <a:ext cx="977532" cy="845681"/>
      </dsp:txXfrm>
    </dsp:sp>
    <dsp:sp modelId="{7C220BA6-2FF8-4AF3-A17C-9EE849B5FC04}">
      <dsp:nvSpPr>
        <dsp:cNvPr id="0" name=""/>
        <dsp:cNvSpPr/>
      </dsp:nvSpPr>
      <dsp:spPr>
        <a:xfrm>
          <a:off x="5297801" y="1749673"/>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A8923-A397-44A5-B6C7-8AB97803908B}">
      <dsp:nvSpPr>
        <dsp:cNvPr id="0" name=""/>
        <dsp:cNvSpPr/>
      </dsp:nvSpPr>
      <dsp:spPr>
        <a:xfrm>
          <a:off x="4900202" y="778019"/>
          <a:ext cx="1462152" cy="1264933"/>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5-20% Protein</a:t>
          </a:r>
        </a:p>
      </dsp:txBody>
      <dsp:txXfrm>
        <a:off x="5142512" y="987645"/>
        <a:ext cx="977532" cy="845681"/>
      </dsp:txXfrm>
    </dsp:sp>
    <dsp:sp modelId="{A2C546CB-DB1F-4004-9C26-ED1E26497E45}">
      <dsp:nvSpPr>
        <dsp:cNvPr id="0" name=""/>
        <dsp:cNvSpPr/>
      </dsp:nvSpPr>
      <dsp:spPr>
        <a:xfrm>
          <a:off x="4752036" y="2973704"/>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4B493-FF23-4B73-947C-E6B6FE11A593}">
      <dsp:nvSpPr>
        <dsp:cNvPr id="0" name=""/>
        <dsp:cNvSpPr/>
      </dsp:nvSpPr>
      <dsp:spPr>
        <a:xfrm>
          <a:off x="4900202" y="2307514"/>
          <a:ext cx="1462152" cy="1264933"/>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56 </a:t>
          </a:r>
          <a:r>
            <a:rPr lang="en-US" sz="1500" kern="1200" dirty="0" err="1"/>
            <a:t>jenis</a:t>
          </a:r>
          <a:r>
            <a:rPr lang="en-US" sz="1500" kern="1200" dirty="0"/>
            <a:t> mineral</a:t>
          </a:r>
        </a:p>
      </dsp:txBody>
      <dsp:txXfrm>
        <a:off x="5142512" y="2517140"/>
        <a:ext cx="977532" cy="845681"/>
      </dsp:txXfrm>
    </dsp:sp>
    <dsp:sp modelId="{FA998EF1-2916-46BA-A01E-A433C6BEA99C}">
      <dsp:nvSpPr>
        <dsp:cNvPr id="0" name=""/>
        <dsp:cNvSpPr/>
      </dsp:nvSpPr>
      <dsp:spPr>
        <a:xfrm>
          <a:off x="3398206" y="3100763"/>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34639-4093-4033-BFBF-1320737FDD4B}">
      <dsp:nvSpPr>
        <dsp:cNvPr id="0" name=""/>
        <dsp:cNvSpPr/>
      </dsp:nvSpPr>
      <dsp:spPr>
        <a:xfrm>
          <a:off x="3559238" y="3086404"/>
          <a:ext cx="1462152" cy="1264933"/>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Vitamin A, B, C, D, E</a:t>
          </a:r>
        </a:p>
      </dsp:txBody>
      <dsp:txXfrm>
        <a:off x="3801548" y="3296030"/>
        <a:ext cx="977532" cy="845681"/>
      </dsp:txXfrm>
    </dsp:sp>
    <dsp:sp modelId="{3FA5E889-1014-42F7-9D73-EDCCEA532F03}">
      <dsp:nvSpPr>
        <dsp:cNvPr id="0" name=""/>
        <dsp:cNvSpPr/>
      </dsp:nvSpPr>
      <dsp:spPr>
        <a:xfrm>
          <a:off x="2599687" y="2016845"/>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D72E7-DB9A-4DAB-8F91-D0131EE128E1}">
      <dsp:nvSpPr>
        <dsp:cNvPr id="0" name=""/>
        <dsp:cNvSpPr/>
      </dsp:nvSpPr>
      <dsp:spPr>
        <a:xfrm>
          <a:off x="2212048" y="2308384"/>
          <a:ext cx="1462152" cy="1264933"/>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1-5% </a:t>
          </a:r>
          <a:r>
            <a:rPr lang="en-US" sz="1500" kern="1200" dirty="0" err="1"/>
            <a:t>kadar</a:t>
          </a:r>
          <a:r>
            <a:rPr lang="en-US" sz="1500" kern="1200" dirty="0"/>
            <a:t> </a:t>
          </a:r>
          <a:r>
            <a:rPr lang="en-US" sz="1500" kern="1200" dirty="0" err="1"/>
            <a:t>lemak</a:t>
          </a:r>
          <a:endParaRPr lang="en-US" sz="1500" kern="1200" dirty="0"/>
        </a:p>
      </dsp:txBody>
      <dsp:txXfrm>
        <a:off x="2454358" y="2518010"/>
        <a:ext cx="977532" cy="845681"/>
      </dsp:txXfrm>
    </dsp:sp>
    <dsp:sp modelId="{62289C51-3619-4CEE-B93E-B69139F8EF39}">
      <dsp:nvSpPr>
        <dsp:cNvPr id="0" name=""/>
        <dsp:cNvSpPr/>
      </dsp:nvSpPr>
      <dsp:spPr>
        <a:xfrm>
          <a:off x="2212048" y="776278"/>
          <a:ext cx="1462152" cy="1264933"/>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PUFA</a:t>
          </a:r>
        </a:p>
      </dsp:txBody>
      <dsp:txXfrm>
        <a:off x="2454358" y="985904"/>
        <a:ext cx="977532" cy="845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E2912-F156-401A-987D-B74F40CF5B2A}">
      <dsp:nvSpPr>
        <dsp:cNvPr id="0" name=""/>
        <dsp:cNvSpPr/>
      </dsp:nvSpPr>
      <dsp:spPr>
        <a:xfrm>
          <a:off x="1004372" y="3453"/>
          <a:ext cx="2439670" cy="182116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n-US" sz="2800" i="1" kern="1200" dirty="0" err="1"/>
            <a:t>Gracillaria</a:t>
          </a:r>
          <a:endParaRPr lang="en-US" sz="2800" i="1" kern="1200" dirty="0"/>
        </a:p>
        <a:p>
          <a:pPr marL="285750" lvl="1" indent="-285750" algn="l" defTabSz="1244600">
            <a:lnSpc>
              <a:spcPct val="90000"/>
            </a:lnSpc>
            <a:spcBef>
              <a:spcPct val="0"/>
            </a:spcBef>
            <a:spcAft>
              <a:spcPct val="15000"/>
            </a:spcAft>
            <a:buChar char="•"/>
          </a:pPr>
          <a:r>
            <a:rPr lang="en-US" sz="2800" i="1" kern="1200" dirty="0" err="1"/>
            <a:t>Gelidium</a:t>
          </a:r>
          <a:endParaRPr lang="en-US" sz="2800" i="1" kern="1200" dirty="0"/>
        </a:p>
        <a:p>
          <a:pPr marL="285750" lvl="1" indent="-285750" algn="l" defTabSz="1244600">
            <a:lnSpc>
              <a:spcPct val="90000"/>
            </a:lnSpc>
            <a:spcBef>
              <a:spcPct val="0"/>
            </a:spcBef>
            <a:spcAft>
              <a:spcPct val="15000"/>
            </a:spcAft>
            <a:buChar char="•"/>
          </a:pPr>
          <a:r>
            <a:rPr lang="en-US" sz="2800" i="1" kern="1200" dirty="0" err="1"/>
            <a:t>Gelidiela</a:t>
          </a:r>
          <a:endParaRPr lang="en-US" sz="2800" i="1" kern="1200" dirty="0"/>
        </a:p>
      </dsp:txBody>
      <dsp:txXfrm>
        <a:off x="1047044" y="46125"/>
        <a:ext cx="2354326" cy="1778490"/>
      </dsp:txXfrm>
    </dsp:sp>
    <dsp:sp modelId="{C74D8F84-647D-430A-86B8-912969751053}">
      <dsp:nvSpPr>
        <dsp:cNvPr id="0" name=""/>
        <dsp:cNvSpPr/>
      </dsp:nvSpPr>
      <dsp:spPr>
        <a:xfrm>
          <a:off x="1004372" y="1824615"/>
          <a:ext cx="2439670" cy="7830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err="1"/>
            <a:t>Agarofit</a:t>
          </a:r>
          <a:endParaRPr lang="en-US" sz="2800" kern="1200" dirty="0"/>
        </a:p>
      </dsp:txBody>
      <dsp:txXfrm>
        <a:off x="1004372" y="1824615"/>
        <a:ext cx="1718078" cy="783099"/>
      </dsp:txXfrm>
    </dsp:sp>
    <dsp:sp modelId="{9BF51FFD-136C-4DD0-8FA3-96B6EA4F5858}">
      <dsp:nvSpPr>
        <dsp:cNvPr id="0" name=""/>
        <dsp:cNvSpPr/>
      </dsp:nvSpPr>
      <dsp:spPr>
        <a:xfrm>
          <a:off x="2791464" y="1949004"/>
          <a:ext cx="853884" cy="8538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3BB34-81D8-45F1-8EF4-5315516CDAED}">
      <dsp:nvSpPr>
        <dsp:cNvPr id="0" name=""/>
        <dsp:cNvSpPr/>
      </dsp:nvSpPr>
      <dsp:spPr>
        <a:xfrm>
          <a:off x="3856893" y="3453"/>
          <a:ext cx="2439670" cy="182116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n-US" sz="2800" i="1" kern="1200" dirty="0" err="1"/>
            <a:t>Euchema</a:t>
          </a:r>
          <a:r>
            <a:rPr lang="en-US" sz="2800" i="1" kern="1200" dirty="0"/>
            <a:t> </a:t>
          </a:r>
          <a:r>
            <a:rPr lang="en-US" sz="2800" i="1" kern="1200" dirty="0" err="1"/>
            <a:t>cottoni</a:t>
          </a:r>
          <a:endParaRPr lang="en-US" sz="2800" i="1" kern="1200" dirty="0"/>
        </a:p>
        <a:p>
          <a:pPr marL="285750" lvl="1" indent="-285750" algn="l" defTabSz="1244600">
            <a:lnSpc>
              <a:spcPct val="90000"/>
            </a:lnSpc>
            <a:spcBef>
              <a:spcPct val="0"/>
            </a:spcBef>
            <a:spcAft>
              <a:spcPct val="15000"/>
            </a:spcAft>
            <a:buChar char="•"/>
          </a:pPr>
          <a:r>
            <a:rPr lang="en-US" sz="2800" i="1" kern="1200" dirty="0" err="1"/>
            <a:t>Kappaphycus</a:t>
          </a:r>
          <a:r>
            <a:rPr lang="en-US" sz="2800" i="1" kern="1200" dirty="0"/>
            <a:t> </a:t>
          </a:r>
          <a:r>
            <a:rPr lang="en-US" sz="2800" i="1" kern="1200" dirty="0" err="1"/>
            <a:t>alvarezii</a:t>
          </a:r>
          <a:endParaRPr lang="en-US" sz="2800" i="1" kern="1200" dirty="0"/>
        </a:p>
      </dsp:txBody>
      <dsp:txXfrm>
        <a:off x="3899565" y="46125"/>
        <a:ext cx="2354326" cy="1778490"/>
      </dsp:txXfrm>
    </dsp:sp>
    <dsp:sp modelId="{504A4006-05A3-4ED3-BF71-7F00FF43B9F0}">
      <dsp:nvSpPr>
        <dsp:cNvPr id="0" name=""/>
        <dsp:cNvSpPr/>
      </dsp:nvSpPr>
      <dsp:spPr>
        <a:xfrm>
          <a:off x="3856893" y="1824615"/>
          <a:ext cx="2439670" cy="7830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err="1"/>
            <a:t>Karaginofit</a:t>
          </a:r>
          <a:endParaRPr lang="en-US" sz="2800" kern="1200" dirty="0"/>
        </a:p>
      </dsp:txBody>
      <dsp:txXfrm>
        <a:off x="3856893" y="1824615"/>
        <a:ext cx="1718078" cy="783099"/>
      </dsp:txXfrm>
    </dsp:sp>
    <dsp:sp modelId="{FA7A7EC2-1382-45A9-A241-2E04E74F268F}">
      <dsp:nvSpPr>
        <dsp:cNvPr id="0" name=""/>
        <dsp:cNvSpPr/>
      </dsp:nvSpPr>
      <dsp:spPr>
        <a:xfrm>
          <a:off x="5643986" y="1949004"/>
          <a:ext cx="853884" cy="85388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F45CF-78F9-4EC5-AE59-85DFA3D0F02A}">
      <dsp:nvSpPr>
        <dsp:cNvPr id="0" name=""/>
        <dsp:cNvSpPr/>
      </dsp:nvSpPr>
      <dsp:spPr>
        <a:xfrm>
          <a:off x="6709415" y="3453"/>
          <a:ext cx="2439670" cy="182116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n-US" sz="2800" i="1" kern="1200" dirty="0" err="1"/>
            <a:t>Sargassum</a:t>
          </a:r>
          <a:endParaRPr lang="en-US" sz="2800" i="1" kern="1200" dirty="0"/>
        </a:p>
        <a:p>
          <a:pPr marL="285750" lvl="1" indent="-285750" algn="l" defTabSz="1244600">
            <a:lnSpc>
              <a:spcPct val="90000"/>
            </a:lnSpc>
            <a:spcBef>
              <a:spcPct val="0"/>
            </a:spcBef>
            <a:spcAft>
              <a:spcPct val="15000"/>
            </a:spcAft>
            <a:buChar char="•"/>
          </a:pPr>
          <a:r>
            <a:rPr lang="en-US" sz="2800" i="1" kern="1200" dirty="0" err="1"/>
            <a:t>Laminaria</a:t>
          </a:r>
          <a:endParaRPr lang="en-US" sz="2800" i="1" kern="1200" dirty="0"/>
        </a:p>
        <a:p>
          <a:pPr marL="285750" lvl="1" indent="-285750" algn="l" defTabSz="1244600">
            <a:lnSpc>
              <a:spcPct val="90000"/>
            </a:lnSpc>
            <a:spcBef>
              <a:spcPct val="0"/>
            </a:spcBef>
            <a:spcAft>
              <a:spcPct val="15000"/>
            </a:spcAft>
            <a:buChar char="•"/>
          </a:pPr>
          <a:r>
            <a:rPr lang="en-US" sz="2800" i="1" kern="1200" dirty="0" err="1"/>
            <a:t>Turbinaria</a:t>
          </a:r>
          <a:endParaRPr lang="en-US" sz="2800" i="1" kern="1200" dirty="0"/>
        </a:p>
      </dsp:txBody>
      <dsp:txXfrm>
        <a:off x="6752087" y="46125"/>
        <a:ext cx="2354326" cy="1778490"/>
      </dsp:txXfrm>
    </dsp:sp>
    <dsp:sp modelId="{3C7E677B-B89D-4BD5-9EB3-3D5B6AFF77A9}">
      <dsp:nvSpPr>
        <dsp:cNvPr id="0" name=""/>
        <dsp:cNvSpPr/>
      </dsp:nvSpPr>
      <dsp:spPr>
        <a:xfrm>
          <a:off x="6709415" y="1824615"/>
          <a:ext cx="2439670" cy="7830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err="1"/>
            <a:t>Alginofit</a:t>
          </a:r>
          <a:endParaRPr lang="en-US" sz="2800" kern="1200" dirty="0"/>
        </a:p>
      </dsp:txBody>
      <dsp:txXfrm>
        <a:off x="6709415" y="1824615"/>
        <a:ext cx="1718078" cy="783099"/>
      </dsp:txXfrm>
    </dsp:sp>
    <dsp:sp modelId="{9EA6CB66-81B1-4274-9052-5BC93A90F6A5}">
      <dsp:nvSpPr>
        <dsp:cNvPr id="0" name=""/>
        <dsp:cNvSpPr/>
      </dsp:nvSpPr>
      <dsp:spPr>
        <a:xfrm>
          <a:off x="8496508" y="1949004"/>
          <a:ext cx="853884" cy="85388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7EEB7-504B-407E-ADFE-A099451A2C18}" type="datetimeFigureOut">
              <a:rPr lang="en-ID" smtClean="0"/>
              <a:t>05/04/2024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2E46A-3AE9-4B3A-A9CD-4744106622A8}" type="slidenum">
              <a:rPr lang="en-ID" smtClean="0"/>
              <a:t>‹#›</a:t>
            </a:fld>
            <a:endParaRPr lang="en-ID"/>
          </a:p>
        </p:txBody>
      </p:sp>
    </p:spTree>
    <p:extLst>
      <p:ext uri="{BB962C8B-B14F-4D97-AF65-F5344CB8AC3E}">
        <p14:creationId xmlns:p14="http://schemas.microsoft.com/office/powerpoint/2010/main" val="68568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1</a:t>
            </a:fld>
            <a:endParaRPr lang="en-ID"/>
          </a:p>
        </p:txBody>
      </p:sp>
    </p:spTree>
    <p:extLst>
      <p:ext uri="{BB962C8B-B14F-4D97-AF65-F5344CB8AC3E}">
        <p14:creationId xmlns:p14="http://schemas.microsoft.com/office/powerpoint/2010/main" val="88383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17</a:t>
            </a:fld>
            <a:endParaRPr lang="en-ID"/>
          </a:p>
        </p:txBody>
      </p:sp>
    </p:spTree>
    <p:extLst>
      <p:ext uri="{BB962C8B-B14F-4D97-AF65-F5344CB8AC3E}">
        <p14:creationId xmlns:p14="http://schemas.microsoft.com/office/powerpoint/2010/main" val="331600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18</a:t>
            </a:fld>
            <a:endParaRPr lang="en-ID"/>
          </a:p>
        </p:txBody>
      </p:sp>
    </p:spTree>
    <p:extLst>
      <p:ext uri="{BB962C8B-B14F-4D97-AF65-F5344CB8AC3E}">
        <p14:creationId xmlns:p14="http://schemas.microsoft.com/office/powerpoint/2010/main" val="53042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2</a:t>
            </a:fld>
            <a:endParaRPr lang="en-ID"/>
          </a:p>
        </p:txBody>
      </p:sp>
    </p:spTree>
    <p:extLst>
      <p:ext uri="{BB962C8B-B14F-4D97-AF65-F5344CB8AC3E}">
        <p14:creationId xmlns:p14="http://schemas.microsoft.com/office/powerpoint/2010/main" val="345811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3</a:t>
            </a:fld>
            <a:endParaRPr lang="en-ID"/>
          </a:p>
        </p:txBody>
      </p:sp>
    </p:spTree>
    <p:extLst>
      <p:ext uri="{BB962C8B-B14F-4D97-AF65-F5344CB8AC3E}">
        <p14:creationId xmlns:p14="http://schemas.microsoft.com/office/powerpoint/2010/main" val="253584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4</a:t>
            </a:fld>
            <a:endParaRPr lang="en-ID"/>
          </a:p>
        </p:txBody>
      </p:sp>
    </p:spTree>
    <p:extLst>
      <p:ext uri="{BB962C8B-B14F-4D97-AF65-F5344CB8AC3E}">
        <p14:creationId xmlns:p14="http://schemas.microsoft.com/office/powerpoint/2010/main" val="75171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5</a:t>
            </a:fld>
            <a:endParaRPr lang="en-ID"/>
          </a:p>
        </p:txBody>
      </p:sp>
    </p:spTree>
    <p:extLst>
      <p:ext uri="{BB962C8B-B14F-4D97-AF65-F5344CB8AC3E}">
        <p14:creationId xmlns:p14="http://schemas.microsoft.com/office/powerpoint/2010/main" val="115489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10</a:t>
            </a:fld>
            <a:endParaRPr lang="en-ID"/>
          </a:p>
        </p:txBody>
      </p:sp>
    </p:spTree>
    <p:extLst>
      <p:ext uri="{BB962C8B-B14F-4D97-AF65-F5344CB8AC3E}">
        <p14:creationId xmlns:p14="http://schemas.microsoft.com/office/powerpoint/2010/main" val="351844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11</a:t>
            </a:fld>
            <a:endParaRPr lang="en-ID"/>
          </a:p>
        </p:txBody>
      </p:sp>
    </p:spTree>
    <p:extLst>
      <p:ext uri="{BB962C8B-B14F-4D97-AF65-F5344CB8AC3E}">
        <p14:creationId xmlns:p14="http://schemas.microsoft.com/office/powerpoint/2010/main" val="156622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12</a:t>
            </a:fld>
            <a:endParaRPr lang="en-ID"/>
          </a:p>
        </p:txBody>
      </p:sp>
    </p:spTree>
    <p:extLst>
      <p:ext uri="{BB962C8B-B14F-4D97-AF65-F5344CB8AC3E}">
        <p14:creationId xmlns:p14="http://schemas.microsoft.com/office/powerpoint/2010/main" val="53633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my short presentation here has three aims; to present the needs of community services in universities, to propose one idea of establishing an association focusing on Community Development, and to invite all of the forum members to participate in the association at which all of us can talk further about the joint community service activities, their implementation, and the development in the future as one medium to strengthen the universities’ collaboration in ASEAN.</a:t>
            </a:r>
          </a:p>
          <a:p>
            <a:endParaRPr lang="en-US" dirty="0"/>
          </a:p>
          <a:p>
            <a:r>
              <a:rPr lang="en-US" dirty="0"/>
              <a:t>Therefore, for the next 15 minutes, my presentation will firstly address the system</a:t>
            </a:r>
            <a:r>
              <a:rPr lang="en-US" baseline="0" dirty="0"/>
              <a:t> of </a:t>
            </a:r>
            <a:r>
              <a:rPr lang="en-US" dirty="0"/>
              <a:t>Community Services  in Universitas Airlangga. Secondly, I would like to highlight why we need to strengthen universities’ collaborations through community service. Thirdly I would like to talk about strategic orientation of for Community Development association which will be known as World University Association for Community Development. Finally, in the end of my presentation, I would like to address the first meeting on the World University Association for Community Service. </a:t>
            </a:r>
          </a:p>
          <a:p>
            <a:endParaRPr lang="en-US" dirty="0"/>
          </a:p>
        </p:txBody>
      </p:sp>
      <p:sp>
        <p:nvSpPr>
          <p:cNvPr id="4" name="Slide Number Placeholder 3"/>
          <p:cNvSpPr>
            <a:spLocks noGrp="1"/>
          </p:cNvSpPr>
          <p:nvPr>
            <p:ph type="sldNum" sz="quarter" idx="10"/>
          </p:nvPr>
        </p:nvSpPr>
        <p:spPr/>
        <p:txBody>
          <a:bodyPr/>
          <a:lstStyle/>
          <a:p>
            <a:pPr>
              <a:defRPr/>
            </a:pPr>
            <a:fld id="{1176464F-1A3D-4DE1-9CFD-D576A4AD215F}" type="slidenum">
              <a:rPr lang="en-ID" smtClean="0"/>
              <a:pPr>
                <a:defRPr/>
              </a:pPr>
              <a:t>13</a:t>
            </a:fld>
            <a:endParaRPr lang="en-ID"/>
          </a:p>
        </p:txBody>
      </p:sp>
    </p:spTree>
    <p:extLst>
      <p:ext uri="{BB962C8B-B14F-4D97-AF65-F5344CB8AC3E}">
        <p14:creationId xmlns:p14="http://schemas.microsoft.com/office/powerpoint/2010/main" val="120695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BAA9-FBC1-4D56-A901-9ED4FED852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DDC9CE59-C711-4AF6-81B3-402A0EB40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F649438-0AE0-45D5-8127-19A33C44A198}"/>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5" name="Footer Placeholder 4">
            <a:extLst>
              <a:ext uri="{FF2B5EF4-FFF2-40B4-BE49-F238E27FC236}">
                <a16:creationId xmlns:a16="http://schemas.microsoft.com/office/drawing/2014/main" id="{90E81EC4-C127-4392-81CC-F4D3CEDDC4C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844F3CA-E9D0-4346-8A99-E0BA3B425AF2}"/>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10705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FBB23-2237-4F4A-AF86-90DC5C662D2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4349FEC-0DA7-46DA-96AB-1F9EC9F52B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1F756ED-5BE1-4739-ABDA-B460ADB2AB02}"/>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5" name="Footer Placeholder 4">
            <a:extLst>
              <a:ext uri="{FF2B5EF4-FFF2-40B4-BE49-F238E27FC236}">
                <a16:creationId xmlns:a16="http://schemas.microsoft.com/office/drawing/2014/main" id="{3B79477F-ED95-4BC9-9223-F32C509664D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C639C90-810C-489E-93BE-406A74F3208A}"/>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394814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95AC10-5CF6-400C-87C6-A13CCD72E1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B8A4F4C-F77D-4CD0-910B-E1E50678C9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75F0645-41F2-4072-A899-E97CA5E53C5D}"/>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5" name="Footer Placeholder 4">
            <a:extLst>
              <a:ext uri="{FF2B5EF4-FFF2-40B4-BE49-F238E27FC236}">
                <a16:creationId xmlns:a16="http://schemas.microsoft.com/office/drawing/2014/main" id="{C640D3DE-10F2-4209-9855-617AF81A9E3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04671FC-6C8E-4CD6-AA9F-F8DD68D78453}"/>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230349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02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0887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7497-CA17-4BB9-A791-F0FD3E23508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75B44F9-E923-4CE6-B14B-A48A8B730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0418364-B940-4F0F-8E25-3B03A3672993}"/>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5" name="Footer Placeholder 4">
            <a:extLst>
              <a:ext uri="{FF2B5EF4-FFF2-40B4-BE49-F238E27FC236}">
                <a16:creationId xmlns:a16="http://schemas.microsoft.com/office/drawing/2014/main" id="{E5A65B10-8B8C-4E7E-A042-3F387A3D35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230A34-5EB0-4935-9B53-9D118A8BF62F}"/>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35885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ABF2-9CFC-4890-9675-526856A8DF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D1B191E-41EC-4AB0-89F5-28B8922F4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7AD34C-0242-44A7-AF9B-2C4D7AEF3C02}"/>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5" name="Footer Placeholder 4">
            <a:extLst>
              <a:ext uri="{FF2B5EF4-FFF2-40B4-BE49-F238E27FC236}">
                <a16:creationId xmlns:a16="http://schemas.microsoft.com/office/drawing/2014/main" id="{FA5D9142-3853-4F88-9640-8ABD726FB32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ABDAE48-2D2E-4B11-A810-3F05F8FECA52}"/>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380150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7F66-23D9-4CB0-83DE-4AA68130162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8391B56-5657-47E6-915B-3BCDAD10C2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DDEFF52-1FC3-4DC4-A79B-64B7046B4D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7D2CC699-61C8-4083-AB0F-904437C01194}"/>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6" name="Footer Placeholder 5">
            <a:extLst>
              <a:ext uri="{FF2B5EF4-FFF2-40B4-BE49-F238E27FC236}">
                <a16:creationId xmlns:a16="http://schemas.microsoft.com/office/drawing/2014/main" id="{8E9D52D4-8D3B-4918-9AF6-10567794ED0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AA86809-4B47-4501-A747-FA0DBAF62F3D}"/>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190859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19DE-750A-4C58-840F-C90D13AE2B0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E307ACB-82C7-40FE-8C86-F3F508A33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4E0266-260D-45F7-9241-BD94A6D2CB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A51979B-7C46-48A1-9360-7C344D185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A29BD-1907-42C8-88AE-DCEC2B9E39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67B96B6D-51A5-46AC-8896-523CA751BAF9}"/>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8" name="Footer Placeholder 7">
            <a:extLst>
              <a:ext uri="{FF2B5EF4-FFF2-40B4-BE49-F238E27FC236}">
                <a16:creationId xmlns:a16="http://schemas.microsoft.com/office/drawing/2014/main" id="{701D014B-FD4D-44D0-9164-B5AFDDE2A8CA}"/>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2F334929-1B7D-47A4-AB37-934B830ECDB7}"/>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32145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8260-87B0-44C1-A479-6136A3128E9C}"/>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8E355E0F-7DB9-49C8-A920-018C848F9C28}"/>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4" name="Footer Placeholder 3">
            <a:extLst>
              <a:ext uri="{FF2B5EF4-FFF2-40B4-BE49-F238E27FC236}">
                <a16:creationId xmlns:a16="http://schemas.microsoft.com/office/drawing/2014/main" id="{56AFB4F2-4988-4BBD-8DD9-12D6666B269C}"/>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7B29F6C-F533-4413-9A35-A27BFB3F2ECA}"/>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83171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E45714-1D72-4B92-BA46-EB8A618D70AF}"/>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3" name="Footer Placeholder 2">
            <a:extLst>
              <a:ext uri="{FF2B5EF4-FFF2-40B4-BE49-F238E27FC236}">
                <a16:creationId xmlns:a16="http://schemas.microsoft.com/office/drawing/2014/main" id="{17D05D22-E798-474F-A3CF-0739CEAB6D58}"/>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664776D-98DA-41AE-8766-1BEAE30F1238}"/>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328435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5153-59C3-43EA-9861-42B0B2681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B2584F3B-A7A9-4FF7-887E-9655D5B8C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1152F31-DDAA-402A-9FF3-20463BA9F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6F128-7D0F-4D74-805B-44880E07EF6D}"/>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6" name="Footer Placeholder 5">
            <a:extLst>
              <a:ext uri="{FF2B5EF4-FFF2-40B4-BE49-F238E27FC236}">
                <a16:creationId xmlns:a16="http://schemas.microsoft.com/office/drawing/2014/main" id="{1A3EC0BF-7F27-4180-A438-6F81762B8C6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0C2A484-A897-4676-9324-3F39C1ECE346}"/>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188410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2DAD-222C-4F5C-A5A3-E28E79DE7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3ADD6555-9CC3-4B8C-B03D-327F94AF6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DFA9A36-3722-46D5-862F-42B12A9B6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BB149-7458-40D6-8B9A-8712E5B8B263}"/>
              </a:ext>
            </a:extLst>
          </p:cNvPr>
          <p:cNvSpPr>
            <a:spLocks noGrp="1"/>
          </p:cNvSpPr>
          <p:nvPr>
            <p:ph type="dt" sz="half" idx="10"/>
          </p:nvPr>
        </p:nvSpPr>
        <p:spPr/>
        <p:txBody>
          <a:bodyPr/>
          <a:lstStyle/>
          <a:p>
            <a:fld id="{0BB3BFC9-29DC-4AF6-8FB6-15F736549EA2}" type="datetimeFigureOut">
              <a:rPr lang="en-ID" smtClean="0"/>
              <a:t>05/04/2024</a:t>
            </a:fld>
            <a:endParaRPr lang="en-ID"/>
          </a:p>
        </p:txBody>
      </p:sp>
      <p:sp>
        <p:nvSpPr>
          <p:cNvPr id="6" name="Footer Placeholder 5">
            <a:extLst>
              <a:ext uri="{FF2B5EF4-FFF2-40B4-BE49-F238E27FC236}">
                <a16:creationId xmlns:a16="http://schemas.microsoft.com/office/drawing/2014/main" id="{70FABD89-BF55-4A79-AAA6-90648686E3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105282-26A2-46DF-ADB7-132D555B0A2B}"/>
              </a:ext>
            </a:extLst>
          </p:cNvPr>
          <p:cNvSpPr>
            <a:spLocks noGrp="1"/>
          </p:cNvSpPr>
          <p:nvPr>
            <p:ph type="sldNum" sz="quarter" idx="12"/>
          </p:nvPr>
        </p:nvSpPr>
        <p:spPr/>
        <p:txBody>
          <a:bodyPr/>
          <a:lstStyle/>
          <a:p>
            <a:fld id="{F2D15B36-A668-4D03-8582-CAC6CA0DEA10}" type="slidenum">
              <a:rPr lang="en-ID" smtClean="0"/>
              <a:t>‹#›</a:t>
            </a:fld>
            <a:endParaRPr lang="en-ID"/>
          </a:p>
        </p:txBody>
      </p:sp>
    </p:spTree>
    <p:extLst>
      <p:ext uri="{BB962C8B-B14F-4D97-AF65-F5344CB8AC3E}">
        <p14:creationId xmlns:p14="http://schemas.microsoft.com/office/powerpoint/2010/main" val="415798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80AE3F-8E12-457D-A588-1A25F7511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394EEFF-17DA-42AB-AE4D-DB6DBF535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FA78138-965A-45B2-9EB4-7926A9052A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3BFC9-29DC-4AF6-8FB6-15F736549EA2}" type="datetimeFigureOut">
              <a:rPr lang="en-ID" smtClean="0"/>
              <a:t>05/04/2024</a:t>
            </a:fld>
            <a:endParaRPr lang="en-ID"/>
          </a:p>
        </p:txBody>
      </p:sp>
      <p:sp>
        <p:nvSpPr>
          <p:cNvPr id="5" name="Footer Placeholder 4">
            <a:extLst>
              <a:ext uri="{FF2B5EF4-FFF2-40B4-BE49-F238E27FC236}">
                <a16:creationId xmlns:a16="http://schemas.microsoft.com/office/drawing/2014/main" id="{26743EC8-AAC4-4712-BA0A-1B965D4A6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A78CBA2D-E1B4-4047-9D25-BFFFA46A3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15B36-A668-4D03-8582-CAC6CA0DEA10}" type="slidenum">
              <a:rPr lang="en-ID" smtClean="0"/>
              <a:t>‹#›</a:t>
            </a:fld>
            <a:endParaRPr lang="en-ID"/>
          </a:p>
        </p:txBody>
      </p:sp>
    </p:spTree>
    <p:extLst>
      <p:ext uri="{BB962C8B-B14F-4D97-AF65-F5344CB8AC3E}">
        <p14:creationId xmlns:p14="http://schemas.microsoft.com/office/powerpoint/2010/main" val="2577967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29E2CADE-5C95-428A-833B-7F6C1DF84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482" y="2464403"/>
            <a:ext cx="2189480" cy="218948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12">
            <a:extLst>
              <a:ext uri="{FF2B5EF4-FFF2-40B4-BE49-F238E27FC236}">
                <a16:creationId xmlns:a16="http://schemas.microsoft.com/office/drawing/2014/main" id="{CD391093-239D-4CD9-AF8E-C50B8C9D2815}"/>
              </a:ext>
            </a:extLst>
          </p:cNvPr>
          <p:cNvGrpSpPr>
            <a:grpSpLocks/>
          </p:cNvGrpSpPr>
          <p:nvPr/>
        </p:nvGrpSpPr>
        <p:grpSpPr bwMode="auto">
          <a:xfrm>
            <a:off x="1550511" y="1978751"/>
            <a:ext cx="5236367" cy="3615212"/>
            <a:chOff x="580" y="799"/>
            <a:chExt cx="3493" cy="2767"/>
          </a:xfrm>
        </p:grpSpPr>
        <p:sp>
          <p:nvSpPr>
            <p:cNvPr id="35" name="Line 13">
              <a:extLst>
                <a:ext uri="{FF2B5EF4-FFF2-40B4-BE49-F238E27FC236}">
                  <a16:creationId xmlns:a16="http://schemas.microsoft.com/office/drawing/2014/main" id="{60DC00B1-B678-4F0A-8E3F-1EEE7D89831C}"/>
                </a:ext>
              </a:extLst>
            </p:cNvPr>
            <p:cNvSpPr>
              <a:spLocks noChangeShapeType="1"/>
            </p:cNvSpPr>
            <p:nvPr/>
          </p:nvSpPr>
          <p:spPr bwMode="auto">
            <a:xfrm flipH="1">
              <a:off x="581" y="3566"/>
              <a:ext cx="3492"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36" name="Line 14">
              <a:extLst>
                <a:ext uri="{FF2B5EF4-FFF2-40B4-BE49-F238E27FC236}">
                  <a16:creationId xmlns:a16="http://schemas.microsoft.com/office/drawing/2014/main" id="{0E2393E5-CA96-4662-A8D7-E3D2D23FAD41}"/>
                </a:ext>
              </a:extLst>
            </p:cNvPr>
            <p:cNvSpPr>
              <a:spLocks noChangeShapeType="1"/>
            </p:cNvSpPr>
            <p:nvPr/>
          </p:nvSpPr>
          <p:spPr bwMode="auto">
            <a:xfrm flipV="1">
              <a:off x="580" y="799"/>
              <a:ext cx="0" cy="2767"/>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a:lstStyle/>
            <a:p>
              <a:endParaRPr lang="en-ID"/>
            </a:p>
          </p:txBody>
        </p:sp>
      </p:grpSp>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grpSp>
        <p:nvGrpSpPr>
          <p:cNvPr id="30" name="Group 12">
            <a:extLst>
              <a:ext uri="{FF2B5EF4-FFF2-40B4-BE49-F238E27FC236}">
                <a16:creationId xmlns:a16="http://schemas.microsoft.com/office/drawing/2014/main" id="{1CE92D67-3DA0-444A-804F-7EB14619A36B}"/>
              </a:ext>
            </a:extLst>
          </p:cNvPr>
          <p:cNvGrpSpPr>
            <a:grpSpLocks/>
          </p:cNvGrpSpPr>
          <p:nvPr/>
        </p:nvGrpSpPr>
        <p:grpSpPr bwMode="auto">
          <a:xfrm>
            <a:off x="1874355" y="1428931"/>
            <a:ext cx="4912523" cy="3889580"/>
            <a:chOff x="580" y="799"/>
            <a:chExt cx="3493" cy="2767"/>
          </a:xfrm>
        </p:grpSpPr>
        <p:sp>
          <p:nvSpPr>
            <p:cNvPr id="31" name="Line 13">
              <a:extLst>
                <a:ext uri="{FF2B5EF4-FFF2-40B4-BE49-F238E27FC236}">
                  <a16:creationId xmlns:a16="http://schemas.microsoft.com/office/drawing/2014/main" id="{A99941F6-E2D6-4E31-9988-0B33C7C0E410}"/>
                </a:ext>
              </a:extLst>
            </p:cNvPr>
            <p:cNvSpPr>
              <a:spLocks noChangeShapeType="1"/>
            </p:cNvSpPr>
            <p:nvPr/>
          </p:nvSpPr>
          <p:spPr bwMode="auto">
            <a:xfrm flipH="1">
              <a:off x="581" y="3566"/>
              <a:ext cx="3492"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32" name="Line 14">
              <a:extLst>
                <a:ext uri="{FF2B5EF4-FFF2-40B4-BE49-F238E27FC236}">
                  <a16:creationId xmlns:a16="http://schemas.microsoft.com/office/drawing/2014/main" id="{271581F1-1C6D-4CAD-98A2-C46A79F33A74}"/>
                </a:ext>
              </a:extLst>
            </p:cNvPr>
            <p:cNvSpPr>
              <a:spLocks noChangeShapeType="1"/>
            </p:cNvSpPr>
            <p:nvPr/>
          </p:nvSpPr>
          <p:spPr bwMode="auto">
            <a:xfrm flipV="1">
              <a:off x="580" y="799"/>
              <a:ext cx="0" cy="2767"/>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a:lstStyle/>
            <a:p>
              <a:endParaRPr lang="en-ID"/>
            </a:p>
          </p:txBody>
        </p:sp>
      </p:grpSp>
      <p:sp>
        <p:nvSpPr>
          <p:cNvPr id="33" name="Rectangle 2">
            <a:extLst>
              <a:ext uri="{FF2B5EF4-FFF2-40B4-BE49-F238E27FC236}">
                <a16:creationId xmlns:a16="http://schemas.microsoft.com/office/drawing/2014/main" id="{6E84FA90-E067-4225-B3F3-787A041611CC}"/>
              </a:ext>
            </a:extLst>
          </p:cNvPr>
          <p:cNvSpPr>
            <a:spLocks noChangeArrowheads="1"/>
          </p:cNvSpPr>
          <p:nvPr/>
        </p:nvSpPr>
        <p:spPr bwMode="auto">
          <a:xfrm>
            <a:off x="1390334" y="1107194"/>
            <a:ext cx="10425742" cy="1373403"/>
          </a:xfrm>
          <a:prstGeom prst="rect">
            <a:avLst/>
          </a:prstGeom>
          <a:solidFill>
            <a:schemeClr val="accent1">
              <a:lumMod val="40000"/>
              <a:lumOff val="60000"/>
            </a:schemeClr>
          </a:solid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ja-JP" sz="2400" b="1" dirty="0">
                <a:latin typeface="Adobe Garamond Pro Bold" panose="02020702060506020403" pitchFamily="18" charset="0"/>
              </a:rPr>
              <a:t>SIFAT DAN KARAKTERISTIK KOMODITAS RUMPUT LAUT</a:t>
            </a:r>
            <a:endParaRPr lang="ja-JP" altLang="ja-JP" sz="2400" b="1" dirty="0">
              <a:latin typeface="Adobe Garamond Pro Bold" panose="02020702060506020403" pitchFamily="18" charset="0"/>
            </a:endParaRPr>
          </a:p>
        </p:txBody>
      </p:sp>
      <p:sp>
        <p:nvSpPr>
          <p:cNvPr id="37" name="Rectangle 13">
            <a:extLst>
              <a:ext uri="{FF2B5EF4-FFF2-40B4-BE49-F238E27FC236}">
                <a16:creationId xmlns:a16="http://schemas.microsoft.com/office/drawing/2014/main" id="{9A2C89AC-2256-4D9C-A1AF-63386A0E9337}"/>
              </a:ext>
            </a:extLst>
          </p:cNvPr>
          <p:cNvSpPr>
            <a:spLocks noChangeArrowheads="1"/>
          </p:cNvSpPr>
          <p:nvPr/>
        </p:nvSpPr>
        <p:spPr bwMode="auto">
          <a:xfrm>
            <a:off x="131446" y="1107195"/>
            <a:ext cx="1258888" cy="1373401"/>
          </a:xfrm>
          <a:prstGeom prst="rect">
            <a:avLst/>
          </a:prstGeom>
          <a:solidFill>
            <a:schemeClr val="accent1"/>
          </a:solid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ja-JP" altLang="ja-JP" sz="1800"/>
          </a:p>
        </p:txBody>
      </p:sp>
      <p:sp>
        <p:nvSpPr>
          <p:cNvPr id="2" name="Rectangle 1">
            <a:extLst>
              <a:ext uri="{FF2B5EF4-FFF2-40B4-BE49-F238E27FC236}">
                <a16:creationId xmlns:a16="http://schemas.microsoft.com/office/drawing/2014/main" id="{29358F02-C9B2-4A3C-8B07-AF1A7519D248}"/>
              </a:ext>
            </a:extLst>
          </p:cNvPr>
          <p:cNvSpPr/>
          <p:nvPr/>
        </p:nvSpPr>
        <p:spPr>
          <a:xfrm>
            <a:off x="1550511" y="3419705"/>
            <a:ext cx="5019039" cy="1623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dobe Garamond Pro Bold" panose="02020702060506020403" pitchFamily="18" charset="0"/>
              </a:rPr>
              <a:t>Dwi Yuli Pujiastuti, </a:t>
            </a:r>
            <a:r>
              <a:rPr lang="en-US" sz="2000" b="1" dirty="0" err="1">
                <a:solidFill>
                  <a:schemeClr val="tx1"/>
                </a:solidFill>
                <a:latin typeface="Adobe Garamond Pro Bold" panose="02020702060506020403" pitchFamily="18" charset="0"/>
              </a:rPr>
              <a:t>S.Pi</a:t>
            </a:r>
            <a:r>
              <a:rPr lang="en-US" sz="2000" b="1" dirty="0">
                <a:solidFill>
                  <a:schemeClr val="tx1"/>
                </a:solidFill>
                <a:latin typeface="Adobe Garamond Pro Bold" panose="02020702060506020403" pitchFamily="18" charset="0"/>
              </a:rPr>
              <a:t>., M.P., </a:t>
            </a:r>
            <a:r>
              <a:rPr lang="en-US" sz="2000" b="1" dirty="0" err="1">
                <a:solidFill>
                  <a:schemeClr val="tx1"/>
                </a:solidFill>
                <a:latin typeface="Adobe Garamond Pro Bold" panose="02020702060506020403" pitchFamily="18" charset="0"/>
              </a:rPr>
              <a:t>M.Sc</a:t>
            </a:r>
            <a:endParaRPr lang="en-US" sz="2000" b="1" dirty="0">
              <a:solidFill>
                <a:schemeClr val="tx1"/>
              </a:solidFill>
              <a:latin typeface="Adobe Garamond Pro Bold" panose="02020702060506020403" pitchFamily="18" charset="0"/>
            </a:endParaRPr>
          </a:p>
          <a:p>
            <a:pPr algn="ctr"/>
            <a:endParaRPr lang="en-US" b="1" dirty="0">
              <a:solidFill>
                <a:schemeClr val="tx1"/>
              </a:solidFill>
            </a:endParaRPr>
          </a:p>
          <a:p>
            <a:pPr algn="ctr"/>
            <a:r>
              <a:rPr lang="en-US" sz="1600" dirty="0">
                <a:solidFill>
                  <a:schemeClr val="tx1"/>
                </a:solidFill>
              </a:rPr>
              <a:t>Program Study on Fisheries Product Technology</a:t>
            </a:r>
          </a:p>
          <a:p>
            <a:pPr algn="ctr"/>
            <a:r>
              <a:rPr lang="en-US" sz="1600" dirty="0">
                <a:solidFill>
                  <a:schemeClr val="tx1"/>
                </a:solidFill>
              </a:rPr>
              <a:t>Department of Marine</a:t>
            </a:r>
          </a:p>
          <a:p>
            <a:pPr algn="ctr"/>
            <a:r>
              <a:rPr lang="en-US" sz="1600" dirty="0">
                <a:solidFill>
                  <a:schemeClr val="tx1"/>
                </a:solidFill>
              </a:rPr>
              <a:t>Faculty of Fisheries and Marine</a:t>
            </a:r>
          </a:p>
          <a:p>
            <a:pPr algn="ctr"/>
            <a:r>
              <a:rPr lang="en-US" sz="1600" dirty="0">
                <a:solidFill>
                  <a:schemeClr val="tx1"/>
                </a:solidFill>
              </a:rPr>
              <a:t>Universitas </a:t>
            </a:r>
            <a:r>
              <a:rPr lang="en-US" sz="1600" dirty="0" err="1">
                <a:solidFill>
                  <a:schemeClr val="tx1"/>
                </a:solidFill>
              </a:rPr>
              <a:t>Airlangga</a:t>
            </a:r>
            <a:endParaRPr lang="en-ID" sz="1600" dirty="0">
              <a:solidFill>
                <a:schemeClr val="tx1"/>
              </a:solidFill>
            </a:endParaRPr>
          </a:p>
        </p:txBody>
      </p:sp>
      <p:pic>
        <p:nvPicPr>
          <p:cNvPr id="41" name="Picture 3">
            <a:extLst>
              <a:ext uri="{FF2B5EF4-FFF2-40B4-BE49-F238E27FC236}">
                <a16:creationId xmlns:a16="http://schemas.microsoft.com/office/drawing/2014/main" id="{6A63F071-0E1A-437E-A652-36EDCB28B630}"/>
              </a:ext>
            </a:extLst>
          </p:cNvPr>
          <p:cNvPicPr/>
          <p:nvPr/>
        </p:nvPicPr>
        <p:blipFill rotWithShape="1">
          <a:blip r:embed="rId4" cstate="print">
            <a:extLst>
              <a:ext uri="{28A0092B-C50C-407E-A947-70E740481C1C}">
                <a14:useLocalDpi xmlns:a14="http://schemas.microsoft.com/office/drawing/2010/main" val="0"/>
              </a:ext>
            </a:extLst>
          </a:blip>
          <a:srcRect l="1" r="222" b="22095"/>
          <a:stretch/>
        </p:blipFill>
        <p:spPr>
          <a:xfrm>
            <a:off x="9513627" y="4662870"/>
            <a:ext cx="2472801" cy="1373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Picture 46">
            <a:extLst>
              <a:ext uri="{FF2B5EF4-FFF2-40B4-BE49-F238E27FC236}">
                <a16:creationId xmlns:a16="http://schemas.microsoft.com/office/drawing/2014/main" id="{4C266E5F-B19F-4E67-9CF7-2EB7814C3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37" y="435870"/>
            <a:ext cx="1054147" cy="341597"/>
          </a:xfrm>
          <a:prstGeom prst="rect">
            <a:avLst/>
          </a:prstGeom>
        </p:spPr>
      </p:pic>
      <p:pic>
        <p:nvPicPr>
          <p:cNvPr id="51" name="Picture 50">
            <a:extLst>
              <a:ext uri="{FF2B5EF4-FFF2-40B4-BE49-F238E27FC236}">
                <a16:creationId xmlns:a16="http://schemas.microsoft.com/office/drawing/2014/main" id="{1BA23D69-08EC-4765-A102-0F51B4D845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6321" y="428573"/>
            <a:ext cx="755005" cy="403170"/>
          </a:xfrm>
          <a:prstGeom prst="rect">
            <a:avLst/>
          </a:prstGeom>
        </p:spPr>
      </p:pic>
      <p:pic>
        <p:nvPicPr>
          <p:cNvPr id="10" name="Picture 9">
            <a:extLst>
              <a:ext uri="{FF2B5EF4-FFF2-40B4-BE49-F238E27FC236}">
                <a16:creationId xmlns:a16="http://schemas.microsoft.com/office/drawing/2014/main" id="{08F1259B-6F53-4F4D-8DDD-8DF198865FC0}"/>
              </a:ext>
            </a:extLst>
          </p:cNvPr>
          <p:cNvPicPr>
            <a:picLocks noChangeAspect="1"/>
          </p:cNvPicPr>
          <p:nvPr/>
        </p:nvPicPr>
        <p:blipFill rotWithShape="1">
          <a:blip r:embed="rId7">
            <a:extLst>
              <a:ext uri="{28A0092B-C50C-407E-A947-70E740481C1C}">
                <a14:useLocalDpi xmlns:a14="http://schemas.microsoft.com/office/drawing/2010/main" val="0"/>
              </a:ext>
            </a:extLst>
          </a:blip>
          <a:srcRect l="13022" t="15955" r="17763" b="15569"/>
          <a:stretch/>
        </p:blipFill>
        <p:spPr>
          <a:xfrm>
            <a:off x="2001563" y="347662"/>
            <a:ext cx="625944" cy="619264"/>
          </a:xfrm>
          <a:prstGeom prst="rect">
            <a:avLst/>
          </a:prstGeom>
        </p:spPr>
      </p:pic>
      <p:pic>
        <p:nvPicPr>
          <p:cNvPr id="53" name="Picture 52">
            <a:extLst>
              <a:ext uri="{FF2B5EF4-FFF2-40B4-BE49-F238E27FC236}">
                <a16:creationId xmlns:a16="http://schemas.microsoft.com/office/drawing/2014/main" id="{B2E5BAED-9895-4A1B-A005-804C57E3A4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744" y="324668"/>
            <a:ext cx="625944" cy="625944"/>
          </a:xfrm>
          <a:prstGeom prst="rect">
            <a:avLst/>
          </a:prstGeom>
        </p:spPr>
      </p:pic>
      <p:pic>
        <p:nvPicPr>
          <p:cNvPr id="25" name="Picture 24">
            <a:extLst>
              <a:ext uri="{FF2B5EF4-FFF2-40B4-BE49-F238E27FC236}">
                <a16:creationId xmlns:a16="http://schemas.microsoft.com/office/drawing/2014/main" id="{063BD3FF-0370-41D1-9309-59C2BEB21EC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08172" y="4490098"/>
            <a:ext cx="2472801" cy="1344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See the source image">
            <a:extLst>
              <a:ext uri="{FF2B5EF4-FFF2-40B4-BE49-F238E27FC236}">
                <a16:creationId xmlns:a16="http://schemas.microsoft.com/office/drawing/2014/main" id="{C5243EFE-1347-49C8-8AFA-3B6F261B96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5560" y="2785337"/>
            <a:ext cx="2189480" cy="1461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3140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13" name="Rectangle 12">
            <a:extLst>
              <a:ext uri="{FF2B5EF4-FFF2-40B4-BE49-F238E27FC236}">
                <a16:creationId xmlns:a16="http://schemas.microsoft.com/office/drawing/2014/main" id="{6EF8A604-97E5-4EA2-8D97-D62A52DCA986}"/>
              </a:ext>
            </a:extLst>
          </p:cNvPr>
          <p:cNvSpPr/>
          <p:nvPr/>
        </p:nvSpPr>
        <p:spPr>
          <a:xfrm>
            <a:off x="1728978" y="417264"/>
            <a:ext cx="3361764" cy="1026365"/>
          </a:xfrm>
          <a:prstGeom prst="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Rounded MT Bold" panose="020F0704030504030204" pitchFamily="34" charset="0"/>
                <a:cs typeface="Abadi MT Condensed Extra Bold"/>
              </a:rPr>
              <a:t>Komposisi</a:t>
            </a:r>
            <a:r>
              <a:rPr lang="en-US" sz="2800" dirty="0">
                <a:latin typeface="Arial Rounded MT Bold" panose="020F0704030504030204" pitchFamily="34" charset="0"/>
                <a:cs typeface="Abadi MT Condensed Extra Bold"/>
              </a:rPr>
              <a:t> Nutrient</a:t>
            </a:r>
            <a:endParaRPr lang="en-US" sz="2800" dirty="0">
              <a:latin typeface="Arial Rounded MT Bold" panose="020F0704030504030204" pitchFamily="34" charset="0"/>
            </a:endParaRPr>
          </a:p>
        </p:txBody>
      </p:sp>
      <p:sp>
        <p:nvSpPr>
          <p:cNvPr id="15" name="Pentagon 10">
            <a:extLst>
              <a:ext uri="{FF2B5EF4-FFF2-40B4-BE49-F238E27FC236}">
                <a16:creationId xmlns:a16="http://schemas.microsoft.com/office/drawing/2014/main" id="{638A5E6B-837E-4D1D-92FA-EABE68FFA508}"/>
              </a:ext>
            </a:extLst>
          </p:cNvPr>
          <p:cNvSpPr/>
          <p:nvPr/>
        </p:nvSpPr>
        <p:spPr>
          <a:xfrm>
            <a:off x="450477" y="1941517"/>
            <a:ext cx="5187806" cy="1258715"/>
          </a:xfrm>
          <a:prstGeom prst="homePlate">
            <a:avLst/>
          </a:prstGeom>
          <a:solidFill>
            <a:srgbClr val="FDB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err="1">
                <a:solidFill>
                  <a:schemeClr val="tx1"/>
                </a:solidFill>
                <a:latin typeface="Arial Rounded MT Bold" panose="020F0704030504030204" pitchFamily="34" charset="0"/>
              </a:rPr>
              <a:t>Rumput</a:t>
            </a:r>
            <a:r>
              <a:rPr lang="en-US" dirty="0">
                <a:solidFill>
                  <a:schemeClr val="tx1"/>
                </a:solidFill>
                <a:latin typeface="Arial Rounded MT Bold" panose="020F0704030504030204" pitchFamily="34" charset="0"/>
              </a:rPr>
              <a:t> </a:t>
            </a:r>
            <a:r>
              <a:rPr lang="en-US" dirty="0" err="1">
                <a:solidFill>
                  <a:schemeClr val="tx1"/>
                </a:solidFill>
                <a:latin typeface="Arial Rounded MT Bold" panose="020F0704030504030204" pitchFamily="34" charset="0"/>
              </a:rPr>
              <a:t>laut</a:t>
            </a:r>
            <a:r>
              <a:rPr lang="en-US" dirty="0">
                <a:solidFill>
                  <a:schemeClr val="tx1"/>
                </a:solidFill>
                <a:latin typeface="Arial Rounded MT Bold" panose="020F0704030504030204" pitchFamily="34" charset="0"/>
              </a:rPr>
              <a:t> kaya </a:t>
            </a:r>
            <a:r>
              <a:rPr lang="en-US" dirty="0" err="1">
                <a:solidFill>
                  <a:schemeClr val="tx1"/>
                </a:solidFill>
                <a:latin typeface="Arial Rounded MT Bold" panose="020F0704030504030204" pitchFamily="34" charset="0"/>
              </a:rPr>
              <a:t>akan</a:t>
            </a:r>
            <a:r>
              <a:rPr lang="en-US" dirty="0">
                <a:solidFill>
                  <a:schemeClr val="tx1"/>
                </a:solidFill>
                <a:latin typeface="Arial Rounded MT Bold" panose="020F0704030504030204" pitchFamily="34" charset="0"/>
              </a:rPr>
              <a:t> </a:t>
            </a:r>
            <a:r>
              <a:rPr lang="en-US" dirty="0" err="1">
                <a:solidFill>
                  <a:schemeClr val="tx1"/>
                </a:solidFill>
                <a:latin typeface="Arial Rounded MT Bold" panose="020F0704030504030204" pitchFamily="34" charset="0"/>
              </a:rPr>
              <a:t>polisakarida</a:t>
            </a:r>
            <a:r>
              <a:rPr lang="en-US" dirty="0">
                <a:solidFill>
                  <a:schemeClr val="tx1"/>
                </a:solidFill>
                <a:latin typeface="Arial Rounded MT Bold" panose="020F0704030504030204" pitchFamily="34" charset="0"/>
              </a:rPr>
              <a:t>, mineral </a:t>
            </a:r>
            <a:r>
              <a:rPr lang="en-US" dirty="0" err="1">
                <a:solidFill>
                  <a:schemeClr val="tx1"/>
                </a:solidFill>
                <a:latin typeface="Arial Rounded MT Bold" panose="020F0704030504030204" pitchFamily="34" charset="0"/>
              </a:rPr>
              <a:t>esensial</a:t>
            </a:r>
            <a:r>
              <a:rPr lang="en-US" dirty="0">
                <a:solidFill>
                  <a:schemeClr val="tx1"/>
                </a:solidFill>
                <a:latin typeface="Arial Rounded MT Bold" panose="020F0704030504030204" pitchFamily="34" charset="0"/>
              </a:rPr>
              <a:t>, vitamin, protein, </a:t>
            </a:r>
            <a:r>
              <a:rPr lang="en-US" dirty="0" err="1">
                <a:solidFill>
                  <a:schemeClr val="tx1"/>
                </a:solidFill>
                <a:latin typeface="Arial Rounded MT Bold" panose="020F0704030504030204" pitchFamily="34" charset="0"/>
              </a:rPr>
              <a:t>rendah</a:t>
            </a:r>
            <a:r>
              <a:rPr lang="en-US" dirty="0">
                <a:solidFill>
                  <a:schemeClr val="tx1"/>
                </a:solidFill>
                <a:latin typeface="Arial Rounded MT Bold" panose="020F0704030504030204" pitchFamily="34" charset="0"/>
              </a:rPr>
              <a:t> </a:t>
            </a:r>
            <a:r>
              <a:rPr lang="en-US" dirty="0" err="1">
                <a:solidFill>
                  <a:schemeClr val="tx1"/>
                </a:solidFill>
                <a:latin typeface="Arial Rounded MT Bold" panose="020F0704030504030204" pitchFamily="34" charset="0"/>
              </a:rPr>
              <a:t>lemak</a:t>
            </a:r>
            <a:endParaRPr lang="en-US" dirty="0">
              <a:solidFill>
                <a:schemeClr val="tx1"/>
              </a:solidFill>
            </a:endParaRPr>
          </a:p>
        </p:txBody>
      </p:sp>
      <p:graphicFrame>
        <p:nvGraphicFramePr>
          <p:cNvPr id="16" name="Content Placeholder 3">
            <a:extLst>
              <a:ext uri="{FF2B5EF4-FFF2-40B4-BE49-F238E27FC236}">
                <a16:creationId xmlns:a16="http://schemas.microsoft.com/office/drawing/2014/main" id="{F42F8276-65D0-4A02-B16B-A5175E96851F}"/>
              </a:ext>
            </a:extLst>
          </p:cNvPr>
          <p:cNvGraphicFramePr>
            <a:graphicFrameLocks noGrp="1"/>
          </p:cNvGraphicFramePr>
          <p:nvPr>
            <p:ph idx="1"/>
            <p:extLst>
              <p:ext uri="{D42A27DB-BD31-4B8C-83A1-F6EECF244321}">
                <p14:modId xmlns:p14="http://schemas.microsoft.com/office/powerpoint/2010/main" val="837441133"/>
              </p:ext>
            </p:extLst>
          </p:nvPr>
        </p:nvGraphicFramePr>
        <p:xfrm>
          <a:off x="4196199" y="1344490"/>
          <a:ext cx="857440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Flowchart: Alternate Process 16">
            <a:extLst>
              <a:ext uri="{FF2B5EF4-FFF2-40B4-BE49-F238E27FC236}">
                <a16:creationId xmlns:a16="http://schemas.microsoft.com/office/drawing/2014/main" id="{EDA971C1-7D6F-464A-9421-D6276736F067}"/>
              </a:ext>
            </a:extLst>
          </p:cNvPr>
          <p:cNvSpPr/>
          <p:nvPr/>
        </p:nvSpPr>
        <p:spPr>
          <a:xfrm>
            <a:off x="1019291" y="3758989"/>
            <a:ext cx="3886595" cy="1540687"/>
          </a:xfrm>
          <a:prstGeom prst="flowChartAlternateProcess">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Komposisi</a:t>
            </a:r>
            <a:r>
              <a:rPr lang="en-US" dirty="0"/>
              <a:t> </a:t>
            </a:r>
            <a:r>
              <a:rPr lang="en-US" dirty="0" err="1"/>
              <a:t>gizi</a:t>
            </a:r>
            <a:r>
              <a:rPr lang="en-US" dirty="0"/>
              <a:t> </a:t>
            </a:r>
            <a:r>
              <a:rPr lang="en-US" dirty="0" err="1"/>
              <a:t>rumput</a:t>
            </a:r>
            <a:r>
              <a:rPr lang="en-US" dirty="0"/>
              <a:t> </a:t>
            </a:r>
            <a:r>
              <a:rPr lang="en-US" dirty="0" err="1"/>
              <a:t>laut</a:t>
            </a:r>
            <a:r>
              <a:rPr lang="en-US" dirty="0"/>
              <a:t> </a:t>
            </a:r>
            <a:r>
              <a:rPr lang="en-US" dirty="0" err="1"/>
              <a:t>sangat</a:t>
            </a:r>
            <a:r>
              <a:rPr lang="en-US" dirty="0"/>
              <a:t> </a:t>
            </a:r>
            <a:r>
              <a:rPr lang="en-US" dirty="0" err="1"/>
              <a:t>bervariasi</a:t>
            </a:r>
            <a:r>
              <a:rPr lang="en-US" dirty="0"/>
              <a:t>, </a:t>
            </a:r>
            <a:r>
              <a:rPr lang="en-US" dirty="0" err="1"/>
              <a:t>tergantung</a:t>
            </a:r>
            <a:r>
              <a:rPr lang="en-US" dirty="0"/>
              <a:t> </a:t>
            </a:r>
            <a:r>
              <a:rPr lang="en-US" dirty="0" err="1"/>
              <a:t>spesies</a:t>
            </a:r>
            <a:r>
              <a:rPr lang="en-US" dirty="0"/>
              <a:t>, </a:t>
            </a:r>
            <a:r>
              <a:rPr lang="en-US" dirty="0" err="1"/>
              <a:t>tempat</a:t>
            </a:r>
            <a:r>
              <a:rPr lang="en-US" dirty="0"/>
              <a:t> </a:t>
            </a:r>
            <a:r>
              <a:rPr lang="en-US" dirty="0" err="1"/>
              <a:t>tumbuh</a:t>
            </a:r>
            <a:r>
              <a:rPr lang="en-US" dirty="0"/>
              <a:t>, </a:t>
            </a:r>
            <a:r>
              <a:rPr lang="en-US" dirty="0" err="1"/>
              <a:t>dan</a:t>
            </a:r>
            <a:r>
              <a:rPr lang="en-US" dirty="0"/>
              <a:t> </a:t>
            </a:r>
            <a:r>
              <a:rPr lang="en-US" dirty="0" err="1"/>
              <a:t>musim</a:t>
            </a:r>
            <a:r>
              <a:rPr lang="en-US" dirty="0"/>
              <a:t>.</a:t>
            </a:r>
          </a:p>
        </p:txBody>
      </p:sp>
    </p:spTree>
    <p:extLst>
      <p:ext uri="{BB962C8B-B14F-4D97-AF65-F5344CB8AC3E}">
        <p14:creationId xmlns:p14="http://schemas.microsoft.com/office/powerpoint/2010/main" val="428822386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887805-8C65-411F-BB30-16F9BC1D8340}"/>
              </a:ext>
            </a:extLst>
          </p:cNvPr>
          <p:cNvPicPr>
            <a:picLocks noChangeAspect="1"/>
          </p:cNvPicPr>
          <p:nvPr/>
        </p:nvPicPr>
        <p:blipFill>
          <a:blip r:embed="rId3"/>
          <a:stretch>
            <a:fillRect/>
          </a:stretch>
        </p:blipFill>
        <p:spPr>
          <a:xfrm>
            <a:off x="234877" y="2137142"/>
            <a:ext cx="2955363" cy="3322110"/>
          </a:xfrm>
          <a:prstGeom prst="rect">
            <a:avLst/>
          </a:prstGeom>
        </p:spPr>
      </p:pic>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10" name="Rectangle 9">
            <a:extLst>
              <a:ext uri="{FF2B5EF4-FFF2-40B4-BE49-F238E27FC236}">
                <a16:creationId xmlns:a16="http://schemas.microsoft.com/office/drawing/2014/main" id="{E8DDDAC4-484F-4E1C-A5AA-E3D38BD1FBBC}"/>
              </a:ext>
            </a:extLst>
          </p:cNvPr>
          <p:cNvSpPr/>
          <p:nvPr/>
        </p:nvSpPr>
        <p:spPr>
          <a:xfrm>
            <a:off x="1358900" y="522449"/>
            <a:ext cx="5732780" cy="5777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Adobe Garamond Pro Bold" panose="02020702060506020403" pitchFamily="18" charset="0"/>
              </a:rPr>
              <a:t>Phycocolloid</a:t>
            </a:r>
            <a:endParaRPr lang="en-ID" sz="2800" dirty="0">
              <a:solidFill>
                <a:schemeClr val="tx1"/>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6850B49B-0412-4534-1046-499CE8F9DEB8}"/>
              </a:ext>
            </a:extLst>
          </p:cNvPr>
          <p:cNvSpPr txBox="1"/>
          <p:nvPr/>
        </p:nvSpPr>
        <p:spPr>
          <a:xfrm>
            <a:off x="3674716" y="1398478"/>
            <a:ext cx="8070244" cy="1200329"/>
          </a:xfrm>
          <a:prstGeom prst="rect">
            <a:avLst/>
          </a:prstGeom>
          <a:noFill/>
        </p:spPr>
        <p:txBody>
          <a:bodyPr wrap="square">
            <a:spAutoFit/>
          </a:bodyPr>
          <a:lstStyle/>
          <a:p>
            <a:pPr marL="285750" indent="-285750" algn="l">
              <a:buFont typeface="Arial" panose="020B0604020202020204" pitchFamily="34" charset="0"/>
              <a:buChar char="•"/>
            </a:pPr>
            <a:r>
              <a:rPr lang="en-ID" b="0" i="0" dirty="0">
                <a:effectLst/>
                <a:latin typeface="Arial" panose="020B0604020202020204" pitchFamily="34" charset="0"/>
              </a:rPr>
              <a:t>Salah </a:t>
            </a:r>
            <a:r>
              <a:rPr lang="en-ID" b="0" i="0" dirty="0" err="1">
                <a:effectLst/>
                <a:latin typeface="Arial" panose="020B0604020202020204" pitchFamily="34" charset="0"/>
              </a:rPr>
              <a:t>satu</a:t>
            </a:r>
            <a:r>
              <a:rPr lang="en-ID" b="0" i="0" dirty="0">
                <a:effectLst/>
                <a:latin typeface="Arial" panose="020B0604020202020204" pitchFamily="34" charset="0"/>
              </a:rPr>
              <a:t> </a:t>
            </a:r>
            <a:r>
              <a:rPr lang="en-ID" b="0" i="0" dirty="0" err="1">
                <a:effectLst/>
                <a:latin typeface="Arial" panose="020B0604020202020204" pitchFamily="34" charset="0"/>
              </a:rPr>
              <a:t>sifat</a:t>
            </a:r>
            <a:r>
              <a:rPr lang="en-ID" b="0" i="0" dirty="0">
                <a:effectLst/>
                <a:latin typeface="Arial" panose="020B0604020202020204" pitchFamily="34" charset="0"/>
              </a:rPr>
              <a:t> </a:t>
            </a:r>
            <a:r>
              <a:rPr lang="en-ID" b="0" i="0" dirty="0" err="1">
                <a:effectLst/>
                <a:latin typeface="Arial" panose="020B0604020202020204" pitchFamily="34" charset="0"/>
              </a:rPr>
              <a:t>penting</a:t>
            </a:r>
            <a:r>
              <a:rPr lang="en-ID" b="0" i="0" dirty="0">
                <a:effectLst/>
                <a:latin typeface="Arial" panose="020B0604020202020204" pitchFamily="34" charset="0"/>
              </a:rPr>
              <a:t> </a:t>
            </a:r>
            <a:r>
              <a:rPr lang="en-ID" b="0" i="0" dirty="0" err="1">
                <a:effectLst/>
                <a:latin typeface="Arial" panose="020B0604020202020204" pitchFamily="34" charset="0"/>
              </a:rPr>
              <a:t>karaginan</a:t>
            </a:r>
            <a:r>
              <a:rPr lang="en-ID" b="0" i="0" dirty="0">
                <a:effectLst/>
                <a:latin typeface="Arial" panose="020B0604020202020204" pitchFamily="34" charset="0"/>
              </a:rPr>
              <a:t> </a:t>
            </a:r>
            <a:r>
              <a:rPr lang="en-ID" b="0" i="0" dirty="0" err="1">
                <a:effectLst/>
                <a:latin typeface="Arial" panose="020B0604020202020204" pitchFamily="34" charset="0"/>
              </a:rPr>
              <a:t>adalah</a:t>
            </a:r>
            <a:r>
              <a:rPr lang="en-ID" b="0" i="0" dirty="0">
                <a:effectLst/>
                <a:latin typeface="Arial" panose="020B0604020202020204" pitchFamily="34" charset="0"/>
              </a:rPr>
              <a:t> </a:t>
            </a:r>
            <a:r>
              <a:rPr lang="en-ID" b="0" i="0" dirty="0" err="1">
                <a:effectLst/>
                <a:latin typeface="Arial" panose="020B0604020202020204" pitchFamily="34" charset="0"/>
              </a:rPr>
              <a:t>mampu</a:t>
            </a:r>
            <a:r>
              <a:rPr lang="en-ID" b="0" i="0" dirty="0">
                <a:effectLst/>
                <a:latin typeface="Arial" panose="020B0604020202020204" pitchFamily="34" charset="0"/>
              </a:rPr>
              <a:t> </a:t>
            </a:r>
            <a:r>
              <a:rPr lang="en-ID" b="0" i="0" dirty="0" err="1">
                <a:effectLst/>
                <a:latin typeface="Arial" panose="020B0604020202020204" pitchFamily="34" charset="0"/>
              </a:rPr>
              <a:t>mengubah</a:t>
            </a:r>
            <a:r>
              <a:rPr lang="en-ID" b="0" i="0" dirty="0">
                <a:effectLst/>
                <a:latin typeface="Arial" panose="020B0604020202020204" pitchFamily="34" charset="0"/>
              </a:rPr>
              <a:t> </a:t>
            </a:r>
            <a:r>
              <a:rPr lang="en-ID" b="0" i="0" dirty="0" err="1">
                <a:effectLst/>
                <a:latin typeface="Arial" panose="020B0604020202020204" pitchFamily="34" charset="0"/>
              </a:rPr>
              <a:t>cairan</a:t>
            </a:r>
            <a:r>
              <a:rPr lang="en-ID" b="0" i="0" dirty="0">
                <a:effectLst/>
                <a:latin typeface="Arial" panose="020B0604020202020204" pitchFamily="34" charset="0"/>
              </a:rPr>
              <a:t> </a:t>
            </a:r>
            <a:r>
              <a:rPr lang="en-ID" b="0" i="0" dirty="0" err="1">
                <a:effectLst/>
                <a:latin typeface="Arial" panose="020B0604020202020204" pitchFamily="34" charset="0"/>
              </a:rPr>
              <a:t>menjadi</a:t>
            </a:r>
            <a:r>
              <a:rPr lang="en-ID" b="0" i="0" dirty="0">
                <a:effectLst/>
                <a:latin typeface="Arial" panose="020B0604020202020204" pitchFamily="34" charset="0"/>
              </a:rPr>
              <a:t> </a:t>
            </a:r>
            <a:r>
              <a:rPr lang="en-ID" b="0" i="0" dirty="0" err="1">
                <a:effectLst/>
                <a:latin typeface="Arial" panose="020B0604020202020204" pitchFamily="34" charset="0"/>
              </a:rPr>
              <a:t>padatan</a:t>
            </a:r>
            <a:r>
              <a:rPr lang="en-ID" b="0" i="0" dirty="0">
                <a:effectLst/>
                <a:latin typeface="Arial" panose="020B0604020202020204" pitchFamily="34" charset="0"/>
              </a:rPr>
              <a:t> </a:t>
            </a:r>
            <a:r>
              <a:rPr lang="en-ID" b="0" i="0" dirty="0" err="1">
                <a:effectLst/>
                <a:latin typeface="Arial" panose="020B0604020202020204" pitchFamily="34" charset="0"/>
              </a:rPr>
              <a:t>atau</a:t>
            </a:r>
            <a:r>
              <a:rPr lang="en-ID" b="0" i="0" dirty="0">
                <a:effectLst/>
                <a:latin typeface="Arial" panose="020B0604020202020204" pitchFamily="34" charset="0"/>
              </a:rPr>
              <a:t> </a:t>
            </a:r>
            <a:r>
              <a:rPr lang="en-ID" b="0" i="0" dirty="0" err="1">
                <a:effectLst/>
                <a:latin typeface="Arial" panose="020B0604020202020204" pitchFamily="34" charset="0"/>
              </a:rPr>
              <a:t>mengubah</a:t>
            </a:r>
            <a:r>
              <a:rPr lang="en-ID" b="0" i="0" dirty="0">
                <a:effectLst/>
                <a:latin typeface="Arial" panose="020B0604020202020204" pitchFamily="34" charset="0"/>
              </a:rPr>
              <a:t> sol </a:t>
            </a:r>
            <a:r>
              <a:rPr lang="en-ID" b="0" i="0" dirty="0" err="1">
                <a:effectLst/>
                <a:latin typeface="Arial" panose="020B0604020202020204" pitchFamily="34" charset="0"/>
              </a:rPr>
              <a:t>menjadi</a:t>
            </a:r>
            <a:r>
              <a:rPr lang="en-ID" b="0" i="0" dirty="0">
                <a:effectLst/>
                <a:latin typeface="Arial" panose="020B0604020202020204" pitchFamily="34" charset="0"/>
              </a:rPr>
              <a:t> gel yang </a:t>
            </a:r>
            <a:r>
              <a:rPr lang="en-ID" b="0" i="0" dirty="0" err="1">
                <a:effectLst/>
                <a:latin typeface="Arial" panose="020B0604020202020204" pitchFamily="34" charset="0"/>
              </a:rPr>
              <a:t>bersifat</a:t>
            </a:r>
            <a:r>
              <a:rPr lang="en-ID" b="0" i="0" dirty="0">
                <a:effectLst/>
                <a:latin typeface="Arial" panose="020B0604020202020204" pitchFamily="34" charset="0"/>
              </a:rPr>
              <a:t> </a:t>
            </a:r>
            <a:r>
              <a:rPr lang="en-ID" b="0" i="1" dirty="0">
                <a:effectLst/>
                <a:latin typeface="Arial" panose="020B0604020202020204" pitchFamily="34" charset="0"/>
              </a:rPr>
              <a:t>reversible</a:t>
            </a:r>
            <a:r>
              <a:rPr lang="en-ID" b="0" dirty="0">
                <a:effectLst/>
                <a:latin typeface="Arial" panose="020B0604020202020204" pitchFamily="34" charset="0"/>
              </a:rPr>
              <a:t>. </a:t>
            </a:r>
            <a:r>
              <a:rPr lang="en-ID" b="0" dirty="0" err="1">
                <a:effectLst/>
                <a:latin typeface="Arial" panose="020B0604020202020204" pitchFamily="34" charset="0"/>
              </a:rPr>
              <a:t>Kemampuan</a:t>
            </a:r>
            <a:r>
              <a:rPr lang="en-ID" b="0" dirty="0">
                <a:effectLst/>
                <a:latin typeface="Arial" panose="020B0604020202020204" pitchFamily="34" charset="0"/>
              </a:rPr>
              <a:t> </a:t>
            </a:r>
            <a:r>
              <a:rPr lang="en-ID" b="0" dirty="0" err="1">
                <a:effectLst/>
                <a:latin typeface="Arial" panose="020B0604020202020204" pitchFamily="34" charset="0"/>
              </a:rPr>
              <a:t>inilah</a:t>
            </a:r>
            <a:r>
              <a:rPr lang="en-ID" b="0" dirty="0">
                <a:effectLst/>
                <a:latin typeface="Arial" panose="020B0604020202020204" pitchFamily="34" charset="0"/>
              </a:rPr>
              <a:t> yang </a:t>
            </a:r>
            <a:r>
              <a:rPr lang="en-ID" b="0" dirty="0" err="1">
                <a:effectLst/>
                <a:latin typeface="Arial" panose="020B0604020202020204" pitchFamily="34" charset="0"/>
              </a:rPr>
              <a:t>menyebabkan</a:t>
            </a:r>
            <a:r>
              <a:rPr lang="en-ID" b="0" dirty="0">
                <a:effectLst/>
                <a:latin typeface="Arial" panose="020B0604020202020204" pitchFamily="34" charset="0"/>
              </a:rPr>
              <a:t> </a:t>
            </a:r>
            <a:r>
              <a:rPr lang="en-ID" b="0" dirty="0" err="1">
                <a:effectLst/>
                <a:latin typeface="Arial" panose="020B0604020202020204" pitchFamily="34" charset="0"/>
              </a:rPr>
              <a:t>tepung</a:t>
            </a:r>
            <a:r>
              <a:rPr lang="en-ID" b="0" dirty="0">
                <a:effectLst/>
                <a:latin typeface="Arial" panose="020B0604020202020204" pitchFamily="34" charset="0"/>
              </a:rPr>
              <a:t> </a:t>
            </a:r>
            <a:r>
              <a:rPr lang="en-ID" b="0" dirty="0" err="1">
                <a:effectLst/>
                <a:latin typeface="Arial" panose="020B0604020202020204" pitchFamily="34" charset="0"/>
              </a:rPr>
              <a:t>karaginan</a:t>
            </a:r>
            <a:r>
              <a:rPr lang="en-ID" b="0" dirty="0">
                <a:effectLst/>
                <a:latin typeface="Arial" panose="020B0604020202020204" pitchFamily="34" charset="0"/>
              </a:rPr>
              <a:t> sangat </a:t>
            </a:r>
            <a:r>
              <a:rPr lang="en-ID" b="0" dirty="0" err="1">
                <a:effectLst/>
                <a:latin typeface="Arial" panose="020B0604020202020204" pitchFamily="34" charset="0"/>
              </a:rPr>
              <a:t>luas</a:t>
            </a:r>
            <a:r>
              <a:rPr lang="en-ID" b="0" dirty="0">
                <a:effectLst/>
                <a:latin typeface="Arial" panose="020B0604020202020204" pitchFamily="34" charset="0"/>
              </a:rPr>
              <a:t> </a:t>
            </a:r>
            <a:r>
              <a:rPr lang="en-ID" b="0" dirty="0" err="1">
                <a:effectLst/>
                <a:latin typeface="Arial" panose="020B0604020202020204" pitchFamily="34" charset="0"/>
              </a:rPr>
              <a:t>penggunaannya</a:t>
            </a:r>
            <a:r>
              <a:rPr lang="en-ID" b="0" dirty="0">
                <a:effectLst/>
                <a:latin typeface="Arial" panose="020B0604020202020204" pitchFamily="34" charset="0"/>
              </a:rPr>
              <a:t>, </a:t>
            </a:r>
            <a:r>
              <a:rPr lang="en-ID" b="0" dirty="0" err="1">
                <a:effectLst/>
                <a:latin typeface="Arial" panose="020B0604020202020204" pitchFamily="34" charset="0"/>
              </a:rPr>
              <a:t>baik</a:t>
            </a:r>
            <a:r>
              <a:rPr lang="en-ID" b="0" dirty="0">
                <a:effectLst/>
                <a:latin typeface="Arial" panose="020B0604020202020204" pitchFamily="34" charset="0"/>
              </a:rPr>
              <a:t> </a:t>
            </a:r>
            <a:r>
              <a:rPr lang="en-ID" b="0" dirty="0" err="1">
                <a:effectLst/>
                <a:latin typeface="Arial" panose="020B0604020202020204" pitchFamily="34" charset="0"/>
              </a:rPr>
              <a:t>dalam</a:t>
            </a:r>
            <a:r>
              <a:rPr lang="en-ID" b="0" dirty="0">
                <a:effectLst/>
                <a:latin typeface="Arial" panose="020B0604020202020204" pitchFamily="34" charset="0"/>
              </a:rPr>
              <a:t> </a:t>
            </a:r>
            <a:r>
              <a:rPr lang="en-ID" b="0" dirty="0" err="1">
                <a:effectLst/>
                <a:latin typeface="Arial" panose="020B0604020202020204" pitchFamily="34" charset="0"/>
              </a:rPr>
              <a:t>bidang</a:t>
            </a:r>
            <a:r>
              <a:rPr lang="en-ID" b="0" dirty="0">
                <a:effectLst/>
                <a:latin typeface="Arial" panose="020B0604020202020204" pitchFamily="34" charset="0"/>
              </a:rPr>
              <a:t> </a:t>
            </a:r>
            <a:r>
              <a:rPr lang="en-ID" b="0" dirty="0" err="1">
                <a:effectLst/>
                <a:latin typeface="Arial" panose="020B0604020202020204" pitchFamily="34" charset="0"/>
              </a:rPr>
              <a:t>pangan</a:t>
            </a:r>
            <a:r>
              <a:rPr lang="en-ID" b="0" dirty="0">
                <a:effectLst/>
                <a:latin typeface="Arial" panose="020B0604020202020204" pitchFamily="34" charset="0"/>
              </a:rPr>
              <a:t> </a:t>
            </a:r>
            <a:r>
              <a:rPr lang="en-ID" b="0" dirty="0" err="1">
                <a:effectLst/>
                <a:latin typeface="Arial" panose="020B0604020202020204" pitchFamily="34" charset="0"/>
              </a:rPr>
              <a:t>maupun</a:t>
            </a:r>
            <a:r>
              <a:rPr lang="en-ID" b="0" dirty="0">
                <a:effectLst/>
                <a:latin typeface="Arial" panose="020B0604020202020204" pitchFamily="34" charset="0"/>
              </a:rPr>
              <a:t> non </a:t>
            </a:r>
            <a:r>
              <a:rPr lang="en-ID" b="0" dirty="0" err="1">
                <a:effectLst/>
                <a:latin typeface="Arial" panose="020B0604020202020204" pitchFamily="34" charset="0"/>
              </a:rPr>
              <a:t>pangan</a:t>
            </a:r>
            <a:endParaRPr lang="en-ID" b="0" i="0" dirty="0">
              <a:effectLst/>
              <a:latin typeface="Arial" panose="020B0604020202020204" pitchFamily="34" charset="0"/>
            </a:endParaRPr>
          </a:p>
        </p:txBody>
      </p:sp>
      <p:sp>
        <p:nvSpPr>
          <p:cNvPr id="14" name="TextBox 13">
            <a:extLst>
              <a:ext uri="{FF2B5EF4-FFF2-40B4-BE49-F238E27FC236}">
                <a16:creationId xmlns:a16="http://schemas.microsoft.com/office/drawing/2014/main" id="{5A76FF01-D423-17A6-D91F-2D3FFBFEA432}"/>
              </a:ext>
            </a:extLst>
          </p:cNvPr>
          <p:cNvSpPr txBox="1"/>
          <p:nvPr/>
        </p:nvSpPr>
        <p:spPr>
          <a:xfrm>
            <a:off x="3674716" y="2598807"/>
            <a:ext cx="8070244" cy="2862322"/>
          </a:xfrm>
          <a:prstGeom prst="rect">
            <a:avLst/>
          </a:prstGeom>
          <a:noFill/>
        </p:spPr>
        <p:txBody>
          <a:bodyPr wrap="square">
            <a:spAutoFit/>
          </a:bodyPr>
          <a:lstStyle/>
          <a:p>
            <a:pPr marL="285750" indent="-285750">
              <a:buFont typeface="Arial" panose="020B0604020202020204" pitchFamily="34" charset="0"/>
              <a:buChar char="•"/>
            </a:pPr>
            <a:r>
              <a:rPr lang="en-ID" dirty="0" err="1">
                <a:latin typeface="Arial" panose="020B0604020202020204" pitchFamily="34" charset="0"/>
                <a:cs typeface="Arial" panose="020B0604020202020204" pitchFamily="34" charset="0"/>
              </a:rPr>
              <a:t>Produk</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industri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terpenting</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dari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rumput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laut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adalah</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phycocolloid</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dari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rumput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laut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merah</a:t>
            </a:r>
            <a:r>
              <a:rPr lang="en-ID" dirty="0">
                <a:latin typeface="Arial" panose="020B0604020202020204" pitchFamily="34" charset="0"/>
                <a:cs typeface="Arial" panose="020B0604020202020204" pitchFamily="34" charset="0"/>
              </a:rPr>
              <a:t> dan </a:t>
            </a:r>
            <a:r>
              <a:rPr lang="en-ID" dirty="0" err="1">
                <a:latin typeface="Arial" panose="020B0604020202020204" pitchFamily="34" charset="0"/>
                <a:cs typeface="Arial" panose="020B0604020202020204" pitchFamily="34" charset="0"/>
              </a:rPr>
              <a:t>rumput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laut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coklat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Phycocolloid</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dari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kedua</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kelompok</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rumput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laut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tersebut</a:t>
            </a:r>
            <a:r>
              <a:rPr lang="en-ID" dirty="0">
                <a:latin typeface="Arial" panose="020B0604020202020204" pitchFamily="34" charset="0"/>
                <a:cs typeface="Arial" panose="020B0604020202020204" pitchFamily="34" charset="0"/>
              </a:rPr>
              <a:t> sangat </a:t>
            </a:r>
            <a:r>
              <a:rPr lang="en-ID" dirty="0" err="1">
                <a:latin typeface="Arial" panose="020B0604020202020204" pitchFamily="34" charset="0"/>
                <a:cs typeface="Arial" panose="020B0604020202020204" pitchFamily="34" charset="0"/>
              </a:rPr>
              <a:t>dibutuhkan</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industri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sebagai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larutan</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emulsi</a:t>
            </a:r>
            <a:r>
              <a:rPr lang="en-ID" dirty="0">
                <a:latin typeface="Arial" panose="020B0604020202020204" pitchFamily="34" charset="0"/>
                <a:cs typeface="Arial" panose="020B0604020202020204" pitchFamily="34" charset="0"/>
              </a:rPr>
              <a:t>, gelling, </a:t>
            </a:r>
            <a:r>
              <a:rPr lang="en-ID" dirty="0" err="1">
                <a:latin typeface="Arial" panose="020B0604020202020204" pitchFamily="34" charset="0"/>
                <a:cs typeface="Arial" panose="020B0604020202020204" pitchFamily="34" charset="0"/>
              </a:rPr>
              <a:t>stabilisator</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suspensi</a:t>
            </a:r>
            <a:r>
              <a:rPr lang="en-ID" dirty="0">
                <a:latin typeface="Arial" panose="020B0604020202020204" pitchFamily="34" charset="0"/>
                <a:cs typeface="Arial" panose="020B0604020202020204" pitchFamily="34" charset="0"/>
              </a:rPr>
              <a:t> dan </a:t>
            </a:r>
            <a:r>
              <a:rPr lang="en-ID" dirty="0" err="1">
                <a:latin typeface="Arial" panose="020B0604020202020204" pitchFamily="34" charset="0"/>
                <a:cs typeface="Arial" panose="020B0604020202020204" pitchFamily="34" charset="0"/>
              </a:rPr>
              <a:t>bahan</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pembeku</a:t>
            </a:r>
            <a:r>
              <a:rPr lang="en-ID" dirty="0">
                <a:latin typeface="Arial" panose="020B0604020202020204" pitchFamily="34" charset="0"/>
                <a:cs typeface="Arial" panose="020B0604020202020204" pitchFamily="34" charset="0"/>
              </a:rPr>
              <a:t>/</a:t>
            </a:r>
            <a:r>
              <a:rPr lang="en-ID" dirty="0" err="1">
                <a:latin typeface="Arial" panose="020B0604020202020204" pitchFamily="34" charset="0"/>
                <a:cs typeface="Arial" panose="020B0604020202020204" pitchFamily="34" charset="0"/>
              </a:rPr>
              <a:t>perekat</a:t>
            </a:r>
            <a:r>
              <a:rPr lang="en-ID"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ID" dirty="0" err="1">
                <a:latin typeface="Arial" panose="020B0604020202020204" pitchFamily="34" charset="0"/>
                <a:cs typeface="Arial" panose="020B0604020202020204" pitchFamily="34" charset="0"/>
              </a:rPr>
              <a:t>Istilah</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phycocolloid</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telah</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didefinisikan</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sebagai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polisakarida</a:t>
            </a:r>
            <a:r>
              <a:rPr lang="en-ID" dirty="0">
                <a:latin typeface="Arial" panose="020B0604020202020204" pitchFamily="34" charset="0"/>
                <a:cs typeface="Arial" panose="020B0604020202020204" pitchFamily="34" charset="0"/>
              </a:rPr>
              <a:t> yang </a:t>
            </a:r>
            <a:r>
              <a:rPr lang="en-ID" dirty="0" err="1">
                <a:latin typeface="Arial" panose="020B0604020202020204" pitchFamily="34" charset="0"/>
                <a:cs typeface="Arial" panose="020B0604020202020204" pitchFamily="34" charset="0"/>
              </a:rPr>
              <a:t>kompleks</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dari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rumput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laut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merah</a:t>
            </a:r>
            <a:r>
              <a:rPr lang="en-ID" dirty="0">
                <a:latin typeface="Arial" panose="020B0604020202020204" pitchFamily="34" charset="0"/>
                <a:cs typeface="Arial" panose="020B0604020202020204" pitchFamily="34" charset="0"/>
              </a:rPr>
              <a:t> dan </a:t>
            </a:r>
            <a:r>
              <a:rPr lang="en-ID" dirty="0" err="1">
                <a:latin typeface="Arial" panose="020B0604020202020204" pitchFamily="34" charset="0"/>
                <a:cs typeface="Arial" panose="020B0604020202020204" pitchFamily="34" charset="0"/>
              </a:rPr>
              <a:t>rumput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laut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coklat</a:t>
            </a:r>
            <a:r>
              <a:rPr lang="en-ID" dirty="0">
                <a:latin typeface="Arial" panose="020B0604020202020204" pitchFamily="34" charset="0"/>
                <a:cs typeface="Arial" panose="020B0604020202020204" pitchFamily="34" charset="0"/>
              </a:rPr>
              <a:t>, yang </a:t>
            </a:r>
            <a:r>
              <a:rPr lang="en-ID" dirty="0" err="1">
                <a:latin typeface="Arial" panose="020B0604020202020204" pitchFamily="34" charset="0"/>
                <a:cs typeface="Arial" panose="020B0604020202020204" pitchFamily="34" charset="0"/>
              </a:rPr>
              <a:t>membentuk</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sistem</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koloidal</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ketika</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dilarutkan</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dalam</a:t>
            </a:r>
            <a:r>
              <a:rPr lang="en-ID" dirty="0">
                <a:latin typeface="Arial" panose="020B0604020202020204" pitchFamily="34" charset="0"/>
                <a:cs typeface="Arial" panose="020B0604020202020204" pitchFamily="34" charset="0"/>
              </a:rPr>
              <a:t> air</a:t>
            </a:r>
          </a:p>
          <a:p>
            <a:pPr marL="285750" indent="-285750">
              <a:buFont typeface="Arial" panose="020B0604020202020204" pitchFamily="34" charset="0"/>
              <a:buChar char="•"/>
            </a:pPr>
            <a:r>
              <a:rPr lang="en-ID" dirty="0" err="1">
                <a:latin typeface="Arial" panose="020B0604020202020204" pitchFamily="34" charset="0"/>
                <a:cs typeface="Arial" panose="020B0604020202020204" pitchFamily="34" charset="0"/>
              </a:rPr>
              <a:t>Polisakarida</a:t>
            </a:r>
            <a:r>
              <a:rPr lang="en-ID" dirty="0">
                <a:latin typeface="Arial" panose="020B0604020202020204" pitchFamily="34" charset="0"/>
                <a:cs typeface="Arial" panose="020B0604020202020204" pitchFamily="34" charset="0"/>
              </a:rPr>
              <a:t> yang </a:t>
            </a:r>
            <a:r>
              <a:rPr lang="en-ID" dirty="0" err="1">
                <a:latin typeface="Arial" panose="020B0604020202020204" pitchFamily="34" charset="0"/>
                <a:cs typeface="Arial" panose="020B0604020202020204" pitchFamily="34" charset="0"/>
              </a:rPr>
              <a:t>utama</a:t>
            </a:r>
            <a:r>
              <a:rPr lang="en-ID" dirty="0">
                <a:latin typeface="Arial" panose="020B0604020202020204" pitchFamily="34" charset="0"/>
                <a:cs typeface="Arial" panose="020B0604020202020204" pitchFamily="34" charset="0"/>
              </a:rPr>
              <a:t> dan </a:t>
            </a:r>
            <a:r>
              <a:rPr lang="en-ID" dirty="0" err="1">
                <a:latin typeface="Arial" panose="020B0604020202020204" pitchFamily="34" charset="0"/>
                <a:cs typeface="Arial" panose="020B0604020202020204" pitchFamily="34" charset="0"/>
              </a:rPr>
              <a:t>penting</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dari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golongan</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rumput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laut</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merah</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adalah</a:t>
            </a:r>
            <a:r>
              <a:rPr lang="en-ID" dirty="0">
                <a:latin typeface="Arial" panose="020B0604020202020204" pitchFamily="34" charset="0"/>
                <a:cs typeface="Arial" panose="020B0604020202020204" pitchFamily="34" charset="0"/>
              </a:rPr>
              <a:t> agar dan </a:t>
            </a:r>
            <a:r>
              <a:rPr lang="en-ID" dirty="0" err="1">
                <a:latin typeface="Arial" panose="020B0604020202020204" pitchFamily="34" charset="0"/>
                <a:cs typeface="Arial" panose="020B0604020202020204" pitchFamily="34" charset="0"/>
              </a:rPr>
              <a:t>karaginan</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Kedua</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polisakarida</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ini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banyak</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dimanfaatkan</a:t>
            </a:r>
            <a:r>
              <a:rPr lang="en-ID" dirty="0">
                <a:latin typeface="Arial" panose="020B0604020202020204" pitchFamily="34" charset="0"/>
                <a:cs typeface="Arial" panose="020B0604020202020204" pitchFamily="34" charset="0"/>
              </a:rPr>
              <a:t> di </a:t>
            </a:r>
            <a:r>
              <a:rPr lang="en-ID" dirty="0" err="1">
                <a:latin typeface="Arial" panose="020B0604020202020204" pitchFamily="34" charset="0"/>
                <a:cs typeface="Arial" panose="020B0604020202020204" pitchFamily="34" charset="0"/>
              </a:rPr>
              <a:t>berbagai</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bidang</a:t>
            </a:r>
            <a:r>
              <a:rPr lang="en-ID" dirty="0">
                <a:latin typeface="Arial" panose="020B0604020202020204" pitchFamily="34" charset="0"/>
                <a:cs typeface="Arial" panose="020B0604020202020204" pitchFamily="34" charset="0"/>
              </a:rPr>
              <a:t> </a:t>
            </a:r>
            <a:r>
              <a:rPr lang="en-ID" dirty="0" err="1">
                <a:latin typeface="Arial" panose="020B0604020202020204" pitchFamily="34" charset="0"/>
                <a:cs typeface="Arial" panose="020B0604020202020204" pitchFamily="34" charset="0"/>
              </a:rPr>
              <a:t>industri</a:t>
            </a:r>
            <a:endParaRPr lang="en-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01520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9" name="Rectangle 8">
            <a:extLst>
              <a:ext uri="{FF2B5EF4-FFF2-40B4-BE49-F238E27FC236}">
                <a16:creationId xmlns:a16="http://schemas.microsoft.com/office/drawing/2014/main" id="{0D501ECF-DCAE-4AB5-B2B9-B99C488E71F0}"/>
              </a:ext>
            </a:extLst>
          </p:cNvPr>
          <p:cNvSpPr/>
          <p:nvPr/>
        </p:nvSpPr>
        <p:spPr>
          <a:xfrm>
            <a:off x="313235" y="273363"/>
            <a:ext cx="4164635" cy="83009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Rounded MT Bold" panose="020F0704030504030204" pitchFamily="34" charset="0"/>
              </a:rPr>
              <a:t>Rumput</a:t>
            </a:r>
            <a:r>
              <a:rPr lang="en-US" sz="2400" dirty="0">
                <a:latin typeface="Arial Rounded MT Bold" panose="020F0704030504030204" pitchFamily="34" charset="0"/>
              </a:rPr>
              <a:t> </a:t>
            </a:r>
            <a:r>
              <a:rPr lang="en-US" sz="2400" dirty="0" err="1">
                <a:latin typeface="Arial Rounded MT Bold" panose="020F0704030504030204" pitchFamily="34" charset="0"/>
              </a:rPr>
              <a:t>Laut</a:t>
            </a:r>
            <a:r>
              <a:rPr lang="en-US" sz="2400" dirty="0">
                <a:latin typeface="Arial Rounded MT Bold" panose="020F0704030504030204" pitchFamily="34" charset="0"/>
              </a:rPr>
              <a:t> </a:t>
            </a:r>
            <a:r>
              <a:rPr lang="en-US" sz="2400" dirty="0" err="1">
                <a:latin typeface="Arial Rounded MT Bold" panose="020F0704030504030204" pitchFamily="34" charset="0"/>
              </a:rPr>
              <a:t>Potensial</a:t>
            </a:r>
            <a:endParaRPr lang="en-US" sz="2400" dirty="0">
              <a:latin typeface="Arial Rounded MT Bold" panose="020F0704030504030204" pitchFamily="34" charset="0"/>
            </a:endParaRPr>
          </a:p>
        </p:txBody>
      </p:sp>
      <p:graphicFrame>
        <p:nvGraphicFramePr>
          <p:cNvPr id="10" name="Diagram 9">
            <a:extLst>
              <a:ext uri="{FF2B5EF4-FFF2-40B4-BE49-F238E27FC236}">
                <a16:creationId xmlns:a16="http://schemas.microsoft.com/office/drawing/2014/main" id="{EF20B3A3-6D39-4842-909E-A554FAE1FCD3}"/>
              </a:ext>
            </a:extLst>
          </p:cNvPr>
          <p:cNvGraphicFramePr/>
          <p:nvPr>
            <p:extLst>
              <p:ext uri="{D42A27DB-BD31-4B8C-83A1-F6EECF244321}">
                <p14:modId xmlns:p14="http://schemas.microsoft.com/office/powerpoint/2010/main" val="113748752"/>
              </p:ext>
            </p:extLst>
          </p:nvPr>
        </p:nvGraphicFramePr>
        <p:xfrm>
          <a:off x="557075" y="1339633"/>
          <a:ext cx="10354765" cy="2806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CCD38A93-BCA9-4862-9E36-C455449B2A39}"/>
              </a:ext>
            </a:extLst>
          </p:cNvPr>
          <p:cNvSpPr/>
          <p:nvPr/>
        </p:nvSpPr>
        <p:spPr>
          <a:xfrm>
            <a:off x="6503365" y="510498"/>
            <a:ext cx="4164635" cy="5050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Rounded MT Bold" panose="020F0704030504030204" pitchFamily="34" charset="0"/>
              </a:rPr>
              <a:t>Jenis</a:t>
            </a:r>
            <a:r>
              <a:rPr lang="en-US" sz="2400" dirty="0">
                <a:latin typeface="Arial Rounded MT Bold" panose="020F0704030504030204" pitchFamily="34" charset="0"/>
              </a:rPr>
              <a:t> </a:t>
            </a:r>
            <a:r>
              <a:rPr lang="en-US" sz="2400" dirty="0" err="1">
                <a:latin typeface="Arial Rounded MT Bold" panose="020F0704030504030204" pitchFamily="34" charset="0"/>
              </a:rPr>
              <a:t>Polisakarida</a:t>
            </a:r>
            <a:endParaRPr lang="en-US" sz="2400" dirty="0">
              <a:latin typeface="Arial Rounded MT Bold" panose="020F0704030504030204" pitchFamily="34" charset="0"/>
            </a:endParaRPr>
          </a:p>
        </p:txBody>
      </p:sp>
      <p:sp>
        <p:nvSpPr>
          <p:cNvPr id="12" name="TextBox 11">
            <a:extLst>
              <a:ext uri="{FF2B5EF4-FFF2-40B4-BE49-F238E27FC236}">
                <a16:creationId xmlns:a16="http://schemas.microsoft.com/office/drawing/2014/main" id="{FAEB444E-1900-4195-8928-E639079D63E4}"/>
              </a:ext>
            </a:extLst>
          </p:cNvPr>
          <p:cNvSpPr txBox="1"/>
          <p:nvPr/>
        </p:nvSpPr>
        <p:spPr>
          <a:xfrm>
            <a:off x="1397000" y="4604425"/>
            <a:ext cx="9398000" cy="1015663"/>
          </a:xfrm>
          <a:prstGeom prst="rect">
            <a:avLst/>
          </a:prstGeom>
          <a:noFill/>
        </p:spPr>
        <p:txBody>
          <a:bodyPr wrap="square">
            <a:spAutoFit/>
          </a:bodyPr>
          <a:lstStyle/>
          <a:p>
            <a:r>
              <a:rPr lang="en-ID" sz="2000" b="1" dirty="0" err="1">
                <a:latin typeface="Times New Roman" panose="02020603050405020304" pitchFamily="18" charset="0"/>
                <a:cs typeface="Times New Roman" panose="02020603050405020304" pitchFamily="18" charset="0"/>
              </a:rPr>
              <a:t>Karaginofit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adalah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rumput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laut</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mengandung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utama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polisakarida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karagin</a:t>
            </a:r>
            <a:endParaRPr lang="en-ID" sz="2000" dirty="0">
              <a:latin typeface="Times New Roman" panose="02020603050405020304" pitchFamily="18" charset="0"/>
              <a:cs typeface="Times New Roman" panose="02020603050405020304" pitchFamily="18" charset="0"/>
            </a:endParaRPr>
          </a:p>
          <a:p>
            <a:r>
              <a:rPr lang="en-ID" sz="2000" b="1" dirty="0" err="1">
                <a:latin typeface="Times New Roman" panose="02020603050405020304" pitchFamily="18" charset="0"/>
                <a:cs typeface="Times New Roman" panose="02020603050405020304" pitchFamily="18" charset="0"/>
              </a:rPr>
              <a:t>Agarofit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adalah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rumput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laut</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mengandung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utama</a:t>
            </a:r>
            <a:r>
              <a:rPr lang="en-ID" sz="2000" dirty="0">
                <a:latin typeface="Times New Roman" panose="02020603050405020304" pitchFamily="18" charset="0"/>
                <a:cs typeface="Times New Roman" panose="02020603050405020304" pitchFamily="18" charset="0"/>
              </a:rPr>
              <a:t> agar-agar</a:t>
            </a:r>
          </a:p>
          <a:p>
            <a:r>
              <a:rPr lang="en-ID" sz="2000" b="1" dirty="0" err="1">
                <a:latin typeface="Times New Roman" panose="02020603050405020304" pitchFamily="18" charset="0"/>
                <a:cs typeface="Times New Roman" panose="02020603050405020304" pitchFamily="18" charset="0"/>
              </a:rPr>
              <a:t>Alginofit</a:t>
            </a:r>
            <a:r>
              <a:rPr lang="en-ID" sz="2000" b="1"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adalah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rumput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laut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coklat</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mengandung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utama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polisakarida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alginat</a:t>
            </a:r>
            <a:r>
              <a:rPr lang="en-ID"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86737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10" name="Text Placeholder 1">
            <a:extLst>
              <a:ext uri="{FF2B5EF4-FFF2-40B4-BE49-F238E27FC236}">
                <a16:creationId xmlns:a16="http://schemas.microsoft.com/office/drawing/2014/main" id="{5135ED23-99F5-469C-A894-1A66962BCC8C}"/>
              </a:ext>
            </a:extLst>
          </p:cNvPr>
          <p:cNvSpPr txBox="1">
            <a:spLocks/>
          </p:cNvSpPr>
          <p:nvPr/>
        </p:nvSpPr>
        <p:spPr>
          <a:xfrm>
            <a:off x="3397362" y="346521"/>
            <a:ext cx="4534706" cy="724247"/>
          </a:xfrm>
          <a:prstGeom prst="rect">
            <a:avLst/>
          </a:prstGeom>
          <a:solidFill>
            <a:schemeClr val="accent4">
              <a:lumMod val="40000"/>
              <a:lumOff val="60000"/>
            </a:schemeClr>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chemeClr val="tx1"/>
                </a:solidFill>
              </a:rPr>
              <a:t>TIPE KARAGENAN</a:t>
            </a:r>
          </a:p>
        </p:txBody>
      </p:sp>
      <p:grpSp>
        <p:nvGrpSpPr>
          <p:cNvPr id="11" name="그룹 16">
            <a:extLst>
              <a:ext uri="{FF2B5EF4-FFF2-40B4-BE49-F238E27FC236}">
                <a16:creationId xmlns:a16="http://schemas.microsoft.com/office/drawing/2014/main" id="{22F1F0B4-A22F-4448-B7D1-14669C7B5813}"/>
              </a:ext>
            </a:extLst>
          </p:cNvPr>
          <p:cNvGrpSpPr/>
          <p:nvPr/>
        </p:nvGrpSpPr>
        <p:grpSpPr>
          <a:xfrm>
            <a:off x="4115782" y="2028378"/>
            <a:ext cx="3960438" cy="3795419"/>
            <a:chOff x="4367809" y="2190304"/>
            <a:chExt cx="3456386" cy="3312370"/>
          </a:xfrm>
        </p:grpSpPr>
        <p:sp>
          <p:nvSpPr>
            <p:cNvPr id="12" name="Oval 11">
              <a:extLst>
                <a:ext uri="{FF2B5EF4-FFF2-40B4-BE49-F238E27FC236}">
                  <a16:creationId xmlns:a16="http://schemas.microsoft.com/office/drawing/2014/main" id="{DAA3A724-8401-420D-AE2A-00823D07A804}"/>
                </a:ext>
              </a:extLst>
            </p:cNvPr>
            <p:cNvSpPr/>
            <p:nvPr/>
          </p:nvSpPr>
          <p:spPr>
            <a:xfrm>
              <a:off x="4367809" y="3630464"/>
              <a:ext cx="1872210" cy="187221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accent2"/>
                </a:solidFill>
              </a:endParaRPr>
            </a:p>
          </p:txBody>
        </p:sp>
        <p:sp>
          <p:nvSpPr>
            <p:cNvPr id="13" name="Oval 12">
              <a:extLst>
                <a:ext uri="{FF2B5EF4-FFF2-40B4-BE49-F238E27FC236}">
                  <a16:creationId xmlns:a16="http://schemas.microsoft.com/office/drawing/2014/main" id="{660A7498-9B09-4011-994E-6BA415D60DB7}"/>
                </a:ext>
              </a:extLst>
            </p:cNvPr>
            <p:cNvSpPr/>
            <p:nvPr/>
          </p:nvSpPr>
          <p:spPr>
            <a:xfrm>
              <a:off x="5951985" y="3630464"/>
              <a:ext cx="1872210" cy="1872210"/>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id="{0C9D9C22-4B56-4B13-AB9E-C08EF1B186F3}"/>
                </a:ext>
              </a:extLst>
            </p:cNvPr>
            <p:cNvSpPr/>
            <p:nvPr/>
          </p:nvSpPr>
          <p:spPr>
            <a:xfrm>
              <a:off x="5159897" y="2190304"/>
              <a:ext cx="1872210" cy="187221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5" name="그룹 13">
            <a:extLst>
              <a:ext uri="{FF2B5EF4-FFF2-40B4-BE49-F238E27FC236}">
                <a16:creationId xmlns:a16="http://schemas.microsoft.com/office/drawing/2014/main" id="{A3A110EA-F6E5-445C-92A5-3566A3D4036A}"/>
              </a:ext>
            </a:extLst>
          </p:cNvPr>
          <p:cNvGrpSpPr/>
          <p:nvPr/>
        </p:nvGrpSpPr>
        <p:grpSpPr>
          <a:xfrm>
            <a:off x="819152" y="5509636"/>
            <a:ext cx="3610793" cy="530128"/>
            <a:chOff x="-704849" y="5366761"/>
            <a:chExt cx="3610793" cy="530128"/>
          </a:xfrm>
        </p:grpSpPr>
        <p:cxnSp>
          <p:nvCxnSpPr>
            <p:cNvPr id="16" name="Straight Connector 15">
              <a:extLst>
                <a:ext uri="{FF2B5EF4-FFF2-40B4-BE49-F238E27FC236}">
                  <a16:creationId xmlns:a16="http://schemas.microsoft.com/office/drawing/2014/main" id="{0EE3C189-0FCF-47A8-BBAC-0CEDCADC1672}"/>
                </a:ext>
              </a:extLst>
            </p:cNvPr>
            <p:cNvCxnSpPr>
              <a:cxnSpLocks/>
              <a:endCxn id="12" idx="3"/>
            </p:cNvCxnSpPr>
            <p:nvPr/>
          </p:nvCxnSpPr>
          <p:spPr>
            <a:xfrm flipV="1">
              <a:off x="2269657" y="5366761"/>
              <a:ext cx="636287" cy="530128"/>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302C6A-029C-4418-811F-2673231FCBEE}"/>
                </a:ext>
              </a:extLst>
            </p:cNvPr>
            <p:cNvCxnSpPr>
              <a:cxnSpLocks/>
            </p:cNvCxnSpPr>
            <p:nvPr/>
          </p:nvCxnSpPr>
          <p:spPr>
            <a:xfrm>
              <a:off x="-704849" y="5896889"/>
              <a:ext cx="2974506" cy="0"/>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그룹 15">
            <a:extLst>
              <a:ext uri="{FF2B5EF4-FFF2-40B4-BE49-F238E27FC236}">
                <a16:creationId xmlns:a16="http://schemas.microsoft.com/office/drawing/2014/main" id="{7D3CD233-F1B5-439E-84EF-A2082CCEF32E}"/>
              </a:ext>
            </a:extLst>
          </p:cNvPr>
          <p:cNvGrpSpPr/>
          <p:nvPr/>
        </p:nvGrpSpPr>
        <p:grpSpPr>
          <a:xfrm>
            <a:off x="6854457" y="1786454"/>
            <a:ext cx="4481113" cy="556088"/>
            <a:chOff x="5330456" y="1786454"/>
            <a:chExt cx="4481113" cy="556088"/>
          </a:xfrm>
        </p:grpSpPr>
        <p:cxnSp>
          <p:nvCxnSpPr>
            <p:cNvPr id="19" name="Straight Connector 18">
              <a:extLst>
                <a:ext uri="{FF2B5EF4-FFF2-40B4-BE49-F238E27FC236}">
                  <a16:creationId xmlns:a16="http://schemas.microsoft.com/office/drawing/2014/main" id="{E5D4BC64-A90A-42AA-A5E0-27890D88B098}"/>
                </a:ext>
              </a:extLst>
            </p:cNvPr>
            <p:cNvCxnSpPr>
              <a:cxnSpLocks/>
              <a:endCxn id="14" idx="7"/>
            </p:cNvCxnSpPr>
            <p:nvPr/>
          </p:nvCxnSpPr>
          <p:spPr>
            <a:xfrm flipH="1">
              <a:off x="5330456" y="1786454"/>
              <a:ext cx="1506607" cy="556088"/>
            </a:xfrm>
            <a:prstGeom prst="line">
              <a:avLst/>
            </a:prstGeom>
            <a:ln w="317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4FE759-8BCF-4F9F-A8B6-81F9453033B9}"/>
                </a:ext>
              </a:extLst>
            </p:cNvPr>
            <p:cNvCxnSpPr>
              <a:cxnSpLocks/>
            </p:cNvCxnSpPr>
            <p:nvPr/>
          </p:nvCxnSpPr>
          <p:spPr>
            <a:xfrm flipH="1">
              <a:off x="6837063" y="1786454"/>
              <a:ext cx="2974506" cy="0"/>
            </a:xfrm>
            <a:prstGeom prst="line">
              <a:avLst/>
            </a:prstGeom>
            <a:ln w="317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그룹 46">
            <a:extLst>
              <a:ext uri="{FF2B5EF4-FFF2-40B4-BE49-F238E27FC236}">
                <a16:creationId xmlns:a16="http://schemas.microsoft.com/office/drawing/2014/main" id="{81A2A49D-7B8C-40A3-9C56-05D777F9D1B2}"/>
              </a:ext>
            </a:extLst>
          </p:cNvPr>
          <p:cNvGrpSpPr/>
          <p:nvPr/>
        </p:nvGrpSpPr>
        <p:grpSpPr>
          <a:xfrm flipH="1">
            <a:off x="7724777" y="5500111"/>
            <a:ext cx="3610793" cy="530128"/>
            <a:chOff x="-704849" y="5366761"/>
            <a:chExt cx="3610793" cy="530128"/>
          </a:xfrm>
        </p:grpSpPr>
        <p:cxnSp>
          <p:nvCxnSpPr>
            <p:cNvPr id="22" name="Straight Connector 44">
              <a:extLst>
                <a:ext uri="{FF2B5EF4-FFF2-40B4-BE49-F238E27FC236}">
                  <a16:creationId xmlns:a16="http://schemas.microsoft.com/office/drawing/2014/main" id="{5B223465-C6D0-421B-9982-1240BA86B58E}"/>
                </a:ext>
              </a:extLst>
            </p:cNvPr>
            <p:cNvCxnSpPr>
              <a:cxnSpLocks/>
            </p:cNvCxnSpPr>
            <p:nvPr/>
          </p:nvCxnSpPr>
          <p:spPr>
            <a:xfrm flipV="1">
              <a:off x="2269657" y="5366761"/>
              <a:ext cx="636287" cy="530128"/>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45">
              <a:extLst>
                <a:ext uri="{FF2B5EF4-FFF2-40B4-BE49-F238E27FC236}">
                  <a16:creationId xmlns:a16="http://schemas.microsoft.com/office/drawing/2014/main" id="{6A41AB07-20E5-43BA-BB61-ED65D0DD2C5C}"/>
                </a:ext>
              </a:extLst>
            </p:cNvPr>
            <p:cNvCxnSpPr>
              <a:cxnSpLocks/>
            </p:cNvCxnSpPr>
            <p:nvPr/>
          </p:nvCxnSpPr>
          <p:spPr>
            <a:xfrm>
              <a:off x="-704849" y="5896889"/>
              <a:ext cx="2974506" cy="0"/>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3DE4AE2A-CE6F-4550-9E5C-D2FBA73E46DF}"/>
              </a:ext>
            </a:extLst>
          </p:cNvPr>
          <p:cNvSpPr/>
          <p:nvPr/>
        </p:nvSpPr>
        <p:spPr>
          <a:xfrm>
            <a:off x="5473620" y="2819400"/>
            <a:ext cx="1155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Kappa</a:t>
            </a:r>
            <a:endParaRPr lang="en-ID" dirty="0"/>
          </a:p>
        </p:txBody>
      </p:sp>
      <p:sp>
        <p:nvSpPr>
          <p:cNvPr id="25" name="Rectangle 24">
            <a:extLst>
              <a:ext uri="{FF2B5EF4-FFF2-40B4-BE49-F238E27FC236}">
                <a16:creationId xmlns:a16="http://schemas.microsoft.com/office/drawing/2014/main" id="{7FE5123B-97AB-4CA6-911B-C6781386679B}"/>
              </a:ext>
            </a:extLst>
          </p:cNvPr>
          <p:cNvSpPr/>
          <p:nvPr/>
        </p:nvSpPr>
        <p:spPr>
          <a:xfrm>
            <a:off x="4509015" y="4506772"/>
            <a:ext cx="1155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Iota</a:t>
            </a:r>
            <a:endParaRPr lang="en-ID" dirty="0"/>
          </a:p>
        </p:txBody>
      </p:sp>
      <p:sp>
        <p:nvSpPr>
          <p:cNvPr id="26" name="Rectangle 25">
            <a:extLst>
              <a:ext uri="{FF2B5EF4-FFF2-40B4-BE49-F238E27FC236}">
                <a16:creationId xmlns:a16="http://schemas.microsoft.com/office/drawing/2014/main" id="{84E0D993-1C07-46CF-BC2B-68D1E178CC62}"/>
              </a:ext>
            </a:extLst>
          </p:cNvPr>
          <p:cNvSpPr/>
          <p:nvPr/>
        </p:nvSpPr>
        <p:spPr>
          <a:xfrm>
            <a:off x="6452060" y="4497246"/>
            <a:ext cx="11557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Lambda</a:t>
            </a:r>
            <a:endParaRPr lang="en-ID" dirty="0"/>
          </a:p>
        </p:txBody>
      </p:sp>
      <p:sp>
        <p:nvSpPr>
          <p:cNvPr id="27" name="TextBox 26">
            <a:extLst>
              <a:ext uri="{FF2B5EF4-FFF2-40B4-BE49-F238E27FC236}">
                <a16:creationId xmlns:a16="http://schemas.microsoft.com/office/drawing/2014/main" id="{044CBE9E-772F-4D65-B878-0220A7F3BE9A}"/>
              </a:ext>
            </a:extLst>
          </p:cNvPr>
          <p:cNvSpPr txBox="1"/>
          <p:nvPr/>
        </p:nvSpPr>
        <p:spPr>
          <a:xfrm>
            <a:off x="434837" y="1146784"/>
            <a:ext cx="7456834" cy="923330"/>
          </a:xfrm>
          <a:prstGeom prst="rect">
            <a:avLst/>
          </a:prstGeom>
          <a:noFill/>
        </p:spPr>
        <p:txBody>
          <a:bodyPr wrap="square">
            <a:spAutoFit/>
          </a:bodyPr>
          <a:lstStyle/>
          <a:p>
            <a:pPr algn="l"/>
            <a:r>
              <a:rPr lang="en-ID" b="0" i="0" dirty="0" err="1">
                <a:effectLst/>
                <a:latin typeface="Arial" panose="020B0604020202020204" pitchFamily="34" charset="0"/>
              </a:rPr>
              <a:t>Galaktan</a:t>
            </a:r>
            <a:r>
              <a:rPr lang="en-ID" b="0" i="0" dirty="0">
                <a:effectLst/>
                <a:latin typeface="Arial" panose="020B0604020202020204" pitchFamily="34" charset="0"/>
              </a:rPr>
              <a:t> yang </a:t>
            </a:r>
            <a:r>
              <a:rPr lang="en-ID" b="0" i="0" dirty="0" err="1">
                <a:effectLst/>
                <a:latin typeface="Arial" panose="020B0604020202020204" pitchFamily="34" charset="0"/>
              </a:rPr>
              <a:t>mengandung</a:t>
            </a:r>
            <a:r>
              <a:rPr lang="en-ID" b="0" i="0" dirty="0">
                <a:effectLst/>
                <a:latin typeface="Arial" panose="020B0604020202020204" pitchFamily="34" charset="0"/>
              </a:rPr>
              <a:t> </a:t>
            </a:r>
            <a:r>
              <a:rPr lang="en-ID" b="0" i="0" dirty="0" err="1">
                <a:effectLst/>
                <a:latin typeface="Arial" panose="020B0604020202020204" pitchFamily="34" charset="0"/>
              </a:rPr>
              <a:t>sulfat</a:t>
            </a:r>
            <a:r>
              <a:rPr lang="en-ID" b="0" i="0" dirty="0">
                <a:effectLst/>
                <a:latin typeface="Arial" panose="020B0604020202020204" pitchFamily="34" charset="0"/>
              </a:rPr>
              <a:t> </a:t>
            </a:r>
          </a:p>
          <a:p>
            <a:pPr algn="l"/>
            <a:r>
              <a:rPr lang="en-ID" b="0" i="0" dirty="0" err="1">
                <a:effectLst/>
                <a:latin typeface="Arial" panose="020B0604020202020204" pitchFamily="34" charset="0"/>
              </a:rPr>
              <a:t>diklasifikasikan</a:t>
            </a:r>
            <a:r>
              <a:rPr lang="en-ID" b="0" i="0" dirty="0">
                <a:effectLst/>
                <a:latin typeface="Arial" panose="020B0604020202020204" pitchFamily="34" charset="0"/>
              </a:rPr>
              <a:t> </a:t>
            </a:r>
            <a:r>
              <a:rPr lang="en-ID" b="0" i="0" dirty="0" err="1">
                <a:effectLst/>
                <a:latin typeface="Arial" panose="020B0604020202020204" pitchFamily="34" charset="0"/>
              </a:rPr>
              <a:t>berdasarkan</a:t>
            </a:r>
            <a:r>
              <a:rPr lang="en-ID" b="0" i="0" dirty="0">
                <a:effectLst/>
                <a:latin typeface="Arial" panose="020B0604020202020204" pitchFamily="34" charset="0"/>
              </a:rPr>
              <a:t> </a:t>
            </a:r>
            <a:r>
              <a:rPr lang="en-ID" b="0" i="0" dirty="0" err="1">
                <a:effectLst/>
                <a:latin typeface="Arial" panose="020B0604020202020204" pitchFamily="34" charset="0"/>
              </a:rPr>
              <a:t>adanya</a:t>
            </a:r>
            <a:r>
              <a:rPr lang="en-ID" b="0" i="0" dirty="0">
                <a:effectLst/>
                <a:latin typeface="Arial" panose="020B0604020202020204" pitchFamily="34" charset="0"/>
              </a:rPr>
              <a:t> </a:t>
            </a:r>
            <a:r>
              <a:rPr lang="en-ID" b="1" i="0" dirty="0">
                <a:effectLst/>
                <a:latin typeface="Arial" panose="020B0604020202020204" pitchFamily="34" charset="0"/>
              </a:rPr>
              <a:t>3,6-anhidrogalaktosa</a:t>
            </a:r>
            <a:r>
              <a:rPr lang="en-ID" b="0" i="0" dirty="0">
                <a:effectLst/>
                <a:latin typeface="Arial" panose="020B0604020202020204" pitchFamily="34" charset="0"/>
              </a:rPr>
              <a:t> </a:t>
            </a:r>
            <a:r>
              <a:rPr lang="en-ID" b="0" i="0" dirty="0" err="1">
                <a:effectLst/>
                <a:latin typeface="Arial" panose="020B0604020202020204" pitchFamily="34" charset="0"/>
              </a:rPr>
              <a:t>serta</a:t>
            </a:r>
            <a:r>
              <a:rPr lang="en-ID" b="0" i="0" dirty="0">
                <a:effectLst/>
                <a:latin typeface="Arial" panose="020B0604020202020204" pitchFamily="34" charset="0"/>
              </a:rPr>
              <a:t> </a:t>
            </a:r>
            <a:r>
              <a:rPr lang="en-ID" b="1" i="0" dirty="0" err="1">
                <a:effectLst/>
                <a:latin typeface="Arial" panose="020B0604020202020204" pitchFamily="34" charset="0"/>
              </a:rPr>
              <a:t>posisi</a:t>
            </a:r>
            <a:r>
              <a:rPr lang="en-ID" b="0" i="0" dirty="0">
                <a:effectLst/>
                <a:latin typeface="Arial" panose="020B0604020202020204" pitchFamily="34" charset="0"/>
              </a:rPr>
              <a:t> dan </a:t>
            </a:r>
            <a:r>
              <a:rPr lang="en-ID" b="1" i="0" dirty="0" err="1">
                <a:effectLst/>
                <a:latin typeface="Arial" panose="020B0604020202020204" pitchFamily="34" charset="0"/>
              </a:rPr>
              <a:t>jumlah</a:t>
            </a:r>
            <a:r>
              <a:rPr lang="en-ID" b="1" i="0" dirty="0">
                <a:effectLst/>
                <a:latin typeface="Arial" panose="020B0604020202020204" pitchFamily="34" charset="0"/>
              </a:rPr>
              <a:t> </a:t>
            </a:r>
            <a:r>
              <a:rPr lang="en-ID" b="1" i="0" dirty="0" err="1">
                <a:effectLst/>
                <a:latin typeface="Arial" panose="020B0604020202020204" pitchFamily="34" charset="0"/>
              </a:rPr>
              <a:t>golongan</a:t>
            </a:r>
            <a:r>
              <a:rPr lang="en-ID" b="1" i="0" dirty="0">
                <a:effectLst/>
                <a:latin typeface="Arial" panose="020B0604020202020204" pitchFamily="34" charset="0"/>
              </a:rPr>
              <a:t> </a:t>
            </a:r>
            <a:r>
              <a:rPr lang="en-ID" b="1" i="0" dirty="0" err="1">
                <a:effectLst/>
                <a:latin typeface="Arial" panose="020B0604020202020204" pitchFamily="34" charset="0"/>
              </a:rPr>
              <a:t>sulfat</a:t>
            </a:r>
            <a:r>
              <a:rPr lang="en-ID" b="1" i="0" dirty="0">
                <a:effectLst/>
                <a:latin typeface="Arial" panose="020B0604020202020204" pitchFamily="34" charset="0"/>
              </a:rPr>
              <a:t> </a:t>
            </a:r>
            <a:r>
              <a:rPr lang="en-ID" b="0" i="0" dirty="0">
                <a:effectLst/>
                <a:latin typeface="Arial" panose="020B0604020202020204" pitchFamily="34" charset="0"/>
              </a:rPr>
              <a:t>pada </a:t>
            </a:r>
            <a:r>
              <a:rPr lang="en-ID" b="0" i="0" dirty="0" err="1">
                <a:effectLst/>
                <a:latin typeface="Arial" panose="020B0604020202020204" pitchFamily="34" charset="0"/>
              </a:rPr>
              <a:t>strukturnya</a:t>
            </a:r>
            <a:endParaRPr lang="en-ID" b="0" i="0" dirty="0">
              <a:effectLst/>
              <a:latin typeface="Arial" panose="020B0604020202020204" pitchFamily="34" charset="0"/>
            </a:endParaRPr>
          </a:p>
        </p:txBody>
      </p:sp>
      <p:sp>
        <p:nvSpPr>
          <p:cNvPr id="28" name="TextBox 27">
            <a:extLst>
              <a:ext uri="{FF2B5EF4-FFF2-40B4-BE49-F238E27FC236}">
                <a16:creationId xmlns:a16="http://schemas.microsoft.com/office/drawing/2014/main" id="{93ADC39B-642A-4513-BC05-F2FCB7C7F2AA}"/>
              </a:ext>
            </a:extLst>
          </p:cNvPr>
          <p:cNvSpPr txBox="1"/>
          <p:nvPr/>
        </p:nvSpPr>
        <p:spPr>
          <a:xfrm>
            <a:off x="8080678" y="879257"/>
            <a:ext cx="3903581" cy="830997"/>
          </a:xfrm>
          <a:prstGeom prst="rect">
            <a:avLst/>
          </a:prstGeom>
          <a:noFill/>
        </p:spPr>
        <p:txBody>
          <a:bodyPr wrap="square">
            <a:spAutoFit/>
          </a:bodyPr>
          <a:lstStyle/>
          <a:p>
            <a:r>
              <a:rPr lang="en-ID" sz="1600" dirty="0"/>
              <a:t>Kappa  </a:t>
            </a:r>
            <a:r>
              <a:rPr lang="en-ID" sz="1600" dirty="0" err="1"/>
              <a:t>karagenan</a:t>
            </a:r>
            <a:r>
              <a:rPr lang="en-ID" sz="1600" dirty="0"/>
              <a:t>  </a:t>
            </a:r>
            <a:r>
              <a:rPr lang="en-ID" sz="1600" dirty="0" err="1"/>
              <a:t>tersusun</a:t>
            </a:r>
            <a:r>
              <a:rPr lang="en-ID" sz="1600" dirty="0"/>
              <a:t>  </a:t>
            </a:r>
            <a:r>
              <a:rPr lang="en-ID" sz="1600" dirty="0" err="1"/>
              <a:t>dari</a:t>
            </a:r>
            <a:r>
              <a:rPr lang="en-ID" sz="1600" dirty="0"/>
              <a:t> </a:t>
            </a:r>
            <a:r>
              <a:rPr lang="el-GR" sz="1600" b="1" dirty="0"/>
              <a:t>α(1,3)-</a:t>
            </a:r>
            <a:r>
              <a:rPr lang="en-ID" sz="1600" b="1" dirty="0"/>
              <a:t>D-galaktosa-4-sulfat </a:t>
            </a:r>
            <a:r>
              <a:rPr lang="en-ID" sz="1600" dirty="0"/>
              <a:t> dan  </a:t>
            </a:r>
            <a:r>
              <a:rPr lang="el-GR" sz="1600" b="1" dirty="0"/>
              <a:t>β(1,4)- 3,6-</a:t>
            </a:r>
            <a:r>
              <a:rPr lang="en-ID" sz="1600" b="1" dirty="0" err="1"/>
              <a:t>anhidro</a:t>
            </a:r>
            <a:r>
              <a:rPr lang="en-ID" sz="1600" b="1" dirty="0"/>
              <a:t>-D-</a:t>
            </a:r>
            <a:r>
              <a:rPr lang="en-ID" sz="1600" b="1" dirty="0" err="1"/>
              <a:t>galaktosa</a:t>
            </a:r>
            <a:endParaRPr lang="en-ID" sz="1600" b="1" dirty="0"/>
          </a:p>
        </p:txBody>
      </p:sp>
      <p:sp>
        <p:nvSpPr>
          <p:cNvPr id="30" name="TextBox 29">
            <a:extLst>
              <a:ext uri="{FF2B5EF4-FFF2-40B4-BE49-F238E27FC236}">
                <a16:creationId xmlns:a16="http://schemas.microsoft.com/office/drawing/2014/main" id="{0E0D632A-156A-4E2C-8F98-B6D5BBEBB5EE}"/>
              </a:ext>
            </a:extLst>
          </p:cNvPr>
          <p:cNvSpPr txBox="1"/>
          <p:nvPr/>
        </p:nvSpPr>
        <p:spPr>
          <a:xfrm>
            <a:off x="8042920" y="1931555"/>
            <a:ext cx="3903581" cy="923330"/>
          </a:xfrm>
          <a:prstGeom prst="rect">
            <a:avLst/>
          </a:prstGeom>
          <a:noFill/>
        </p:spPr>
        <p:txBody>
          <a:bodyPr wrap="square">
            <a:spAutoFit/>
          </a:bodyPr>
          <a:lstStyle/>
          <a:p>
            <a:r>
              <a:rPr lang="en-ID" dirty="0"/>
              <a:t>Kappa </a:t>
            </a:r>
            <a:r>
              <a:rPr lang="en-ID" dirty="0" err="1"/>
              <a:t>Karaginan</a:t>
            </a:r>
            <a:r>
              <a:rPr lang="en-ID" dirty="0"/>
              <a:t> </a:t>
            </a:r>
            <a:r>
              <a:rPr lang="en-ID" dirty="0" err="1"/>
              <a:t>mengandung</a:t>
            </a:r>
            <a:r>
              <a:rPr lang="en-ID" dirty="0"/>
              <a:t> D-galaktosa-</a:t>
            </a:r>
            <a:r>
              <a:rPr lang="en-ID" dirty="0">
                <a:solidFill>
                  <a:srgbClr val="FF0000"/>
                </a:solidFill>
              </a:rPr>
              <a:t>6-sulfat ester </a:t>
            </a:r>
            <a:r>
              <a:rPr lang="en-ID" dirty="0"/>
              <a:t>dan 3,6 –anhidroD-galaktosa-</a:t>
            </a:r>
            <a:r>
              <a:rPr lang="en-ID" dirty="0">
                <a:solidFill>
                  <a:srgbClr val="FF0000"/>
                </a:solidFill>
              </a:rPr>
              <a:t>2-sulfat ester</a:t>
            </a:r>
          </a:p>
        </p:txBody>
      </p:sp>
      <p:sp>
        <p:nvSpPr>
          <p:cNvPr id="31" name="TextBox 30">
            <a:extLst>
              <a:ext uri="{FF2B5EF4-FFF2-40B4-BE49-F238E27FC236}">
                <a16:creationId xmlns:a16="http://schemas.microsoft.com/office/drawing/2014/main" id="{A2DC2FB7-6037-414D-AD64-1200F023A3C9}"/>
              </a:ext>
            </a:extLst>
          </p:cNvPr>
          <p:cNvSpPr txBox="1"/>
          <p:nvPr/>
        </p:nvSpPr>
        <p:spPr>
          <a:xfrm>
            <a:off x="441571" y="4298990"/>
            <a:ext cx="3354000" cy="1477328"/>
          </a:xfrm>
          <a:prstGeom prst="rect">
            <a:avLst/>
          </a:prstGeom>
          <a:noFill/>
        </p:spPr>
        <p:txBody>
          <a:bodyPr wrap="square">
            <a:spAutoFit/>
          </a:bodyPr>
          <a:lstStyle/>
          <a:p>
            <a:r>
              <a:rPr lang="en-ID" dirty="0"/>
              <a:t>Iota </a:t>
            </a:r>
            <a:r>
              <a:rPr lang="en-ID" dirty="0" err="1"/>
              <a:t>mengandung</a:t>
            </a:r>
            <a:r>
              <a:rPr lang="en-ID" dirty="0"/>
              <a:t> </a:t>
            </a:r>
            <a:r>
              <a:rPr lang="en-ID" dirty="0">
                <a:solidFill>
                  <a:srgbClr val="FF0000"/>
                </a:solidFill>
              </a:rPr>
              <a:t>4-sulfat ester </a:t>
            </a:r>
            <a:r>
              <a:rPr lang="en-ID" dirty="0"/>
              <a:t>pada </a:t>
            </a:r>
            <a:r>
              <a:rPr lang="en-ID" dirty="0" err="1"/>
              <a:t>setiap</a:t>
            </a:r>
            <a:r>
              <a:rPr lang="en-ID" dirty="0"/>
              <a:t> </a:t>
            </a:r>
            <a:r>
              <a:rPr lang="en-ID" dirty="0" err="1"/>
              <a:t>residu</a:t>
            </a:r>
            <a:r>
              <a:rPr lang="en-ID" dirty="0"/>
              <a:t> D-</a:t>
            </a:r>
            <a:r>
              <a:rPr lang="en-ID" dirty="0" err="1"/>
              <a:t>glukosa</a:t>
            </a:r>
            <a:r>
              <a:rPr lang="en-ID" dirty="0"/>
              <a:t> dan </a:t>
            </a:r>
            <a:r>
              <a:rPr lang="en-ID" dirty="0" err="1"/>
              <a:t>gugusan</a:t>
            </a:r>
            <a:r>
              <a:rPr lang="en-ID" dirty="0"/>
              <a:t> </a:t>
            </a:r>
            <a:r>
              <a:rPr lang="en-ID" dirty="0">
                <a:solidFill>
                  <a:srgbClr val="FF0000"/>
                </a:solidFill>
              </a:rPr>
              <a:t>2-sulfat ester </a:t>
            </a:r>
            <a:r>
              <a:rPr lang="en-ID" dirty="0"/>
              <a:t>pada </a:t>
            </a:r>
            <a:r>
              <a:rPr lang="en-ID" dirty="0" err="1"/>
              <a:t>setiap</a:t>
            </a:r>
            <a:r>
              <a:rPr lang="en-ID" dirty="0"/>
              <a:t> </a:t>
            </a:r>
            <a:r>
              <a:rPr lang="en-ID" dirty="0" err="1"/>
              <a:t>gugusan</a:t>
            </a:r>
            <a:r>
              <a:rPr lang="en-ID" dirty="0"/>
              <a:t> 3,6-anhidro-D-galaktosa</a:t>
            </a:r>
          </a:p>
        </p:txBody>
      </p:sp>
      <p:sp>
        <p:nvSpPr>
          <p:cNvPr id="32" name="TextBox 31">
            <a:extLst>
              <a:ext uri="{FF2B5EF4-FFF2-40B4-BE49-F238E27FC236}">
                <a16:creationId xmlns:a16="http://schemas.microsoft.com/office/drawing/2014/main" id="{77BDC9CE-440E-4299-81DD-999BED9476D9}"/>
              </a:ext>
            </a:extLst>
          </p:cNvPr>
          <p:cNvSpPr txBox="1"/>
          <p:nvPr/>
        </p:nvSpPr>
        <p:spPr>
          <a:xfrm>
            <a:off x="1669382" y="5677904"/>
            <a:ext cx="3354000" cy="369332"/>
          </a:xfrm>
          <a:prstGeom prst="rect">
            <a:avLst/>
          </a:prstGeom>
          <a:noFill/>
        </p:spPr>
        <p:txBody>
          <a:bodyPr wrap="square">
            <a:spAutoFit/>
          </a:bodyPr>
          <a:lstStyle/>
          <a:p>
            <a:r>
              <a:rPr lang="en-ID" dirty="0"/>
              <a:t>Kadar </a:t>
            </a:r>
            <a:r>
              <a:rPr lang="en-ID" dirty="0" err="1"/>
              <a:t>Sulfat</a:t>
            </a:r>
            <a:r>
              <a:rPr lang="en-ID" dirty="0"/>
              <a:t> 23-35%</a:t>
            </a:r>
          </a:p>
        </p:txBody>
      </p:sp>
      <p:sp>
        <p:nvSpPr>
          <p:cNvPr id="33" name="TextBox 32">
            <a:extLst>
              <a:ext uri="{FF2B5EF4-FFF2-40B4-BE49-F238E27FC236}">
                <a16:creationId xmlns:a16="http://schemas.microsoft.com/office/drawing/2014/main" id="{B1B207F7-981C-46D9-B938-1E53B4672B80}"/>
              </a:ext>
            </a:extLst>
          </p:cNvPr>
          <p:cNvSpPr txBox="1"/>
          <p:nvPr/>
        </p:nvSpPr>
        <p:spPr>
          <a:xfrm>
            <a:off x="9100615" y="5693555"/>
            <a:ext cx="3354000" cy="369332"/>
          </a:xfrm>
          <a:prstGeom prst="rect">
            <a:avLst/>
          </a:prstGeom>
          <a:noFill/>
        </p:spPr>
        <p:txBody>
          <a:bodyPr wrap="square">
            <a:spAutoFit/>
          </a:bodyPr>
          <a:lstStyle/>
          <a:p>
            <a:r>
              <a:rPr lang="en-ID" dirty="0"/>
              <a:t>Kadar </a:t>
            </a:r>
            <a:r>
              <a:rPr lang="en-ID" dirty="0" err="1"/>
              <a:t>Sulfat</a:t>
            </a:r>
            <a:r>
              <a:rPr lang="en-ID" dirty="0"/>
              <a:t> 32-39%</a:t>
            </a:r>
          </a:p>
        </p:txBody>
      </p:sp>
      <p:sp>
        <p:nvSpPr>
          <p:cNvPr id="34" name="TextBox 33">
            <a:extLst>
              <a:ext uri="{FF2B5EF4-FFF2-40B4-BE49-F238E27FC236}">
                <a16:creationId xmlns:a16="http://schemas.microsoft.com/office/drawing/2014/main" id="{4A378152-DE8A-4E3F-89F1-75BFDD906488}"/>
              </a:ext>
            </a:extLst>
          </p:cNvPr>
          <p:cNvSpPr txBox="1"/>
          <p:nvPr/>
        </p:nvSpPr>
        <p:spPr>
          <a:xfrm>
            <a:off x="8042920" y="2863846"/>
            <a:ext cx="3354000" cy="369332"/>
          </a:xfrm>
          <a:prstGeom prst="rect">
            <a:avLst/>
          </a:prstGeom>
          <a:noFill/>
        </p:spPr>
        <p:txBody>
          <a:bodyPr wrap="square">
            <a:spAutoFit/>
          </a:bodyPr>
          <a:lstStyle/>
          <a:p>
            <a:r>
              <a:rPr lang="en-ID" dirty="0"/>
              <a:t>Kadar </a:t>
            </a:r>
            <a:r>
              <a:rPr lang="en-ID" dirty="0" err="1"/>
              <a:t>Sulfat</a:t>
            </a:r>
            <a:r>
              <a:rPr lang="en-ID" dirty="0"/>
              <a:t> 25-30%</a:t>
            </a:r>
          </a:p>
        </p:txBody>
      </p:sp>
      <p:sp>
        <p:nvSpPr>
          <p:cNvPr id="35" name="TextBox 34">
            <a:extLst>
              <a:ext uri="{FF2B5EF4-FFF2-40B4-BE49-F238E27FC236}">
                <a16:creationId xmlns:a16="http://schemas.microsoft.com/office/drawing/2014/main" id="{14F27F21-4FE8-43C8-A84C-E016DF93658C}"/>
              </a:ext>
            </a:extLst>
          </p:cNvPr>
          <p:cNvSpPr txBox="1"/>
          <p:nvPr/>
        </p:nvSpPr>
        <p:spPr>
          <a:xfrm>
            <a:off x="8296359" y="4472969"/>
            <a:ext cx="3716999" cy="1477328"/>
          </a:xfrm>
          <a:prstGeom prst="rect">
            <a:avLst/>
          </a:prstGeom>
          <a:noFill/>
        </p:spPr>
        <p:txBody>
          <a:bodyPr wrap="square">
            <a:spAutoFit/>
          </a:bodyPr>
          <a:lstStyle/>
          <a:p>
            <a:r>
              <a:rPr lang="en-ID" dirty="0"/>
              <a:t>D-galaktosa-</a:t>
            </a:r>
            <a:r>
              <a:rPr lang="en-ID" dirty="0">
                <a:solidFill>
                  <a:srgbClr val="FF0000"/>
                </a:solidFill>
              </a:rPr>
              <a:t>2-sulfat ester</a:t>
            </a:r>
          </a:p>
          <a:p>
            <a:r>
              <a:rPr lang="en-ID" b="1" dirty="0" err="1"/>
              <a:t>tanpa</a:t>
            </a:r>
            <a:r>
              <a:rPr lang="en-ID" dirty="0"/>
              <a:t> unit 3,6-anhidro-D-galaktosa dan </a:t>
            </a:r>
            <a:r>
              <a:rPr lang="en-ID" dirty="0" err="1"/>
              <a:t>mengandung</a:t>
            </a:r>
            <a:r>
              <a:rPr lang="en-ID" dirty="0"/>
              <a:t> </a:t>
            </a:r>
            <a:r>
              <a:rPr lang="en-ID" dirty="0" err="1"/>
              <a:t>gugus</a:t>
            </a:r>
            <a:r>
              <a:rPr lang="en-ID" dirty="0"/>
              <a:t> </a:t>
            </a:r>
            <a:r>
              <a:rPr lang="en-ID" dirty="0" err="1"/>
              <a:t>sulfat</a:t>
            </a:r>
            <a:r>
              <a:rPr lang="en-ID" dirty="0"/>
              <a:t> yang </a:t>
            </a:r>
            <a:r>
              <a:rPr lang="en-ID" dirty="0" err="1"/>
              <a:t>tinggi</a:t>
            </a:r>
            <a:r>
              <a:rPr lang="en-ID" dirty="0"/>
              <a:t>.</a:t>
            </a:r>
          </a:p>
          <a:p>
            <a:endParaRPr lang="en-ID" dirty="0"/>
          </a:p>
        </p:txBody>
      </p:sp>
      <p:sp>
        <p:nvSpPr>
          <p:cNvPr id="36" name="TextBox 35">
            <a:extLst>
              <a:ext uri="{FF2B5EF4-FFF2-40B4-BE49-F238E27FC236}">
                <a16:creationId xmlns:a16="http://schemas.microsoft.com/office/drawing/2014/main" id="{8EE53488-0582-45B2-BC38-35EDA8CA1B91}"/>
              </a:ext>
            </a:extLst>
          </p:cNvPr>
          <p:cNvSpPr txBox="1"/>
          <p:nvPr/>
        </p:nvSpPr>
        <p:spPr>
          <a:xfrm>
            <a:off x="429344" y="2356015"/>
            <a:ext cx="4293758" cy="1754326"/>
          </a:xfrm>
          <a:prstGeom prst="rect">
            <a:avLst/>
          </a:prstGeom>
          <a:noFill/>
        </p:spPr>
        <p:txBody>
          <a:bodyPr wrap="square">
            <a:spAutoFit/>
          </a:bodyPr>
          <a:lstStyle/>
          <a:p>
            <a:r>
              <a:rPr lang="en-ID" b="1" dirty="0"/>
              <a:t>Iota </a:t>
            </a:r>
            <a:r>
              <a:rPr lang="en-ID" b="1" dirty="0" err="1"/>
              <a:t>karaginan</a:t>
            </a:r>
            <a:r>
              <a:rPr lang="en-ID" b="1" dirty="0"/>
              <a:t> </a:t>
            </a:r>
            <a:r>
              <a:rPr lang="en-ID" dirty="0" err="1"/>
              <a:t>berupa</a:t>
            </a:r>
            <a:r>
              <a:rPr lang="en-ID" dirty="0"/>
              <a:t> </a:t>
            </a:r>
            <a:r>
              <a:rPr lang="en-ID" dirty="0" err="1"/>
              <a:t>jeli</a:t>
            </a:r>
            <a:r>
              <a:rPr lang="en-ID" dirty="0"/>
              <a:t> </a:t>
            </a:r>
            <a:r>
              <a:rPr lang="en-ID" dirty="0" err="1"/>
              <a:t>lembut</a:t>
            </a:r>
            <a:r>
              <a:rPr lang="en-ID" dirty="0"/>
              <a:t> dan </a:t>
            </a:r>
            <a:r>
              <a:rPr lang="en-ID" dirty="0" err="1"/>
              <a:t>fleksibel</a:t>
            </a:r>
            <a:r>
              <a:rPr lang="en-ID" dirty="0"/>
              <a:t> </a:t>
            </a:r>
            <a:r>
              <a:rPr lang="en-ID" dirty="0" err="1"/>
              <a:t>atau</a:t>
            </a:r>
            <a:r>
              <a:rPr lang="en-ID" dirty="0"/>
              <a:t> </a:t>
            </a:r>
            <a:r>
              <a:rPr lang="en-ID" dirty="0" err="1"/>
              <a:t>lunak</a:t>
            </a:r>
            <a:r>
              <a:rPr lang="en-ID" dirty="0"/>
              <a:t>. </a:t>
            </a:r>
            <a:r>
              <a:rPr lang="en-ID" b="1" dirty="0"/>
              <a:t>Kappa </a:t>
            </a:r>
            <a:r>
              <a:rPr lang="en-ID" b="1" dirty="0" err="1"/>
              <a:t>karaginan</a:t>
            </a:r>
            <a:r>
              <a:rPr lang="en-ID" b="1" dirty="0"/>
              <a:t> </a:t>
            </a:r>
            <a:r>
              <a:rPr lang="en-ID" dirty="0" err="1"/>
              <a:t>berupa</a:t>
            </a:r>
            <a:r>
              <a:rPr lang="en-ID" dirty="0"/>
              <a:t> </a:t>
            </a:r>
            <a:r>
              <a:rPr lang="en-ID" dirty="0" err="1"/>
              <a:t>jeli</a:t>
            </a:r>
            <a:r>
              <a:rPr lang="en-ID" dirty="0"/>
              <a:t> </a:t>
            </a:r>
            <a:r>
              <a:rPr lang="en-ID" dirty="0" err="1"/>
              <a:t>bersifat</a:t>
            </a:r>
            <a:r>
              <a:rPr lang="en-ID" dirty="0"/>
              <a:t> </a:t>
            </a:r>
            <a:r>
              <a:rPr lang="en-ID" dirty="0" err="1"/>
              <a:t>kaku</a:t>
            </a:r>
            <a:r>
              <a:rPr lang="en-ID" dirty="0"/>
              <a:t> dan getas </a:t>
            </a:r>
            <a:r>
              <a:rPr lang="en-ID" dirty="0" err="1"/>
              <a:t>serta</a:t>
            </a:r>
            <a:r>
              <a:rPr lang="en-ID" dirty="0"/>
              <a:t> </a:t>
            </a:r>
            <a:r>
              <a:rPr lang="en-ID" dirty="0" err="1"/>
              <a:t>keras</a:t>
            </a:r>
            <a:r>
              <a:rPr lang="en-ID" dirty="0"/>
              <a:t>. </a:t>
            </a:r>
            <a:r>
              <a:rPr lang="en-ID" dirty="0" err="1"/>
              <a:t>Sedangkan</a:t>
            </a:r>
            <a:r>
              <a:rPr lang="en-ID" dirty="0"/>
              <a:t> </a:t>
            </a:r>
            <a:r>
              <a:rPr lang="en-ID" b="1" dirty="0"/>
              <a:t>lambda </a:t>
            </a:r>
            <a:r>
              <a:rPr lang="en-ID" b="1" dirty="0" err="1"/>
              <a:t>karaginan</a:t>
            </a:r>
            <a:r>
              <a:rPr lang="en-ID" b="1" dirty="0"/>
              <a:t> </a:t>
            </a:r>
            <a:r>
              <a:rPr lang="en-ID" dirty="0" err="1"/>
              <a:t>tidak</a:t>
            </a:r>
            <a:r>
              <a:rPr lang="en-ID" dirty="0"/>
              <a:t> </a:t>
            </a:r>
            <a:r>
              <a:rPr lang="en-ID" dirty="0" err="1"/>
              <a:t>dapat</a:t>
            </a:r>
            <a:r>
              <a:rPr lang="en-ID" dirty="0"/>
              <a:t> </a:t>
            </a:r>
            <a:r>
              <a:rPr lang="en-ID" dirty="0" err="1"/>
              <a:t>membentuk</a:t>
            </a:r>
            <a:r>
              <a:rPr lang="en-ID" dirty="0"/>
              <a:t> </a:t>
            </a:r>
            <a:r>
              <a:rPr lang="en-ID" dirty="0" err="1"/>
              <a:t>jeli</a:t>
            </a:r>
            <a:r>
              <a:rPr lang="en-ID" dirty="0"/>
              <a:t>, </a:t>
            </a:r>
            <a:r>
              <a:rPr lang="en-ID" dirty="0" err="1"/>
              <a:t>tetapi</a:t>
            </a:r>
            <a:r>
              <a:rPr lang="en-ID" dirty="0"/>
              <a:t> </a:t>
            </a:r>
            <a:r>
              <a:rPr lang="en-ID" dirty="0" err="1"/>
              <a:t>berbentuk</a:t>
            </a:r>
            <a:r>
              <a:rPr lang="en-ID" dirty="0"/>
              <a:t> </a:t>
            </a:r>
            <a:r>
              <a:rPr lang="en-ID" dirty="0" err="1"/>
              <a:t>cair</a:t>
            </a:r>
            <a:r>
              <a:rPr lang="en-ID" dirty="0"/>
              <a:t> yang viscous. </a:t>
            </a:r>
          </a:p>
        </p:txBody>
      </p:sp>
    </p:spTree>
    <p:extLst>
      <p:ext uri="{BB962C8B-B14F-4D97-AF65-F5344CB8AC3E}">
        <p14:creationId xmlns:p14="http://schemas.microsoft.com/office/powerpoint/2010/main" val="20868671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err="1"/>
              <a:t>Aplikasi</a:t>
            </a:r>
            <a:r>
              <a:rPr lang="en-US" dirty="0"/>
              <a:t> </a:t>
            </a:r>
            <a:r>
              <a:rPr lang="en-US" dirty="0" err="1"/>
              <a:t>Karagenan</a:t>
            </a:r>
            <a:endParaRPr lang="en-US" dirty="0"/>
          </a:p>
        </p:txBody>
      </p:sp>
      <p:pic>
        <p:nvPicPr>
          <p:cNvPr id="59" name="Picture 58">
            <a:extLst>
              <a:ext uri="{FF2B5EF4-FFF2-40B4-BE49-F238E27FC236}">
                <a16:creationId xmlns:a16="http://schemas.microsoft.com/office/drawing/2014/main" id="{B90E4B92-FE27-44F5-8125-BE18749DF958}"/>
              </a:ext>
            </a:extLst>
          </p:cNvPr>
          <p:cNvPicPr>
            <a:picLocks noChangeAspect="1"/>
          </p:cNvPicPr>
          <p:nvPr/>
        </p:nvPicPr>
        <p:blipFill>
          <a:blip r:embed="rId2"/>
          <a:stretch>
            <a:fillRect/>
          </a:stretch>
        </p:blipFill>
        <p:spPr>
          <a:xfrm>
            <a:off x="9657937" y="1101892"/>
            <a:ext cx="2109994" cy="3364958"/>
          </a:xfrm>
          <a:prstGeom prst="rect">
            <a:avLst/>
          </a:prstGeom>
        </p:spPr>
      </p:pic>
      <p:pic>
        <p:nvPicPr>
          <p:cNvPr id="61" name="Picture 60">
            <a:extLst>
              <a:ext uri="{FF2B5EF4-FFF2-40B4-BE49-F238E27FC236}">
                <a16:creationId xmlns:a16="http://schemas.microsoft.com/office/drawing/2014/main" id="{4F2D4D00-71BB-4FD1-B792-F9CA8986DFF8}"/>
              </a:ext>
            </a:extLst>
          </p:cNvPr>
          <p:cNvPicPr>
            <a:picLocks noChangeAspect="1"/>
          </p:cNvPicPr>
          <p:nvPr/>
        </p:nvPicPr>
        <p:blipFill>
          <a:blip r:embed="rId3"/>
          <a:stretch>
            <a:fillRect/>
          </a:stretch>
        </p:blipFill>
        <p:spPr>
          <a:xfrm>
            <a:off x="8704607" y="4550763"/>
            <a:ext cx="2952750" cy="2133600"/>
          </a:xfrm>
          <a:prstGeom prst="rect">
            <a:avLst/>
          </a:prstGeom>
        </p:spPr>
      </p:pic>
      <p:sp>
        <p:nvSpPr>
          <p:cNvPr id="63" name="TextBox 62">
            <a:extLst>
              <a:ext uri="{FF2B5EF4-FFF2-40B4-BE49-F238E27FC236}">
                <a16:creationId xmlns:a16="http://schemas.microsoft.com/office/drawing/2014/main" id="{62690ADD-7435-4617-876C-0B01FF1A9423}"/>
              </a:ext>
            </a:extLst>
          </p:cNvPr>
          <p:cNvSpPr txBox="1"/>
          <p:nvPr/>
        </p:nvSpPr>
        <p:spPr>
          <a:xfrm>
            <a:off x="3826612" y="1995513"/>
            <a:ext cx="6097656" cy="923330"/>
          </a:xfrm>
          <a:prstGeom prst="rect">
            <a:avLst/>
          </a:prstGeom>
          <a:noFill/>
        </p:spPr>
        <p:txBody>
          <a:bodyPr wrap="square">
            <a:spAutoFit/>
          </a:bodyPr>
          <a:lstStyle/>
          <a:p>
            <a:r>
              <a:rPr lang="en-ID" dirty="0"/>
              <a:t>Sifat </a:t>
            </a:r>
            <a:r>
              <a:rPr lang="en-ID" dirty="0" err="1"/>
              <a:t>ini</a:t>
            </a:r>
            <a:r>
              <a:rPr lang="en-ID" dirty="0"/>
              <a:t> </a:t>
            </a:r>
            <a:r>
              <a:rPr lang="en-ID" dirty="0" err="1"/>
              <a:t>banyak</a:t>
            </a:r>
            <a:r>
              <a:rPr lang="en-ID" dirty="0"/>
              <a:t> </a:t>
            </a:r>
            <a:r>
              <a:rPr lang="en-ID" dirty="0" err="1"/>
              <a:t>dimanfaatkan</a:t>
            </a:r>
            <a:r>
              <a:rPr lang="en-ID" dirty="0"/>
              <a:t> </a:t>
            </a:r>
            <a:r>
              <a:rPr lang="en-ID" dirty="0" err="1"/>
              <a:t>dalam</a:t>
            </a:r>
            <a:r>
              <a:rPr lang="en-ID" dirty="0"/>
              <a:t> </a:t>
            </a:r>
            <a:r>
              <a:rPr lang="en-ID" dirty="0" err="1"/>
              <a:t>industri</a:t>
            </a:r>
            <a:r>
              <a:rPr lang="en-ID" dirty="0"/>
              <a:t> </a:t>
            </a:r>
            <a:r>
              <a:rPr lang="en-ID" dirty="0" err="1"/>
              <a:t>makanan</a:t>
            </a:r>
            <a:r>
              <a:rPr lang="en-ID" dirty="0"/>
              <a:t>, </a:t>
            </a:r>
            <a:r>
              <a:rPr lang="en-ID" dirty="0" err="1"/>
              <a:t>obat-obatan</a:t>
            </a:r>
            <a:r>
              <a:rPr lang="en-ID" dirty="0"/>
              <a:t>, </a:t>
            </a:r>
            <a:r>
              <a:rPr lang="en-ID" dirty="0" err="1"/>
              <a:t>kosmetik</a:t>
            </a:r>
            <a:r>
              <a:rPr lang="en-ID" dirty="0"/>
              <a:t>, </a:t>
            </a:r>
            <a:r>
              <a:rPr lang="en-ID" dirty="0" err="1"/>
              <a:t>tekstil</a:t>
            </a:r>
            <a:r>
              <a:rPr lang="en-ID" dirty="0"/>
              <a:t>, cat, pasta </a:t>
            </a:r>
            <a:r>
              <a:rPr lang="en-ID" dirty="0" err="1"/>
              <a:t>gigi</a:t>
            </a:r>
            <a:r>
              <a:rPr lang="en-ID" dirty="0"/>
              <a:t>, dan </a:t>
            </a:r>
            <a:r>
              <a:rPr lang="en-ID" dirty="0" err="1"/>
              <a:t>industri</a:t>
            </a:r>
            <a:r>
              <a:rPr lang="en-ID" dirty="0"/>
              <a:t> </a:t>
            </a:r>
            <a:r>
              <a:rPr lang="en-ID" dirty="0" err="1"/>
              <a:t>lainnya</a:t>
            </a:r>
            <a:r>
              <a:rPr lang="en-ID" dirty="0"/>
              <a:t>. </a:t>
            </a:r>
          </a:p>
        </p:txBody>
      </p:sp>
      <p:sp>
        <p:nvSpPr>
          <p:cNvPr id="65" name="TextBox 64">
            <a:extLst>
              <a:ext uri="{FF2B5EF4-FFF2-40B4-BE49-F238E27FC236}">
                <a16:creationId xmlns:a16="http://schemas.microsoft.com/office/drawing/2014/main" id="{AE8C9B75-BCD4-43FC-B343-405B2660DA8E}"/>
              </a:ext>
            </a:extLst>
          </p:cNvPr>
          <p:cNvSpPr txBox="1"/>
          <p:nvPr/>
        </p:nvSpPr>
        <p:spPr>
          <a:xfrm>
            <a:off x="424069" y="1101892"/>
            <a:ext cx="6097656" cy="923330"/>
          </a:xfrm>
          <a:prstGeom prst="rect">
            <a:avLst/>
          </a:prstGeom>
          <a:noFill/>
        </p:spPr>
        <p:txBody>
          <a:bodyPr wrap="square">
            <a:spAutoFit/>
          </a:bodyPr>
          <a:lstStyle/>
          <a:p>
            <a:r>
              <a:rPr lang="en-ID" dirty="0" err="1"/>
              <a:t>Karaginan</a:t>
            </a:r>
            <a:r>
              <a:rPr lang="en-ID" dirty="0"/>
              <a:t> sangat </a:t>
            </a:r>
            <a:r>
              <a:rPr lang="en-ID" dirty="0" err="1"/>
              <a:t>penting</a:t>
            </a:r>
            <a:r>
              <a:rPr lang="en-ID" dirty="0"/>
              <a:t> </a:t>
            </a:r>
            <a:r>
              <a:rPr lang="en-ID" dirty="0" err="1"/>
              <a:t>peranannya</a:t>
            </a:r>
            <a:r>
              <a:rPr lang="en-ID" dirty="0"/>
              <a:t> </a:t>
            </a:r>
            <a:r>
              <a:rPr lang="en-ID" dirty="0" err="1"/>
              <a:t>sebagai</a:t>
            </a:r>
            <a:r>
              <a:rPr lang="en-ID" dirty="0"/>
              <a:t> stabilizer (</a:t>
            </a:r>
            <a:r>
              <a:rPr lang="en-ID" dirty="0" err="1"/>
              <a:t>penstabil</a:t>
            </a:r>
            <a:r>
              <a:rPr lang="en-ID" dirty="0"/>
              <a:t>), thickener (</a:t>
            </a:r>
            <a:r>
              <a:rPr lang="en-ID" dirty="0" err="1"/>
              <a:t>pengental</a:t>
            </a:r>
            <a:r>
              <a:rPr lang="en-ID" dirty="0"/>
              <a:t>), </a:t>
            </a:r>
            <a:r>
              <a:rPr lang="en-ID" dirty="0" err="1"/>
              <a:t>pembentuk</a:t>
            </a:r>
            <a:r>
              <a:rPr lang="en-ID" dirty="0"/>
              <a:t> gel, </a:t>
            </a:r>
            <a:r>
              <a:rPr lang="en-ID" dirty="0" err="1"/>
              <a:t>pengemulsi</a:t>
            </a:r>
            <a:r>
              <a:rPr lang="en-ID" dirty="0"/>
              <a:t>, dan lain-lain.</a:t>
            </a:r>
          </a:p>
        </p:txBody>
      </p:sp>
      <p:sp>
        <p:nvSpPr>
          <p:cNvPr id="67" name="TextBox 66">
            <a:extLst>
              <a:ext uri="{FF2B5EF4-FFF2-40B4-BE49-F238E27FC236}">
                <a16:creationId xmlns:a16="http://schemas.microsoft.com/office/drawing/2014/main" id="{68980FF1-D999-404F-B4C2-EEE73B5F4D7A}"/>
              </a:ext>
            </a:extLst>
          </p:cNvPr>
          <p:cNvSpPr txBox="1"/>
          <p:nvPr/>
        </p:nvSpPr>
        <p:spPr>
          <a:xfrm>
            <a:off x="424069" y="3092682"/>
            <a:ext cx="8153401" cy="1200329"/>
          </a:xfrm>
          <a:prstGeom prst="rect">
            <a:avLst/>
          </a:prstGeom>
          <a:noFill/>
        </p:spPr>
        <p:txBody>
          <a:bodyPr wrap="square">
            <a:spAutoFit/>
          </a:bodyPr>
          <a:lstStyle/>
          <a:p>
            <a:r>
              <a:rPr lang="en-ID" dirty="0" err="1"/>
              <a:t>Selain</a:t>
            </a:r>
            <a:r>
              <a:rPr lang="en-ID" dirty="0"/>
              <a:t> </a:t>
            </a:r>
            <a:r>
              <a:rPr lang="en-ID" dirty="0" err="1"/>
              <a:t>itu</a:t>
            </a:r>
            <a:r>
              <a:rPr lang="en-ID" dirty="0"/>
              <a:t> juga </a:t>
            </a:r>
            <a:r>
              <a:rPr lang="en-ID" dirty="0" err="1"/>
              <a:t>berfungsi</a:t>
            </a:r>
            <a:r>
              <a:rPr lang="en-ID" dirty="0"/>
              <a:t> </a:t>
            </a:r>
            <a:r>
              <a:rPr lang="en-ID" dirty="0" err="1"/>
              <a:t>sebagai</a:t>
            </a:r>
            <a:r>
              <a:rPr lang="en-ID" dirty="0"/>
              <a:t> </a:t>
            </a:r>
            <a:r>
              <a:rPr lang="en-ID" dirty="0" err="1"/>
              <a:t>pensuspensi</a:t>
            </a:r>
            <a:r>
              <a:rPr lang="en-ID" dirty="0"/>
              <a:t>, </a:t>
            </a:r>
            <a:r>
              <a:rPr lang="en-ID" dirty="0" err="1"/>
              <a:t>pengikat</a:t>
            </a:r>
            <a:r>
              <a:rPr lang="en-ID" dirty="0"/>
              <a:t>, </a:t>
            </a:r>
            <a:r>
              <a:rPr lang="en-ID" i="1" dirty="0"/>
              <a:t>protective</a:t>
            </a:r>
            <a:r>
              <a:rPr lang="en-ID" dirty="0"/>
              <a:t> (</a:t>
            </a:r>
            <a:r>
              <a:rPr lang="en-ID" dirty="0" err="1"/>
              <a:t>melindungi</a:t>
            </a:r>
            <a:r>
              <a:rPr lang="en-ID" dirty="0"/>
              <a:t> </a:t>
            </a:r>
            <a:r>
              <a:rPr lang="en-ID" dirty="0" err="1"/>
              <a:t>koloid</a:t>
            </a:r>
            <a:r>
              <a:rPr lang="en-ID" dirty="0"/>
              <a:t>), </a:t>
            </a:r>
            <a:r>
              <a:rPr lang="en-ID" i="1" dirty="0"/>
              <a:t>film former </a:t>
            </a:r>
            <a:r>
              <a:rPr lang="en-ID" dirty="0"/>
              <a:t>(</a:t>
            </a:r>
            <a:r>
              <a:rPr lang="en-ID" dirty="0" err="1"/>
              <a:t>mengikat</a:t>
            </a:r>
            <a:r>
              <a:rPr lang="en-ID" dirty="0"/>
              <a:t> </a:t>
            </a:r>
            <a:r>
              <a:rPr lang="en-ID" dirty="0" err="1"/>
              <a:t>suatu</a:t>
            </a:r>
            <a:r>
              <a:rPr lang="en-ID" dirty="0"/>
              <a:t> </a:t>
            </a:r>
            <a:r>
              <a:rPr lang="en-ID" dirty="0" err="1"/>
              <a:t>bahan</a:t>
            </a:r>
            <a:r>
              <a:rPr lang="en-ID" dirty="0"/>
              <a:t>), </a:t>
            </a:r>
            <a:r>
              <a:rPr lang="en-ID" i="1" dirty="0"/>
              <a:t>syneresis inhibitor </a:t>
            </a:r>
            <a:r>
              <a:rPr lang="en-ID" dirty="0"/>
              <a:t>(</a:t>
            </a:r>
            <a:r>
              <a:rPr lang="en-ID" dirty="0" err="1"/>
              <a:t>mencegah</a:t>
            </a:r>
            <a:r>
              <a:rPr lang="en-ID" dirty="0"/>
              <a:t> </a:t>
            </a:r>
            <a:r>
              <a:rPr lang="en-ID" dirty="0" err="1"/>
              <a:t>terjadinya</a:t>
            </a:r>
            <a:r>
              <a:rPr lang="en-ID" dirty="0"/>
              <a:t> </a:t>
            </a:r>
            <a:r>
              <a:rPr lang="en-ID" dirty="0" err="1"/>
              <a:t>pelepasan</a:t>
            </a:r>
            <a:r>
              <a:rPr lang="en-ID" dirty="0"/>
              <a:t> air), dan </a:t>
            </a:r>
            <a:r>
              <a:rPr lang="en-ID" i="1" dirty="0"/>
              <a:t>flocculating agent </a:t>
            </a:r>
            <a:r>
              <a:rPr lang="en-ID" dirty="0" err="1"/>
              <a:t>atau</a:t>
            </a:r>
            <a:r>
              <a:rPr lang="en-ID" dirty="0"/>
              <a:t> </a:t>
            </a:r>
            <a:r>
              <a:rPr lang="en-ID" dirty="0" err="1"/>
              <a:t>mengikat</a:t>
            </a:r>
            <a:r>
              <a:rPr lang="en-ID" dirty="0"/>
              <a:t> </a:t>
            </a:r>
            <a:r>
              <a:rPr lang="en-ID" dirty="0" err="1"/>
              <a:t>bahan-bahan</a:t>
            </a:r>
            <a:endParaRPr lang="en-ID" dirty="0"/>
          </a:p>
        </p:txBody>
      </p:sp>
      <p:pic>
        <p:nvPicPr>
          <p:cNvPr id="1026" name="Picture 2" descr="Pustaka Pangan: KARAGENAN">
            <a:extLst>
              <a:ext uri="{FF2B5EF4-FFF2-40B4-BE49-F238E27FC236}">
                <a16:creationId xmlns:a16="http://schemas.microsoft.com/office/drawing/2014/main" id="{A534D722-44DB-4D9E-810C-682761450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381" y="4893663"/>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E7CC3403-DBA3-4CDC-B636-96EBC8D1106F}"/>
              </a:ext>
            </a:extLst>
          </p:cNvPr>
          <p:cNvSpPr txBox="1"/>
          <p:nvPr/>
        </p:nvSpPr>
        <p:spPr>
          <a:xfrm>
            <a:off x="534643" y="4550763"/>
            <a:ext cx="4690025" cy="1754326"/>
          </a:xfrm>
          <a:prstGeom prst="rect">
            <a:avLst/>
          </a:prstGeom>
          <a:noFill/>
        </p:spPr>
        <p:txBody>
          <a:bodyPr wrap="square">
            <a:spAutoFit/>
          </a:bodyPr>
          <a:lstStyle/>
          <a:p>
            <a:r>
              <a:rPr lang="en-ID" dirty="0" err="1"/>
              <a:t>Penggunaan</a:t>
            </a:r>
            <a:r>
              <a:rPr lang="en-ID" dirty="0"/>
              <a:t> </a:t>
            </a:r>
            <a:r>
              <a:rPr lang="en-ID" dirty="0" err="1"/>
              <a:t>karaginan</a:t>
            </a:r>
            <a:r>
              <a:rPr lang="en-ID" dirty="0"/>
              <a:t> </a:t>
            </a:r>
            <a:r>
              <a:rPr lang="en-ID" dirty="0" err="1"/>
              <a:t>dalam</a:t>
            </a:r>
            <a:r>
              <a:rPr lang="en-ID" dirty="0"/>
              <a:t> </a:t>
            </a:r>
            <a:r>
              <a:rPr lang="en-ID" dirty="0" err="1"/>
              <a:t>bahan</a:t>
            </a:r>
            <a:r>
              <a:rPr lang="en-ID" dirty="0"/>
              <a:t> </a:t>
            </a:r>
            <a:r>
              <a:rPr lang="en-ID" dirty="0" err="1"/>
              <a:t>pengolah</a:t>
            </a:r>
            <a:r>
              <a:rPr lang="en-ID" dirty="0"/>
              <a:t> </a:t>
            </a:r>
            <a:r>
              <a:rPr lang="en-ID" dirty="0" err="1"/>
              <a:t>pangan</a:t>
            </a:r>
            <a:r>
              <a:rPr lang="en-ID" dirty="0"/>
              <a:t> </a:t>
            </a:r>
            <a:r>
              <a:rPr lang="en-ID" dirty="0" err="1"/>
              <a:t>dapat</a:t>
            </a:r>
            <a:r>
              <a:rPr lang="en-ID" dirty="0"/>
              <a:t> </a:t>
            </a:r>
            <a:r>
              <a:rPr lang="en-ID" dirty="0" err="1"/>
              <a:t>dibagi</a:t>
            </a:r>
            <a:r>
              <a:rPr lang="en-ID" dirty="0"/>
              <a:t> </a:t>
            </a:r>
            <a:r>
              <a:rPr lang="en-ID" dirty="0" err="1"/>
              <a:t>dalam</a:t>
            </a:r>
            <a:r>
              <a:rPr lang="en-ID" dirty="0"/>
              <a:t> </a:t>
            </a:r>
            <a:r>
              <a:rPr lang="en-ID" dirty="0" err="1"/>
              <a:t>dua</a:t>
            </a:r>
            <a:r>
              <a:rPr lang="en-ID" dirty="0"/>
              <a:t> </a:t>
            </a:r>
            <a:r>
              <a:rPr lang="en-ID" dirty="0" err="1"/>
              <a:t>kelompok</a:t>
            </a:r>
            <a:r>
              <a:rPr lang="en-ID" dirty="0"/>
              <a:t>, </a:t>
            </a:r>
            <a:r>
              <a:rPr lang="en-ID" dirty="0" err="1"/>
              <a:t>yaitu</a:t>
            </a:r>
            <a:r>
              <a:rPr lang="en-ID" dirty="0"/>
              <a:t> </a:t>
            </a:r>
            <a:r>
              <a:rPr lang="en-ID" dirty="0" err="1"/>
              <a:t>untuk</a:t>
            </a:r>
            <a:r>
              <a:rPr lang="en-ID" dirty="0"/>
              <a:t> </a:t>
            </a:r>
            <a:r>
              <a:rPr lang="en-ID" dirty="0" err="1"/>
              <a:t>produkproduk</a:t>
            </a:r>
            <a:r>
              <a:rPr lang="en-ID" dirty="0"/>
              <a:t> yang </a:t>
            </a:r>
            <a:r>
              <a:rPr lang="en-ID" dirty="0" err="1"/>
              <a:t>menggunakan</a:t>
            </a:r>
            <a:r>
              <a:rPr lang="en-ID" dirty="0"/>
              <a:t> </a:t>
            </a:r>
            <a:r>
              <a:rPr lang="en-ID" dirty="0" err="1"/>
              <a:t>bahan</a:t>
            </a:r>
            <a:r>
              <a:rPr lang="en-ID" dirty="0"/>
              <a:t> </a:t>
            </a:r>
            <a:r>
              <a:rPr lang="en-ID" dirty="0" err="1"/>
              <a:t>dasar</a:t>
            </a:r>
            <a:r>
              <a:rPr lang="en-ID" dirty="0"/>
              <a:t> air dan </a:t>
            </a:r>
            <a:r>
              <a:rPr lang="en-ID" dirty="0" err="1"/>
              <a:t>produkproduk</a:t>
            </a:r>
            <a:r>
              <a:rPr lang="en-ID" dirty="0"/>
              <a:t> yang </a:t>
            </a:r>
            <a:r>
              <a:rPr lang="en-ID" dirty="0" err="1"/>
              <a:t>menggunakan</a:t>
            </a:r>
            <a:r>
              <a:rPr lang="en-ID" dirty="0"/>
              <a:t> </a:t>
            </a:r>
            <a:r>
              <a:rPr lang="en-ID" dirty="0" err="1"/>
              <a:t>bahan</a:t>
            </a:r>
            <a:r>
              <a:rPr lang="en-ID" dirty="0"/>
              <a:t> </a:t>
            </a:r>
            <a:r>
              <a:rPr lang="en-ID" dirty="0" err="1"/>
              <a:t>dasar</a:t>
            </a:r>
            <a:r>
              <a:rPr lang="en-ID" dirty="0"/>
              <a:t> susu. </a:t>
            </a:r>
          </a:p>
        </p:txBody>
      </p:sp>
    </p:spTree>
    <p:extLst>
      <p:ext uri="{BB962C8B-B14F-4D97-AF65-F5344CB8AC3E}">
        <p14:creationId xmlns:p14="http://schemas.microsoft.com/office/powerpoint/2010/main" val="127922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err="1"/>
              <a:t>Aplikasi</a:t>
            </a:r>
            <a:r>
              <a:rPr lang="en-US" dirty="0"/>
              <a:t> Agar</a:t>
            </a:r>
          </a:p>
        </p:txBody>
      </p:sp>
      <p:sp>
        <p:nvSpPr>
          <p:cNvPr id="11" name="TextBox 10">
            <a:extLst>
              <a:ext uri="{FF2B5EF4-FFF2-40B4-BE49-F238E27FC236}">
                <a16:creationId xmlns:a16="http://schemas.microsoft.com/office/drawing/2014/main" id="{6753B2FA-4B69-4874-9239-5A3D94C08926}"/>
              </a:ext>
            </a:extLst>
          </p:cNvPr>
          <p:cNvSpPr txBox="1"/>
          <p:nvPr/>
        </p:nvSpPr>
        <p:spPr>
          <a:xfrm>
            <a:off x="573983" y="1309445"/>
            <a:ext cx="9225999" cy="646331"/>
          </a:xfrm>
          <a:prstGeom prst="rect">
            <a:avLst/>
          </a:prstGeom>
          <a:noFill/>
        </p:spPr>
        <p:txBody>
          <a:bodyPr wrap="square">
            <a:spAutoFit/>
          </a:bodyPr>
          <a:lstStyle/>
          <a:p>
            <a:r>
              <a:rPr lang="en-ID" dirty="0" err="1"/>
              <a:t>Fungsi</a:t>
            </a:r>
            <a:r>
              <a:rPr lang="en-ID" dirty="0"/>
              <a:t> </a:t>
            </a:r>
            <a:r>
              <a:rPr lang="en-ID" dirty="0" err="1"/>
              <a:t>utama</a:t>
            </a:r>
            <a:r>
              <a:rPr lang="en-ID" dirty="0"/>
              <a:t> agar-agar </a:t>
            </a:r>
            <a:r>
              <a:rPr lang="en-ID" dirty="0" err="1"/>
              <a:t>adalah</a:t>
            </a:r>
            <a:r>
              <a:rPr lang="en-ID" dirty="0"/>
              <a:t> </a:t>
            </a:r>
            <a:r>
              <a:rPr lang="en-ID" dirty="0" err="1"/>
              <a:t>sebagai</a:t>
            </a:r>
            <a:r>
              <a:rPr lang="en-ID" dirty="0"/>
              <a:t> </a:t>
            </a:r>
            <a:r>
              <a:rPr lang="en-ID" dirty="0" err="1"/>
              <a:t>bahan</a:t>
            </a:r>
            <a:r>
              <a:rPr lang="en-ID" dirty="0"/>
              <a:t> </a:t>
            </a:r>
            <a:r>
              <a:rPr lang="en-ID" dirty="0" err="1"/>
              <a:t>pemantap</a:t>
            </a:r>
            <a:r>
              <a:rPr lang="en-ID" dirty="0"/>
              <a:t>, </a:t>
            </a:r>
            <a:r>
              <a:rPr lang="en-ID" dirty="0" err="1"/>
              <a:t>penstabil</a:t>
            </a:r>
            <a:r>
              <a:rPr lang="en-ID" dirty="0"/>
              <a:t>, </a:t>
            </a:r>
            <a:r>
              <a:rPr lang="en-ID" dirty="0" err="1"/>
              <a:t>pengemulsi</a:t>
            </a:r>
            <a:r>
              <a:rPr lang="en-ID" dirty="0"/>
              <a:t>, </a:t>
            </a:r>
            <a:r>
              <a:rPr lang="en-ID" dirty="0" err="1"/>
              <a:t>pengisi</a:t>
            </a:r>
            <a:r>
              <a:rPr lang="en-ID" dirty="0"/>
              <a:t>, </a:t>
            </a:r>
            <a:r>
              <a:rPr lang="en-ID" dirty="0" err="1"/>
              <a:t>penjernih</a:t>
            </a:r>
            <a:r>
              <a:rPr lang="en-ID" dirty="0"/>
              <a:t>, </a:t>
            </a:r>
            <a:r>
              <a:rPr lang="en-ID" dirty="0" err="1"/>
              <a:t>pembuat</a:t>
            </a:r>
            <a:r>
              <a:rPr lang="en-ID" dirty="0"/>
              <a:t> gel, dan lain-lain. </a:t>
            </a:r>
          </a:p>
        </p:txBody>
      </p:sp>
      <p:sp>
        <p:nvSpPr>
          <p:cNvPr id="13" name="TextBox 12">
            <a:extLst>
              <a:ext uri="{FF2B5EF4-FFF2-40B4-BE49-F238E27FC236}">
                <a16:creationId xmlns:a16="http://schemas.microsoft.com/office/drawing/2014/main" id="{97F0B022-DAFD-4BBA-885E-21355A7773E6}"/>
              </a:ext>
            </a:extLst>
          </p:cNvPr>
          <p:cNvSpPr txBox="1"/>
          <p:nvPr/>
        </p:nvSpPr>
        <p:spPr>
          <a:xfrm>
            <a:off x="1072180" y="2162626"/>
            <a:ext cx="4512367" cy="1477328"/>
          </a:xfrm>
          <a:prstGeom prst="rect">
            <a:avLst/>
          </a:prstGeom>
          <a:noFill/>
        </p:spPr>
        <p:txBody>
          <a:bodyPr wrap="square">
            <a:spAutoFit/>
          </a:bodyPr>
          <a:lstStyle/>
          <a:p>
            <a:r>
              <a:rPr lang="en-ID" dirty="0" err="1"/>
              <a:t>Beberapa</a:t>
            </a:r>
            <a:r>
              <a:rPr lang="en-ID" dirty="0"/>
              <a:t> </a:t>
            </a:r>
            <a:r>
              <a:rPr lang="en-ID" dirty="0" err="1"/>
              <a:t>industri</a:t>
            </a:r>
            <a:r>
              <a:rPr lang="en-ID" dirty="0"/>
              <a:t> yang </a:t>
            </a:r>
            <a:r>
              <a:rPr lang="en-ID" dirty="0" err="1"/>
              <a:t>memanfaatkan</a:t>
            </a:r>
            <a:r>
              <a:rPr lang="en-ID" dirty="0"/>
              <a:t> </a:t>
            </a:r>
            <a:r>
              <a:rPr lang="en-ID" dirty="0" err="1"/>
              <a:t>kemampuan</a:t>
            </a:r>
            <a:r>
              <a:rPr lang="en-ID" dirty="0"/>
              <a:t> </a:t>
            </a:r>
            <a:r>
              <a:rPr lang="en-ID" dirty="0" err="1"/>
              <a:t>membentuk</a:t>
            </a:r>
            <a:r>
              <a:rPr lang="en-ID" dirty="0"/>
              <a:t> gel </a:t>
            </a:r>
            <a:r>
              <a:rPr lang="en-ID" dirty="0" err="1"/>
              <a:t>dari</a:t>
            </a:r>
            <a:r>
              <a:rPr lang="en-ID" dirty="0"/>
              <a:t> agar-agar </a:t>
            </a:r>
            <a:r>
              <a:rPr lang="en-ID" dirty="0" err="1"/>
              <a:t>adalah</a:t>
            </a:r>
            <a:r>
              <a:rPr lang="en-ID" dirty="0"/>
              <a:t> </a:t>
            </a:r>
            <a:r>
              <a:rPr lang="en-ID" dirty="0" err="1"/>
              <a:t>industri</a:t>
            </a:r>
            <a:r>
              <a:rPr lang="en-ID" dirty="0"/>
              <a:t> </a:t>
            </a:r>
            <a:r>
              <a:rPr lang="en-ID" dirty="0" err="1"/>
              <a:t>makanan</a:t>
            </a:r>
            <a:r>
              <a:rPr lang="en-ID" dirty="0"/>
              <a:t>, </a:t>
            </a:r>
            <a:r>
              <a:rPr lang="en-ID" dirty="0" err="1"/>
              <a:t>farmasi</a:t>
            </a:r>
            <a:r>
              <a:rPr lang="en-ID" dirty="0"/>
              <a:t>, </a:t>
            </a:r>
            <a:r>
              <a:rPr lang="en-ID" dirty="0" err="1"/>
              <a:t>kosmetik</a:t>
            </a:r>
            <a:r>
              <a:rPr lang="en-ID" dirty="0"/>
              <a:t>, </a:t>
            </a:r>
            <a:r>
              <a:rPr lang="en-ID" dirty="0" err="1"/>
              <a:t>kulit</a:t>
            </a:r>
            <a:r>
              <a:rPr lang="en-ID" dirty="0"/>
              <a:t>, </a:t>
            </a:r>
            <a:r>
              <a:rPr lang="en-ID" dirty="0" err="1"/>
              <a:t>fotografi</a:t>
            </a:r>
            <a:r>
              <a:rPr lang="en-ID" dirty="0"/>
              <a:t> dan </a:t>
            </a:r>
            <a:r>
              <a:rPr lang="en-ID" dirty="0" err="1"/>
              <a:t>sebagai</a:t>
            </a:r>
            <a:r>
              <a:rPr lang="en-ID" dirty="0"/>
              <a:t> media </a:t>
            </a:r>
            <a:r>
              <a:rPr lang="en-ID" dirty="0" err="1"/>
              <a:t>penumbuh</a:t>
            </a:r>
            <a:r>
              <a:rPr lang="en-ID" dirty="0"/>
              <a:t> </a:t>
            </a:r>
            <a:r>
              <a:rPr lang="en-ID" dirty="0" err="1"/>
              <a:t>mikroba</a:t>
            </a:r>
            <a:r>
              <a:rPr lang="en-ID" dirty="0"/>
              <a:t>.</a:t>
            </a:r>
          </a:p>
        </p:txBody>
      </p:sp>
      <p:pic>
        <p:nvPicPr>
          <p:cNvPr id="6" name="Picture 5">
            <a:extLst>
              <a:ext uri="{FF2B5EF4-FFF2-40B4-BE49-F238E27FC236}">
                <a16:creationId xmlns:a16="http://schemas.microsoft.com/office/drawing/2014/main" id="{B2579476-F117-43D9-8311-54E21722461A}"/>
              </a:ext>
            </a:extLst>
          </p:cNvPr>
          <p:cNvPicPr>
            <a:picLocks noChangeAspect="1"/>
          </p:cNvPicPr>
          <p:nvPr/>
        </p:nvPicPr>
        <p:blipFill>
          <a:blip r:embed="rId2"/>
          <a:stretch>
            <a:fillRect/>
          </a:stretch>
        </p:blipFill>
        <p:spPr>
          <a:xfrm>
            <a:off x="5654951" y="1816628"/>
            <a:ext cx="5792859" cy="4596070"/>
          </a:xfrm>
          <a:prstGeom prst="rect">
            <a:avLst/>
          </a:prstGeom>
        </p:spPr>
      </p:pic>
      <p:sp>
        <p:nvSpPr>
          <p:cNvPr id="17" name="TextBox 16">
            <a:extLst>
              <a:ext uri="{FF2B5EF4-FFF2-40B4-BE49-F238E27FC236}">
                <a16:creationId xmlns:a16="http://schemas.microsoft.com/office/drawing/2014/main" id="{225B7D49-1B71-4026-B29E-CE637A346E42}"/>
              </a:ext>
            </a:extLst>
          </p:cNvPr>
          <p:cNvSpPr txBox="1"/>
          <p:nvPr/>
        </p:nvSpPr>
        <p:spPr>
          <a:xfrm>
            <a:off x="484533" y="4147137"/>
            <a:ext cx="4972050" cy="1477328"/>
          </a:xfrm>
          <a:prstGeom prst="rect">
            <a:avLst/>
          </a:prstGeom>
          <a:noFill/>
        </p:spPr>
        <p:txBody>
          <a:bodyPr wrap="square">
            <a:spAutoFit/>
          </a:bodyPr>
          <a:lstStyle/>
          <a:p>
            <a:r>
              <a:rPr lang="en-ID" dirty="0"/>
              <a:t>Agar </a:t>
            </a:r>
            <a:r>
              <a:rPr lang="en-ID" dirty="0" err="1"/>
              <a:t>memiliki</a:t>
            </a:r>
            <a:r>
              <a:rPr lang="en-ID" dirty="0"/>
              <a:t> </a:t>
            </a:r>
            <a:r>
              <a:rPr lang="en-ID" dirty="0" err="1"/>
              <a:t>kemampuan</a:t>
            </a:r>
            <a:r>
              <a:rPr lang="en-ID" dirty="0"/>
              <a:t> </a:t>
            </a:r>
            <a:r>
              <a:rPr lang="en-ID" dirty="0" err="1"/>
              <a:t>membentuk</a:t>
            </a:r>
            <a:r>
              <a:rPr lang="en-ID" dirty="0"/>
              <a:t> </a:t>
            </a:r>
            <a:r>
              <a:rPr lang="en-ID" dirty="0" err="1"/>
              <a:t>lapisan</a:t>
            </a:r>
            <a:r>
              <a:rPr lang="en-ID" dirty="0"/>
              <a:t> gel </a:t>
            </a:r>
            <a:r>
              <a:rPr lang="en-ID" dirty="0" err="1"/>
              <a:t>atau</a:t>
            </a:r>
            <a:r>
              <a:rPr lang="en-ID" dirty="0"/>
              <a:t> film, </a:t>
            </a:r>
            <a:r>
              <a:rPr lang="en-ID" dirty="0" err="1"/>
              <a:t>sehingga</a:t>
            </a:r>
            <a:r>
              <a:rPr lang="en-ID" dirty="0"/>
              <a:t> </a:t>
            </a:r>
            <a:r>
              <a:rPr lang="en-ID" dirty="0" err="1"/>
              <a:t>banyak</a:t>
            </a:r>
            <a:r>
              <a:rPr lang="en-ID" dirty="0"/>
              <a:t> </a:t>
            </a:r>
            <a:r>
              <a:rPr lang="en-ID" dirty="0" err="1"/>
              <a:t>dimanfaatkan</a:t>
            </a:r>
            <a:r>
              <a:rPr lang="en-ID" dirty="0"/>
              <a:t> </a:t>
            </a:r>
            <a:r>
              <a:rPr lang="en-ID" dirty="0" err="1"/>
              <a:t>sebagai</a:t>
            </a:r>
            <a:r>
              <a:rPr lang="en-ID" dirty="0"/>
              <a:t> </a:t>
            </a:r>
            <a:r>
              <a:rPr lang="en-ID" dirty="0" err="1"/>
              <a:t>bahan</a:t>
            </a:r>
            <a:r>
              <a:rPr lang="en-ID" dirty="0"/>
              <a:t> </a:t>
            </a:r>
            <a:r>
              <a:rPr lang="en-ID" dirty="0" err="1"/>
              <a:t>pengemulsi</a:t>
            </a:r>
            <a:r>
              <a:rPr lang="en-ID" dirty="0"/>
              <a:t> (emulsifier), </a:t>
            </a:r>
            <a:r>
              <a:rPr lang="en-ID" dirty="0" err="1"/>
              <a:t>penstabil</a:t>
            </a:r>
            <a:r>
              <a:rPr lang="en-ID" dirty="0"/>
              <a:t> (stabilizer), </a:t>
            </a:r>
            <a:r>
              <a:rPr lang="en-ID" dirty="0" err="1"/>
              <a:t>pembentuk</a:t>
            </a:r>
            <a:r>
              <a:rPr lang="en-ID" dirty="0"/>
              <a:t> gel, </a:t>
            </a:r>
            <a:r>
              <a:rPr lang="en-ID" dirty="0" err="1"/>
              <a:t>pensuspensi</a:t>
            </a:r>
            <a:r>
              <a:rPr lang="en-ID" dirty="0"/>
              <a:t>, </a:t>
            </a:r>
            <a:r>
              <a:rPr lang="en-ID" dirty="0" err="1"/>
              <a:t>pelapis</a:t>
            </a:r>
            <a:r>
              <a:rPr lang="en-ID" dirty="0"/>
              <a:t>, dan inhibitor</a:t>
            </a:r>
          </a:p>
        </p:txBody>
      </p:sp>
    </p:spTree>
    <p:extLst>
      <p:ext uri="{BB962C8B-B14F-4D97-AF65-F5344CB8AC3E}">
        <p14:creationId xmlns:p14="http://schemas.microsoft.com/office/powerpoint/2010/main" val="36753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err="1"/>
              <a:t>Aplikasi</a:t>
            </a:r>
            <a:r>
              <a:rPr lang="en-US" dirty="0"/>
              <a:t> </a:t>
            </a:r>
            <a:r>
              <a:rPr lang="en-US" dirty="0" err="1"/>
              <a:t>Alginat</a:t>
            </a:r>
            <a:endParaRPr lang="en-US" dirty="0"/>
          </a:p>
        </p:txBody>
      </p:sp>
      <p:pic>
        <p:nvPicPr>
          <p:cNvPr id="4" name="Picture 3">
            <a:extLst>
              <a:ext uri="{FF2B5EF4-FFF2-40B4-BE49-F238E27FC236}">
                <a16:creationId xmlns:a16="http://schemas.microsoft.com/office/drawing/2014/main" id="{884A1A28-0C0F-40A1-BCDC-471AB82AB0C7}"/>
              </a:ext>
            </a:extLst>
          </p:cNvPr>
          <p:cNvPicPr>
            <a:picLocks noChangeAspect="1"/>
          </p:cNvPicPr>
          <p:nvPr/>
        </p:nvPicPr>
        <p:blipFill>
          <a:blip r:embed="rId2"/>
          <a:stretch>
            <a:fillRect/>
          </a:stretch>
        </p:blipFill>
        <p:spPr>
          <a:xfrm>
            <a:off x="1309687" y="1217336"/>
            <a:ext cx="9572625" cy="3648075"/>
          </a:xfrm>
          <a:prstGeom prst="rect">
            <a:avLst/>
          </a:prstGeom>
        </p:spPr>
      </p:pic>
      <p:sp>
        <p:nvSpPr>
          <p:cNvPr id="10" name="TextBox 9">
            <a:extLst>
              <a:ext uri="{FF2B5EF4-FFF2-40B4-BE49-F238E27FC236}">
                <a16:creationId xmlns:a16="http://schemas.microsoft.com/office/drawing/2014/main" id="{31FEBF37-B452-41CF-9446-567E2518B1BA}"/>
              </a:ext>
            </a:extLst>
          </p:cNvPr>
          <p:cNvSpPr txBox="1"/>
          <p:nvPr/>
        </p:nvSpPr>
        <p:spPr>
          <a:xfrm>
            <a:off x="1309687" y="5168078"/>
            <a:ext cx="9851956" cy="1200329"/>
          </a:xfrm>
          <a:prstGeom prst="rect">
            <a:avLst/>
          </a:prstGeom>
          <a:noFill/>
        </p:spPr>
        <p:txBody>
          <a:bodyPr wrap="square">
            <a:spAutoFit/>
          </a:bodyPr>
          <a:lstStyle/>
          <a:p>
            <a:r>
              <a:rPr lang="en-ID" dirty="0" err="1"/>
              <a:t>Alginat</a:t>
            </a:r>
            <a:r>
              <a:rPr lang="en-ID" dirty="0"/>
              <a:t> yang </a:t>
            </a:r>
            <a:r>
              <a:rPr lang="en-ID" dirty="0" err="1"/>
              <a:t>biasa</a:t>
            </a:r>
            <a:r>
              <a:rPr lang="en-ID" dirty="0"/>
              <a:t> </a:t>
            </a:r>
            <a:r>
              <a:rPr lang="en-ID" dirty="0" err="1"/>
              <a:t>digunakan</a:t>
            </a:r>
            <a:r>
              <a:rPr lang="en-ID" dirty="0"/>
              <a:t> </a:t>
            </a:r>
            <a:r>
              <a:rPr lang="en-ID" dirty="0" err="1"/>
              <a:t>untuk</a:t>
            </a:r>
            <a:r>
              <a:rPr lang="en-ID" dirty="0"/>
              <a:t> </a:t>
            </a:r>
            <a:r>
              <a:rPr lang="en-ID" dirty="0" err="1"/>
              <a:t>kebutuhan</a:t>
            </a:r>
            <a:r>
              <a:rPr lang="en-ID" dirty="0"/>
              <a:t> </a:t>
            </a:r>
            <a:r>
              <a:rPr lang="en-ID" dirty="0" err="1"/>
              <a:t>industri</a:t>
            </a:r>
            <a:r>
              <a:rPr lang="en-ID" dirty="0"/>
              <a:t> (</a:t>
            </a:r>
            <a:r>
              <a:rPr lang="en-ID" dirty="0" err="1"/>
              <a:t>misalnya</a:t>
            </a:r>
            <a:r>
              <a:rPr lang="en-ID" dirty="0"/>
              <a:t> </a:t>
            </a:r>
            <a:r>
              <a:rPr lang="en-ID" dirty="0" err="1"/>
              <a:t>industri</a:t>
            </a:r>
            <a:r>
              <a:rPr lang="en-ID" dirty="0"/>
              <a:t> </a:t>
            </a:r>
            <a:r>
              <a:rPr lang="en-ID" dirty="0" err="1"/>
              <a:t>makanan</a:t>
            </a:r>
            <a:r>
              <a:rPr lang="en-ID" dirty="0"/>
              <a:t>, </a:t>
            </a:r>
            <a:r>
              <a:rPr lang="en-ID" dirty="0" err="1"/>
              <a:t>farmasi</a:t>
            </a:r>
            <a:r>
              <a:rPr lang="en-ID" dirty="0"/>
              <a:t>, </a:t>
            </a:r>
            <a:r>
              <a:rPr lang="en-ID" dirty="0" err="1"/>
              <a:t>kosmetik</a:t>
            </a:r>
            <a:r>
              <a:rPr lang="en-ID" dirty="0"/>
              <a:t>, </a:t>
            </a:r>
            <a:r>
              <a:rPr lang="en-ID" dirty="0" err="1"/>
              <a:t>tekstil</a:t>
            </a:r>
            <a:r>
              <a:rPr lang="en-ID" dirty="0"/>
              <a:t>, cat dan </a:t>
            </a:r>
            <a:r>
              <a:rPr lang="en-ID" dirty="0" err="1"/>
              <a:t>beberapa</a:t>
            </a:r>
            <a:r>
              <a:rPr lang="en-ID" dirty="0"/>
              <a:t> </a:t>
            </a:r>
            <a:r>
              <a:rPr lang="en-ID" dirty="0" err="1"/>
              <a:t>industri</a:t>
            </a:r>
            <a:r>
              <a:rPr lang="en-ID" dirty="0"/>
              <a:t> </a:t>
            </a:r>
            <a:r>
              <a:rPr lang="en-ID" dirty="0" err="1"/>
              <a:t>lainnya</a:t>
            </a:r>
            <a:r>
              <a:rPr lang="en-ID" dirty="0"/>
              <a:t>) </a:t>
            </a:r>
            <a:r>
              <a:rPr lang="en-ID" dirty="0" err="1"/>
              <a:t>meliputi</a:t>
            </a:r>
            <a:r>
              <a:rPr lang="en-ID" dirty="0"/>
              <a:t> natrium </a:t>
            </a:r>
            <a:r>
              <a:rPr lang="en-ID" dirty="0" err="1"/>
              <a:t>alginat</a:t>
            </a:r>
            <a:r>
              <a:rPr lang="en-ID" dirty="0"/>
              <a:t>, kalium </a:t>
            </a:r>
            <a:r>
              <a:rPr lang="en-ID" dirty="0" err="1"/>
              <a:t>alginat</a:t>
            </a:r>
            <a:r>
              <a:rPr lang="en-ID" dirty="0"/>
              <a:t>, </a:t>
            </a:r>
            <a:r>
              <a:rPr lang="en-ID" dirty="0" err="1"/>
              <a:t>amonium</a:t>
            </a:r>
            <a:r>
              <a:rPr lang="en-ID" dirty="0"/>
              <a:t> </a:t>
            </a:r>
            <a:r>
              <a:rPr lang="en-ID" dirty="0" err="1"/>
              <a:t>alginat</a:t>
            </a:r>
            <a:r>
              <a:rPr lang="en-ID" dirty="0"/>
              <a:t>, </a:t>
            </a:r>
            <a:r>
              <a:rPr lang="en-ID" dirty="0" err="1"/>
              <a:t>campuran</a:t>
            </a:r>
            <a:r>
              <a:rPr lang="en-ID" dirty="0"/>
              <a:t> </a:t>
            </a:r>
            <a:r>
              <a:rPr lang="en-ID" dirty="0" err="1"/>
              <a:t>kalsium-amonium</a:t>
            </a:r>
            <a:r>
              <a:rPr lang="en-ID" dirty="0"/>
              <a:t> </a:t>
            </a:r>
            <a:r>
              <a:rPr lang="en-ID" dirty="0" err="1"/>
              <a:t>alginat</a:t>
            </a:r>
            <a:r>
              <a:rPr lang="en-ID" dirty="0"/>
              <a:t>, </a:t>
            </a:r>
            <a:r>
              <a:rPr lang="en-ID" dirty="0" err="1"/>
              <a:t>campuran</a:t>
            </a:r>
            <a:r>
              <a:rPr lang="en-ID" dirty="0"/>
              <a:t> </a:t>
            </a:r>
            <a:r>
              <a:rPr lang="en-ID" dirty="0" err="1"/>
              <a:t>kalsium</a:t>
            </a:r>
            <a:r>
              <a:rPr lang="en-ID" dirty="0"/>
              <a:t>-natrium </a:t>
            </a:r>
            <a:r>
              <a:rPr lang="en-ID" dirty="0" err="1"/>
              <a:t>alginat</a:t>
            </a:r>
            <a:r>
              <a:rPr lang="en-ID" dirty="0"/>
              <a:t> yang </a:t>
            </a:r>
            <a:r>
              <a:rPr lang="en-ID" dirty="0" err="1"/>
              <a:t>merupakan</a:t>
            </a:r>
            <a:r>
              <a:rPr lang="en-ID" dirty="0"/>
              <a:t> garam-garam </a:t>
            </a:r>
            <a:r>
              <a:rPr lang="en-ID" dirty="0" err="1"/>
              <a:t>dari</a:t>
            </a:r>
            <a:r>
              <a:rPr lang="en-ID" dirty="0"/>
              <a:t> </a:t>
            </a:r>
            <a:r>
              <a:rPr lang="en-ID" dirty="0" err="1"/>
              <a:t>asam</a:t>
            </a:r>
            <a:r>
              <a:rPr lang="en-ID" dirty="0"/>
              <a:t> </a:t>
            </a:r>
            <a:r>
              <a:rPr lang="en-ID" dirty="0" err="1"/>
              <a:t>alginat</a:t>
            </a:r>
            <a:r>
              <a:rPr lang="en-ID" dirty="0"/>
              <a:t> dan </a:t>
            </a:r>
            <a:r>
              <a:rPr lang="en-ID" dirty="0" err="1"/>
              <a:t>propilen</a:t>
            </a:r>
            <a:r>
              <a:rPr lang="en-ID" dirty="0"/>
              <a:t> </a:t>
            </a:r>
            <a:r>
              <a:rPr lang="en-ID" dirty="0" err="1"/>
              <a:t>glikol</a:t>
            </a:r>
            <a:r>
              <a:rPr lang="en-ID" dirty="0"/>
              <a:t> </a:t>
            </a:r>
            <a:r>
              <a:rPr lang="en-ID" dirty="0" err="1"/>
              <a:t>alginat</a:t>
            </a:r>
            <a:r>
              <a:rPr lang="en-ID" dirty="0"/>
              <a:t>.</a:t>
            </a:r>
          </a:p>
        </p:txBody>
      </p:sp>
    </p:spTree>
    <p:extLst>
      <p:ext uri="{BB962C8B-B14F-4D97-AF65-F5344CB8AC3E}">
        <p14:creationId xmlns:p14="http://schemas.microsoft.com/office/powerpoint/2010/main" val="84618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arrageenan Gum Powder, Gelling Agent, E407, Seaweed | SARDA Bio Polymers  PVT. LTD.">
            <a:extLst>
              <a:ext uri="{FF2B5EF4-FFF2-40B4-BE49-F238E27FC236}">
                <a16:creationId xmlns:a16="http://schemas.microsoft.com/office/drawing/2014/main" id="{A365436B-445B-413D-A25C-A1CC633C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291" y="3133130"/>
            <a:ext cx="1924237" cy="14618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9" name="Rectangle 8">
            <a:extLst>
              <a:ext uri="{FF2B5EF4-FFF2-40B4-BE49-F238E27FC236}">
                <a16:creationId xmlns:a16="http://schemas.microsoft.com/office/drawing/2014/main" id="{51C281C0-7721-4173-A4BC-7F7FA7CEEA56}"/>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solidFill>
                <a:schemeClr val="tx1"/>
              </a:solidFill>
            </a:endParaRPr>
          </a:p>
        </p:txBody>
      </p:sp>
      <p:sp>
        <p:nvSpPr>
          <p:cNvPr id="10" name="Rectangle 9">
            <a:extLst>
              <a:ext uri="{FF2B5EF4-FFF2-40B4-BE49-F238E27FC236}">
                <a16:creationId xmlns:a16="http://schemas.microsoft.com/office/drawing/2014/main" id="{54CB0DCF-431F-4D01-8005-8123BB183369}"/>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solidFill>
                <a:schemeClr val="tx1"/>
              </a:solidFill>
            </a:endParaRPr>
          </a:p>
        </p:txBody>
      </p:sp>
      <p:sp>
        <p:nvSpPr>
          <p:cNvPr id="16" name="object 3">
            <a:extLst>
              <a:ext uri="{FF2B5EF4-FFF2-40B4-BE49-F238E27FC236}">
                <a16:creationId xmlns:a16="http://schemas.microsoft.com/office/drawing/2014/main" id="{E876B3DE-3F8E-40BC-B328-79290D484873}"/>
              </a:ext>
            </a:extLst>
          </p:cNvPr>
          <p:cNvSpPr txBox="1">
            <a:spLocks/>
          </p:cNvSpPr>
          <p:nvPr/>
        </p:nvSpPr>
        <p:spPr>
          <a:xfrm>
            <a:off x="3231514" y="269704"/>
            <a:ext cx="4678045" cy="635000"/>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n-ID" sz="4000" b="1" spc="-45">
                <a:solidFill>
                  <a:srgbClr val="FFFFFF"/>
                </a:solidFill>
                <a:latin typeface="Times New Roman"/>
                <a:cs typeface="Times New Roman"/>
              </a:rPr>
              <a:t>Commercial</a:t>
            </a:r>
            <a:r>
              <a:rPr lang="en-ID" sz="4000" b="1" spc="5">
                <a:solidFill>
                  <a:srgbClr val="FFFFFF"/>
                </a:solidFill>
                <a:latin typeface="Times New Roman"/>
                <a:cs typeface="Times New Roman"/>
              </a:rPr>
              <a:t> </a:t>
            </a:r>
            <a:r>
              <a:rPr lang="en-ID" sz="4000" b="1" spc="-35">
                <a:solidFill>
                  <a:srgbClr val="FFFFFF"/>
                </a:solidFill>
                <a:latin typeface="Times New Roman"/>
                <a:cs typeface="Times New Roman"/>
              </a:rPr>
              <a:t>products</a:t>
            </a:r>
            <a:endParaRPr lang="en-ID" sz="4000">
              <a:latin typeface="Times New Roman"/>
              <a:cs typeface="Times New Roman"/>
            </a:endParaRPr>
          </a:p>
        </p:txBody>
      </p:sp>
      <p:sp>
        <p:nvSpPr>
          <p:cNvPr id="11" name="Rectangle 10">
            <a:extLst>
              <a:ext uri="{FF2B5EF4-FFF2-40B4-BE49-F238E27FC236}">
                <a16:creationId xmlns:a16="http://schemas.microsoft.com/office/drawing/2014/main" id="{BE34AD48-9413-4955-80F3-49D44B4C0743}"/>
              </a:ext>
            </a:extLst>
          </p:cNvPr>
          <p:cNvSpPr/>
          <p:nvPr/>
        </p:nvSpPr>
        <p:spPr>
          <a:xfrm>
            <a:off x="668020" y="287383"/>
            <a:ext cx="5732780" cy="5777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dobe Garamond Pro Bold" panose="02020702060506020403" pitchFamily="18" charset="0"/>
              </a:rPr>
              <a:t>KESIMPULAN</a:t>
            </a:r>
            <a:endParaRPr lang="en-ID" dirty="0">
              <a:solidFill>
                <a:schemeClr val="tx1"/>
              </a:solidFill>
              <a:latin typeface="Adobe Garamond Pro Bold" panose="02020702060506020403" pitchFamily="18" charset="0"/>
            </a:endParaRPr>
          </a:p>
        </p:txBody>
      </p:sp>
      <p:sp>
        <p:nvSpPr>
          <p:cNvPr id="13" name="TextBox 12">
            <a:extLst>
              <a:ext uri="{FF2B5EF4-FFF2-40B4-BE49-F238E27FC236}">
                <a16:creationId xmlns:a16="http://schemas.microsoft.com/office/drawing/2014/main" id="{AC8ED8C7-7FDB-4CF7-9F8B-27CD477E081E}"/>
              </a:ext>
            </a:extLst>
          </p:cNvPr>
          <p:cNvSpPr txBox="1"/>
          <p:nvPr/>
        </p:nvSpPr>
        <p:spPr>
          <a:xfrm>
            <a:off x="668020" y="1194138"/>
            <a:ext cx="10863580" cy="1323439"/>
          </a:xfrm>
          <a:prstGeom prst="rect">
            <a:avLst/>
          </a:prstGeom>
          <a:noFill/>
        </p:spPr>
        <p:txBody>
          <a:bodyPr wrap="square">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Hasil </a:t>
            </a:r>
            <a:r>
              <a:rPr lang="en-US" sz="2000" dirty="0" err="1">
                <a:latin typeface="Times New Roman" panose="02020603050405020304" pitchFamily="18" charset="0"/>
                <a:cs typeface="Times New Roman" panose="02020603050405020304" pitchFamily="18" charset="0"/>
              </a:rPr>
              <a:t>rumput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laut</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melimpah</a:t>
            </a:r>
            <a:r>
              <a:rPr lang="en-US" sz="2000" dirty="0">
                <a:latin typeface="Times New Roman" panose="02020603050405020304" pitchFamily="18" charset="0"/>
                <a:cs typeface="Times New Roman" panose="02020603050405020304" pitchFamily="18" charset="0"/>
              </a:rPr>
              <a:t> di Indonesia dan </a:t>
            </a:r>
            <a:r>
              <a:rPr lang="en-US" sz="2000" dirty="0" err="1">
                <a:latin typeface="Times New Roman" panose="02020603050405020304" pitchFamily="18" charset="0"/>
                <a:cs typeface="Times New Roman" panose="02020603050405020304" pitchFamily="18" charset="0"/>
              </a:rPr>
              <a:t>relatif</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mudah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dibudidayakan</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Pemanfaatan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rumput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laut</a:t>
            </a:r>
            <a:r>
              <a:rPr lang="en-US" sz="2000" dirty="0">
                <a:latin typeface="Times New Roman" panose="02020603050405020304" pitchFamily="18" charset="0"/>
                <a:cs typeface="Times New Roman" panose="02020603050405020304" pitchFamily="18" charset="0"/>
              </a:rPr>
              <a:t> di Indonesia </a:t>
            </a:r>
            <a:r>
              <a:rPr lang="en-US" sz="2000" dirty="0" err="1">
                <a:latin typeface="Times New Roman" panose="02020603050405020304" pitchFamily="18" charset="0"/>
                <a:cs typeface="Times New Roman" panose="02020603050405020304" pitchFamily="18" charset="0"/>
              </a:rPr>
              <a:t>masih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dikembangkan</a:t>
            </a:r>
            <a:r>
              <a:rPr lang="en-US" sz="2000" dirty="0">
                <a:latin typeface="Times New Roman" panose="02020603050405020304" pitchFamily="18" charset="0"/>
                <a:cs typeface="Times New Roman" panose="02020603050405020304" pitchFamily="18" charset="0"/>
              </a:rPr>
              <a:t>. Banyak </a:t>
            </a:r>
            <a:r>
              <a:rPr lang="en-US" sz="2000" dirty="0" err="1">
                <a:latin typeface="Times New Roman" panose="02020603050405020304" pitchFamily="18" charset="0"/>
                <a:cs typeface="Times New Roman" panose="02020603050405020304" pitchFamily="18" charset="0"/>
              </a:rPr>
              <a:t>sekali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produk</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dihasilkan</a:t>
            </a:r>
            <a:r>
              <a:rPr lang="en-US" sz="2000" dirty="0">
                <a:latin typeface="Times New Roman" panose="02020603050405020304" pitchFamily="18" charset="0"/>
                <a:cs typeface="Times New Roman" panose="02020603050405020304" pitchFamily="18" charset="0"/>
              </a:rPr>
              <a:t> oleh </a:t>
            </a:r>
            <a:r>
              <a:rPr lang="en-US" sz="2000" dirty="0" err="1">
                <a:latin typeface="Times New Roman" panose="02020603050405020304" pitchFamily="18" charset="0"/>
                <a:cs typeface="Times New Roman" panose="02020603050405020304" pitchFamily="18" charset="0"/>
              </a:rPr>
              <a:t>rumput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ataupun</a:t>
            </a:r>
            <a:r>
              <a:rPr lang="en-US" sz="2000" dirty="0">
                <a:latin typeface="Times New Roman" panose="02020603050405020304" pitchFamily="18" charset="0"/>
                <a:cs typeface="Times New Roman" panose="02020603050405020304" pitchFamily="18" charset="0"/>
              </a:rPr>
              <a:t> non-</a:t>
            </a:r>
            <a:r>
              <a:rPr lang="en-US" sz="2000" dirty="0" err="1">
                <a:latin typeface="Times New Roman" panose="02020603050405020304" pitchFamily="18" charset="0"/>
                <a:cs typeface="Times New Roman" panose="02020603050405020304" pitchFamily="18" charset="0"/>
              </a:rPr>
              <a:t>pangan</a:t>
            </a:r>
            <a:endParaRPr lang="en-US" sz="2000"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C54D6863-E68E-49F9-B486-721D7BEBB64F}"/>
              </a:ext>
            </a:extLst>
          </p:cNvPr>
          <p:cNvPicPr>
            <a:picLocks noChangeAspect="1"/>
          </p:cNvPicPr>
          <p:nvPr/>
        </p:nvPicPr>
        <p:blipFill rotWithShape="1">
          <a:blip r:embed="rId4"/>
          <a:srcRect t="14340" b="10361"/>
          <a:stretch/>
        </p:blipFill>
        <p:spPr>
          <a:xfrm>
            <a:off x="5232401" y="3189883"/>
            <a:ext cx="6795768" cy="2721563"/>
          </a:xfrm>
          <a:prstGeom prst="roundRect">
            <a:avLst/>
          </a:prstGeom>
        </p:spPr>
      </p:pic>
      <p:pic>
        <p:nvPicPr>
          <p:cNvPr id="4098" name="Picture 2" descr="Jual Trend Masa Kini Natural Wedlyn Hand &amp; Body Seaweed Lotion Pelembab  Krim Rumput Laut di Lapak saputrarendy98 | Bukalapak">
            <a:extLst>
              <a:ext uri="{FF2B5EF4-FFF2-40B4-BE49-F238E27FC236}">
                <a16:creationId xmlns:a16="http://schemas.microsoft.com/office/drawing/2014/main" id="{763A89A3-E4BB-47EF-9BE8-E606C1EF2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09" y="3196755"/>
            <a:ext cx="2048192" cy="12720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luang Usaha Permen Rumput Laut">
            <a:extLst>
              <a:ext uri="{FF2B5EF4-FFF2-40B4-BE49-F238E27FC236}">
                <a16:creationId xmlns:a16="http://schemas.microsoft.com/office/drawing/2014/main" id="{C0C39996-5C9D-4B17-8ED4-0120D05812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09" y="4589630"/>
            <a:ext cx="2048191" cy="14367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ual Oleh oleh Jogja Brownies rumput laut Keju di Lapak Oleh Oleh Khas  Jogja | Bukalapak">
            <a:extLst>
              <a:ext uri="{FF2B5EF4-FFF2-40B4-BE49-F238E27FC236}">
                <a16:creationId xmlns:a16="http://schemas.microsoft.com/office/drawing/2014/main" id="{234EEEB8-2AEB-4033-9D5B-B54F0DE290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332" y="4584677"/>
            <a:ext cx="2447748" cy="145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06511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9" name="Rectangle 8">
            <a:extLst>
              <a:ext uri="{FF2B5EF4-FFF2-40B4-BE49-F238E27FC236}">
                <a16:creationId xmlns:a16="http://schemas.microsoft.com/office/drawing/2014/main" id="{51C281C0-7721-4173-A4BC-7F7FA7CEEA56}"/>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solidFill>
                <a:schemeClr val="tx1"/>
              </a:solidFill>
            </a:endParaRPr>
          </a:p>
        </p:txBody>
      </p:sp>
      <p:sp>
        <p:nvSpPr>
          <p:cNvPr id="10" name="Rectangle 9">
            <a:extLst>
              <a:ext uri="{FF2B5EF4-FFF2-40B4-BE49-F238E27FC236}">
                <a16:creationId xmlns:a16="http://schemas.microsoft.com/office/drawing/2014/main" id="{54CB0DCF-431F-4D01-8005-8123BB183369}"/>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solidFill>
                <a:schemeClr val="tx1"/>
              </a:solidFill>
            </a:endParaRPr>
          </a:p>
        </p:txBody>
      </p:sp>
      <p:sp>
        <p:nvSpPr>
          <p:cNvPr id="16" name="object 3">
            <a:extLst>
              <a:ext uri="{FF2B5EF4-FFF2-40B4-BE49-F238E27FC236}">
                <a16:creationId xmlns:a16="http://schemas.microsoft.com/office/drawing/2014/main" id="{E876B3DE-3F8E-40BC-B328-79290D484873}"/>
              </a:ext>
            </a:extLst>
          </p:cNvPr>
          <p:cNvSpPr txBox="1">
            <a:spLocks/>
          </p:cNvSpPr>
          <p:nvPr/>
        </p:nvSpPr>
        <p:spPr>
          <a:xfrm>
            <a:off x="3231514" y="269704"/>
            <a:ext cx="4678045" cy="635000"/>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n-ID" sz="4000" b="1" spc="-45">
                <a:solidFill>
                  <a:srgbClr val="FFFFFF"/>
                </a:solidFill>
                <a:latin typeface="Times New Roman"/>
                <a:cs typeface="Times New Roman"/>
              </a:rPr>
              <a:t>Commercial</a:t>
            </a:r>
            <a:r>
              <a:rPr lang="en-ID" sz="4000" b="1" spc="5">
                <a:solidFill>
                  <a:srgbClr val="FFFFFF"/>
                </a:solidFill>
                <a:latin typeface="Times New Roman"/>
                <a:cs typeface="Times New Roman"/>
              </a:rPr>
              <a:t> </a:t>
            </a:r>
            <a:r>
              <a:rPr lang="en-ID" sz="4000" b="1" spc="-35">
                <a:solidFill>
                  <a:srgbClr val="FFFFFF"/>
                </a:solidFill>
                <a:latin typeface="Times New Roman"/>
                <a:cs typeface="Times New Roman"/>
              </a:rPr>
              <a:t>products</a:t>
            </a:r>
            <a:endParaRPr lang="en-ID" sz="4000">
              <a:latin typeface="Times New Roman"/>
              <a:cs typeface="Times New Roman"/>
            </a:endParaRPr>
          </a:p>
        </p:txBody>
      </p:sp>
      <p:pic>
        <p:nvPicPr>
          <p:cNvPr id="14" name="Picture 3">
            <a:extLst>
              <a:ext uri="{FF2B5EF4-FFF2-40B4-BE49-F238E27FC236}">
                <a16:creationId xmlns:a16="http://schemas.microsoft.com/office/drawing/2014/main" id="{CB707857-6137-4F0A-AC59-A967B4E36B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75" y="773906"/>
            <a:ext cx="4648200" cy="238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Content Placeholder 2">
            <a:extLst>
              <a:ext uri="{FF2B5EF4-FFF2-40B4-BE49-F238E27FC236}">
                <a16:creationId xmlns:a16="http://schemas.microsoft.com/office/drawing/2014/main" id="{B0F73967-547B-4337-9F54-782D941556F9}"/>
              </a:ext>
            </a:extLst>
          </p:cNvPr>
          <p:cNvSpPr txBox="1">
            <a:spLocks/>
          </p:cNvSpPr>
          <p:nvPr/>
        </p:nvSpPr>
        <p:spPr>
          <a:xfrm>
            <a:off x="3318410" y="3694777"/>
            <a:ext cx="4774130" cy="1043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cap="all" dirty="0">
                <a:solidFill>
                  <a:srgbClr val="FDB62A"/>
                </a:solidFill>
                <a:latin typeface="Ayuthaya" charset="-34"/>
                <a:ea typeface="Ayuthaya" charset="-34"/>
                <a:cs typeface="Ayuthaya" charset="-34"/>
              </a:rPr>
              <a:t>Thank you</a:t>
            </a:r>
            <a:endParaRPr lang="id-ID" sz="6000" b="1" cap="all" dirty="0">
              <a:solidFill>
                <a:srgbClr val="FDB62A"/>
              </a:solidFill>
              <a:latin typeface="Ayuthaya" charset="-34"/>
              <a:ea typeface="Ayuthaya" charset="-34"/>
              <a:cs typeface="Ayuthaya" charset="-34"/>
            </a:endParaRPr>
          </a:p>
        </p:txBody>
      </p:sp>
    </p:spTree>
    <p:extLst>
      <p:ext uri="{BB962C8B-B14F-4D97-AF65-F5344CB8AC3E}">
        <p14:creationId xmlns:p14="http://schemas.microsoft.com/office/powerpoint/2010/main" val="38000606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2" name="Rectangle 1">
            <a:extLst>
              <a:ext uri="{FF2B5EF4-FFF2-40B4-BE49-F238E27FC236}">
                <a16:creationId xmlns:a16="http://schemas.microsoft.com/office/drawing/2014/main" id="{2E6378AC-085F-49EF-AB55-C0E6F673AE9C}"/>
              </a:ext>
            </a:extLst>
          </p:cNvPr>
          <p:cNvSpPr/>
          <p:nvPr/>
        </p:nvSpPr>
        <p:spPr>
          <a:xfrm>
            <a:off x="1023619" y="345439"/>
            <a:ext cx="10257471" cy="5777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bject 4">
            <a:extLst>
              <a:ext uri="{FF2B5EF4-FFF2-40B4-BE49-F238E27FC236}">
                <a16:creationId xmlns:a16="http://schemas.microsoft.com/office/drawing/2014/main" id="{96D2DEFE-F4B0-4AF1-815E-D8864D0CE5A0}"/>
              </a:ext>
            </a:extLst>
          </p:cNvPr>
          <p:cNvSpPr txBox="1">
            <a:spLocks noGrp="1"/>
          </p:cNvSpPr>
          <p:nvPr>
            <p:ph type="title"/>
          </p:nvPr>
        </p:nvSpPr>
        <p:spPr>
          <a:xfrm>
            <a:off x="1209991" y="354109"/>
            <a:ext cx="10071100" cy="505267"/>
          </a:xfrm>
          <a:prstGeom prst="rect">
            <a:avLst/>
          </a:prstGeom>
        </p:spPr>
        <p:txBody>
          <a:bodyPr vert="horz" wrap="square" lIns="0" tIns="12700" rIns="0" bIns="0" rtlCol="0">
            <a:spAutoFit/>
          </a:bodyPr>
          <a:lstStyle/>
          <a:p>
            <a:pPr marL="12700" algn="ctr">
              <a:lnSpc>
                <a:spcPct val="100000"/>
              </a:lnSpc>
              <a:spcBef>
                <a:spcPts val="100"/>
              </a:spcBef>
            </a:pPr>
            <a:r>
              <a:rPr lang="en-US" sz="3200" b="1" spc="-25" dirty="0" err="1"/>
              <a:t>Capaian</a:t>
            </a:r>
            <a:r>
              <a:rPr lang="en-US" sz="3200" b="1" spc="-25" dirty="0"/>
              <a:t> </a:t>
            </a:r>
            <a:r>
              <a:rPr lang="en-US" sz="3200" b="1" spc="-25" dirty="0" err="1"/>
              <a:t>Pembelajaran</a:t>
            </a:r>
            <a:endParaRPr sz="3200" b="1" spc="-5" dirty="0"/>
          </a:p>
        </p:txBody>
      </p:sp>
      <p:sp>
        <p:nvSpPr>
          <p:cNvPr id="3" name="object 2">
            <a:extLst>
              <a:ext uri="{FF2B5EF4-FFF2-40B4-BE49-F238E27FC236}">
                <a16:creationId xmlns:a16="http://schemas.microsoft.com/office/drawing/2014/main" id="{05B9F596-5340-4F15-C4B1-7A4C74664DB0}"/>
              </a:ext>
            </a:extLst>
          </p:cNvPr>
          <p:cNvSpPr txBox="1"/>
          <p:nvPr/>
        </p:nvSpPr>
        <p:spPr>
          <a:xfrm>
            <a:off x="1591311" y="1649026"/>
            <a:ext cx="9540239" cy="1779974"/>
          </a:xfrm>
          <a:prstGeom prst="rect">
            <a:avLst/>
          </a:prstGeom>
        </p:spPr>
        <p:txBody>
          <a:bodyPr vert="horz" wrap="square" lIns="0" tIns="12700" rIns="0" bIns="0" rtlCol="0">
            <a:spAutoFit/>
          </a:bodyPr>
          <a:lstStyle/>
          <a:p>
            <a:r>
              <a:rPr lang="en-US" sz="2400" spc="-75" dirty="0" err="1">
                <a:latin typeface="Carlito"/>
                <a:cs typeface="Carlito"/>
              </a:rPr>
              <a:t>Capaian</a:t>
            </a:r>
            <a:r>
              <a:rPr lang="en-US" sz="2400" spc="-75" dirty="0">
                <a:latin typeface="Carlito"/>
                <a:cs typeface="Carlito"/>
              </a:rPr>
              <a:t> </a:t>
            </a:r>
            <a:r>
              <a:rPr lang="en-US" sz="2400" spc="-75" dirty="0" err="1">
                <a:latin typeface="Carlito"/>
                <a:cs typeface="Carlito"/>
              </a:rPr>
              <a:t>Pembelajaran</a:t>
            </a:r>
            <a:r>
              <a:rPr lang="en-US" sz="2400" spc="-75" dirty="0">
                <a:latin typeface="Carlito"/>
                <a:cs typeface="Carlito"/>
              </a:rPr>
              <a:t> </a:t>
            </a:r>
            <a:r>
              <a:rPr lang="en-US" sz="2400" spc="-75" dirty="0" err="1">
                <a:latin typeface="Carlito"/>
                <a:cs typeface="Carlito"/>
              </a:rPr>
              <a:t>Kursus</a:t>
            </a:r>
            <a:r>
              <a:rPr lang="en-US" sz="2400" spc="-75" dirty="0">
                <a:latin typeface="Carlito"/>
                <a:cs typeface="Carlito"/>
              </a:rPr>
              <a:t> Micro-credential sub </a:t>
            </a:r>
            <a:r>
              <a:rPr lang="en-US" sz="2400" spc="-75" dirty="0" err="1">
                <a:latin typeface="Carlito"/>
                <a:cs typeface="Carlito"/>
              </a:rPr>
              <a:t>topik</a:t>
            </a:r>
            <a:r>
              <a:rPr lang="en-US" sz="2400" spc="-75" dirty="0">
                <a:latin typeface="Carlito"/>
                <a:cs typeface="Carlito"/>
              </a:rPr>
              <a:t> Sifat dan </a:t>
            </a:r>
            <a:r>
              <a:rPr lang="en-US" sz="2400" spc="-75" dirty="0" err="1">
                <a:latin typeface="Carlito"/>
                <a:cs typeface="Carlito"/>
              </a:rPr>
              <a:t>Karakteristik</a:t>
            </a:r>
            <a:r>
              <a:rPr lang="en-US" sz="2400" spc="-75" dirty="0">
                <a:latin typeface="Carlito"/>
                <a:cs typeface="Carlito"/>
              </a:rPr>
              <a:t> </a:t>
            </a:r>
            <a:r>
              <a:rPr lang="en-US" sz="2400" spc="-75" dirty="0" err="1">
                <a:latin typeface="Carlito"/>
                <a:cs typeface="Carlito"/>
              </a:rPr>
              <a:t>Komoditas</a:t>
            </a:r>
            <a:r>
              <a:rPr lang="en-US" sz="2400" spc="-75" dirty="0">
                <a:latin typeface="Carlito"/>
                <a:cs typeface="Carlito"/>
              </a:rPr>
              <a:t> </a:t>
            </a:r>
            <a:r>
              <a:rPr lang="en-US" sz="2400" spc="-75" dirty="0" err="1">
                <a:latin typeface="Carlito"/>
                <a:cs typeface="Carlito"/>
              </a:rPr>
              <a:t>Rumput</a:t>
            </a:r>
            <a:r>
              <a:rPr lang="en-US" sz="2400" spc="-75" dirty="0">
                <a:latin typeface="Carlito"/>
                <a:cs typeface="Carlito"/>
              </a:rPr>
              <a:t> </a:t>
            </a:r>
            <a:r>
              <a:rPr lang="en-US" sz="2400" spc="-75" dirty="0" err="1">
                <a:latin typeface="Carlito"/>
                <a:cs typeface="Carlito"/>
              </a:rPr>
              <a:t>Laut</a:t>
            </a:r>
            <a:r>
              <a:rPr lang="en-US" sz="2400" spc="-75" dirty="0">
                <a:latin typeface="Carlito"/>
                <a:cs typeface="Carlito"/>
              </a:rPr>
              <a:t> </a:t>
            </a:r>
            <a:r>
              <a:rPr lang="en-US" sz="2400" spc="-75" dirty="0" err="1">
                <a:latin typeface="Carlito"/>
                <a:cs typeface="Carlito"/>
              </a:rPr>
              <a:t>ini</a:t>
            </a:r>
            <a:r>
              <a:rPr lang="en-US" sz="2400" spc="-75" dirty="0">
                <a:latin typeface="Carlito"/>
                <a:cs typeface="Carlito"/>
              </a:rPr>
              <a:t> </a:t>
            </a:r>
            <a:r>
              <a:rPr lang="en-US" sz="2400" spc="-75" dirty="0" err="1">
                <a:latin typeface="Carlito"/>
                <a:cs typeface="Carlito"/>
              </a:rPr>
              <a:t>adalah</a:t>
            </a:r>
            <a:r>
              <a:rPr lang="en-US" sz="2400" spc="-75" dirty="0">
                <a:latin typeface="Carlito"/>
                <a:cs typeface="Carlito"/>
              </a:rPr>
              <a:t> </a:t>
            </a:r>
            <a:r>
              <a:rPr lang="en-US" sz="2400" spc="-75" dirty="0" err="1">
                <a:latin typeface="Carlito"/>
                <a:cs typeface="Carlito"/>
              </a:rPr>
              <a:t>mahasiswa</a:t>
            </a:r>
            <a:r>
              <a:rPr lang="en-US" sz="2400" spc="-75" dirty="0">
                <a:latin typeface="Carlito"/>
                <a:cs typeface="Carlito"/>
              </a:rPr>
              <a:t> </a:t>
            </a:r>
            <a:r>
              <a:rPr lang="en-US" sz="2400" spc="-75" dirty="0" err="1">
                <a:latin typeface="Carlito"/>
                <a:cs typeface="Carlito"/>
              </a:rPr>
              <a:t>atau</a:t>
            </a:r>
            <a:r>
              <a:rPr lang="en-US" sz="2400" spc="-75" dirty="0">
                <a:latin typeface="Carlito"/>
                <a:cs typeface="Carlito"/>
              </a:rPr>
              <a:t> </a:t>
            </a:r>
            <a:r>
              <a:rPr lang="en-US" sz="2400" spc="-75" dirty="0" err="1">
                <a:latin typeface="Carlito"/>
                <a:cs typeface="Carlito"/>
              </a:rPr>
              <a:t>peserta</a:t>
            </a:r>
            <a:r>
              <a:rPr lang="en-US" sz="2400" spc="-75" dirty="0">
                <a:latin typeface="Carlito"/>
                <a:cs typeface="Carlito"/>
              </a:rPr>
              <a:t> </a:t>
            </a:r>
            <a:r>
              <a:rPr lang="en-US" sz="2400" spc="-75" dirty="0" err="1">
                <a:latin typeface="Carlito"/>
                <a:cs typeface="Carlito"/>
              </a:rPr>
              <a:t>kursus</a:t>
            </a:r>
            <a:r>
              <a:rPr lang="en-US" sz="2400" spc="-75" dirty="0">
                <a:latin typeface="Carlito"/>
                <a:cs typeface="Carlito"/>
              </a:rPr>
              <a:t> </a:t>
            </a:r>
            <a:r>
              <a:rPr lang="en-US" sz="2400" spc="-75" dirty="0" err="1">
                <a:latin typeface="Carlito"/>
                <a:cs typeface="Carlito"/>
              </a:rPr>
              <a:t>mampu</a:t>
            </a:r>
            <a:r>
              <a:rPr lang="en-US" sz="2400" spc="-75" dirty="0">
                <a:latin typeface="Carlito"/>
                <a:cs typeface="Carlito"/>
              </a:rPr>
              <a:t> </a:t>
            </a:r>
            <a:r>
              <a:rPr lang="en-US" sz="2400" spc="-75" dirty="0" err="1">
                <a:latin typeface="Carlito"/>
                <a:cs typeface="Carlito"/>
              </a:rPr>
              <a:t>menjelaskan</a:t>
            </a:r>
            <a:r>
              <a:rPr lang="en-US" sz="2400" spc="-75" dirty="0">
                <a:latin typeface="Carlito"/>
                <a:cs typeface="Carlito"/>
              </a:rPr>
              <a:t> </a:t>
            </a:r>
            <a:r>
              <a:rPr lang="en-ID" sz="2400" dirty="0" err="1"/>
              <a:t>sifat</a:t>
            </a:r>
            <a:r>
              <a:rPr lang="en-ID" sz="2400" dirty="0"/>
              <a:t> dan </a:t>
            </a:r>
            <a:r>
              <a:rPr lang="en-ID" sz="2400" dirty="0" err="1"/>
              <a:t>karakteristik</a:t>
            </a:r>
            <a:r>
              <a:rPr lang="en-ID" sz="2400" dirty="0"/>
              <a:t> </a:t>
            </a:r>
            <a:r>
              <a:rPr lang="en-ID" sz="2400" dirty="0" err="1"/>
              <a:t>rumput</a:t>
            </a:r>
            <a:r>
              <a:rPr lang="en-ID" sz="2400" dirty="0"/>
              <a:t> </a:t>
            </a:r>
            <a:r>
              <a:rPr lang="en-ID" sz="2400" dirty="0" err="1"/>
              <a:t>laut</a:t>
            </a:r>
            <a:r>
              <a:rPr lang="en-ID" sz="2400" dirty="0"/>
              <a:t> </a:t>
            </a:r>
            <a:r>
              <a:rPr lang="en-ID" sz="2400" dirty="0" err="1"/>
              <a:t>untuk</a:t>
            </a:r>
            <a:r>
              <a:rPr lang="en-ID" sz="2400" dirty="0"/>
              <a:t> </a:t>
            </a:r>
            <a:r>
              <a:rPr lang="en-ID" sz="2400" dirty="0" err="1"/>
              <a:t>nantinya</a:t>
            </a:r>
            <a:r>
              <a:rPr lang="en-ID" sz="2400" dirty="0"/>
              <a:t> </a:t>
            </a:r>
            <a:r>
              <a:rPr lang="en-ID" sz="2400" dirty="0" err="1"/>
              <a:t>dijadikan</a:t>
            </a:r>
            <a:r>
              <a:rPr lang="en-ID" sz="2400" dirty="0"/>
              <a:t> </a:t>
            </a:r>
            <a:r>
              <a:rPr lang="en-ID" sz="2400" dirty="0" err="1"/>
              <a:t>bahan</a:t>
            </a:r>
            <a:r>
              <a:rPr lang="en-ID" sz="2400" dirty="0"/>
              <a:t> </a:t>
            </a:r>
            <a:r>
              <a:rPr lang="en-ID" sz="2400" dirty="0" err="1"/>
              <a:t>baku</a:t>
            </a:r>
            <a:r>
              <a:rPr lang="en-ID" sz="2400" dirty="0"/>
              <a:t> </a:t>
            </a:r>
            <a:r>
              <a:rPr lang="en-ID" sz="2400" dirty="0" err="1"/>
              <a:t>produk</a:t>
            </a:r>
            <a:r>
              <a:rPr lang="en-ID" sz="2400" dirty="0"/>
              <a:t> </a:t>
            </a:r>
            <a:r>
              <a:rPr lang="en-ID" sz="2400" dirty="0" err="1"/>
              <a:t>olahan</a:t>
            </a:r>
            <a:r>
              <a:rPr lang="en-ID" sz="2400" dirty="0"/>
              <a:t> yang </a:t>
            </a:r>
            <a:r>
              <a:rPr lang="en-ID" sz="2400" dirty="0" err="1"/>
              <a:t>berkualitas</a:t>
            </a:r>
            <a:endParaRPr lang="en-ID" sz="2400" dirty="0"/>
          </a:p>
          <a:p>
            <a:pPr marL="12700" marR="55244">
              <a:lnSpc>
                <a:spcPct val="100000"/>
              </a:lnSpc>
              <a:spcBef>
                <a:spcPts val="100"/>
              </a:spcBef>
              <a:tabLst>
                <a:tab pos="109220" algn="l"/>
              </a:tabLst>
            </a:pPr>
            <a:endParaRPr lang="en-US" spc="-75" dirty="0">
              <a:latin typeface="Carlito"/>
              <a:cs typeface="Carlito"/>
            </a:endParaRPr>
          </a:p>
        </p:txBody>
      </p:sp>
    </p:spTree>
    <p:extLst>
      <p:ext uri="{BB962C8B-B14F-4D97-AF65-F5344CB8AC3E}">
        <p14:creationId xmlns:p14="http://schemas.microsoft.com/office/powerpoint/2010/main" val="9102299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10" name="Rectangle 9">
            <a:extLst>
              <a:ext uri="{FF2B5EF4-FFF2-40B4-BE49-F238E27FC236}">
                <a16:creationId xmlns:a16="http://schemas.microsoft.com/office/drawing/2014/main" id="{77F152EE-6A7F-4B9C-8127-02D941FC4D51}"/>
              </a:ext>
            </a:extLst>
          </p:cNvPr>
          <p:cNvSpPr/>
          <p:nvPr/>
        </p:nvSpPr>
        <p:spPr>
          <a:xfrm>
            <a:off x="281940" y="347662"/>
            <a:ext cx="2471420" cy="5777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dobe Garamond Pro Bold" panose="02020702060506020403" pitchFamily="18" charset="0"/>
              </a:rPr>
              <a:t>POTENCY</a:t>
            </a:r>
            <a:endParaRPr lang="en-ID" dirty="0">
              <a:solidFill>
                <a:schemeClr val="tx1"/>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7353E49A-E23C-43BC-BA78-798E8B108821}"/>
              </a:ext>
            </a:extLst>
          </p:cNvPr>
          <p:cNvSpPr txBox="1"/>
          <p:nvPr/>
        </p:nvSpPr>
        <p:spPr>
          <a:xfrm>
            <a:off x="2981959" y="379147"/>
            <a:ext cx="8661401" cy="923330"/>
          </a:xfrm>
          <a:prstGeom prst="rect">
            <a:avLst/>
          </a:prstGeom>
          <a:noFill/>
        </p:spPr>
        <p:txBody>
          <a:bodyPr wrap="square">
            <a:spAutoFit/>
          </a:bodyPr>
          <a:lstStyle/>
          <a:p>
            <a:r>
              <a:rPr lang="en-US" b="0" i="0" dirty="0">
                <a:solidFill>
                  <a:srgbClr val="000000"/>
                </a:solidFill>
                <a:effectLst/>
                <a:latin typeface="Roboto" panose="02000000000000000000" pitchFamily="2" charset="0"/>
              </a:rPr>
              <a:t>Indonesia </a:t>
            </a:r>
            <a:r>
              <a:rPr lang="en-US" b="0" i="0" dirty="0" err="1">
                <a:solidFill>
                  <a:srgbClr val="000000"/>
                </a:solidFill>
                <a:effectLst/>
                <a:latin typeface="Roboto" panose="02000000000000000000" pitchFamily="2" charset="0"/>
              </a:rPr>
              <a:t>memiliki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kekayaan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sumberdaya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laut</a:t>
            </a:r>
            <a:r>
              <a:rPr lang="en-US" b="0" i="0" dirty="0">
                <a:solidFill>
                  <a:srgbClr val="000000"/>
                </a:solidFill>
                <a:effectLst/>
                <a:latin typeface="Roboto" panose="02000000000000000000" pitchFamily="2" charset="0"/>
              </a:rPr>
              <a:t> yang sangat </a:t>
            </a:r>
            <a:r>
              <a:rPr lang="en-US" b="0" i="0" dirty="0" err="1">
                <a:solidFill>
                  <a:srgbClr val="000000"/>
                </a:solidFill>
                <a:effectLst/>
                <a:latin typeface="Roboto" panose="02000000000000000000" pitchFamily="2" charset="0"/>
              </a:rPr>
              <a:t>melimpah</a:t>
            </a:r>
            <a:r>
              <a:rPr lang="en-US" b="0" i="0" dirty="0">
                <a:solidFill>
                  <a:srgbClr val="000000"/>
                </a:solidFill>
                <a:effectLst/>
                <a:latin typeface="Roboto" panose="02000000000000000000" pitchFamily="2" charset="0"/>
              </a:rPr>
              <a:t> dan </a:t>
            </a:r>
            <a:r>
              <a:rPr lang="en-US" b="0" i="0" dirty="0" err="1">
                <a:solidFill>
                  <a:srgbClr val="000000"/>
                </a:solidFill>
                <a:effectLst/>
                <a:latin typeface="Roboto" panose="02000000000000000000" pitchFamily="2" charset="0"/>
              </a:rPr>
              <a:t>dikenal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sebagai</a:t>
            </a:r>
            <a:r>
              <a:rPr lang="en-US" b="0" i="0" dirty="0">
                <a:solidFill>
                  <a:srgbClr val="000000"/>
                </a:solidFill>
                <a:effectLst/>
                <a:latin typeface="Roboto" panose="02000000000000000000" pitchFamily="2" charset="0"/>
              </a:rPr>
              <a:t> negara </a:t>
            </a:r>
            <a:r>
              <a:rPr lang="en-US" b="0" i="0" dirty="0" err="1">
                <a:solidFill>
                  <a:srgbClr val="000000"/>
                </a:solidFill>
                <a:effectLst/>
                <a:latin typeface="Roboto" panose="02000000000000000000" pitchFamily="2" charset="0"/>
              </a:rPr>
              <a:t>maritim</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dengan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berbagai</a:t>
            </a:r>
            <a:r>
              <a:rPr lang="en-US" b="0" i="0" dirty="0">
                <a:solidFill>
                  <a:srgbClr val="000000"/>
                </a:solidFill>
                <a:effectLst/>
                <a:latin typeface="Roboto" panose="02000000000000000000" pitchFamily="2" charset="0"/>
              </a:rPr>
              <a:t> </a:t>
            </a:r>
            <a:r>
              <a:rPr lang="en-US" dirty="0" err="1">
                <a:solidFill>
                  <a:srgbClr val="000000"/>
                </a:solidFill>
                <a:latin typeface="Roboto" panose="02000000000000000000" pitchFamily="2" charset="0"/>
              </a:rPr>
              <a:t>diversitas</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keragaman</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sumberdayanya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atau</a:t>
            </a:r>
            <a:r>
              <a:rPr lang="en-US" dirty="0">
                <a:solidFill>
                  <a:srgbClr val="000000"/>
                </a:solidFill>
                <a:latin typeface="Roboto" panose="02000000000000000000" pitchFamily="2" charset="0"/>
              </a:rPr>
              <a:t> yang </a:t>
            </a:r>
            <a:r>
              <a:rPr lang="en-US" dirty="0" err="1">
                <a:solidFill>
                  <a:srgbClr val="000000"/>
                </a:solidFill>
                <a:latin typeface="Roboto" panose="02000000000000000000" pitchFamily="2" charset="0"/>
              </a:rPr>
              <a:t>biasa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dikenal</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dengan</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sebuatan</a:t>
            </a:r>
            <a:r>
              <a:rPr lang="en-US" dirty="0">
                <a:solidFill>
                  <a:srgbClr val="000000"/>
                </a:solidFill>
                <a:latin typeface="Roboto" panose="02000000000000000000" pitchFamily="2" charset="0"/>
              </a:rPr>
              <a:t> mega biodiversity</a:t>
            </a:r>
            <a:endParaRPr lang="en-ID" dirty="0"/>
          </a:p>
        </p:txBody>
      </p:sp>
      <p:sp>
        <p:nvSpPr>
          <p:cNvPr id="3" name="Rectangle 2">
            <a:extLst>
              <a:ext uri="{FF2B5EF4-FFF2-40B4-BE49-F238E27FC236}">
                <a16:creationId xmlns:a16="http://schemas.microsoft.com/office/drawing/2014/main" id="{D12D2EF3-E799-446F-973C-FB921BFFB75F}"/>
              </a:ext>
            </a:extLst>
          </p:cNvPr>
          <p:cNvSpPr/>
          <p:nvPr/>
        </p:nvSpPr>
        <p:spPr>
          <a:xfrm>
            <a:off x="296466" y="1537303"/>
            <a:ext cx="3007360" cy="4637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Renewable Natural Resources</a:t>
            </a:r>
            <a:endParaRPr lang="en-ID" dirty="0">
              <a:solidFill>
                <a:schemeClr val="tx1"/>
              </a:solidFill>
            </a:endParaRPr>
          </a:p>
        </p:txBody>
      </p:sp>
      <p:sp>
        <p:nvSpPr>
          <p:cNvPr id="12" name="Rectangle 11">
            <a:extLst>
              <a:ext uri="{FF2B5EF4-FFF2-40B4-BE49-F238E27FC236}">
                <a16:creationId xmlns:a16="http://schemas.microsoft.com/office/drawing/2014/main" id="{1FCCFBBE-6321-434A-82B6-C8B725A079E7}"/>
              </a:ext>
            </a:extLst>
          </p:cNvPr>
          <p:cNvSpPr/>
          <p:nvPr/>
        </p:nvSpPr>
        <p:spPr>
          <a:xfrm>
            <a:off x="6860468" y="1511171"/>
            <a:ext cx="3789678" cy="4637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 Renewable Natural Resources</a:t>
            </a:r>
            <a:endParaRPr lang="en-ID" dirty="0">
              <a:solidFill>
                <a:schemeClr val="tx1"/>
              </a:solidFill>
            </a:endParaRPr>
          </a:p>
        </p:txBody>
      </p:sp>
      <p:pic>
        <p:nvPicPr>
          <p:cNvPr id="4" name="Picture 3">
            <a:extLst>
              <a:ext uri="{FF2B5EF4-FFF2-40B4-BE49-F238E27FC236}">
                <a16:creationId xmlns:a16="http://schemas.microsoft.com/office/drawing/2014/main" id="{5EA153A2-4E48-4B96-AB66-6B91239A6FFE}"/>
              </a:ext>
            </a:extLst>
          </p:cNvPr>
          <p:cNvPicPr>
            <a:picLocks noChangeAspect="1"/>
          </p:cNvPicPr>
          <p:nvPr/>
        </p:nvPicPr>
        <p:blipFill rotWithShape="1">
          <a:blip r:embed="rId3"/>
          <a:srcRect l="15437"/>
          <a:stretch/>
        </p:blipFill>
        <p:spPr>
          <a:xfrm>
            <a:off x="281940" y="2079514"/>
            <a:ext cx="1729740" cy="1305911"/>
          </a:xfrm>
          <a:prstGeom prst="rect">
            <a:avLst/>
          </a:prstGeom>
        </p:spPr>
      </p:pic>
      <p:pic>
        <p:nvPicPr>
          <p:cNvPr id="1028" name="Picture 4" descr="Coral Reefs atau Terumbu Karang adalah? - ekor9.com - ekor9.com">
            <a:extLst>
              <a:ext uri="{FF2B5EF4-FFF2-40B4-BE49-F238E27FC236}">
                <a16:creationId xmlns:a16="http://schemas.microsoft.com/office/drawing/2014/main" id="{50F4CCD7-CCBA-46AF-A96C-2AC4B27559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7" t="5817" r="3778" b="3497"/>
          <a:stretch/>
        </p:blipFill>
        <p:spPr bwMode="auto">
          <a:xfrm>
            <a:off x="2042160" y="3448523"/>
            <a:ext cx="1879599" cy="11492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rga Rumput Laut di Nunukan Terus Naik | Republika Online">
            <a:extLst>
              <a:ext uri="{FF2B5EF4-FFF2-40B4-BE49-F238E27FC236}">
                <a16:creationId xmlns:a16="http://schemas.microsoft.com/office/drawing/2014/main" id="{23EBF3D2-6634-490F-BAF8-845A22BC2E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308" y="2104693"/>
            <a:ext cx="1930253" cy="12772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rategi Pengelolaan Hutan Mangrove di Indonesia, Diharapkan Dapat  Mendukung Ekonomi Hijau - Strategi News">
            <a:extLst>
              <a:ext uri="{FF2B5EF4-FFF2-40B4-BE49-F238E27FC236}">
                <a16:creationId xmlns:a16="http://schemas.microsoft.com/office/drawing/2014/main" id="{1464B88E-51C7-464C-8F6E-425DAA540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72256" y="3444608"/>
            <a:ext cx="1729740" cy="11492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ntingnya Ekosistem Lamun">
            <a:extLst>
              <a:ext uri="{FF2B5EF4-FFF2-40B4-BE49-F238E27FC236}">
                <a16:creationId xmlns:a16="http://schemas.microsoft.com/office/drawing/2014/main" id="{FEE25B83-E3B0-4C62-8F28-BA6949207A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751" y="3446688"/>
            <a:ext cx="1930253" cy="11584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ertagas Bangun Pengembangan Gas di Bojonegoro | Republika Online">
            <a:extLst>
              <a:ext uri="{FF2B5EF4-FFF2-40B4-BE49-F238E27FC236}">
                <a16:creationId xmlns:a16="http://schemas.microsoft.com/office/drawing/2014/main" id="{2D02B09F-F6EF-41DA-8F7D-2A3B70C5AC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2441" y="2791843"/>
            <a:ext cx="1879599" cy="12591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kspor Bauksit Bakal Disetop, Jumlah Smelter Jadi Tantangan - Ekonomi  Bisnis.com">
            <a:extLst>
              <a:ext uri="{FF2B5EF4-FFF2-40B4-BE49-F238E27FC236}">
                <a16:creationId xmlns:a16="http://schemas.microsoft.com/office/drawing/2014/main" id="{099AB787-AAC1-4555-90ED-F20591E8AF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7877" y="2333311"/>
            <a:ext cx="1873389" cy="12489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engolahan Bijih Timah - Teknik Material dan Metalurgi - Dictio Community">
            <a:extLst>
              <a:ext uri="{FF2B5EF4-FFF2-40B4-BE49-F238E27FC236}">
                <a16:creationId xmlns:a16="http://schemas.microsoft.com/office/drawing/2014/main" id="{6733072B-2C0C-4647-B222-07E72068CB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1734" y="2013259"/>
            <a:ext cx="1796074" cy="12489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eragam Potensi Wisata Bahari Indonesia untuk Dunia">
            <a:extLst>
              <a:ext uri="{FF2B5EF4-FFF2-40B4-BE49-F238E27FC236}">
                <a16:creationId xmlns:a16="http://schemas.microsoft.com/office/drawing/2014/main" id="{700736AD-4B32-4306-BA84-43FD2B1AB5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40458" y="4671067"/>
            <a:ext cx="2069222" cy="137697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ali Promotes Water Sports for Tourists – Bali Blog, Bali Holidays, Travel,  News, Entertainment | Bali, Indonesia">
            <a:extLst>
              <a:ext uri="{FF2B5EF4-FFF2-40B4-BE49-F238E27FC236}">
                <a16:creationId xmlns:a16="http://schemas.microsoft.com/office/drawing/2014/main" id="{81F29E64-539B-4A1D-B366-9B4EEB4994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6843" y="5086145"/>
            <a:ext cx="2270394" cy="113877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8E040668-DA77-489B-BF40-FE1F16129F54}"/>
              </a:ext>
            </a:extLst>
          </p:cNvPr>
          <p:cNvSpPr/>
          <p:nvPr/>
        </p:nvSpPr>
        <p:spPr>
          <a:xfrm>
            <a:off x="6400056" y="4263221"/>
            <a:ext cx="2655641" cy="6046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Marine tourism and transportation</a:t>
            </a:r>
            <a:endParaRPr lang="en-ID" dirty="0">
              <a:solidFill>
                <a:schemeClr val="tx1"/>
              </a:solidFill>
            </a:endParaRPr>
          </a:p>
        </p:txBody>
      </p:sp>
      <p:sp>
        <p:nvSpPr>
          <p:cNvPr id="26" name="TextBox 25">
            <a:extLst>
              <a:ext uri="{FF2B5EF4-FFF2-40B4-BE49-F238E27FC236}">
                <a16:creationId xmlns:a16="http://schemas.microsoft.com/office/drawing/2014/main" id="{3A2C59B2-3FD4-44D1-884E-EE40281B5732}"/>
              </a:ext>
            </a:extLst>
          </p:cNvPr>
          <p:cNvSpPr txBox="1"/>
          <p:nvPr/>
        </p:nvSpPr>
        <p:spPr>
          <a:xfrm>
            <a:off x="304056" y="5001465"/>
            <a:ext cx="6096000" cy="923330"/>
          </a:xfrm>
          <a:prstGeom prst="rect">
            <a:avLst/>
          </a:prstGeom>
          <a:noFill/>
        </p:spPr>
        <p:txBody>
          <a:bodyPr wrap="square">
            <a:spAutoFit/>
          </a:bodyPr>
          <a:lstStyle/>
          <a:p>
            <a:r>
              <a:rPr lang="en-US" b="0" i="0" dirty="0">
                <a:solidFill>
                  <a:srgbClr val="000000"/>
                </a:solidFill>
                <a:effectLst/>
                <a:latin typeface="Roboto" panose="02000000000000000000" pitchFamily="2" charset="0"/>
              </a:rPr>
              <a:t>The basic assets that must be managed optimally to improve the welfare and prosperity of the Indonesian people.</a:t>
            </a:r>
            <a:endParaRPr lang="en-ID" dirty="0"/>
          </a:p>
        </p:txBody>
      </p:sp>
      <p:pic>
        <p:nvPicPr>
          <p:cNvPr id="2" name="Picture 1">
            <a:extLst>
              <a:ext uri="{FF2B5EF4-FFF2-40B4-BE49-F238E27FC236}">
                <a16:creationId xmlns:a16="http://schemas.microsoft.com/office/drawing/2014/main" id="{63363795-C0B2-45D6-B020-6B2F867CB9BB}"/>
              </a:ext>
            </a:extLst>
          </p:cNvPr>
          <p:cNvPicPr>
            <a:picLocks noChangeAspect="1"/>
          </p:cNvPicPr>
          <p:nvPr/>
        </p:nvPicPr>
        <p:blipFill>
          <a:blip r:embed="rId13"/>
          <a:stretch>
            <a:fillRect/>
          </a:stretch>
        </p:blipFill>
        <p:spPr>
          <a:xfrm>
            <a:off x="2058671" y="2070924"/>
            <a:ext cx="1863087" cy="1305911"/>
          </a:xfrm>
          <a:prstGeom prst="rect">
            <a:avLst/>
          </a:prstGeom>
        </p:spPr>
      </p:pic>
    </p:spTree>
    <p:extLst>
      <p:ext uri="{BB962C8B-B14F-4D97-AF65-F5344CB8AC3E}">
        <p14:creationId xmlns:p14="http://schemas.microsoft.com/office/powerpoint/2010/main" val="39935268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10" name="Rectangle 9">
            <a:extLst>
              <a:ext uri="{FF2B5EF4-FFF2-40B4-BE49-F238E27FC236}">
                <a16:creationId xmlns:a16="http://schemas.microsoft.com/office/drawing/2014/main" id="{162111A8-CDED-4A89-B9F1-25E45D788F1C}"/>
              </a:ext>
            </a:extLst>
          </p:cNvPr>
          <p:cNvSpPr/>
          <p:nvPr/>
        </p:nvSpPr>
        <p:spPr>
          <a:xfrm>
            <a:off x="1358900" y="522449"/>
            <a:ext cx="5732780" cy="5777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dobe Garamond Pro Bold" panose="02020702060506020403" pitchFamily="18" charset="0"/>
              </a:rPr>
              <a:t>RUMPUT LAUT</a:t>
            </a:r>
            <a:endParaRPr lang="en-ID" dirty="0">
              <a:solidFill>
                <a:schemeClr val="tx1"/>
              </a:solidFill>
              <a:latin typeface="Adobe Garamond Pro Bold" panose="02020702060506020403" pitchFamily="18" charset="0"/>
            </a:endParaRPr>
          </a:p>
        </p:txBody>
      </p:sp>
      <p:pic>
        <p:nvPicPr>
          <p:cNvPr id="4" name="Picture 3">
            <a:extLst>
              <a:ext uri="{FF2B5EF4-FFF2-40B4-BE49-F238E27FC236}">
                <a16:creationId xmlns:a16="http://schemas.microsoft.com/office/drawing/2014/main" id="{5B70C1F7-0882-4C5B-B51D-4DC34CE1B7DD}"/>
              </a:ext>
            </a:extLst>
          </p:cNvPr>
          <p:cNvPicPr>
            <a:picLocks noChangeAspect="1"/>
          </p:cNvPicPr>
          <p:nvPr/>
        </p:nvPicPr>
        <p:blipFill>
          <a:blip r:embed="rId3"/>
          <a:stretch>
            <a:fillRect/>
          </a:stretch>
        </p:blipFill>
        <p:spPr>
          <a:xfrm>
            <a:off x="168127" y="1378182"/>
            <a:ext cx="5759746" cy="4578585"/>
          </a:xfrm>
          <a:prstGeom prst="rect">
            <a:avLst/>
          </a:prstGeom>
        </p:spPr>
      </p:pic>
      <p:sp>
        <p:nvSpPr>
          <p:cNvPr id="17" name="TextBox 16">
            <a:extLst>
              <a:ext uri="{FF2B5EF4-FFF2-40B4-BE49-F238E27FC236}">
                <a16:creationId xmlns:a16="http://schemas.microsoft.com/office/drawing/2014/main" id="{59C00317-72BA-45A9-AF73-0B04BC4EFABF}"/>
              </a:ext>
            </a:extLst>
          </p:cNvPr>
          <p:cNvSpPr txBox="1"/>
          <p:nvPr/>
        </p:nvSpPr>
        <p:spPr>
          <a:xfrm>
            <a:off x="6096000" y="1378182"/>
            <a:ext cx="5732780" cy="1323439"/>
          </a:xfrm>
          <a:prstGeom prst="rect">
            <a:avLst/>
          </a:prstGeom>
          <a:noFill/>
        </p:spPr>
        <p:txBody>
          <a:bodyPr wrap="square">
            <a:spAutoFit/>
          </a:bodyPr>
          <a:lstStyle/>
          <a:p>
            <a:r>
              <a:rPr lang="en-ID" sz="2000" dirty="0" err="1">
                <a:latin typeface="Times New Roman" panose="02020603050405020304" pitchFamily="18" charset="0"/>
                <a:cs typeface="Times New Roman" panose="02020603050405020304" pitchFamily="18" charset="0"/>
              </a:rPr>
              <a:t>Rumput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laut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merupakan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makro</a:t>
            </a:r>
            <a:r>
              <a:rPr lang="en-ID" sz="2000" dirty="0">
                <a:latin typeface="Times New Roman" panose="02020603050405020304" pitchFamily="18" charset="0"/>
                <a:cs typeface="Times New Roman" panose="02020603050405020304" pitchFamily="18" charset="0"/>
              </a:rPr>
              <a:t> algae yang </a:t>
            </a:r>
            <a:r>
              <a:rPr lang="en-ID" sz="2000" dirty="0" err="1">
                <a:latin typeface="Times New Roman" panose="02020603050405020304" pitchFamily="18" charset="0"/>
                <a:cs typeface="Times New Roman" panose="02020603050405020304" pitchFamily="18" charset="0"/>
              </a:rPr>
              <a:t>termasuk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dalam</a:t>
            </a:r>
            <a:r>
              <a:rPr lang="en-ID" sz="2000" dirty="0">
                <a:latin typeface="Times New Roman" panose="02020603050405020304" pitchFamily="18" charset="0"/>
                <a:cs typeface="Times New Roman" panose="02020603050405020304" pitchFamily="18" charset="0"/>
              </a:rPr>
              <a:t> divisi </a:t>
            </a:r>
            <a:r>
              <a:rPr lang="en-ID" sz="2000" b="1" dirty="0" err="1">
                <a:latin typeface="Times New Roman" panose="02020603050405020304" pitchFamily="18" charset="0"/>
                <a:cs typeface="Times New Roman" panose="02020603050405020304" pitchFamily="18" charset="0"/>
              </a:rPr>
              <a:t>Thallophyta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yaitu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tumbuhan</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mempunyai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struktur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kerangka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tubuh</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terdiri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dari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batang</a:t>
            </a:r>
            <a:r>
              <a:rPr lang="en-ID" sz="2000" dirty="0">
                <a:latin typeface="Times New Roman" panose="02020603050405020304" pitchFamily="18" charset="0"/>
                <a:cs typeface="Times New Roman" panose="02020603050405020304" pitchFamily="18" charset="0"/>
              </a:rPr>
              <a:t>/</a:t>
            </a:r>
            <a:r>
              <a:rPr lang="en-ID" sz="2000" dirty="0" err="1">
                <a:latin typeface="Times New Roman" panose="02020603050405020304" pitchFamily="18" charset="0"/>
                <a:cs typeface="Times New Roman" panose="02020603050405020304" pitchFamily="18" charset="0"/>
              </a:rPr>
              <a:t>thalus</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tidak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memiliki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daun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serta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akar</a:t>
            </a:r>
            <a:r>
              <a:rPr lang="en-ID" sz="2000" dirty="0">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9E244DCD-A454-4270-B945-54F5BA707834}"/>
              </a:ext>
            </a:extLst>
          </p:cNvPr>
          <p:cNvSpPr txBox="1"/>
          <p:nvPr/>
        </p:nvSpPr>
        <p:spPr>
          <a:xfrm>
            <a:off x="6096000" y="3283813"/>
            <a:ext cx="5759746" cy="1938992"/>
          </a:xfrm>
          <a:prstGeom prst="rect">
            <a:avLst/>
          </a:prstGeom>
          <a:noFill/>
        </p:spPr>
        <p:txBody>
          <a:bodyPr wrap="square">
            <a:spAutoFit/>
          </a:bodyPr>
          <a:lstStyle/>
          <a:p>
            <a:r>
              <a:rPr lang="en-ID" sz="2000" dirty="0" err="1">
                <a:latin typeface="Times New Roman" panose="02020603050405020304" pitchFamily="18" charset="0"/>
                <a:cs typeface="Times New Roman" panose="02020603050405020304" pitchFamily="18" charset="0"/>
              </a:rPr>
              <a:t>Rumput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laut</a:t>
            </a:r>
            <a:r>
              <a:rPr lang="en-ID" sz="2000" dirty="0">
                <a:latin typeface="Times New Roman" panose="02020603050405020304" pitchFamily="18" charset="0"/>
                <a:cs typeface="Times New Roman" panose="02020603050405020304" pitchFamily="18" charset="0"/>
              </a:rPr>
              <a:t> Indonesia </a:t>
            </a:r>
            <a:r>
              <a:rPr lang="en-ID" sz="2000" dirty="0" err="1">
                <a:latin typeface="Times New Roman" panose="02020603050405020304" pitchFamily="18" charset="0"/>
                <a:cs typeface="Times New Roman" panose="02020603050405020304" pitchFamily="18" charset="0"/>
              </a:rPr>
              <a:t>dikenal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kualitasnya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baik</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banyak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diminati</a:t>
            </a:r>
            <a:r>
              <a:rPr lang="en-ID" sz="2000" dirty="0">
                <a:latin typeface="Times New Roman" panose="02020603050405020304" pitchFamily="18" charset="0"/>
                <a:cs typeface="Times New Roman" panose="02020603050405020304" pitchFamily="18" charset="0"/>
              </a:rPr>
              <a:t> oleh </a:t>
            </a:r>
            <a:r>
              <a:rPr lang="en-ID" sz="2000" dirty="0" err="1">
                <a:latin typeface="Times New Roman" panose="02020603050405020304" pitchFamily="18" charset="0"/>
                <a:cs typeface="Times New Roman" panose="02020603050405020304" pitchFamily="18" charset="0"/>
              </a:rPr>
              <a:t>industri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karena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mengandung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sumber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keraginan</a:t>
            </a:r>
            <a:r>
              <a:rPr lang="en-ID" sz="2000" dirty="0">
                <a:latin typeface="Times New Roman" panose="02020603050405020304" pitchFamily="18" charset="0"/>
                <a:cs typeface="Times New Roman" panose="02020603050405020304" pitchFamily="18" charset="0"/>
              </a:rPr>
              <a:t>, agar-agar dan alginate yang </a:t>
            </a:r>
            <a:r>
              <a:rPr lang="en-ID" sz="2000" dirty="0" err="1">
                <a:latin typeface="Times New Roman" panose="02020603050405020304" pitchFamily="18" charset="0"/>
                <a:cs typeface="Times New Roman" panose="02020603050405020304" pitchFamily="18" charset="0"/>
              </a:rPr>
              <a:t>cukup</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tinggi</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cocok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digunakan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sebagai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baku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industri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makanan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pelembut</a:t>
            </a:r>
            <a:r>
              <a:rPr lang="en-ID" sz="2000" dirty="0">
                <a:latin typeface="Times New Roman" panose="02020603050405020304" pitchFamily="18" charset="0"/>
                <a:cs typeface="Times New Roman" panose="02020603050405020304" pitchFamily="18" charset="0"/>
              </a:rPr>
              <a:t> rasa, </a:t>
            </a:r>
            <a:r>
              <a:rPr lang="en-ID" sz="2000" dirty="0" err="1">
                <a:latin typeface="Times New Roman" panose="02020603050405020304" pitchFamily="18" charset="0"/>
                <a:cs typeface="Times New Roman" panose="02020603050405020304" pitchFamily="18" charset="0"/>
              </a:rPr>
              <a:t>pencegah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kristalisasi</a:t>
            </a:r>
            <a:r>
              <a:rPr lang="en-ID" sz="2000" dirty="0">
                <a:latin typeface="Times New Roman" panose="02020603050405020304" pitchFamily="18" charset="0"/>
                <a:cs typeface="Times New Roman" panose="02020603050405020304" pitchFamily="18" charset="0"/>
              </a:rPr>
              <a:t> es </a:t>
            </a:r>
            <a:r>
              <a:rPr lang="en-ID" sz="2000" dirty="0" err="1">
                <a:latin typeface="Times New Roman" panose="02020603050405020304" pitchFamily="18" charset="0"/>
                <a:cs typeface="Times New Roman" panose="02020603050405020304" pitchFamily="18" charset="0"/>
              </a:rPr>
              <a:t>krim</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obat-obatan</a:t>
            </a:r>
            <a:endParaRPr lang="en-I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5536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805EA6-E703-406A-8BF6-9C2B81150972}"/>
              </a:ext>
            </a:extLst>
          </p:cNvPr>
          <p:cNvSpPr/>
          <p:nvPr/>
        </p:nvSpPr>
        <p:spPr>
          <a:xfrm>
            <a:off x="0" y="0"/>
            <a:ext cx="10071100" cy="2444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solidFill>
            </a:endParaRPr>
          </a:p>
        </p:txBody>
      </p:sp>
      <p:sp>
        <p:nvSpPr>
          <p:cNvPr id="6" name="Rectangle 5">
            <a:extLst>
              <a:ext uri="{FF2B5EF4-FFF2-40B4-BE49-F238E27FC236}">
                <a16:creationId xmlns:a16="http://schemas.microsoft.com/office/drawing/2014/main" id="{CD228E94-92A9-4A12-B94A-17F4A6B1B44A}"/>
              </a:ext>
            </a:extLst>
          </p:cNvPr>
          <p:cNvSpPr/>
          <p:nvPr/>
        </p:nvSpPr>
        <p:spPr>
          <a:xfrm>
            <a:off x="10071100" y="0"/>
            <a:ext cx="2120900" cy="244475"/>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solidFill>
            </a:endParaRPr>
          </a:p>
        </p:txBody>
      </p:sp>
      <p:sp>
        <p:nvSpPr>
          <p:cNvPr id="7" name="Rectangle 6">
            <a:extLst>
              <a:ext uri="{FF2B5EF4-FFF2-40B4-BE49-F238E27FC236}">
                <a16:creationId xmlns:a16="http://schemas.microsoft.com/office/drawing/2014/main" id="{4DEEE8D6-B123-4919-A21C-0619C6FA543B}"/>
              </a:ext>
            </a:extLst>
          </p:cNvPr>
          <p:cNvSpPr/>
          <p:nvPr/>
        </p:nvSpPr>
        <p:spPr>
          <a:xfrm>
            <a:off x="0" y="6181725"/>
            <a:ext cx="12192000" cy="676275"/>
          </a:xfrm>
          <a:prstGeom prst="rect">
            <a:avLst/>
          </a:prstGeom>
          <a:solidFill>
            <a:srgbClr val="2A3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solidFill>
                <a:schemeClr val="tx1"/>
              </a:solidFill>
            </a:endParaRPr>
          </a:p>
        </p:txBody>
      </p:sp>
      <p:sp>
        <p:nvSpPr>
          <p:cNvPr id="8" name="Rectangle 7">
            <a:extLst>
              <a:ext uri="{FF2B5EF4-FFF2-40B4-BE49-F238E27FC236}">
                <a16:creationId xmlns:a16="http://schemas.microsoft.com/office/drawing/2014/main" id="{36D49D27-2031-46DD-BA94-843D14A2C1D5}"/>
              </a:ext>
            </a:extLst>
          </p:cNvPr>
          <p:cNvSpPr/>
          <p:nvPr/>
        </p:nvSpPr>
        <p:spPr>
          <a:xfrm>
            <a:off x="0" y="6078538"/>
            <a:ext cx="12192000" cy="115887"/>
          </a:xfrm>
          <a:prstGeom prst="rect">
            <a:avLst/>
          </a:prstGeom>
          <a:solidFill>
            <a:srgbClr val="FDB6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solidFill>
                <a:schemeClr val="tx1"/>
              </a:solidFill>
            </a:endParaRPr>
          </a:p>
        </p:txBody>
      </p:sp>
      <p:sp>
        <p:nvSpPr>
          <p:cNvPr id="26" name="Title 1">
            <a:extLst>
              <a:ext uri="{FF2B5EF4-FFF2-40B4-BE49-F238E27FC236}">
                <a16:creationId xmlns:a16="http://schemas.microsoft.com/office/drawing/2014/main" id="{E3B126D3-CB44-4D92-81D1-6D6677544A12}"/>
              </a:ext>
            </a:extLst>
          </p:cNvPr>
          <p:cNvSpPr>
            <a:spLocks noGrp="1"/>
          </p:cNvSpPr>
          <p:nvPr>
            <p:ph type="title"/>
          </p:nvPr>
        </p:nvSpPr>
        <p:spPr>
          <a:xfrm>
            <a:off x="7590764" y="347662"/>
            <a:ext cx="3940836" cy="1091081"/>
          </a:xfrm>
        </p:spPr>
        <p:txBody>
          <a:bodyPr>
            <a:normAutofit/>
          </a:bodyPr>
          <a:lstStyle/>
          <a:p>
            <a:r>
              <a:rPr lang="en-US" sz="2800" dirty="0">
                <a:latin typeface="Times New Roman" panose="02020603050405020304" pitchFamily="18" charset="0"/>
                <a:cs typeface="Times New Roman" panose="02020603050405020304" pitchFamily="18" charset="0"/>
              </a:rPr>
              <a:t>INDONESIAN SEAWEED DIVERSITY</a:t>
            </a:r>
          </a:p>
        </p:txBody>
      </p:sp>
      <p:sp>
        <p:nvSpPr>
          <p:cNvPr id="27" name="Content Placeholder 4">
            <a:extLst>
              <a:ext uri="{FF2B5EF4-FFF2-40B4-BE49-F238E27FC236}">
                <a16:creationId xmlns:a16="http://schemas.microsoft.com/office/drawing/2014/main" id="{60891DCB-0545-412E-A11F-BB4B7399BC17}"/>
              </a:ext>
            </a:extLst>
          </p:cNvPr>
          <p:cNvSpPr>
            <a:spLocks noGrp="1"/>
          </p:cNvSpPr>
          <p:nvPr>
            <p:ph idx="1"/>
          </p:nvPr>
        </p:nvSpPr>
        <p:spPr>
          <a:xfrm>
            <a:off x="7590764" y="1541930"/>
            <a:ext cx="3639671" cy="1908343"/>
          </a:xfrm>
        </p:spPr>
        <p:txBody>
          <a:bodyPr>
            <a:normAutofit lnSpcReduction="10000"/>
          </a:bodyPr>
          <a:lstStyle/>
          <a:p>
            <a:r>
              <a:rPr lang="en-US" dirty="0"/>
              <a:t>Chlorophyta : 201 </a:t>
            </a:r>
            <a:r>
              <a:rPr lang="en-US" dirty="0" err="1"/>
              <a:t>sp</a:t>
            </a:r>
            <a:endParaRPr lang="en-US" dirty="0"/>
          </a:p>
          <a:p>
            <a:r>
              <a:rPr lang="en-US" dirty="0"/>
              <a:t>Phaeophyta : 138 </a:t>
            </a:r>
            <a:r>
              <a:rPr lang="en-US" dirty="0" err="1"/>
              <a:t>sp</a:t>
            </a:r>
            <a:endParaRPr lang="en-US" dirty="0"/>
          </a:p>
          <a:p>
            <a:r>
              <a:rPr lang="en-US" dirty="0" err="1"/>
              <a:t>Rodhophyta</a:t>
            </a:r>
            <a:r>
              <a:rPr lang="en-US" dirty="0"/>
              <a:t> : 564 </a:t>
            </a:r>
            <a:r>
              <a:rPr lang="en-US" dirty="0" err="1"/>
              <a:t>sp</a:t>
            </a:r>
            <a:endParaRPr lang="en-US" dirty="0"/>
          </a:p>
          <a:p>
            <a:r>
              <a:rPr lang="en-US" dirty="0"/>
              <a:t>Total : 903 </a:t>
            </a:r>
            <a:r>
              <a:rPr lang="en-US" dirty="0" err="1"/>
              <a:t>sp</a:t>
            </a:r>
            <a:endParaRPr lang="en-US" dirty="0"/>
          </a:p>
        </p:txBody>
      </p:sp>
      <p:pic>
        <p:nvPicPr>
          <p:cNvPr id="9" name="Picture 8">
            <a:extLst>
              <a:ext uri="{FF2B5EF4-FFF2-40B4-BE49-F238E27FC236}">
                <a16:creationId xmlns:a16="http://schemas.microsoft.com/office/drawing/2014/main" id="{1E1BB9BE-994A-4B91-815E-0EACAFB1E7C0}"/>
              </a:ext>
            </a:extLst>
          </p:cNvPr>
          <p:cNvPicPr>
            <a:picLocks noChangeAspect="1"/>
          </p:cNvPicPr>
          <p:nvPr/>
        </p:nvPicPr>
        <p:blipFill>
          <a:blip r:embed="rId3"/>
          <a:stretch>
            <a:fillRect/>
          </a:stretch>
        </p:blipFill>
        <p:spPr>
          <a:xfrm>
            <a:off x="62206" y="790262"/>
            <a:ext cx="6689393" cy="4801372"/>
          </a:xfrm>
          <a:prstGeom prst="rect">
            <a:avLst/>
          </a:prstGeom>
        </p:spPr>
      </p:pic>
      <p:sp>
        <p:nvSpPr>
          <p:cNvPr id="38" name="Title 1">
            <a:extLst>
              <a:ext uri="{FF2B5EF4-FFF2-40B4-BE49-F238E27FC236}">
                <a16:creationId xmlns:a16="http://schemas.microsoft.com/office/drawing/2014/main" id="{270FFFEE-C39F-4EF2-AC3E-7309F01668A4}"/>
              </a:ext>
            </a:extLst>
          </p:cNvPr>
          <p:cNvSpPr txBox="1">
            <a:spLocks/>
          </p:cNvSpPr>
          <p:nvPr/>
        </p:nvSpPr>
        <p:spPr>
          <a:xfrm>
            <a:off x="803885" y="5825940"/>
            <a:ext cx="1197636" cy="25259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Times New Roman" panose="02020603050405020304" pitchFamily="18" charset="0"/>
                <a:cs typeface="Times New Roman" panose="02020603050405020304" pitchFamily="18" charset="0"/>
              </a:rPr>
              <a:t>FAO, 2021</a:t>
            </a:r>
          </a:p>
        </p:txBody>
      </p:sp>
      <p:sp>
        <p:nvSpPr>
          <p:cNvPr id="42" name="Title 1">
            <a:extLst>
              <a:ext uri="{FF2B5EF4-FFF2-40B4-BE49-F238E27FC236}">
                <a16:creationId xmlns:a16="http://schemas.microsoft.com/office/drawing/2014/main" id="{C6D18F60-2AF0-4FA5-A9A9-762154CE0FCA}"/>
              </a:ext>
            </a:extLst>
          </p:cNvPr>
          <p:cNvSpPr txBox="1">
            <a:spLocks/>
          </p:cNvSpPr>
          <p:nvPr/>
        </p:nvSpPr>
        <p:spPr>
          <a:xfrm>
            <a:off x="1821617" y="377066"/>
            <a:ext cx="4032276" cy="378898"/>
          </a:xfrm>
          <a:prstGeom prst="rect">
            <a:avLst/>
          </a:prstGeom>
          <a:solidFill>
            <a:schemeClr val="accent4">
              <a:lumMod val="40000"/>
              <a:lumOff val="6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imes New Roman" panose="02020603050405020304" pitchFamily="18" charset="0"/>
                <a:cs typeface="Times New Roman" panose="02020603050405020304" pitchFamily="18" charset="0"/>
              </a:rPr>
              <a:t>Global Seaweed Production</a:t>
            </a:r>
          </a:p>
        </p:txBody>
      </p:sp>
      <p:pic>
        <p:nvPicPr>
          <p:cNvPr id="44" name="Picture 43">
            <a:extLst>
              <a:ext uri="{FF2B5EF4-FFF2-40B4-BE49-F238E27FC236}">
                <a16:creationId xmlns:a16="http://schemas.microsoft.com/office/drawing/2014/main" id="{4963E921-F97D-4D9F-B911-232D3EADFFA4}"/>
              </a:ext>
            </a:extLst>
          </p:cNvPr>
          <p:cNvPicPr>
            <a:picLocks noChangeAspect="1"/>
          </p:cNvPicPr>
          <p:nvPr/>
        </p:nvPicPr>
        <p:blipFill rotWithShape="1">
          <a:blip r:embed="rId4"/>
          <a:srcRect t="14340" b="10361"/>
          <a:stretch/>
        </p:blipFill>
        <p:spPr>
          <a:xfrm>
            <a:off x="6834597" y="3429000"/>
            <a:ext cx="5152003" cy="2396940"/>
          </a:xfrm>
          <a:prstGeom prst="roundRect">
            <a:avLst/>
          </a:prstGeom>
        </p:spPr>
      </p:pic>
    </p:spTree>
    <p:extLst>
      <p:ext uri="{BB962C8B-B14F-4D97-AF65-F5344CB8AC3E}">
        <p14:creationId xmlns:p14="http://schemas.microsoft.com/office/powerpoint/2010/main" val="33450652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70D16-32BB-412A-854D-1B43ED91B718}"/>
              </a:ext>
            </a:extLst>
          </p:cNvPr>
          <p:cNvPicPr>
            <a:picLocks noChangeAspect="1"/>
          </p:cNvPicPr>
          <p:nvPr/>
        </p:nvPicPr>
        <p:blipFill>
          <a:blip r:embed="rId2"/>
          <a:stretch>
            <a:fillRect/>
          </a:stretch>
        </p:blipFill>
        <p:spPr>
          <a:xfrm>
            <a:off x="2927648" y="3865081"/>
            <a:ext cx="7409237" cy="2430448"/>
          </a:xfrm>
          <a:prstGeom prst="rect">
            <a:avLst/>
          </a:prstGeom>
        </p:spPr>
      </p:pic>
      <p:pic>
        <p:nvPicPr>
          <p:cNvPr id="4" name="Picture 3">
            <a:extLst>
              <a:ext uri="{FF2B5EF4-FFF2-40B4-BE49-F238E27FC236}">
                <a16:creationId xmlns:a16="http://schemas.microsoft.com/office/drawing/2014/main" id="{7093FE00-40B2-47FE-BFBF-1FBC45F55116}"/>
              </a:ext>
            </a:extLst>
          </p:cNvPr>
          <p:cNvPicPr>
            <a:picLocks noChangeAspect="1"/>
          </p:cNvPicPr>
          <p:nvPr/>
        </p:nvPicPr>
        <p:blipFill>
          <a:blip r:embed="rId3"/>
          <a:stretch>
            <a:fillRect/>
          </a:stretch>
        </p:blipFill>
        <p:spPr>
          <a:xfrm>
            <a:off x="6288021" y="593614"/>
            <a:ext cx="4914337" cy="3219429"/>
          </a:xfrm>
          <a:prstGeom prst="rect">
            <a:avLst/>
          </a:prstGeom>
        </p:spPr>
      </p:pic>
      <p:pic>
        <p:nvPicPr>
          <p:cNvPr id="5" name="Picture 4">
            <a:extLst>
              <a:ext uri="{FF2B5EF4-FFF2-40B4-BE49-F238E27FC236}">
                <a16:creationId xmlns:a16="http://schemas.microsoft.com/office/drawing/2014/main" id="{BF0D99F2-14A7-49EF-9EE5-E92970D9FD7F}"/>
              </a:ext>
            </a:extLst>
          </p:cNvPr>
          <p:cNvPicPr>
            <a:picLocks noChangeAspect="1"/>
          </p:cNvPicPr>
          <p:nvPr/>
        </p:nvPicPr>
        <p:blipFill rotWithShape="1">
          <a:blip r:embed="rId4"/>
          <a:srcRect l="38969"/>
          <a:stretch/>
        </p:blipFill>
        <p:spPr>
          <a:xfrm>
            <a:off x="1871531" y="1070568"/>
            <a:ext cx="3776499" cy="2394395"/>
          </a:xfrm>
          <a:prstGeom prst="rect">
            <a:avLst/>
          </a:prstGeom>
        </p:spPr>
      </p:pic>
      <p:sp>
        <p:nvSpPr>
          <p:cNvPr id="6" name="Rectangle 5">
            <a:extLst>
              <a:ext uri="{FF2B5EF4-FFF2-40B4-BE49-F238E27FC236}">
                <a16:creationId xmlns:a16="http://schemas.microsoft.com/office/drawing/2014/main" id="{DF940D46-CB6A-41D0-824C-6357431C3A5F}"/>
              </a:ext>
            </a:extLst>
          </p:cNvPr>
          <p:cNvSpPr/>
          <p:nvPr/>
        </p:nvSpPr>
        <p:spPr>
          <a:xfrm>
            <a:off x="691569" y="226433"/>
            <a:ext cx="4992555" cy="67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Rumput</a:t>
            </a:r>
            <a:r>
              <a:rPr lang="en-US" sz="2400" b="1" dirty="0">
                <a:solidFill>
                  <a:schemeClr val="tx1"/>
                </a:solidFill>
              </a:rPr>
              <a:t> </a:t>
            </a:r>
            <a:r>
              <a:rPr lang="en-US" sz="2400" b="1" dirty="0" err="1">
                <a:solidFill>
                  <a:schemeClr val="tx1"/>
                </a:solidFill>
              </a:rPr>
              <a:t>Laut</a:t>
            </a:r>
            <a:endParaRPr lang="en-ID" sz="2400" b="1" dirty="0">
              <a:solidFill>
                <a:schemeClr val="tx1"/>
              </a:solidFill>
            </a:endParaRPr>
          </a:p>
        </p:txBody>
      </p:sp>
    </p:spTree>
    <p:extLst>
      <p:ext uri="{BB962C8B-B14F-4D97-AF65-F5344CB8AC3E}">
        <p14:creationId xmlns:p14="http://schemas.microsoft.com/office/powerpoint/2010/main" val="140055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79CDF9-F3F7-4DC5-B318-59B729777BA2}"/>
              </a:ext>
            </a:extLst>
          </p:cNvPr>
          <p:cNvPicPr>
            <a:picLocks noChangeAspect="1"/>
          </p:cNvPicPr>
          <p:nvPr/>
        </p:nvPicPr>
        <p:blipFill>
          <a:blip r:embed="rId2"/>
          <a:stretch>
            <a:fillRect/>
          </a:stretch>
        </p:blipFill>
        <p:spPr>
          <a:xfrm>
            <a:off x="3215681" y="164637"/>
            <a:ext cx="7141505" cy="2976331"/>
          </a:xfrm>
          <a:prstGeom prst="rect">
            <a:avLst/>
          </a:prstGeom>
        </p:spPr>
      </p:pic>
      <p:pic>
        <p:nvPicPr>
          <p:cNvPr id="12" name="Picture 11">
            <a:extLst>
              <a:ext uri="{FF2B5EF4-FFF2-40B4-BE49-F238E27FC236}">
                <a16:creationId xmlns:a16="http://schemas.microsoft.com/office/drawing/2014/main" id="{D19D6F99-F0C6-43BD-973D-474A7C0DD851}"/>
              </a:ext>
            </a:extLst>
          </p:cNvPr>
          <p:cNvPicPr>
            <a:picLocks noChangeAspect="1"/>
          </p:cNvPicPr>
          <p:nvPr/>
        </p:nvPicPr>
        <p:blipFill>
          <a:blip r:embed="rId3"/>
          <a:stretch>
            <a:fillRect/>
          </a:stretch>
        </p:blipFill>
        <p:spPr>
          <a:xfrm>
            <a:off x="3407701" y="3236979"/>
            <a:ext cx="8345735" cy="2976331"/>
          </a:xfrm>
          <a:prstGeom prst="rect">
            <a:avLst/>
          </a:prstGeom>
        </p:spPr>
      </p:pic>
    </p:spTree>
    <p:extLst>
      <p:ext uri="{BB962C8B-B14F-4D97-AF65-F5344CB8AC3E}">
        <p14:creationId xmlns:p14="http://schemas.microsoft.com/office/powerpoint/2010/main" val="56058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A0E3C-20DB-4B7D-8B4A-6C15686B6888}"/>
              </a:ext>
            </a:extLst>
          </p:cNvPr>
          <p:cNvPicPr>
            <a:picLocks noChangeAspect="1"/>
          </p:cNvPicPr>
          <p:nvPr/>
        </p:nvPicPr>
        <p:blipFill>
          <a:blip r:embed="rId2"/>
          <a:stretch>
            <a:fillRect/>
          </a:stretch>
        </p:blipFill>
        <p:spPr>
          <a:xfrm>
            <a:off x="3119669" y="164638"/>
            <a:ext cx="6531339" cy="2826060"/>
          </a:xfrm>
          <a:prstGeom prst="rect">
            <a:avLst/>
          </a:prstGeom>
        </p:spPr>
      </p:pic>
      <p:pic>
        <p:nvPicPr>
          <p:cNvPr id="4" name="Picture 3">
            <a:extLst>
              <a:ext uri="{FF2B5EF4-FFF2-40B4-BE49-F238E27FC236}">
                <a16:creationId xmlns:a16="http://schemas.microsoft.com/office/drawing/2014/main" id="{DAEE88C0-83E6-4B90-B7A0-0E8F6F3604E1}"/>
              </a:ext>
            </a:extLst>
          </p:cNvPr>
          <p:cNvPicPr>
            <a:picLocks noChangeAspect="1"/>
          </p:cNvPicPr>
          <p:nvPr/>
        </p:nvPicPr>
        <p:blipFill>
          <a:blip r:embed="rId3"/>
          <a:stretch>
            <a:fillRect/>
          </a:stretch>
        </p:blipFill>
        <p:spPr>
          <a:xfrm>
            <a:off x="2442147" y="3717033"/>
            <a:ext cx="7909229" cy="820999"/>
          </a:xfrm>
          <a:prstGeom prst="rect">
            <a:avLst/>
          </a:prstGeom>
        </p:spPr>
      </p:pic>
      <p:pic>
        <p:nvPicPr>
          <p:cNvPr id="8" name="Picture 7">
            <a:extLst>
              <a:ext uri="{FF2B5EF4-FFF2-40B4-BE49-F238E27FC236}">
                <a16:creationId xmlns:a16="http://schemas.microsoft.com/office/drawing/2014/main" id="{66261E08-045F-43D3-976A-B00CE3C252D5}"/>
              </a:ext>
            </a:extLst>
          </p:cNvPr>
          <p:cNvPicPr>
            <a:picLocks noChangeAspect="1"/>
          </p:cNvPicPr>
          <p:nvPr/>
        </p:nvPicPr>
        <p:blipFill>
          <a:blip r:embed="rId4"/>
          <a:stretch>
            <a:fillRect/>
          </a:stretch>
        </p:blipFill>
        <p:spPr>
          <a:xfrm>
            <a:off x="2442147" y="4677139"/>
            <a:ext cx="7608468" cy="804741"/>
          </a:xfrm>
          <a:prstGeom prst="rect">
            <a:avLst/>
          </a:prstGeom>
        </p:spPr>
      </p:pic>
    </p:spTree>
    <p:extLst>
      <p:ext uri="{BB962C8B-B14F-4D97-AF65-F5344CB8AC3E}">
        <p14:creationId xmlns:p14="http://schemas.microsoft.com/office/powerpoint/2010/main" val="50290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4C5047-CBA9-41B7-BA0F-D2C2C3E30517}"/>
              </a:ext>
            </a:extLst>
          </p:cNvPr>
          <p:cNvPicPr>
            <a:picLocks noChangeAspect="1"/>
          </p:cNvPicPr>
          <p:nvPr/>
        </p:nvPicPr>
        <p:blipFill>
          <a:blip r:embed="rId2"/>
          <a:stretch>
            <a:fillRect/>
          </a:stretch>
        </p:blipFill>
        <p:spPr>
          <a:xfrm>
            <a:off x="3119669" y="451928"/>
            <a:ext cx="7344635" cy="2977073"/>
          </a:xfrm>
          <a:prstGeom prst="rect">
            <a:avLst/>
          </a:prstGeom>
        </p:spPr>
      </p:pic>
      <p:pic>
        <p:nvPicPr>
          <p:cNvPr id="4" name="Picture 3">
            <a:extLst>
              <a:ext uri="{FF2B5EF4-FFF2-40B4-BE49-F238E27FC236}">
                <a16:creationId xmlns:a16="http://schemas.microsoft.com/office/drawing/2014/main" id="{F3876C32-5F1E-4290-84AD-43F411276AB5}"/>
              </a:ext>
            </a:extLst>
          </p:cNvPr>
          <p:cNvPicPr>
            <a:picLocks noChangeAspect="1"/>
          </p:cNvPicPr>
          <p:nvPr/>
        </p:nvPicPr>
        <p:blipFill>
          <a:blip r:embed="rId3"/>
          <a:stretch>
            <a:fillRect/>
          </a:stretch>
        </p:blipFill>
        <p:spPr>
          <a:xfrm>
            <a:off x="2447595" y="3525012"/>
            <a:ext cx="9136200" cy="2977073"/>
          </a:xfrm>
          <a:prstGeom prst="rect">
            <a:avLst/>
          </a:prstGeom>
        </p:spPr>
      </p:pic>
    </p:spTree>
    <p:extLst>
      <p:ext uri="{BB962C8B-B14F-4D97-AF65-F5344CB8AC3E}">
        <p14:creationId xmlns:p14="http://schemas.microsoft.com/office/powerpoint/2010/main" val="3388370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2811</Words>
  <Application>Microsoft Office PowerPoint</Application>
  <PresentationFormat>Widescreen</PresentationFormat>
  <Paragraphs>134</Paragraphs>
  <Slides>18</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Adobe Garamond Pro Bold</vt:lpstr>
      <vt:lpstr>Arial</vt:lpstr>
      <vt:lpstr>Arial Rounded MT Bold</vt:lpstr>
      <vt:lpstr>Ayuthaya</vt:lpstr>
      <vt:lpstr>Calibri</vt:lpstr>
      <vt:lpstr>Calibri Light</vt:lpstr>
      <vt:lpstr>Carlito</vt:lpstr>
      <vt:lpstr>Roboto</vt:lpstr>
      <vt:lpstr>Times New Roman</vt:lpstr>
      <vt:lpstr>Wingdings</vt:lpstr>
      <vt:lpstr>Office Theme</vt:lpstr>
      <vt:lpstr>PowerPoint Presentation</vt:lpstr>
      <vt:lpstr>Capaian Pembelajaran</vt:lpstr>
      <vt:lpstr>PowerPoint Presentation</vt:lpstr>
      <vt:lpstr>PowerPoint Presentation</vt:lpstr>
      <vt:lpstr>INDONESIAN SEAWEED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 yuli pujiastuti</dc:creator>
  <cp:lastModifiedBy>dwi yuli pujiastuti</cp:lastModifiedBy>
  <cp:revision>6</cp:revision>
  <dcterms:created xsi:type="dcterms:W3CDTF">2022-04-24T13:03:39Z</dcterms:created>
  <dcterms:modified xsi:type="dcterms:W3CDTF">2024-04-05T03:09:01Z</dcterms:modified>
</cp:coreProperties>
</file>