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6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430" y="2264335"/>
            <a:ext cx="11471565" cy="1739347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Berpikir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kreatif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  <a:ea typeface="Adobe Heiti Std R" panose="020B04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6269" y="4286370"/>
            <a:ext cx="9144000" cy="6923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Garamond Pro Bold" panose="02020702060506020403" pitchFamily="18" charset="0"/>
              </a:rPr>
              <a:t>Dr. </a:t>
            </a:r>
            <a:r>
              <a:rPr lang="en-US" sz="3600" dirty="0">
                <a:latin typeface="Adobe Garamond Pro Bold" panose="02020702060506020403" pitchFamily="18" charset="0"/>
              </a:rPr>
              <a:t> </a:t>
            </a:r>
            <a:r>
              <a:rPr lang="en-US" sz="3600" dirty="0" smtClean="0">
                <a:latin typeface="Adobe Garamond Pro Bold" panose="02020702060506020403" pitchFamily="18" charset="0"/>
              </a:rPr>
              <a:t>Tri Siwi </a:t>
            </a:r>
            <a:r>
              <a:rPr lang="en-US" sz="3600" dirty="0" err="1" smtClean="0">
                <a:latin typeface="Adobe Garamond Pro Bold" panose="02020702060506020403" pitchFamily="18" charset="0"/>
              </a:rPr>
              <a:t>Agustina</a:t>
            </a:r>
            <a:r>
              <a:rPr lang="en-US" sz="3600" dirty="0" smtClean="0">
                <a:latin typeface="Adobe Garamond Pro Bold" panose="02020702060506020403" pitchFamily="18" charset="0"/>
              </a:rPr>
              <a:t>, SE., </a:t>
            </a:r>
            <a:r>
              <a:rPr lang="en-US" sz="3600" dirty="0" err="1" smtClean="0">
                <a:latin typeface="Adobe Garamond Pro Bold" panose="02020702060506020403" pitchFamily="18" charset="0"/>
              </a:rPr>
              <a:t>MSi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25447" y="1320094"/>
            <a:ext cx="9144000" cy="6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Entrepreneurship for a Starting A New Business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96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Tujuan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PEmbelajaran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645228"/>
            <a:ext cx="9784080" cy="3572691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Setelah</a:t>
            </a:r>
            <a:r>
              <a:rPr lang="en-US" sz="2400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i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mengikuti</a:t>
            </a:r>
            <a:r>
              <a:rPr lang="en-US" sz="2400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i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pembelajaran</a:t>
            </a:r>
            <a:r>
              <a:rPr lang="en-US" sz="2400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topik </a:t>
            </a:r>
            <a:r>
              <a:rPr lang="en-US" sz="2400" i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ini</a:t>
            </a:r>
            <a:r>
              <a:rPr lang="en-US" sz="2400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, </a:t>
            </a:r>
            <a:r>
              <a:rPr lang="en-US" sz="2400" i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diharapkan</a:t>
            </a:r>
            <a:r>
              <a:rPr lang="en-US" sz="2400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i="1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peserta</a:t>
            </a:r>
            <a:r>
              <a:rPr lang="en-US" sz="2400" i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i="1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kursus</a:t>
            </a:r>
            <a:r>
              <a:rPr lang="en-US" sz="2400" i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i="1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microcredential</a:t>
            </a:r>
            <a:r>
              <a:rPr lang="en-US" sz="2400" i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400" i="1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dapat</a:t>
            </a:r>
            <a:r>
              <a:rPr lang="en-US" sz="2400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Mengetahui</a:t>
            </a:r>
            <a:r>
              <a:rPr lang="en-US" sz="2400" dirty="0"/>
              <a:t> dan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motivasi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berpikir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kreatif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Mengetahui</a:t>
            </a:r>
            <a:r>
              <a:rPr lang="en-US" sz="2400" dirty="0"/>
              <a:t> dan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hambatan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berpikir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kreatif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/>
              <a:t>dan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tahapan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berpikir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kreatif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i="1" dirty="0" smtClean="0">
              <a:solidFill>
                <a:srgbClr val="FFFF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2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9085" y="360376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BERPIKIR KREATIF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1596" y="2746620"/>
            <a:ext cx="6544638" cy="1455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just">
              <a:buNone/>
            </a:pP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 </a:t>
            </a:r>
            <a:r>
              <a:rPr lang="en-US" sz="3600" dirty="0" err="1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Kemampuan</a:t>
            </a: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individu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melahirkan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gagasan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– </a:t>
            </a:r>
            <a:r>
              <a:rPr lang="en-US" sz="3600" dirty="0" err="1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gagasan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baru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atau</a:t>
            </a: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penemuan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– </a:t>
            </a:r>
            <a:r>
              <a:rPr lang="en-US" sz="3600" dirty="0" err="1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penemuan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baru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sebagai</a:t>
            </a: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respon</a:t>
            </a: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dari</a:t>
            </a: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adanya</a:t>
            </a: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masalah</a:t>
            </a: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dan </a:t>
            </a:r>
            <a:r>
              <a:rPr lang="en-US" sz="3600" dirty="0" err="1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peluang</a:t>
            </a:r>
            <a:r>
              <a:rPr lang="en-US" sz="36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</a:t>
            </a:r>
          </a:p>
          <a:p>
            <a:pPr marL="34290" indent="0" algn="just">
              <a:buNone/>
            </a:pPr>
            <a:endParaRPr lang="en-US" sz="36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569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40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Motivasi</a:t>
            </a:r>
            <a:r>
              <a:rPr lang="en-US" b="1" dirty="0"/>
              <a:t> </a:t>
            </a:r>
            <a:r>
              <a:rPr lang="en-US" b="1" dirty="0" err="1"/>
              <a:t>berpikir</a:t>
            </a:r>
            <a:r>
              <a:rPr lang="en-US" b="1" dirty="0"/>
              <a:t> </a:t>
            </a:r>
            <a:r>
              <a:rPr lang="en-US" b="1" dirty="0" err="1"/>
              <a:t>kreatif</a:t>
            </a:r>
            <a:r>
              <a:rPr lang="en-US" b="1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1695236" y="2542854"/>
            <a:ext cx="4145622" cy="1828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Need for novel/varied and complex situation </a:t>
            </a:r>
            <a:endParaRPr lang="en-US" sz="24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68047" y="4162649"/>
            <a:ext cx="4145622" cy="18288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</a:rPr>
              <a:t>Need </a:t>
            </a:r>
            <a:r>
              <a:rPr lang="en-US" sz="2400" b="1" dirty="0">
                <a:solidFill>
                  <a:schemeClr val="bg1"/>
                </a:solidFill>
              </a:rPr>
              <a:t>for problem solving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840858" y="2525730"/>
            <a:ext cx="4145622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Need for communicate and values </a:t>
            </a:r>
            <a:endParaRPr lang="en-US" sz="24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695236" y="2525730"/>
            <a:ext cx="4145622" cy="1828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Need for novel/varied and complex situation </a:t>
            </a:r>
            <a:endParaRPr lang="en-US" sz="24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822" y="431353"/>
            <a:ext cx="7278028" cy="12144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i="1" dirty="0" err="1">
                <a:solidFill>
                  <a:schemeClr val="bg1"/>
                </a:solidFill>
              </a:rPr>
              <a:t>Kreativitas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muncul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karena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dorongan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untuk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memenuhi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kebutuhan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kebaruan</a:t>
            </a:r>
            <a:r>
              <a:rPr lang="en-US" sz="2400" i="1" dirty="0">
                <a:solidFill>
                  <a:srgbClr val="C00000"/>
                </a:solidFill>
              </a:rPr>
              <a:t> (novelty/newness), </a:t>
            </a:r>
            <a:r>
              <a:rPr lang="en-US" sz="2400" i="1" dirty="0" err="1" smtClean="0">
                <a:solidFill>
                  <a:srgbClr val="C00000"/>
                </a:solidFill>
              </a:rPr>
              <a:t>kebosanan</a:t>
            </a:r>
            <a:r>
              <a:rPr lang="en-US" sz="2400" i="1" dirty="0" smtClean="0">
                <a:solidFill>
                  <a:srgbClr val="C00000"/>
                </a:solidFill>
              </a:rPr>
              <a:t>/ </a:t>
            </a:r>
            <a:r>
              <a:rPr lang="en-US" sz="2400" i="1" dirty="0" err="1" smtClean="0">
                <a:solidFill>
                  <a:srgbClr val="C00000"/>
                </a:solidFill>
              </a:rPr>
              <a:t>kejenuhan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bahkan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bisa</a:t>
            </a:r>
            <a:r>
              <a:rPr lang="en-US" sz="2400" i="1" dirty="0" smtClean="0">
                <a:solidFill>
                  <a:srgbClr val="C00000"/>
                </a:solidFill>
              </a:rPr>
              <a:t> pula </a:t>
            </a:r>
            <a:r>
              <a:rPr lang="en-US" sz="2400" i="1" dirty="0" err="1" smtClean="0">
                <a:solidFill>
                  <a:srgbClr val="C00000"/>
                </a:solidFill>
              </a:rPr>
              <a:t>muncul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karena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dalam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situasi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mendesak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124155"/>
            <a:ext cx="4012058" cy="169437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400" b="1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Need </a:t>
            </a:r>
            <a:r>
              <a:rPr lang="en-US" sz="24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for novel/varied and complex situation </a:t>
            </a:r>
            <a:endParaRPr lang="en-US" sz="24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416027"/>
            <a:ext cx="7515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https://agrozine.id/alumnus-unair-ciptakan-shanny-produk-minuman-berkolagen-halal/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8527"/>
            <a:ext cx="8241837" cy="3140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8121111" y="6000529"/>
            <a:ext cx="407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https://www.halodoc.com/artikel/amankah-konsumsi-collagen-pemutih-badan-ini-faktanya</a:t>
            </a:r>
          </a:p>
        </p:txBody>
      </p:sp>
      <p:pic>
        <p:nvPicPr>
          <p:cNvPr id="14" name="Picture 2" descr="https://d1vbn70lmn1nqe.cloudfront.net/prod/wp-content/uploads/2022/09/09075645/infographic-5-Manfaat-Kolagen-Bagi-Tubuh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36" y="1799027"/>
            <a:ext cx="3950163" cy="38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9942" y="5132228"/>
            <a:ext cx="69419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Lato"/>
              </a:rPr>
              <a:t>“</a:t>
            </a:r>
            <a:r>
              <a:rPr lang="en-US" sz="1600" dirty="0" err="1" smtClean="0">
                <a:latin typeface="Lato"/>
              </a:rPr>
              <a:t>Sisik</a:t>
            </a:r>
            <a:r>
              <a:rPr lang="en-US" sz="1600" dirty="0" smtClean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ikan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mengandung</a:t>
            </a:r>
            <a:r>
              <a:rPr lang="en-US" sz="1600" dirty="0">
                <a:latin typeface="Lato"/>
              </a:rPr>
              <a:t> 70-80 </a:t>
            </a:r>
            <a:r>
              <a:rPr lang="en-US" sz="1600" dirty="0" err="1">
                <a:latin typeface="Lato"/>
              </a:rPr>
              <a:t>persen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kolagen</a:t>
            </a:r>
            <a:r>
              <a:rPr lang="en-US" sz="1600" dirty="0">
                <a:latin typeface="Lato"/>
              </a:rPr>
              <a:t> yang </a:t>
            </a:r>
            <a:r>
              <a:rPr lang="en-US" sz="1600" dirty="0" err="1">
                <a:latin typeface="Lato"/>
              </a:rPr>
              <a:t>merupakan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kolagen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tipe</a:t>
            </a:r>
            <a:r>
              <a:rPr lang="en-US" sz="1600" dirty="0">
                <a:latin typeface="Lato"/>
              </a:rPr>
              <a:t> 1. </a:t>
            </a:r>
            <a:r>
              <a:rPr lang="en-US" sz="1600" dirty="0" err="1">
                <a:latin typeface="Lato"/>
              </a:rPr>
              <a:t>Artinya</a:t>
            </a:r>
            <a:r>
              <a:rPr lang="en-US" sz="1600" dirty="0">
                <a:latin typeface="Lato"/>
              </a:rPr>
              <a:t>, </a:t>
            </a:r>
            <a:r>
              <a:rPr lang="en-US" sz="1600" dirty="0" err="1">
                <a:latin typeface="Lato"/>
              </a:rPr>
              <a:t>kolagen</a:t>
            </a:r>
            <a:r>
              <a:rPr lang="en-US" sz="1600" dirty="0">
                <a:latin typeface="Lato"/>
              </a:rPr>
              <a:t>  </a:t>
            </a:r>
            <a:r>
              <a:rPr lang="en-US" sz="1600" dirty="0" err="1">
                <a:latin typeface="Lato"/>
              </a:rPr>
              <a:t>sisik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ikan</a:t>
            </a:r>
            <a:r>
              <a:rPr lang="en-US" sz="1600" dirty="0">
                <a:latin typeface="Lato"/>
              </a:rPr>
              <a:t> yang paling </a:t>
            </a:r>
            <a:r>
              <a:rPr lang="en-US" sz="1600" dirty="0" err="1">
                <a:latin typeface="Lato"/>
              </a:rPr>
              <a:t>mirip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dengan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kolagen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 smtClean="0">
                <a:latin typeface="Lato"/>
              </a:rPr>
              <a:t>manusia</a:t>
            </a:r>
            <a:r>
              <a:rPr lang="en-US" dirty="0" smtClean="0">
                <a:latin typeface="Lato"/>
              </a:rPr>
              <a:t>”</a:t>
            </a:r>
            <a:r>
              <a:rPr lang="en-US" dirty="0" smtClean="0">
                <a:solidFill>
                  <a:srgbClr val="656565"/>
                </a:solidFill>
                <a:latin typeface="Lato"/>
              </a:rPr>
              <a:t>. – </a:t>
            </a:r>
            <a:r>
              <a:rPr lang="en-US" i="1" dirty="0" err="1" smtClean="0">
                <a:latin typeface="Lato"/>
              </a:rPr>
              <a:t>Siti</a:t>
            </a:r>
            <a:r>
              <a:rPr lang="en-US" i="1" dirty="0" smtClean="0">
                <a:latin typeface="Lato"/>
              </a:rPr>
              <a:t> </a:t>
            </a:r>
            <a:r>
              <a:rPr lang="en-US" i="1" dirty="0" err="1" smtClean="0">
                <a:latin typeface="Lato"/>
              </a:rPr>
              <a:t>Nur</a:t>
            </a:r>
            <a:r>
              <a:rPr lang="en-US" i="1" dirty="0" smtClean="0">
                <a:latin typeface="Lato"/>
              </a:rPr>
              <a:t> </a:t>
            </a:r>
            <a:r>
              <a:rPr lang="en-US" i="1" dirty="0" err="1" smtClean="0">
                <a:latin typeface="Lato"/>
              </a:rPr>
              <a:t>Seha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21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627" y="284176"/>
            <a:ext cx="7222735" cy="1508760"/>
          </a:xfrm>
        </p:spPr>
        <p:txBody>
          <a:bodyPr>
            <a:noAutofit/>
          </a:bodyPr>
          <a:lstStyle/>
          <a:p>
            <a:pPr algn="just"/>
            <a:r>
              <a:rPr lang="en-US" sz="2000" i="1" dirty="0" err="1">
                <a:solidFill>
                  <a:schemeClr val="bg1"/>
                </a:solidFill>
              </a:rPr>
              <a:t>Motivasi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untuk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bertindak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kreatif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karena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ingin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menyampaikan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sesuatu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atau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mengajak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masyarakat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luas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sebagai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respon</a:t>
            </a:r>
            <a:r>
              <a:rPr lang="en-US" sz="2000" i="1" dirty="0">
                <a:solidFill>
                  <a:srgbClr val="C00000"/>
                </a:solidFill>
              </a:rPr>
              <a:t> atas </a:t>
            </a:r>
            <a:r>
              <a:rPr lang="en-US" sz="2000" i="1" dirty="0" err="1" smtClean="0">
                <a:solidFill>
                  <a:srgbClr val="C00000"/>
                </a:solidFill>
              </a:rPr>
              <a:t>situasi</a:t>
            </a:r>
            <a:r>
              <a:rPr lang="en-US" sz="2000" i="1" dirty="0" smtClean="0">
                <a:solidFill>
                  <a:srgbClr val="C00000"/>
                </a:solidFill>
              </a:rPr>
              <a:t>/ </a:t>
            </a:r>
            <a:r>
              <a:rPr lang="en-US" sz="2000" i="1" dirty="0" err="1">
                <a:solidFill>
                  <a:srgbClr val="C00000"/>
                </a:solidFill>
              </a:rPr>
              <a:t>kejadian</a:t>
            </a:r>
            <a:r>
              <a:rPr lang="en-US" sz="2000" i="1" dirty="0">
                <a:solidFill>
                  <a:srgbClr val="C00000"/>
                </a:solidFill>
              </a:rPr>
              <a:t> di </a:t>
            </a:r>
            <a:r>
              <a:rPr lang="en-US" sz="2000" i="1" dirty="0" err="1">
                <a:solidFill>
                  <a:srgbClr val="C00000"/>
                </a:solidFill>
              </a:rPr>
              <a:t>lingkungan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sekitarnya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033"/>
            <a:ext cx="8178228" cy="506506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28" y="1792936"/>
            <a:ext cx="4013771" cy="2029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27" y="3544584"/>
            <a:ext cx="4060005" cy="331341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5280" y="145137"/>
            <a:ext cx="3857947" cy="178683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400" b="1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Need </a:t>
            </a:r>
            <a:r>
              <a:rPr lang="en-US" sz="24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for communicate and </a:t>
            </a:r>
            <a:r>
              <a:rPr lang="en-US" sz="24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values</a:t>
            </a:r>
            <a:endParaRPr lang="en-US" sz="24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08" y="342900"/>
            <a:ext cx="6739847" cy="1508760"/>
          </a:xfrm>
        </p:spPr>
        <p:txBody>
          <a:bodyPr anchor="t">
            <a:normAutofit/>
          </a:bodyPr>
          <a:lstStyle/>
          <a:p>
            <a:pPr algn="just"/>
            <a:r>
              <a:rPr lang="en-US" sz="1800" i="1" dirty="0" err="1">
                <a:solidFill>
                  <a:schemeClr val="bg1"/>
                </a:solidFill>
              </a:rPr>
              <a:t>motivasi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untuk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kreatif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didorong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karena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adanya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keinginan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untuk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memecahkan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masalah</a:t>
            </a:r>
            <a:r>
              <a:rPr lang="en-US" sz="1800" i="1" dirty="0">
                <a:solidFill>
                  <a:schemeClr val="bg1"/>
                </a:solidFill>
              </a:rPr>
              <a:t>. </a:t>
            </a:r>
            <a:r>
              <a:rPr lang="en-US" sz="1800" i="1" dirty="0" smtClean="0">
                <a:solidFill>
                  <a:schemeClr val="bg1"/>
                </a:solidFill>
              </a:rPr>
              <a:t/>
            </a:r>
            <a:br>
              <a:rPr lang="en-US" sz="1800" i="1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Hal </a:t>
            </a:r>
            <a:r>
              <a:rPr lang="en-US" sz="1800" i="1" dirty="0">
                <a:solidFill>
                  <a:schemeClr val="bg1"/>
                </a:solidFill>
              </a:rPr>
              <a:t>tersebut </a:t>
            </a:r>
            <a:r>
              <a:rPr lang="en-US" sz="1800" i="1" dirty="0" err="1">
                <a:solidFill>
                  <a:schemeClr val="bg1"/>
                </a:solidFill>
              </a:rPr>
              <a:t>dapat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timbul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dari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masalah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pribadi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atau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masalah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</a:rPr>
              <a:t>yang  </a:t>
            </a:r>
            <a:r>
              <a:rPr lang="en-US" sz="1800" i="1" dirty="0" err="1" smtClean="0">
                <a:solidFill>
                  <a:schemeClr val="bg1"/>
                </a:solidFill>
              </a:rPr>
              <a:t>Secara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umum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dialami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oleh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masyarakat</a:t>
            </a:r>
            <a:r>
              <a:rPr lang="en-US" sz="1800" i="1" dirty="0"/>
              <a:t>.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333"/>
            <a:ext cx="6596009" cy="5121667"/>
          </a:xfrm>
        </p:spPr>
      </p:pic>
      <p:sp>
        <p:nvSpPr>
          <p:cNvPr id="4" name="Oval 3"/>
          <p:cNvSpPr/>
          <p:nvPr/>
        </p:nvSpPr>
        <p:spPr>
          <a:xfrm>
            <a:off x="315931" y="182880"/>
            <a:ext cx="4145622" cy="1828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</a:rPr>
              <a:t>Need </a:t>
            </a:r>
            <a:r>
              <a:rPr lang="en-US" sz="2400" b="1" dirty="0">
                <a:solidFill>
                  <a:schemeClr val="bg1"/>
                </a:solidFill>
              </a:rPr>
              <a:t>for problem solving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09" y="1736332"/>
            <a:ext cx="5595991" cy="51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0876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Hambatan</a:t>
            </a:r>
            <a:r>
              <a:rPr lang="en-US" sz="4800" b="1" dirty="0"/>
              <a:t> </a:t>
            </a:r>
            <a:r>
              <a:rPr lang="en-US" sz="4800" b="1" dirty="0" err="1"/>
              <a:t>berpikir</a:t>
            </a:r>
            <a:r>
              <a:rPr lang="en-US" sz="4800" b="1" dirty="0"/>
              <a:t> </a:t>
            </a:r>
            <a:r>
              <a:rPr lang="en-US" sz="4800" b="1" dirty="0" err="1"/>
              <a:t>kreatif</a:t>
            </a:r>
            <a:r>
              <a:rPr lang="en-US" sz="4800" b="1" dirty="0"/>
              <a:t>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0" y="1298671"/>
            <a:ext cx="12267344" cy="2872181"/>
            <a:chOff x="0" y="1298671"/>
            <a:chExt cx="12267344" cy="2872181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1313553"/>
              <a:ext cx="12267344" cy="2857299"/>
              <a:chOff x="0" y="1334101"/>
              <a:chExt cx="12175306" cy="289021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3368948"/>
                <a:ext cx="2114549" cy="8137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RASA TAKUT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905627" y="3344547"/>
                <a:ext cx="2114549" cy="838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MALAS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640743" y="3378807"/>
                <a:ext cx="2024008" cy="77149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RASA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PUAS/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ZONA NYAMAN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996689" y="3322378"/>
                <a:ext cx="2178617" cy="9019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BIROKRASI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0743" y="1387429"/>
                <a:ext cx="2024008" cy="197124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53702"/>
                <a:ext cx="2114549" cy="201524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5627" y="1334101"/>
                <a:ext cx="2114549" cy="201044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6689" y="1346302"/>
                <a:ext cx="2140873" cy="2010445"/>
              </a:xfrm>
              <a:prstGeom prst="rect">
                <a:avLst/>
              </a:prstGeom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2114548" y="1332931"/>
              <a:ext cx="1563599" cy="27749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54274" y="1319895"/>
              <a:ext cx="1303555" cy="27749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29635" y="1298671"/>
              <a:ext cx="1251353" cy="2872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4094804"/>
            <a:ext cx="12191999" cy="2847950"/>
            <a:chOff x="0" y="4094804"/>
            <a:chExt cx="12191999" cy="2847950"/>
          </a:xfrm>
        </p:grpSpPr>
        <p:grpSp>
          <p:nvGrpSpPr>
            <p:cNvPr id="32" name="Group 31"/>
            <p:cNvGrpSpPr/>
            <p:nvPr/>
          </p:nvGrpSpPr>
          <p:grpSpPr>
            <a:xfrm>
              <a:off x="1934896" y="4094804"/>
              <a:ext cx="8843980" cy="2831751"/>
              <a:chOff x="1934896" y="4094804"/>
              <a:chExt cx="8843980" cy="283175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664327" y="6088355"/>
                <a:ext cx="2114549" cy="838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STEREOTYPING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34897" y="6040348"/>
                <a:ext cx="2143944" cy="838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RUTINITAS TINGGI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14309" y="6040348"/>
                <a:ext cx="2114549" cy="838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TERPAKU PADA MASALAH</a:t>
                </a: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896" y="4094804"/>
                <a:ext cx="2138538" cy="205424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8904" y="4094804"/>
                <a:ext cx="2114548" cy="205424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4326" y="4138778"/>
                <a:ext cx="2114550" cy="2087361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0" y="4129756"/>
              <a:ext cx="1934896" cy="27487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76163" y="4131007"/>
              <a:ext cx="1388163" cy="27372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778876" y="4150840"/>
              <a:ext cx="1413123" cy="27372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59102" y="4095589"/>
              <a:ext cx="1388163" cy="28471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281"/>
            <a:ext cx="12267343" cy="150876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Tahapan</a:t>
            </a:r>
            <a:r>
              <a:rPr lang="en-US" sz="4800" b="1" dirty="0"/>
              <a:t> </a:t>
            </a:r>
            <a:r>
              <a:rPr lang="en-US" sz="4800" b="1" dirty="0" err="1"/>
              <a:t>berpikir</a:t>
            </a:r>
            <a:r>
              <a:rPr lang="en-US" sz="4800" b="1" dirty="0"/>
              <a:t> </a:t>
            </a:r>
            <a:r>
              <a:rPr lang="en-US" sz="4800" b="1" dirty="0" err="1"/>
              <a:t>kreatif</a:t>
            </a:r>
            <a:r>
              <a:rPr lang="en-US" sz="4800" b="1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9479"/>
            <a:ext cx="12192000" cy="53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335</TotalTime>
  <Words>216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Fan Heiti Std B</vt:lpstr>
      <vt:lpstr>Adobe Gothic Std B</vt:lpstr>
      <vt:lpstr>Adobe Heiti Std R</vt:lpstr>
      <vt:lpstr>Adobe Garamond Pro Bold</vt:lpstr>
      <vt:lpstr>Arial</vt:lpstr>
      <vt:lpstr>Corbel</vt:lpstr>
      <vt:lpstr>Lato</vt:lpstr>
      <vt:lpstr>Wingdings</vt:lpstr>
      <vt:lpstr>Banded</vt:lpstr>
      <vt:lpstr>Berpikir kreatif</vt:lpstr>
      <vt:lpstr>Tujuan PEmbelajaran</vt:lpstr>
      <vt:lpstr>PowerPoint Presentation</vt:lpstr>
      <vt:lpstr>Motivasi berpikir kreatif </vt:lpstr>
      <vt:lpstr>PowerPoint Presentation</vt:lpstr>
      <vt:lpstr>Motivasi untuk bertindak kreatif karena ingin menyampaikan sesuatu atau mengajak masyarakat luas sebagai respon atas situasi/ kejadian di lingkungan sekitarnya</vt:lpstr>
      <vt:lpstr>motivasi untuk kreatif didorong karena adanya keinginan untuk memecahkan masalah.  Hal tersebut dapat timbul dari masalah pribadi atau masalah yang  Secara umum dialami oleh masyarakat.</vt:lpstr>
      <vt:lpstr>Hambatan berpikir kreatif </vt:lpstr>
      <vt:lpstr>Tahapan berpikir kreatif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 DAN WIRAUSAHA</dc:title>
  <dc:creator>ASUS</dc:creator>
  <cp:lastModifiedBy>ASUS</cp:lastModifiedBy>
  <cp:revision>26</cp:revision>
  <dcterms:created xsi:type="dcterms:W3CDTF">2024-05-14T02:28:52Z</dcterms:created>
  <dcterms:modified xsi:type="dcterms:W3CDTF">2024-05-27T06:44:54Z</dcterms:modified>
</cp:coreProperties>
</file>