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utive" pitchFamily="2" charset="0"/>
      <p:regular r:id="rId17"/>
    </p:embeddedFont>
    <p:embeddedFont>
      <p:font typeface="Open Sans" panose="020B0606030504020204" pitchFamily="34" charset="0"/>
      <p:regular r:id="rId18"/>
      <p:bold r:id="rId19"/>
      <p:italic r:id="rId20"/>
      <p:boldItalic r:id="rId21"/>
    </p:embeddedFont>
    <p:embeddedFont>
      <p:font typeface="Poppins"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ua6HY0coiOZPoa84TJEPU92Ts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710"/>
  </p:normalViewPr>
  <p:slideViewPr>
    <p:cSldViewPr snapToGrid="0">
      <p:cViewPr varScale="1">
        <p:scale>
          <a:sx n="96" d="100"/>
          <a:sy n="96" d="100"/>
        </p:scale>
        <p:origin x="18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9" r="-61980" b="-13045"/>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55991" y="2950357"/>
            <a:ext cx="8753700" cy="1262100"/>
          </a:xfrm>
          <a:prstGeom prst="rect">
            <a:avLst/>
          </a:prstGeom>
          <a:noFill/>
          <a:ln>
            <a:noFill/>
          </a:ln>
        </p:spPr>
        <p:txBody>
          <a:bodyPr spcFirstLastPara="1" wrap="square" lIns="0" tIns="0" rIns="0" bIns="0" anchor="t" anchorCtr="0">
            <a:spAutoFit/>
          </a:bodyPr>
          <a:lstStyle/>
          <a:p>
            <a:pPr marL="0" marR="0" lvl="0" indent="0" algn="l" rtl="0">
              <a:lnSpc>
                <a:spcPct val="282708"/>
              </a:lnSpc>
              <a:spcBef>
                <a:spcPts val="0"/>
              </a:spcBef>
              <a:spcAft>
                <a:spcPts val="0"/>
              </a:spcAft>
              <a:buNone/>
            </a:pPr>
            <a:r>
              <a:rPr lang="en-US" sz="8200" b="1">
                <a:solidFill>
                  <a:schemeClr val="dk1"/>
                </a:solidFill>
                <a:latin typeface="Poppins"/>
                <a:ea typeface="Poppins"/>
                <a:cs typeface="Poppins"/>
                <a:sym typeface="Poppins"/>
              </a:rPr>
              <a:t>MANAJEMEN</a:t>
            </a:r>
            <a:endParaRPr sz="82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None/>
            </a:pPr>
            <a:r>
              <a:rPr lang="en-US" sz="2700" b="1" i="0" u="none" strike="noStrike" cap="none">
                <a:solidFill>
                  <a:srgbClr val="21264D"/>
                </a:solidFill>
                <a:latin typeface="Poppins"/>
                <a:ea typeface="Poppins"/>
                <a:cs typeface="Poppins"/>
                <a:sym typeface="Poppins"/>
              </a:rPr>
              <a:t>Jiwangga Hadi Nata, </a:t>
            </a:r>
            <a:endParaRPr/>
          </a:p>
          <a:p>
            <a:pPr marL="0" marR="0" lvl="0" indent="0" algn="l" rtl="0">
              <a:lnSpc>
                <a:spcPct val="133888"/>
              </a:lnSpc>
              <a:spcBef>
                <a:spcPts val="0"/>
              </a:spcBef>
              <a:spcAft>
                <a:spcPts val="0"/>
              </a:spcAft>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
        <p:nvSpPr>
          <p:cNvPr id="117" name="Google Shape;117;p1"/>
          <p:cNvSpPr txBox="1"/>
          <p:nvPr/>
        </p:nvSpPr>
        <p:spPr>
          <a:xfrm>
            <a:off x="1156000" y="4081350"/>
            <a:ext cx="100305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400" b="1" i="0" u="none" strike="noStrike" cap="none">
                <a:solidFill>
                  <a:srgbClr val="21264D"/>
                </a:solidFill>
                <a:latin typeface="Poppins"/>
                <a:ea typeface="Poppins"/>
                <a:cs typeface="Poppins"/>
                <a:sym typeface="Poppins"/>
              </a:rPr>
              <a:t>PEMASARAN </a:t>
            </a:r>
            <a:r>
              <a:rPr lang="en-US" sz="6400" b="1">
                <a:solidFill>
                  <a:srgbClr val="21264D"/>
                </a:solidFill>
                <a:latin typeface="Poppins"/>
                <a:ea typeface="Poppins"/>
                <a:cs typeface="Poppins"/>
                <a:sym typeface="Poppins"/>
              </a:rPr>
              <a:t>DAN UMKM</a:t>
            </a:r>
            <a:endParaRPr sz="6400" b="1" i="0" u="none" strike="noStrike" cap="none">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64"/>
        <p:cNvGrpSpPr/>
        <p:nvPr/>
      </p:nvGrpSpPr>
      <p:grpSpPr>
        <a:xfrm>
          <a:off x="0" y="0"/>
          <a:ext cx="0" cy="0"/>
          <a:chOff x="0" y="0"/>
          <a:chExt cx="0" cy="0"/>
        </a:xfrm>
      </p:grpSpPr>
      <p:sp>
        <p:nvSpPr>
          <p:cNvPr id="365" name="Google Shape;365;p10"/>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50" t="-762" r="-90779" b="-74531"/>
            </a:stretch>
          </a:blipFill>
          <a:ln>
            <a:noFill/>
          </a:ln>
        </p:spPr>
      </p:sp>
      <p:pic>
        <p:nvPicPr>
          <p:cNvPr id="366" name="Google Shape;366;p10"/>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367" name="Google Shape;367;p10"/>
          <p:cNvGrpSpPr/>
          <p:nvPr/>
        </p:nvGrpSpPr>
        <p:grpSpPr>
          <a:xfrm rot="-2700000">
            <a:off x="1943780" y="8435905"/>
            <a:ext cx="4802710" cy="5027837"/>
            <a:chOff x="0" y="-38100"/>
            <a:chExt cx="812800" cy="850900"/>
          </a:xfrm>
        </p:grpSpPr>
        <p:sp>
          <p:nvSpPr>
            <p:cNvPr id="368" name="Google Shape;36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69" name="Google Shape;369;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0"/>
          <p:cNvGrpSpPr/>
          <p:nvPr/>
        </p:nvGrpSpPr>
        <p:grpSpPr>
          <a:xfrm rot="-2700000">
            <a:off x="11764570" y="-3640026"/>
            <a:ext cx="4802710" cy="5027837"/>
            <a:chOff x="0" y="-38100"/>
            <a:chExt cx="812800" cy="850900"/>
          </a:xfrm>
        </p:grpSpPr>
        <p:sp>
          <p:nvSpPr>
            <p:cNvPr id="371" name="Google Shape;37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2" name="Google Shape;372;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0"/>
          <p:cNvGrpSpPr/>
          <p:nvPr/>
        </p:nvGrpSpPr>
        <p:grpSpPr>
          <a:xfrm rot="-2700000">
            <a:off x="-551710" y="8071451"/>
            <a:ext cx="4802710" cy="5027837"/>
            <a:chOff x="0" y="-38100"/>
            <a:chExt cx="812800" cy="850900"/>
          </a:xfrm>
        </p:grpSpPr>
        <p:sp>
          <p:nvSpPr>
            <p:cNvPr id="374" name="Google Shape;374;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5" name="Google Shape;375;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0"/>
          <p:cNvGrpSpPr/>
          <p:nvPr/>
        </p:nvGrpSpPr>
        <p:grpSpPr>
          <a:xfrm rot="-2700000">
            <a:off x="14796768" y="-2396526"/>
            <a:ext cx="4802710" cy="5027837"/>
            <a:chOff x="0" y="-38100"/>
            <a:chExt cx="812800" cy="850900"/>
          </a:xfrm>
        </p:grpSpPr>
        <p:sp>
          <p:nvSpPr>
            <p:cNvPr id="377" name="Google Shape;377;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78" name="Google Shape;378;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9" name="Google Shape;379;p10"/>
          <p:cNvGrpSpPr/>
          <p:nvPr/>
        </p:nvGrpSpPr>
        <p:grpSpPr>
          <a:xfrm rot="-2700000">
            <a:off x="1965503" y="9314952"/>
            <a:ext cx="4802710" cy="5027837"/>
            <a:chOff x="0" y="-38100"/>
            <a:chExt cx="812800" cy="850900"/>
          </a:xfrm>
        </p:grpSpPr>
        <p:sp>
          <p:nvSpPr>
            <p:cNvPr id="380" name="Google Shape;380;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81" name="Google Shape;381;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2" name="Google Shape;382;p10"/>
          <p:cNvGrpSpPr/>
          <p:nvPr/>
        </p:nvGrpSpPr>
        <p:grpSpPr>
          <a:xfrm rot="-2700000">
            <a:off x="11764570" y="-4249624"/>
            <a:ext cx="4802710" cy="5027837"/>
            <a:chOff x="0" y="-38100"/>
            <a:chExt cx="812800" cy="850900"/>
          </a:xfrm>
        </p:grpSpPr>
        <p:sp>
          <p:nvSpPr>
            <p:cNvPr id="383" name="Google Shape;383;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4" name="Google Shape;384;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5" name="Google Shape;385;p10"/>
          <p:cNvGrpSpPr/>
          <p:nvPr/>
        </p:nvGrpSpPr>
        <p:grpSpPr>
          <a:xfrm rot="-2700000">
            <a:off x="1965503" y="9883613"/>
            <a:ext cx="4802710" cy="5027837"/>
            <a:chOff x="0" y="-38100"/>
            <a:chExt cx="812800" cy="850900"/>
          </a:xfrm>
        </p:grpSpPr>
        <p:sp>
          <p:nvSpPr>
            <p:cNvPr id="386" name="Google Shape;386;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7" name="Google Shape;387;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8" name="Google Shape;388;p10"/>
          <p:cNvGrpSpPr/>
          <p:nvPr/>
        </p:nvGrpSpPr>
        <p:grpSpPr>
          <a:xfrm rot="-2700000">
            <a:off x="14796768" y="-3425226"/>
            <a:ext cx="4802710" cy="5027837"/>
            <a:chOff x="0" y="-38100"/>
            <a:chExt cx="812800" cy="850900"/>
          </a:xfrm>
        </p:grpSpPr>
        <p:sp>
          <p:nvSpPr>
            <p:cNvPr id="389" name="Google Shape;389;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90" name="Google Shape;390;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1" name="Google Shape;391;p10"/>
          <p:cNvGrpSpPr/>
          <p:nvPr/>
        </p:nvGrpSpPr>
        <p:grpSpPr>
          <a:xfrm rot="-2700000">
            <a:off x="-551710" y="8720047"/>
            <a:ext cx="4802710" cy="5027837"/>
            <a:chOff x="0" y="-38100"/>
            <a:chExt cx="812800" cy="850900"/>
          </a:xfrm>
        </p:grpSpPr>
        <p:sp>
          <p:nvSpPr>
            <p:cNvPr id="392" name="Google Shape;39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93" name="Google Shape;39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94" name="Google Shape;394;p10"/>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395" name="Google Shape;395;p10"/>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None/>
            </a:pPr>
            <a:r>
              <a:rPr lang="en-US" sz="11029" b="1" i="0" u="none" strike="noStrike" cap="none">
                <a:solidFill>
                  <a:srgbClr val="000000"/>
                </a:solidFill>
                <a:latin typeface="Poppins"/>
                <a:ea typeface="Poppins"/>
                <a:cs typeface="Poppins"/>
                <a:sym typeface="Poppins"/>
              </a:rPr>
              <a:t>TERIMAKASIH</a:t>
            </a:r>
            <a:endParaRPr/>
          </a:p>
        </p:txBody>
      </p:sp>
      <p:sp>
        <p:nvSpPr>
          <p:cNvPr id="396" name="Google Shape;396;p10"/>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None/>
            </a:pPr>
            <a:r>
              <a:rPr lang="en-US" sz="4801" b="0" i="0" u="none" strike="noStrike" cap="none">
                <a:solidFill>
                  <a:srgbClr val="21264D"/>
                </a:solidFill>
                <a:latin typeface="Poppins"/>
                <a:ea typeface="Poppins"/>
                <a:cs typeface="Poppins"/>
                <a:sym typeface="Poppins"/>
              </a:rPr>
              <a:t>ATAS PERHATIANNYA</a:t>
            </a:r>
            <a:endParaRPr/>
          </a:p>
        </p:txBody>
      </p:sp>
      <p:grpSp>
        <p:nvGrpSpPr>
          <p:cNvPr id="397" name="Google Shape;397;p10"/>
          <p:cNvGrpSpPr/>
          <p:nvPr/>
        </p:nvGrpSpPr>
        <p:grpSpPr>
          <a:xfrm>
            <a:off x="740480" y="236776"/>
            <a:ext cx="3537125" cy="1842646"/>
            <a:chOff x="14202254" y="-78589"/>
            <a:chExt cx="3537125" cy="1842646"/>
          </a:xfrm>
        </p:grpSpPr>
        <p:sp>
          <p:nvSpPr>
            <p:cNvPr id="398" name="Google Shape;398;p1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399" name="Google Shape;399;p10"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400" name="Google Shape;400;p10"/>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None/>
            </a:pPr>
            <a:r>
              <a:rPr lang="en-US" sz="2700" b="1" i="0" u="none" strike="noStrike" cap="none">
                <a:solidFill>
                  <a:srgbClr val="21264D"/>
                </a:solidFill>
                <a:latin typeface="Poppins"/>
                <a:ea typeface="Poppins"/>
                <a:cs typeface="Poppins"/>
                <a:sym typeface="Poppins"/>
              </a:rPr>
              <a:t>Jiwangga Hadi Nata, </a:t>
            </a:r>
            <a:endParaRPr/>
          </a:p>
          <a:p>
            <a:pPr marL="0" marR="0" lvl="0" indent="0" algn="l" rtl="0">
              <a:lnSpc>
                <a:spcPct val="133888"/>
              </a:lnSpc>
              <a:spcBef>
                <a:spcPts val="0"/>
              </a:spcBef>
              <a:spcAft>
                <a:spcPts val="0"/>
              </a:spcAft>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1"/>
        <p:cNvGrpSpPr/>
        <p:nvPr/>
      </p:nvGrpSpPr>
      <p:grpSpPr>
        <a:xfrm>
          <a:off x="0" y="0"/>
          <a:ext cx="0" cy="0"/>
          <a:chOff x="0" y="0"/>
          <a:chExt cx="0" cy="0"/>
        </a:xfrm>
      </p:grpSpPr>
      <p:sp>
        <p:nvSpPr>
          <p:cNvPr id="122" name="Google Shape;122;p2"/>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4" b="-21942"/>
            </a:stretch>
          </a:blipFill>
          <a:ln>
            <a:noFill/>
          </a:ln>
        </p:spPr>
      </p:sp>
      <p:grpSp>
        <p:nvGrpSpPr>
          <p:cNvPr id="123" name="Google Shape;123;p2"/>
          <p:cNvGrpSpPr/>
          <p:nvPr/>
        </p:nvGrpSpPr>
        <p:grpSpPr>
          <a:xfrm>
            <a:off x="15357712" y="4649615"/>
            <a:ext cx="6926752" cy="7161663"/>
            <a:chOff x="-175977" y="-175977"/>
            <a:chExt cx="9235669" cy="9548885"/>
          </a:xfrm>
        </p:grpSpPr>
        <p:grpSp>
          <p:nvGrpSpPr>
            <p:cNvPr id="124" name="Google Shape;124;p2"/>
            <p:cNvGrpSpPr/>
            <p:nvPr/>
          </p:nvGrpSpPr>
          <p:grpSpPr>
            <a:xfrm rot="-2700000">
              <a:off x="1011586" y="2751696"/>
              <a:ext cx="5309215" cy="5558084"/>
              <a:chOff x="0" y="-38100"/>
              <a:chExt cx="812800" cy="850900"/>
            </a:xfrm>
          </p:grpSpPr>
          <p:sp>
            <p:nvSpPr>
              <p:cNvPr id="125" name="Google Shape;125;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6" name="Google Shape;126;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7" name="Google Shape;127;p2"/>
            <p:cNvGrpSpPr/>
            <p:nvPr/>
          </p:nvGrpSpPr>
          <p:grpSpPr>
            <a:xfrm rot="-2700000">
              <a:off x="1831597" y="887152"/>
              <a:ext cx="5309215" cy="5558084"/>
              <a:chOff x="0" y="-38100"/>
              <a:chExt cx="812800" cy="850900"/>
            </a:xfrm>
          </p:grpSpPr>
          <p:sp>
            <p:nvSpPr>
              <p:cNvPr id="128" name="Google Shape;128;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9" name="Google Shape;129;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0" name="Google Shape;130;p2"/>
            <p:cNvGrpSpPr/>
            <p:nvPr/>
          </p:nvGrpSpPr>
          <p:grpSpPr>
            <a:xfrm rot="-2700000">
              <a:off x="1831597" y="2732109"/>
              <a:ext cx="5309215" cy="5558084"/>
              <a:chOff x="0" y="-38100"/>
              <a:chExt cx="812800" cy="850900"/>
            </a:xfrm>
          </p:grpSpPr>
          <p:sp>
            <p:nvSpPr>
              <p:cNvPr id="131" name="Google Shape;131;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2" name="Google Shape;132;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3" name="Google Shape;133;p2"/>
            <p:cNvGrpSpPr/>
            <p:nvPr/>
          </p:nvGrpSpPr>
          <p:grpSpPr>
            <a:xfrm rot="-2700000">
              <a:off x="2494928" y="2732109"/>
              <a:ext cx="5309215" cy="5558084"/>
              <a:chOff x="0" y="-38100"/>
              <a:chExt cx="812800" cy="850900"/>
            </a:xfrm>
          </p:grpSpPr>
          <p:sp>
            <p:nvSpPr>
              <p:cNvPr id="134" name="Google Shape;13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5" name="Google Shape;13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6" name="Google Shape;136;p2"/>
            <p:cNvGrpSpPr/>
            <p:nvPr/>
          </p:nvGrpSpPr>
          <p:grpSpPr>
            <a:xfrm rot="-2700000">
              <a:off x="2562914" y="887152"/>
              <a:ext cx="5309215" cy="5558084"/>
              <a:chOff x="0" y="-38100"/>
              <a:chExt cx="812800" cy="850900"/>
            </a:xfrm>
          </p:grpSpPr>
          <p:sp>
            <p:nvSpPr>
              <p:cNvPr id="137" name="Google Shape;13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8" name="Google Shape;13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139" name="Google Shape;139;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40" name="Google Shape;140;p2"/>
          <p:cNvSpPr txBox="1"/>
          <p:nvPr/>
        </p:nvSpPr>
        <p:spPr>
          <a:xfrm>
            <a:off x="1193938" y="777453"/>
            <a:ext cx="74061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None/>
            </a:pPr>
            <a:r>
              <a:rPr lang="en-US" sz="4800" b="1">
                <a:solidFill>
                  <a:srgbClr val="21264D"/>
                </a:solidFill>
                <a:latin typeface="Poppins"/>
                <a:ea typeface="Poppins"/>
                <a:cs typeface="Poppins"/>
                <a:sym typeface="Poppins"/>
              </a:rPr>
              <a:t>Manajemen Pemasaran UMKM</a:t>
            </a:r>
            <a:endParaRPr sz="4800" b="1" i="0" u="none" strike="noStrike" cap="none">
              <a:solidFill>
                <a:srgbClr val="21264D"/>
              </a:solidFill>
              <a:latin typeface="Poppins"/>
              <a:ea typeface="Poppins"/>
              <a:cs typeface="Poppins"/>
              <a:sym typeface="Poppins"/>
            </a:endParaRPr>
          </a:p>
        </p:txBody>
      </p:sp>
      <p:sp>
        <p:nvSpPr>
          <p:cNvPr id="141" name="Google Shape;141;p2"/>
          <p:cNvSpPr txBox="1"/>
          <p:nvPr/>
        </p:nvSpPr>
        <p:spPr>
          <a:xfrm>
            <a:off x="1193950" y="2750275"/>
            <a:ext cx="9328500" cy="60030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900" dirty="0" err="1">
                <a:solidFill>
                  <a:schemeClr val="dk1"/>
                </a:solidFill>
                <a:latin typeface="Calibri"/>
                <a:ea typeface="Calibri"/>
                <a:cs typeface="Calibri"/>
                <a:sym typeface="Calibri"/>
              </a:rPr>
              <a:t>Merupakan</a:t>
            </a:r>
            <a:r>
              <a:rPr lang="en-US" sz="3900" dirty="0">
                <a:solidFill>
                  <a:schemeClr val="dk1"/>
                </a:solidFill>
                <a:latin typeface="Calibri"/>
                <a:ea typeface="Calibri"/>
                <a:cs typeface="Calibri"/>
                <a:sym typeface="Calibri"/>
              </a:rPr>
              <a:t> proses </a:t>
            </a:r>
            <a:r>
              <a:rPr lang="en-US" sz="3900" dirty="0" err="1">
                <a:solidFill>
                  <a:schemeClr val="dk1"/>
                </a:solidFill>
                <a:latin typeface="Calibri"/>
                <a:ea typeface="Calibri"/>
                <a:cs typeface="Calibri"/>
                <a:sym typeface="Calibri"/>
              </a:rPr>
              <a:t>perencanaan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pelaksanaan</a:t>
            </a:r>
            <a:r>
              <a:rPr lang="en-US" sz="3900" dirty="0">
                <a:solidFill>
                  <a:schemeClr val="dk1"/>
                </a:solidFill>
                <a:latin typeface="Calibri"/>
                <a:ea typeface="Calibri"/>
                <a:cs typeface="Calibri"/>
                <a:sym typeface="Calibri"/>
              </a:rPr>
              <a:t>, dan </a:t>
            </a:r>
            <a:r>
              <a:rPr lang="en-US" sz="3900" dirty="0" err="1">
                <a:solidFill>
                  <a:schemeClr val="dk1"/>
                </a:solidFill>
                <a:latin typeface="Calibri"/>
                <a:ea typeface="Calibri"/>
                <a:cs typeface="Calibri"/>
                <a:sym typeface="Calibri"/>
              </a:rPr>
              <a:t>pengendalian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aktivitas-aktivitas</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pemasaran</a:t>
            </a:r>
            <a:r>
              <a:rPr lang="en-US" sz="3900" dirty="0">
                <a:solidFill>
                  <a:schemeClr val="dk1"/>
                </a:solidFill>
                <a:latin typeface="Calibri"/>
                <a:ea typeface="Calibri"/>
                <a:cs typeface="Calibri"/>
                <a:sym typeface="Calibri"/>
              </a:rPr>
              <a:t> yang </a:t>
            </a:r>
            <a:r>
              <a:rPr lang="en-US" sz="3900" dirty="0" err="1">
                <a:solidFill>
                  <a:schemeClr val="dk1"/>
                </a:solidFill>
                <a:latin typeface="Calibri"/>
                <a:ea typeface="Calibri"/>
                <a:cs typeface="Calibri"/>
                <a:sym typeface="Calibri"/>
              </a:rPr>
              <a:t>dilakukan</a:t>
            </a:r>
            <a:r>
              <a:rPr lang="en-US" sz="3900" dirty="0">
                <a:solidFill>
                  <a:schemeClr val="dk1"/>
                </a:solidFill>
                <a:latin typeface="Calibri"/>
                <a:ea typeface="Calibri"/>
                <a:cs typeface="Calibri"/>
                <a:sym typeface="Calibri"/>
              </a:rPr>
              <a:t> oleh Usaha </a:t>
            </a:r>
            <a:r>
              <a:rPr lang="en-US" sz="3900" dirty="0" err="1">
                <a:solidFill>
                  <a:schemeClr val="dk1"/>
                </a:solidFill>
                <a:latin typeface="Calibri"/>
                <a:ea typeface="Calibri"/>
                <a:cs typeface="Calibri"/>
                <a:sym typeface="Calibri"/>
              </a:rPr>
              <a:t>Mikro</a:t>
            </a:r>
            <a:r>
              <a:rPr lang="en-US" sz="3900" dirty="0">
                <a:solidFill>
                  <a:schemeClr val="dk1"/>
                </a:solidFill>
                <a:latin typeface="Calibri"/>
                <a:ea typeface="Calibri"/>
                <a:cs typeface="Calibri"/>
                <a:sym typeface="Calibri"/>
              </a:rPr>
              <a:t>, Kecil, dan </a:t>
            </a:r>
            <a:r>
              <a:rPr lang="en-US" sz="3900" dirty="0" err="1">
                <a:solidFill>
                  <a:schemeClr val="dk1"/>
                </a:solidFill>
                <a:latin typeface="Calibri"/>
                <a:ea typeface="Calibri"/>
                <a:cs typeface="Calibri"/>
                <a:sym typeface="Calibri"/>
              </a:rPr>
              <a:t>Menengah</a:t>
            </a:r>
            <a:r>
              <a:rPr lang="en-US" sz="3900" dirty="0">
                <a:solidFill>
                  <a:schemeClr val="dk1"/>
                </a:solidFill>
                <a:latin typeface="Calibri"/>
                <a:ea typeface="Calibri"/>
                <a:cs typeface="Calibri"/>
                <a:sym typeface="Calibri"/>
              </a:rPr>
              <a:t> (UMKM) </a:t>
            </a:r>
            <a:r>
              <a:rPr lang="en-US" sz="3900" dirty="0" err="1">
                <a:solidFill>
                  <a:schemeClr val="dk1"/>
                </a:solidFill>
                <a:latin typeface="Calibri"/>
                <a:ea typeface="Calibri"/>
                <a:cs typeface="Calibri"/>
                <a:sym typeface="Calibri"/>
              </a:rPr>
              <a:t>untuk</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mencapai</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tujuan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bisnisnya</a:t>
            </a:r>
            <a:r>
              <a:rPr lang="en-US" sz="3900" dirty="0">
                <a:solidFill>
                  <a:schemeClr val="dk1"/>
                </a:solidFill>
                <a:latin typeface="Calibri"/>
                <a:ea typeface="Calibri"/>
                <a:cs typeface="Calibri"/>
                <a:sym typeface="Calibri"/>
              </a:rPr>
              <a:t>.  Dimana </a:t>
            </a:r>
            <a:r>
              <a:rPr lang="en-US" sz="3900" dirty="0" err="1">
                <a:solidFill>
                  <a:schemeClr val="dk1"/>
                </a:solidFill>
                <a:latin typeface="Calibri"/>
                <a:ea typeface="Calibri"/>
                <a:cs typeface="Calibri"/>
                <a:sym typeface="Calibri"/>
              </a:rPr>
              <a:t>didalamnya</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melibatkan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identifikasi</a:t>
            </a:r>
            <a:r>
              <a:rPr lang="en-US" sz="3900" dirty="0">
                <a:solidFill>
                  <a:schemeClr val="dk1"/>
                </a:solidFill>
                <a:latin typeface="Calibri"/>
                <a:ea typeface="Calibri"/>
                <a:cs typeface="Calibri"/>
                <a:sym typeface="Calibri"/>
              </a:rPr>
              <a:t> pasar </a:t>
            </a:r>
            <a:r>
              <a:rPr lang="en-US" sz="3900" dirty="0" err="1">
                <a:solidFill>
                  <a:schemeClr val="dk1"/>
                </a:solidFill>
                <a:latin typeface="Calibri"/>
                <a:ea typeface="Calibri"/>
                <a:cs typeface="Calibri"/>
                <a:sym typeface="Calibri"/>
              </a:rPr>
              <a:t>sasaran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penentuan</a:t>
            </a:r>
            <a:r>
              <a:rPr lang="en-US" sz="3900" dirty="0">
                <a:solidFill>
                  <a:schemeClr val="dk1"/>
                </a:solidFill>
                <a:latin typeface="Calibri"/>
                <a:ea typeface="Calibri"/>
                <a:cs typeface="Calibri"/>
                <a:sym typeface="Calibri"/>
              </a:rPr>
              <a:t> strategi </a:t>
            </a:r>
            <a:r>
              <a:rPr lang="en-US" sz="3900" dirty="0" err="1">
                <a:solidFill>
                  <a:schemeClr val="dk1"/>
                </a:solidFill>
                <a:latin typeface="Calibri"/>
                <a:ea typeface="Calibri"/>
                <a:cs typeface="Calibri"/>
                <a:sym typeface="Calibri"/>
              </a:rPr>
              <a:t>pemasaran</a:t>
            </a:r>
            <a:r>
              <a:rPr lang="en-US" sz="3900" dirty="0">
                <a:solidFill>
                  <a:schemeClr val="dk1"/>
                </a:solidFill>
                <a:latin typeface="Calibri"/>
                <a:ea typeface="Calibri"/>
                <a:cs typeface="Calibri"/>
                <a:sym typeface="Calibri"/>
              </a:rPr>
              <a:t>, dan </a:t>
            </a:r>
            <a:r>
              <a:rPr lang="en-US" sz="3900" dirty="0" err="1">
                <a:solidFill>
                  <a:schemeClr val="dk1"/>
                </a:solidFill>
                <a:latin typeface="Calibri"/>
                <a:ea typeface="Calibri"/>
                <a:cs typeface="Calibri"/>
                <a:sym typeface="Calibri"/>
              </a:rPr>
              <a:t>implementasi</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tindakan-tindakan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untuk</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memasarkan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produk</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atau</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layanan</a:t>
            </a:r>
            <a:r>
              <a:rPr lang="en-US" sz="3900" dirty="0">
                <a:solidFill>
                  <a:schemeClr val="dk1"/>
                </a:solidFill>
                <a:latin typeface="Calibri"/>
                <a:ea typeface="Calibri"/>
                <a:cs typeface="Calibri"/>
                <a:sym typeface="Calibri"/>
              </a:rPr>
              <a:t> UMKM </a:t>
            </a:r>
            <a:r>
              <a:rPr lang="en-US" sz="3900" dirty="0" err="1">
                <a:solidFill>
                  <a:schemeClr val="dk1"/>
                </a:solidFill>
                <a:latin typeface="Calibri"/>
                <a:ea typeface="Calibri"/>
                <a:cs typeface="Calibri"/>
                <a:sym typeface="Calibri"/>
              </a:rPr>
              <a:t>secara</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efektif</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kepada</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konsumen</a:t>
            </a:r>
            <a:r>
              <a:rPr lang="en-US" sz="3900" dirty="0">
                <a:solidFill>
                  <a:schemeClr val="dk1"/>
                </a:solidFill>
                <a:latin typeface="Calibri"/>
                <a:ea typeface="Calibri"/>
                <a:cs typeface="Calibri"/>
                <a:sym typeface="Calibri"/>
              </a:rPr>
              <a:t> </a:t>
            </a:r>
            <a:r>
              <a:rPr lang="en-US" sz="3900" dirty="0" err="1">
                <a:solidFill>
                  <a:schemeClr val="dk1"/>
                </a:solidFill>
                <a:latin typeface="Calibri"/>
                <a:ea typeface="Calibri"/>
                <a:cs typeface="Calibri"/>
                <a:sym typeface="Calibri"/>
              </a:rPr>
              <a:t>potensial</a:t>
            </a:r>
            <a:r>
              <a:rPr lang="en-US" sz="3900" dirty="0">
                <a:solidFill>
                  <a:schemeClr val="dk1"/>
                </a:solidFill>
                <a:latin typeface="Calibri"/>
                <a:ea typeface="Calibri"/>
                <a:cs typeface="Calibri"/>
                <a:sym typeface="Calibri"/>
              </a:rPr>
              <a:t>. </a:t>
            </a:r>
            <a:endParaRPr sz="3900" b="0" i="0" u="none" strike="noStrike" cap="none" dirty="0">
              <a:solidFill>
                <a:schemeClr val="dk1"/>
              </a:solidFill>
              <a:latin typeface="Cutive"/>
              <a:ea typeface="Cutive"/>
              <a:cs typeface="Cutive"/>
              <a:sym typeface="Cutive"/>
            </a:endParaRPr>
          </a:p>
        </p:txBody>
      </p:sp>
      <p:sp>
        <p:nvSpPr>
          <p:cNvPr id="142" name="Google Shape;142;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3" name="Google Shape;143;p2"/>
          <p:cNvGrpSpPr/>
          <p:nvPr/>
        </p:nvGrpSpPr>
        <p:grpSpPr>
          <a:xfrm>
            <a:off x="14202254" y="-78589"/>
            <a:ext cx="3537125" cy="1842646"/>
            <a:chOff x="14202254" y="-78589"/>
            <a:chExt cx="3537125" cy="1842646"/>
          </a:xfrm>
        </p:grpSpPr>
        <p:sp>
          <p:nvSpPr>
            <p:cNvPr id="144" name="Google Shape;144;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145" name="Google Shape;145;p2"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9"/>
        <p:cNvGrpSpPr/>
        <p:nvPr/>
      </p:nvGrpSpPr>
      <p:grpSpPr>
        <a:xfrm>
          <a:off x="0" y="0"/>
          <a:ext cx="0" cy="0"/>
          <a:chOff x="0" y="0"/>
          <a:chExt cx="0" cy="0"/>
        </a:xfrm>
      </p:grpSpPr>
      <p:sp>
        <p:nvSpPr>
          <p:cNvPr id="150" name="Google Shape;150;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51" name="Google Shape;151;p3"/>
          <p:cNvGrpSpPr/>
          <p:nvPr/>
        </p:nvGrpSpPr>
        <p:grpSpPr>
          <a:xfrm rot="10800000">
            <a:off x="14209588" y="1954010"/>
            <a:ext cx="3280642" cy="3057907"/>
            <a:chOff x="1028699" y="3416530"/>
            <a:chExt cx="2671625" cy="2490239"/>
          </a:xfrm>
        </p:grpSpPr>
        <p:grpSp>
          <p:nvGrpSpPr>
            <p:cNvPr id="152" name="Google Shape;152;p3"/>
            <p:cNvGrpSpPr/>
            <p:nvPr/>
          </p:nvGrpSpPr>
          <p:grpSpPr>
            <a:xfrm rot="2700000">
              <a:off x="1966263" y="3924922"/>
              <a:ext cx="1417088" cy="1483514"/>
              <a:chOff x="0" y="-38100"/>
              <a:chExt cx="812800" cy="850900"/>
            </a:xfrm>
          </p:grpSpPr>
          <p:sp>
            <p:nvSpPr>
              <p:cNvPr id="153" name="Google Shape;15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4" name="Google Shape;154;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5" name="Google Shape;155;p3"/>
            <p:cNvGrpSpPr/>
            <p:nvPr/>
          </p:nvGrpSpPr>
          <p:grpSpPr>
            <a:xfrm rot="2700000">
              <a:off x="1413549" y="3761055"/>
              <a:ext cx="1720540" cy="1801190"/>
              <a:chOff x="0" y="-38100"/>
              <a:chExt cx="812800" cy="850900"/>
            </a:xfrm>
          </p:grpSpPr>
          <p:sp>
            <p:nvSpPr>
              <p:cNvPr id="156" name="Google Shape;156;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7" name="Google Shape;157;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58" name="Google Shape;158;p3"/>
          <p:cNvGrpSpPr/>
          <p:nvPr/>
        </p:nvGrpSpPr>
        <p:grpSpPr>
          <a:xfrm rot="5400000">
            <a:off x="-1748095" y="8202375"/>
            <a:ext cx="6926752" cy="7161663"/>
            <a:chOff x="-175977" y="-175977"/>
            <a:chExt cx="9235669" cy="9548885"/>
          </a:xfrm>
        </p:grpSpPr>
        <p:grpSp>
          <p:nvGrpSpPr>
            <p:cNvPr id="159" name="Google Shape;159;p3"/>
            <p:cNvGrpSpPr/>
            <p:nvPr/>
          </p:nvGrpSpPr>
          <p:grpSpPr>
            <a:xfrm rot="-2700000">
              <a:off x="1011586" y="2751696"/>
              <a:ext cx="5309215" cy="5558084"/>
              <a:chOff x="0" y="-38100"/>
              <a:chExt cx="812800" cy="850900"/>
            </a:xfrm>
          </p:grpSpPr>
          <p:sp>
            <p:nvSpPr>
              <p:cNvPr id="160" name="Google Shape;160;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1" name="Google Shape;161;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2" name="Google Shape;162;p3"/>
            <p:cNvGrpSpPr/>
            <p:nvPr/>
          </p:nvGrpSpPr>
          <p:grpSpPr>
            <a:xfrm rot="-2700000">
              <a:off x="1831597" y="887152"/>
              <a:ext cx="5309215" cy="5558084"/>
              <a:chOff x="0" y="-38100"/>
              <a:chExt cx="812800" cy="850900"/>
            </a:xfrm>
          </p:grpSpPr>
          <p:sp>
            <p:nvSpPr>
              <p:cNvPr id="163" name="Google Shape;16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4" name="Google Shape;164;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5" name="Google Shape;165;p3"/>
            <p:cNvGrpSpPr/>
            <p:nvPr/>
          </p:nvGrpSpPr>
          <p:grpSpPr>
            <a:xfrm rot="-2700000">
              <a:off x="1831597" y="2732109"/>
              <a:ext cx="5309215" cy="5558084"/>
              <a:chOff x="0" y="-38100"/>
              <a:chExt cx="812800" cy="850900"/>
            </a:xfrm>
          </p:grpSpPr>
          <p:sp>
            <p:nvSpPr>
              <p:cNvPr id="166" name="Google Shape;166;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7" name="Google Shape;167;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8" name="Google Shape;168;p3"/>
            <p:cNvGrpSpPr/>
            <p:nvPr/>
          </p:nvGrpSpPr>
          <p:grpSpPr>
            <a:xfrm rot="-2700000">
              <a:off x="2494928" y="2732109"/>
              <a:ext cx="5309215" cy="5558084"/>
              <a:chOff x="0" y="-38100"/>
              <a:chExt cx="812800" cy="850900"/>
            </a:xfrm>
          </p:grpSpPr>
          <p:sp>
            <p:nvSpPr>
              <p:cNvPr id="169" name="Google Shape;16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0" name="Google Shape;17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1" name="Google Shape;171;p3"/>
            <p:cNvGrpSpPr/>
            <p:nvPr/>
          </p:nvGrpSpPr>
          <p:grpSpPr>
            <a:xfrm rot="-2700000">
              <a:off x="2562914" y="887152"/>
              <a:ext cx="5309215" cy="5558084"/>
              <a:chOff x="0" y="-38100"/>
              <a:chExt cx="812800" cy="850900"/>
            </a:xfrm>
          </p:grpSpPr>
          <p:sp>
            <p:nvSpPr>
              <p:cNvPr id="172" name="Google Shape;17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3" name="Google Shape;17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174" name="Google Shape;174;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5" name="Google Shape;175;p3"/>
          <p:cNvSpPr txBox="1"/>
          <p:nvPr/>
        </p:nvSpPr>
        <p:spPr>
          <a:xfrm>
            <a:off x="1476746" y="1477280"/>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None/>
            </a:pPr>
            <a:r>
              <a:rPr lang="en-US" sz="4800" b="1">
                <a:solidFill>
                  <a:srgbClr val="21264D"/>
                </a:solidFill>
                <a:latin typeface="Poppins"/>
                <a:ea typeface="Poppins"/>
                <a:cs typeface="Poppins"/>
                <a:sym typeface="Poppins"/>
              </a:rPr>
              <a:t>Definisi Bauran Pemasaran</a:t>
            </a:r>
            <a:endParaRPr sz="4800" b="1" i="0" u="none" strike="noStrike" cap="none">
              <a:solidFill>
                <a:srgbClr val="21264D"/>
              </a:solidFill>
              <a:latin typeface="Poppins"/>
              <a:ea typeface="Poppins"/>
              <a:cs typeface="Poppins"/>
              <a:sym typeface="Poppins"/>
            </a:endParaRPr>
          </a:p>
        </p:txBody>
      </p:sp>
      <p:sp>
        <p:nvSpPr>
          <p:cNvPr id="176" name="Google Shape;176;p3"/>
          <p:cNvSpPr txBox="1"/>
          <p:nvPr/>
        </p:nvSpPr>
        <p:spPr>
          <a:xfrm>
            <a:off x="1476746" y="2610257"/>
            <a:ext cx="11798700" cy="33864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4400">
                <a:solidFill>
                  <a:schemeClr val="dk1"/>
                </a:solidFill>
                <a:latin typeface="Calibri"/>
                <a:ea typeface="Calibri"/>
                <a:cs typeface="Calibri"/>
                <a:sym typeface="Calibri"/>
              </a:rPr>
              <a:t>Bauran pemasaran (marketing mix) merupakan kombinasi dari berbagai elemen pemasaran yang digunakan perusahaan untuk memengaruhi perilaku konsumen dan mencapai tujuan bisnisnya. Ini termasuk produk, harga, promosi, dan distribusi.</a:t>
            </a:r>
            <a:endParaRPr sz="4400" b="0" i="0" u="none" strike="noStrike" cap="none">
              <a:solidFill>
                <a:schemeClr val="dk1"/>
              </a:solidFill>
              <a:latin typeface="Cutive"/>
              <a:ea typeface="Cutive"/>
              <a:cs typeface="Cutive"/>
              <a:sym typeface="Cutive"/>
            </a:endParaRPr>
          </a:p>
        </p:txBody>
      </p:sp>
      <p:grpSp>
        <p:nvGrpSpPr>
          <p:cNvPr id="177" name="Google Shape;177;p3"/>
          <p:cNvGrpSpPr/>
          <p:nvPr/>
        </p:nvGrpSpPr>
        <p:grpSpPr>
          <a:xfrm>
            <a:off x="14202254" y="-78589"/>
            <a:ext cx="3537125" cy="1842646"/>
            <a:chOff x="14202254" y="-78589"/>
            <a:chExt cx="3537125" cy="1842646"/>
          </a:xfrm>
        </p:grpSpPr>
        <p:sp>
          <p:nvSpPr>
            <p:cNvPr id="178" name="Google Shape;178;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9" name="Google Shape;179;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80" name="Google Shape;180;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4"/>
        <p:cNvGrpSpPr/>
        <p:nvPr/>
      </p:nvGrpSpPr>
      <p:grpSpPr>
        <a:xfrm>
          <a:off x="0" y="0"/>
          <a:ext cx="0" cy="0"/>
          <a:chOff x="0" y="0"/>
          <a:chExt cx="0" cy="0"/>
        </a:xfrm>
      </p:grpSpPr>
      <p:sp>
        <p:nvSpPr>
          <p:cNvPr id="185" name="Google Shape;185;p4"/>
          <p:cNvSpPr txBox="1"/>
          <p:nvPr/>
        </p:nvSpPr>
        <p:spPr>
          <a:xfrm>
            <a:off x="1231381" y="1477272"/>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None/>
            </a:pPr>
            <a:r>
              <a:rPr lang="en-US" sz="4800" b="1">
                <a:solidFill>
                  <a:srgbClr val="21264D"/>
                </a:solidFill>
                <a:latin typeface="Poppins"/>
                <a:ea typeface="Poppins"/>
                <a:cs typeface="Poppins"/>
                <a:sym typeface="Poppins"/>
              </a:rPr>
              <a:t>Bauran Pemasaran 4P dan 7Ps</a:t>
            </a:r>
            <a:endParaRPr sz="4800" b="1" i="0" u="none" strike="noStrike" cap="none">
              <a:solidFill>
                <a:srgbClr val="21264D"/>
              </a:solidFill>
              <a:latin typeface="Poppins"/>
              <a:ea typeface="Poppins"/>
              <a:cs typeface="Poppins"/>
              <a:sym typeface="Poppins"/>
            </a:endParaRPr>
          </a:p>
        </p:txBody>
      </p:sp>
      <p:sp>
        <p:nvSpPr>
          <p:cNvPr id="186" name="Google Shape;186;p4"/>
          <p:cNvSpPr txBox="1"/>
          <p:nvPr/>
        </p:nvSpPr>
        <p:spPr>
          <a:xfrm>
            <a:off x="1231381" y="2553891"/>
            <a:ext cx="12027300" cy="473975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4400" dirty="0">
                <a:solidFill>
                  <a:schemeClr val="dk1"/>
                </a:solidFill>
                <a:latin typeface="Calibri"/>
                <a:ea typeface="Calibri"/>
                <a:cs typeface="Calibri"/>
                <a:sym typeface="Calibri"/>
              </a:rPr>
              <a:t>Model </a:t>
            </a:r>
            <a:r>
              <a:rPr lang="en-US" sz="4400" dirty="0" err="1">
                <a:solidFill>
                  <a:schemeClr val="dk1"/>
                </a:solidFill>
                <a:latin typeface="Calibri"/>
                <a:ea typeface="Calibri"/>
                <a:cs typeface="Calibri"/>
                <a:sym typeface="Calibri"/>
              </a:rPr>
              <a:t>bauran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pemasaran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tradisional</a:t>
            </a:r>
            <a:r>
              <a:rPr lang="en-US" sz="4400" dirty="0">
                <a:solidFill>
                  <a:schemeClr val="dk1"/>
                </a:solidFill>
                <a:latin typeface="Calibri"/>
                <a:ea typeface="Calibri"/>
                <a:cs typeface="Calibri"/>
                <a:sym typeface="Calibri"/>
              </a:rPr>
              <a:t> (4P) </a:t>
            </a:r>
            <a:r>
              <a:rPr lang="en-US" sz="4400" dirty="0" err="1">
                <a:solidFill>
                  <a:schemeClr val="dk1"/>
                </a:solidFill>
                <a:latin typeface="Calibri"/>
                <a:ea typeface="Calibri"/>
                <a:cs typeface="Calibri"/>
                <a:sym typeface="Calibri"/>
              </a:rPr>
              <a:t>terdiri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dari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produk</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harga</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promosi</a:t>
            </a:r>
            <a:r>
              <a:rPr lang="en-US" sz="4400" dirty="0">
                <a:solidFill>
                  <a:schemeClr val="dk1"/>
                </a:solidFill>
                <a:latin typeface="Calibri"/>
                <a:ea typeface="Calibri"/>
                <a:cs typeface="Calibri"/>
                <a:sym typeface="Calibri"/>
              </a:rPr>
              <a:t>, dan </a:t>
            </a:r>
            <a:r>
              <a:rPr lang="en-US" sz="4400" dirty="0" err="1">
                <a:solidFill>
                  <a:schemeClr val="dk1"/>
                </a:solidFill>
                <a:latin typeface="Calibri"/>
                <a:ea typeface="Calibri"/>
                <a:cs typeface="Calibri"/>
                <a:sym typeface="Calibri"/>
              </a:rPr>
              <a:t>distribusi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Namun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dalam</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konteks</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pemasaran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jasa</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penting</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untuk</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mempertimbangkan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tambahan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tiga</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elemen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yaitu</a:t>
            </a:r>
            <a:r>
              <a:rPr lang="en-US" sz="4400" dirty="0">
                <a:solidFill>
                  <a:schemeClr val="dk1"/>
                </a:solidFill>
                <a:latin typeface="Calibri"/>
                <a:ea typeface="Calibri"/>
                <a:cs typeface="Calibri"/>
                <a:sym typeface="Calibri"/>
              </a:rPr>
              <a:t> people, process, dan physical evidence, yang </a:t>
            </a:r>
            <a:r>
              <a:rPr lang="en-US" sz="4400" dirty="0" err="1">
                <a:solidFill>
                  <a:schemeClr val="dk1"/>
                </a:solidFill>
                <a:latin typeface="Calibri"/>
                <a:ea typeface="Calibri"/>
                <a:cs typeface="Calibri"/>
                <a:sym typeface="Calibri"/>
              </a:rPr>
              <a:t>membentuk</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bauran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pemasaran</a:t>
            </a:r>
            <a:r>
              <a:rPr lang="en-US" sz="4400" dirty="0">
                <a:solidFill>
                  <a:schemeClr val="dk1"/>
                </a:solidFill>
                <a:latin typeface="Calibri"/>
                <a:ea typeface="Calibri"/>
                <a:cs typeface="Calibri"/>
                <a:sym typeface="Calibri"/>
              </a:rPr>
              <a:t> yang </a:t>
            </a:r>
            <a:r>
              <a:rPr lang="en-US" sz="4400" dirty="0" err="1">
                <a:solidFill>
                  <a:schemeClr val="dk1"/>
                </a:solidFill>
                <a:latin typeface="Calibri"/>
                <a:ea typeface="Calibri"/>
                <a:cs typeface="Calibri"/>
                <a:sym typeface="Calibri"/>
              </a:rPr>
              <a:t>lebih</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holistik</a:t>
            </a:r>
            <a:r>
              <a:rPr lang="en-US" sz="4400" dirty="0">
                <a:solidFill>
                  <a:schemeClr val="dk1"/>
                </a:solidFill>
                <a:latin typeface="Calibri"/>
                <a:ea typeface="Calibri"/>
                <a:cs typeface="Calibri"/>
                <a:sym typeface="Calibri"/>
              </a:rPr>
              <a:t> (7Ps).</a:t>
            </a:r>
            <a:endParaRPr sz="4400" b="0" i="0" u="none" strike="noStrike" cap="none" dirty="0">
              <a:solidFill>
                <a:schemeClr val="dk1"/>
              </a:solidFill>
              <a:latin typeface="Cutive"/>
              <a:ea typeface="Cutive"/>
              <a:cs typeface="Cutive"/>
              <a:sym typeface="Cutive"/>
            </a:endParaRPr>
          </a:p>
        </p:txBody>
      </p:sp>
      <p:grpSp>
        <p:nvGrpSpPr>
          <p:cNvPr id="187" name="Google Shape;187;p4"/>
          <p:cNvGrpSpPr/>
          <p:nvPr/>
        </p:nvGrpSpPr>
        <p:grpSpPr>
          <a:xfrm rot="-5400000">
            <a:off x="14063734" y="-4348587"/>
            <a:ext cx="6926752" cy="7161663"/>
            <a:chOff x="-175977" y="-175977"/>
            <a:chExt cx="9235669" cy="9548885"/>
          </a:xfrm>
        </p:grpSpPr>
        <p:grpSp>
          <p:nvGrpSpPr>
            <p:cNvPr id="188" name="Google Shape;188;p4"/>
            <p:cNvGrpSpPr/>
            <p:nvPr/>
          </p:nvGrpSpPr>
          <p:grpSpPr>
            <a:xfrm rot="-2700000">
              <a:off x="1011586" y="2751696"/>
              <a:ext cx="5309215" cy="5558084"/>
              <a:chOff x="0" y="-38100"/>
              <a:chExt cx="812800" cy="850900"/>
            </a:xfrm>
          </p:grpSpPr>
          <p:sp>
            <p:nvSpPr>
              <p:cNvPr id="189" name="Google Shape;189;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90" name="Google Shape;190;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4"/>
            <p:cNvGrpSpPr/>
            <p:nvPr/>
          </p:nvGrpSpPr>
          <p:grpSpPr>
            <a:xfrm rot="-2700000">
              <a:off x="1831597" y="887152"/>
              <a:ext cx="5309215" cy="5558084"/>
              <a:chOff x="0" y="-38100"/>
              <a:chExt cx="812800" cy="850900"/>
            </a:xfrm>
          </p:grpSpPr>
          <p:sp>
            <p:nvSpPr>
              <p:cNvPr id="192" name="Google Shape;192;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3" name="Google Shape;193;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4" name="Google Shape;194;p4"/>
            <p:cNvGrpSpPr/>
            <p:nvPr/>
          </p:nvGrpSpPr>
          <p:grpSpPr>
            <a:xfrm rot="-2700000">
              <a:off x="1831597" y="2732109"/>
              <a:ext cx="5309215" cy="5558084"/>
              <a:chOff x="0" y="-38100"/>
              <a:chExt cx="812800" cy="850900"/>
            </a:xfrm>
          </p:grpSpPr>
          <p:sp>
            <p:nvSpPr>
              <p:cNvPr id="195" name="Google Shape;195;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6" name="Google Shape;196;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4"/>
            <p:cNvGrpSpPr/>
            <p:nvPr/>
          </p:nvGrpSpPr>
          <p:grpSpPr>
            <a:xfrm rot="-2700000">
              <a:off x="2494928" y="2732109"/>
              <a:ext cx="5309215" cy="5558084"/>
              <a:chOff x="0" y="-38100"/>
              <a:chExt cx="812800" cy="850900"/>
            </a:xfrm>
          </p:grpSpPr>
          <p:sp>
            <p:nvSpPr>
              <p:cNvPr id="198" name="Google Shape;19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9" name="Google Shape;19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0" name="Google Shape;200;p4"/>
            <p:cNvGrpSpPr/>
            <p:nvPr/>
          </p:nvGrpSpPr>
          <p:grpSpPr>
            <a:xfrm rot="-2700000">
              <a:off x="2562914" y="887152"/>
              <a:ext cx="5309215" cy="5558084"/>
              <a:chOff x="0" y="-38100"/>
              <a:chExt cx="812800" cy="850900"/>
            </a:xfrm>
          </p:grpSpPr>
          <p:sp>
            <p:nvSpPr>
              <p:cNvPr id="201" name="Google Shape;20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2" name="Google Shape;20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203" name="Google Shape;203;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4" name="Google Shape;204;p4"/>
          <p:cNvGrpSpPr/>
          <p:nvPr/>
        </p:nvGrpSpPr>
        <p:grpSpPr>
          <a:xfrm>
            <a:off x="14249400" y="8444354"/>
            <a:ext cx="3537125" cy="1842646"/>
            <a:chOff x="14202254" y="-78589"/>
            <a:chExt cx="3537125" cy="1842646"/>
          </a:xfrm>
        </p:grpSpPr>
        <p:sp>
          <p:nvSpPr>
            <p:cNvPr id="205" name="Google Shape;205;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6" name="Google Shape;206;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7" name="Google Shape;207;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1"/>
        <p:cNvGrpSpPr/>
        <p:nvPr/>
      </p:nvGrpSpPr>
      <p:grpSpPr>
        <a:xfrm>
          <a:off x="0" y="0"/>
          <a:ext cx="0" cy="0"/>
          <a:chOff x="0" y="0"/>
          <a:chExt cx="0" cy="0"/>
        </a:xfrm>
      </p:grpSpPr>
      <p:sp>
        <p:nvSpPr>
          <p:cNvPr id="212" name="Google Shape;212;p5"/>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4" b="-21942"/>
            </a:stretch>
          </a:blipFill>
          <a:ln>
            <a:noFill/>
          </a:ln>
        </p:spPr>
      </p:sp>
      <p:grpSp>
        <p:nvGrpSpPr>
          <p:cNvPr id="213" name="Google Shape;213;p5"/>
          <p:cNvGrpSpPr/>
          <p:nvPr/>
        </p:nvGrpSpPr>
        <p:grpSpPr>
          <a:xfrm>
            <a:off x="15357712" y="4649615"/>
            <a:ext cx="6926752" cy="7161663"/>
            <a:chOff x="-175977" y="-175977"/>
            <a:chExt cx="9235669" cy="9548885"/>
          </a:xfrm>
        </p:grpSpPr>
        <p:grpSp>
          <p:nvGrpSpPr>
            <p:cNvPr id="214" name="Google Shape;214;p5"/>
            <p:cNvGrpSpPr/>
            <p:nvPr/>
          </p:nvGrpSpPr>
          <p:grpSpPr>
            <a:xfrm rot="-2700000">
              <a:off x="1011586" y="2751696"/>
              <a:ext cx="5309215" cy="5558084"/>
              <a:chOff x="0" y="-38100"/>
              <a:chExt cx="812800" cy="850900"/>
            </a:xfrm>
          </p:grpSpPr>
          <p:sp>
            <p:nvSpPr>
              <p:cNvPr id="215" name="Google Shape;215;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6" name="Google Shape;216;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5"/>
            <p:cNvGrpSpPr/>
            <p:nvPr/>
          </p:nvGrpSpPr>
          <p:grpSpPr>
            <a:xfrm rot="-2700000">
              <a:off x="1831597" y="887152"/>
              <a:ext cx="5309215" cy="5558084"/>
              <a:chOff x="0" y="-38100"/>
              <a:chExt cx="812800" cy="850900"/>
            </a:xfrm>
          </p:grpSpPr>
          <p:sp>
            <p:nvSpPr>
              <p:cNvPr id="218" name="Google Shape;218;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9" name="Google Shape;219;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0" name="Google Shape;220;p5"/>
            <p:cNvGrpSpPr/>
            <p:nvPr/>
          </p:nvGrpSpPr>
          <p:grpSpPr>
            <a:xfrm rot="-2700000">
              <a:off x="1831597" y="2732109"/>
              <a:ext cx="5309215" cy="5558084"/>
              <a:chOff x="0" y="-38100"/>
              <a:chExt cx="812800" cy="850900"/>
            </a:xfrm>
          </p:grpSpPr>
          <p:sp>
            <p:nvSpPr>
              <p:cNvPr id="221" name="Google Shape;221;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2" name="Google Shape;222;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3" name="Google Shape;223;p5"/>
            <p:cNvGrpSpPr/>
            <p:nvPr/>
          </p:nvGrpSpPr>
          <p:grpSpPr>
            <a:xfrm rot="-2700000">
              <a:off x="2494928" y="2732109"/>
              <a:ext cx="5309215" cy="5558084"/>
              <a:chOff x="0" y="-38100"/>
              <a:chExt cx="812800" cy="850900"/>
            </a:xfrm>
          </p:grpSpPr>
          <p:sp>
            <p:nvSpPr>
              <p:cNvPr id="224" name="Google Shape;224;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5" name="Google Shape;225;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6" name="Google Shape;226;p5"/>
            <p:cNvGrpSpPr/>
            <p:nvPr/>
          </p:nvGrpSpPr>
          <p:grpSpPr>
            <a:xfrm rot="-2700000">
              <a:off x="2562914" y="887152"/>
              <a:ext cx="5309215" cy="5558084"/>
              <a:chOff x="0" y="-38100"/>
              <a:chExt cx="812800" cy="850900"/>
            </a:xfrm>
          </p:grpSpPr>
          <p:sp>
            <p:nvSpPr>
              <p:cNvPr id="227" name="Google Shape;227;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8" name="Google Shape;228;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229" name="Google Shape;229;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30" name="Google Shape;230;p5"/>
          <p:cNvSpPr txBox="1"/>
          <p:nvPr/>
        </p:nvSpPr>
        <p:spPr>
          <a:xfrm>
            <a:off x="1193959" y="1487558"/>
            <a:ext cx="80340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None/>
            </a:pPr>
            <a:r>
              <a:rPr lang="en-US" sz="4800" b="1">
                <a:solidFill>
                  <a:srgbClr val="21264D"/>
                </a:solidFill>
                <a:latin typeface="Poppins"/>
                <a:ea typeface="Poppins"/>
                <a:cs typeface="Poppins"/>
                <a:sym typeface="Poppins"/>
              </a:rPr>
              <a:t>Konsep Branding</a:t>
            </a:r>
            <a:endParaRPr sz="4800" b="1" i="0" u="none" strike="noStrike" cap="none">
              <a:solidFill>
                <a:srgbClr val="21264D"/>
              </a:solidFill>
              <a:latin typeface="Poppins"/>
              <a:ea typeface="Poppins"/>
              <a:cs typeface="Poppins"/>
              <a:sym typeface="Poppins"/>
            </a:endParaRPr>
          </a:p>
        </p:txBody>
      </p:sp>
      <p:sp>
        <p:nvSpPr>
          <p:cNvPr id="231" name="Google Shape;231;p5"/>
          <p:cNvSpPr txBox="1"/>
          <p:nvPr/>
        </p:nvSpPr>
        <p:spPr>
          <a:xfrm>
            <a:off x="1193955" y="2754797"/>
            <a:ext cx="9277500" cy="6340197"/>
          </a:xfrm>
          <a:prstGeom prst="rect">
            <a:avLst/>
          </a:prstGeom>
          <a:noFill/>
          <a:ln>
            <a:noFill/>
          </a:ln>
        </p:spPr>
        <p:txBody>
          <a:bodyPr spcFirstLastPara="1" wrap="square" lIns="0" tIns="0" rIns="0" bIns="0" anchor="t" anchorCtr="0">
            <a:spAutoFit/>
          </a:bodyPr>
          <a:lstStyle/>
          <a:p>
            <a:pPr marL="0" lvl="0" indent="0" algn="just" rtl="0">
              <a:spcBef>
                <a:spcPts val="0"/>
              </a:spcBef>
              <a:spcAft>
                <a:spcPts val="0"/>
              </a:spcAft>
              <a:buClr>
                <a:schemeClr val="dk1"/>
              </a:buClr>
              <a:buSzPts val="1100"/>
              <a:buFont typeface="Arial"/>
              <a:buNone/>
            </a:pPr>
            <a:r>
              <a:rPr lang="en-US" sz="4800" dirty="0">
                <a:solidFill>
                  <a:schemeClr val="dk1"/>
                </a:solidFill>
                <a:latin typeface="Calibri"/>
                <a:ea typeface="Calibri"/>
                <a:cs typeface="Calibri"/>
                <a:sym typeface="Calibri"/>
              </a:rPr>
              <a:t>Branding </a:t>
            </a:r>
            <a:r>
              <a:rPr lang="en-US" sz="4800" dirty="0" err="1">
                <a:solidFill>
                  <a:schemeClr val="dk1"/>
                </a:solidFill>
                <a:latin typeface="Calibri"/>
                <a:ea typeface="Calibri"/>
                <a:cs typeface="Calibri"/>
                <a:sym typeface="Calibri"/>
              </a:rPr>
              <a:t>adalah</a:t>
            </a:r>
            <a:r>
              <a:rPr lang="en-US" sz="4800" dirty="0">
                <a:solidFill>
                  <a:schemeClr val="dk1"/>
                </a:solidFill>
                <a:latin typeface="Calibri"/>
                <a:ea typeface="Calibri"/>
                <a:cs typeface="Calibri"/>
                <a:sym typeface="Calibri"/>
              </a:rPr>
              <a:t> proses </a:t>
            </a:r>
            <a:r>
              <a:rPr lang="en-US" sz="4800" dirty="0" err="1">
                <a:solidFill>
                  <a:schemeClr val="dk1"/>
                </a:solidFill>
                <a:latin typeface="Calibri"/>
                <a:ea typeface="Calibri"/>
                <a:cs typeface="Calibri"/>
                <a:sym typeface="Calibri"/>
              </a:rPr>
              <a:t>menciptakan</a:t>
            </a:r>
            <a:r>
              <a:rPr lang="en-US" sz="4800" dirty="0">
                <a:solidFill>
                  <a:schemeClr val="dk1"/>
                </a:solidFill>
                <a:latin typeface="Calibri"/>
                <a:ea typeface="Calibri"/>
                <a:cs typeface="Calibri"/>
                <a:sym typeface="Calibri"/>
              </a:rPr>
              <a:t> dan </a:t>
            </a:r>
            <a:r>
              <a:rPr lang="en-US" sz="4800" dirty="0" err="1">
                <a:solidFill>
                  <a:schemeClr val="dk1"/>
                </a:solidFill>
                <a:latin typeface="Calibri"/>
                <a:ea typeface="Calibri"/>
                <a:cs typeface="Calibri"/>
                <a:sym typeface="Calibri"/>
              </a:rPr>
              <a:t>memelihara</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citra</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positif</a:t>
            </a:r>
            <a:r>
              <a:rPr lang="en-US" sz="4800" dirty="0">
                <a:solidFill>
                  <a:schemeClr val="dk1"/>
                </a:solidFill>
                <a:latin typeface="Calibri"/>
                <a:ea typeface="Calibri"/>
                <a:cs typeface="Calibri"/>
                <a:sym typeface="Calibri"/>
              </a:rPr>
              <a:t> dan </a:t>
            </a:r>
            <a:r>
              <a:rPr lang="en-US" sz="4800" dirty="0" err="1">
                <a:solidFill>
                  <a:schemeClr val="dk1"/>
                </a:solidFill>
                <a:latin typeface="Calibri"/>
                <a:ea typeface="Calibri"/>
                <a:cs typeface="Calibri"/>
                <a:sym typeface="Calibri"/>
              </a:rPr>
              <a:t>terpercaya</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untuk</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produk</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atau</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jasa</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Ini</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melibatkan</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pengembangan</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identitas</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merek</a:t>
            </a:r>
            <a:r>
              <a:rPr lang="en-US" sz="4800" dirty="0">
                <a:solidFill>
                  <a:schemeClr val="dk1"/>
                </a:solidFill>
                <a:latin typeface="Calibri"/>
                <a:ea typeface="Calibri"/>
                <a:cs typeface="Calibri"/>
                <a:sym typeface="Calibri"/>
              </a:rPr>
              <a:t> yang </a:t>
            </a:r>
            <a:r>
              <a:rPr lang="en-US" sz="4800" dirty="0" err="1">
                <a:solidFill>
                  <a:schemeClr val="dk1"/>
                </a:solidFill>
                <a:latin typeface="Calibri"/>
                <a:ea typeface="Calibri"/>
                <a:cs typeface="Calibri"/>
                <a:sym typeface="Calibri"/>
              </a:rPr>
              <a:t>konsisten</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dengan</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menonjolkan</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diferensiasi</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dari</a:t>
            </a:r>
            <a:r>
              <a:rPr lang="en-US" sz="4800" dirty="0">
                <a:solidFill>
                  <a:schemeClr val="dk1"/>
                </a:solidFill>
                <a:latin typeface="Calibri"/>
                <a:ea typeface="Calibri"/>
                <a:cs typeface="Calibri"/>
                <a:sym typeface="Calibri"/>
              </a:rPr>
              <a:t> </a:t>
            </a:r>
            <a:r>
              <a:rPr lang="en-US" sz="4800" dirty="0" err="1">
                <a:solidFill>
                  <a:schemeClr val="dk1"/>
                </a:solidFill>
                <a:latin typeface="Calibri"/>
                <a:ea typeface="Calibri"/>
                <a:cs typeface="Calibri"/>
                <a:sym typeface="Calibri"/>
              </a:rPr>
              <a:t>pesaing</a:t>
            </a:r>
            <a:r>
              <a:rPr lang="en-US" sz="4800" dirty="0">
                <a:solidFill>
                  <a:schemeClr val="dk1"/>
                </a:solidFill>
                <a:latin typeface="Calibri"/>
                <a:ea typeface="Calibri"/>
                <a:cs typeface="Calibri"/>
                <a:sym typeface="Calibri"/>
              </a:rPr>
              <a:t>.</a:t>
            </a:r>
            <a:endParaRPr sz="4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3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800" dirty="0">
              <a:solidFill>
                <a:schemeClr val="dk1"/>
              </a:solidFill>
              <a:latin typeface="Calibri"/>
              <a:ea typeface="Calibri"/>
              <a:cs typeface="Calibri"/>
              <a:sym typeface="Calibri"/>
            </a:endParaRPr>
          </a:p>
        </p:txBody>
      </p:sp>
      <p:sp>
        <p:nvSpPr>
          <p:cNvPr id="232" name="Google Shape;232;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3" name="Google Shape;233;p5"/>
          <p:cNvGrpSpPr/>
          <p:nvPr/>
        </p:nvGrpSpPr>
        <p:grpSpPr>
          <a:xfrm>
            <a:off x="14202254" y="-78589"/>
            <a:ext cx="3537125" cy="1842646"/>
            <a:chOff x="14202254" y="-78589"/>
            <a:chExt cx="3537125" cy="1842646"/>
          </a:xfrm>
        </p:grpSpPr>
        <p:sp>
          <p:nvSpPr>
            <p:cNvPr id="234" name="Google Shape;234;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5" name="Google Shape;235;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9"/>
        <p:cNvGrpSpPr/>
        <p:nvPr/>
      </p:nvGrpSpPr>
      <p:grpSpPr>
        <a:xfrm>
          <a:off x="0" y="0"/>
          <a:ext cx="0" cy="0"/>
          <a:chOff x="0" y="0"/>
          <a:chExt cx="0" cy="0"/>
        </a:xfrm>
      </p:grpSpPr>
      <p:sp>
        <p:nvSpPr>
          <p:cNvPr id="240" name="Google Shape;240;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241" name="Google Shape;241;p6"/>
          <p:cNvGrpSpPr/>
          <p:nvPr/>
        </p:nvGrpSpPr>
        <p:grpSpPr>
          <a:xfrm rot="10800000">
            <a:off x="14209588" y="1954010"/>
            <a:ext cx="3280642" cy="3057907"/>
            <a:chOff x="1028699" y="3416530"/>
            <a:chExt cx="2671625" cy="2490239"/>
          </a:xfrm>
        </p:grpSpPr>
        <p:grpSp>
          <p:nvGrpSpPr>
            <p:cNvPr id="242" name="Google Shape;242;p6"/>
            <p:cNvGrpSpPr/>
            <p:nvPr/>
          </p:nvGrpSpPr>
          <p:grpSpPr>
            <a:xfrm rot="2700000">
              <a:off x="1966263" y="3924922"/>
              <a:ext cx="1417088" cy="1483514"/>
              <a:chOff x="0" y="-38100"/>
              <a:chExt cx="812800" cy="850900"/>
            </a:xfrm>
          </p:grpSpPr>
          <p:sp>
            <p:nvSpPr>
              <p:cNvPr id="243" name="Google Shape;243;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4" name="Google Shape;244;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5" name="Google Shape;245;p6"/>
            <p:cNvGrpSpPr/>
            <p:nvPr/>
          </p:nvGrpSpPr>
          <p:grpSpPr>
            <a:xfrm rot="2700000">
              <a:off x="1413549" y="3761055"/>
              <a:ext cx="1720540" cy="1801190"/>
              <a:chOff x="0" y="-38100"/>
              <a:chExt cx="812800" cy="850900"/>
            </a:xfrm>
          </p:grpSpPr>
          <p:sp>
            <p:nvSpPr>
              <p:cNvPr id="246" name="Google Shape;246;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7" name="Google Shape;247;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248" name="Google Shape;248;p6"/>
          <p:cNvGrpSpPr/>
          <p:nvPr/>
        </p:nvGrpSpPr>
        <p:grpSpPr>
          <a:xfrm rot="5400000">
            <a:off x="-1748095" y="8202375"/>
            <a:ext cx="6926752" cy="7161663"/>
            <a:chOff x="-175977" y="-175977"/>
            <a:chExt cx="9235669" cy="9548885"/>
          </a:xfrm>
        </p:grpSpPr>
        <p:grpSp>
          <p:nvGrpSpPr>
            <p:cNvPr id="249" name="Google Shape;249;p6"/>
            <p:cNvGrpSpPr/>
            <p:nvPr/>
          </p:nvGrpSpPr>
          <p:grpSpPr>
            <a:xfrm rot="-2700000">
              <a:off x="1011586" y="2751696"/>
              <a:ext cx="5309215" cy="5558084"/>
              <a:chOff x="0" y="-38100"/>
              <a:chExt cx="812800" cy="850900"/>
            </a:xfrm>
          </p:grpSpPr>
          <p:sp>
            <p:nvSpPr>
              <p:cNvPr id="250" name="Google Shape;250;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51" name="Google Shape;251;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p6"/>
            <p:cNvGrpSpPr/>
            <p:nvPr/>
          </p:nvGrpSpPr>
          <p:grpSpPr>
            <a:xfrm rot="-2700000">
              <a:off x="1831597" y="887152"/>
              <a:ext cx="5309215" cy="5558084"/>
              <a:chOff x="0" y="-38100"/>
              <a:chExt cx="812800" cy="850900"/>
            </a:xfrm>
          </p:grpSpPr>
          <p:sp>
            <p:nvSpPr>
              <p:cNvPr id="253" name="Google Shape;253;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4" name="Google Shape;254;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5" name="Google Shape;255;p6"/>
            <p:cNvGrpSpPr/>
            <p:nvPr/>
          </p:nvGrpSpPr>
          <p:grpSpPr>
            <a:xfrm rot="-2700000">
              <a:off x="1831597" y="2732109"/>
              <a:ext cx="5309215" cy="5558084"/>
              <a:chOff x="0" y="-38100"/>
              <a:chExt cx="812800" cy="850900"/>
            </a:xfrm>
          </p:grpSpPr>
          <p:sp>
            <p:nvSpPr>
              <p:cNvPr id="256" name="Google Shape;256;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7" name="Google Shape;257;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8" name="Google Shape;258;p6"/>
            <p:cNvGrpSpPr/>
            <p:nvPr/>
          </p:nvGrpSpPr>
          <p:grpSpPr>
            <a:xfrm rot="-2700000">
              <a:off x="2494928" y="2732109"/>
              <a:ext cx="5309215" cy="5558084"/>
              <a:chOff x="0" y="-38100"/>
              <a:chExt cx="812800" cy="850900"/>
            </a:xfrm>
          </p:grpSpPr>
          <p:sp>
            <p:nvSpPr>
              <p:cNvPr id="259" name="Google Shape;259;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0" name="Google Shape;260;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1" name="Google Shape;261;p6"/>
            <p:cNvGrpSpPr/>
            <p:nvPr/>
          </p:nvGrpSpPr>
          <p:grpSpPr>
            <a:xfrm rot="-2700000">
              <a:off x="2562914" y="887152"/>
              <a:ext cx="5309215" cy="5558084"/>
              <a:chOff x="0" y="-38100"/>
              <a:chExt cx="812800" cy="850900"/>
            </a:xfrm>
          </p:grpSpPr>
          <p:sp>
            <p:nvSpPr>
              <p:cNvPr id="262" name="Google Shape;26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3" name="Google Shape;263;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264" name="Google Shape;264;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5" name="Google Shape;265;p6"/>
          <p:cNvSpPr txBox="1"/>
          <p:nvPr/>
        </p:nvSpPr>
        <p:spPr>
          <a:xfrm>
            <a:off x="1482436" y="928554"/>
            <a:ext cx="1025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a:solidFill>
                  <a:srgbClr val="21264D"/>
                </a:solidFill>
                <a:latin typeface="Poppins"/>
                <a:ea typeface="Poppins"/>
                <a:cs typeface="Poppins"/>
                <a:sym typeface="Poppins"/>
              </a:rPr>
              <a:t>Pentingnya Branding </a:t>
            </a:r>
            <a:endParaRPr sz="4800" b="1">
              <a:solidFill>
                <a:srgbClr val="21264D"/>
              </a:solidFill>
              <a:latin typeface="Poppins"/>
              <a:ea typeface="Poppins"/>
              <a:cs typeface="Poppins"/>
              <a:sym typeface="Poppins"/>
            </a:endParaRPr>
          </a:p>
          <a:p>
            <a:pPr marL="0" marR="0" lvl="0" indent="0" algn="l" rtl="0">
              <a:lnSpc>
                <a:spcPct val="100000"/>
              </a:lnSpc>
              <a:spcBef>
                <a:spcPts val="0"/>
              </a:spcBef>
              <a:spcAft>
                <a:spcPts val="0"/>
              </a:spcAft>
              <a:buNone/>
            </a:pPr>
            <a:r>
              <a:rPr lang="en-US" sz="4800" b="1">
                <a:solidFill>
                  <a:srgbClr val="21264D"/>
                </a:solidFill>
                <a:latin typeface="Poppins"/>
                <a:ea typeface="Poppins"/>
                <a:cs typeface="Poppins"/>
                <a:sym typeface="Poppins"/>
              </a:rPr>
              <a:t>untuk UMKM</a:t>
            </a:r>
            <a:endParaRPr sz="4800" b="1" i="0" u="none" strike="noStrike" cap="none">
              <a:solidFill>
                <a:srgbClr val="21264D"/>
              </a:solidFill>
              <a:latin typeface="Poppins"/>
              <a:ea typeface="Poppins"/>
              <a:cs typeface="Poppins"/>
              <a:sym typeface="Poppins"/>
            </a:endParaRPr>
          </a:p>
        </p:txBody>
      </p:sp>
      <p:sp>
        <p:nvSpPr>
          <p:cNvPr id="266" name="Google Shape;266;p6"/>
          <p:cNvSpPr txBox="1"/>
          <p:nvPr/>
        </p:nvSpPr>
        <p:spPr>
          <a:xfrm>
            <a:off x="1482413" y="2861600"/>
            <a:ext cx="11798700" cy="50640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4700">
                <a:solidFill>
                  <a:schemeClr val="dk1"/>
                </a:solidFill>
                <a:latin typeface="Calibri"/>
                <a:ea typeface="Calibri"/>
                <a:cs typeface="Calibri"/>
                <a:sym typeface="Calibri"/>
              </a:rPr>
              <a:t>Branding dapat membantu UMKM membedakan diri dari pesaing, membangun kepercayaan konsumen, dan meningkatkan loyalitas pelanggan. Dengan menciptakan citra merek yang kuat, UMKM dapat menarik lebih banyak pelanggan dan meningkatkan pangsa pasar mereka.</a:t>
            </a:r>
            <a:endParaRPr sz="4700" b="0" i="0" u="none" strike="noStrike" cap="none">
              <a:solidFill>
                <a:schemeClr val="dk1"/>
              </a:solidFill>
              <a:latin typeface="Cutive"/>
              <a:ea typeface="Cutive"/>
              <a:cs typeface="Cutive"/>
              <a:sym typeface="Cutive"/>
            </a:endParaRPr>
          </a:p>
        </p:txBody>
      </p:sp>
      <p:grpSp>
        <p:nvGrpSpPr>
          <p:cNvPr id="267" name="Google Shape;267;p6"/>
          <p:cNvGrpSpPr/>
          <p:nvPr/>
        </p:nvGrpSpPr>
        <p:grpSpPr>
          <a:xfrm>
            <a:off x="14202254" y="-78589"/>
            <a:ext cx="3537125" cy="1842646"/>
            <a:chOff x="14202254" y="-78589"/>
            <a:chExt cx="3537125" cy="1842646"/>
          </a:xfrm>
        </p:grpSpPr>
        <p:sp>
          <p:nvSpPr>
            <p:cNvPr id="268" name="Google Shape;268;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9" name="Google Shape;269;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70" name="Google Shape;270;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4"/>
        <p:cNvGrpSpPr/>
        <p:nvPr/>
      </p:nvGrpSpPr>
      <p:grpSpPr>
        <a:xfrm>
          <a:off x="0" y="0"/>
          <a:ext cx="0" cy="0"/>
          <a:chOff x="0" y="0"/>
          <a:chExt cx="0" cy="0"/>
        </a:xfrm>
      </p:grpSpPr>
      <p:sp>
        <p:nvSpPr>
          <p:cNvPr id="275" name="Google Shape;275;p7"/>
          <p:cNvSpPr txBox="1"/>
          <p:nvPr/>
        </p:nvSpPr>
        <p:spPr>
          <a:xfrm>
            <a:off x="1231381" y="879168"/>
            <a:ext cx="151113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a:solidFill>
                  <a:srgbClr val="21264D"/>
                </a:solidFill>
                <a:latin typeface="Poppins"/>
                <a:ea typeface="Poppins"/>
                <a:cs typeface="Poppins"/>
                <a:sym typeface="Poppins"/>
              </a:rPr>
              <a:t>Studi Kasus: Strategi Branding </a:t>
            </a:r>
            <a:endParaRPr sz="4800" b="1">
              <a:solidFill>
                <a:srgbClr val="21264D"/>
              </a:solidFill>
              <a:latin typeface="Poppins"/>
              <a:ea typeface="Poppins"/>
              <a:cs typeface="Poppins"/>
              <a:sym typeface="Poppins"/>
            </a:endParaRPr>
          </a:p>
          <a:p>
            <a:pPr marL="0" marR="0" lvl="0" indent="0" algn="l" rtl="0">
              <a:lnSpc>
                <a:spcPct val="100000"/>
              </a:lnSpc>
              <a:spcBef>
                <a:spcPts val="0"/>
              </a:spcBef>
              <a:spcAft>
                <a:spcPts val="0"/>
              </a:spcAft>
              <a:buNone/>
            </a:pPr>
            <a:r>
              <a:rPr lang="en-US" sz="4800" b="1">
                <a:solidFill>
                  <a:srgbClr val="21264D"/>
                </a:solidFill>
                <a:latin typeface="Poppins"/>
                <a:ea typeface="Poppins"/>
                <a:cs typeface="Poppins"/>
                <a:sym typeface="Poppins"/>
              </a:rPr>
              <a:t>dalam Industri Perhotelan</a:t>
            </a:r>
            <a:endParaRPr sz="4800" b="1" i="0" u="none" strike="noStrike" cap="none">
              <a:solidFill>
                <a:srgbClr val="21264D"/>
              </a:solidFill>
              <a:latin typeface="Poppins"/>
              <a:ea typeface="Poppins"/>
              <a:cs typeface="Poppins"/>
              <a:sym typeface="Poppins"/>
            </a:endParaRPr>
          </a:p>
        </p:txBody>
      </p:sp>
      <p:sp>
        <p:nvSpPr>
          <p:cNvPr id="276" name="Google Shape;276;p7"/>
          <p:cNvSpPr txBox="1"/>
          <p:nvPr/>
        </p:nvSpPr>
        <p:spPr>
          <a:xfrm>
            <a:off x="1231381" y="3065550"/>
            <a:ext cx="12027300" cy="692497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4500" dirty="0" err="1">
                <a:solidFill>
                  <a:schemeClr val="dk1"/>
                </a:solidFill>
                <a:latin typeface="Calibri"/>
                <a:ea typeface="Calibri"/>
                <a:cs typeface="Calibri"/>
                <a:sym typeface="Calibri"/>
              </a:rPr>
              <a:t>Sebuah</a:t>
            </a:r>
            <a:r>
              <a:rPr lang="en-US" sz="4500" dirty="0">
                <a:solidFill>
                  <a:schemeClr val="dk1"/>
                </a:solidFill>
                <a:latin typeface="Calibri"/>
                <a:ea typeface="Calibri"/>
                <a:cs typeface="Calibri"/>
                <a:sym typeface="Calibri"/>
              </a:rPr>
              <a:t> hotel boutique </a:t>
            </a:r>
            <a:r>
              <a:rPr lang="en-US" sz="4500" dirty="0" err="1">
                <a:solidFill>
                  <a:schemeClr val="dk1"/>
                </a:solidFill>
                <a:latin typeface="Calibri"/>
                <a:ea typeface="Calibri"/>
                <a:cs typeface="Calibri"/>
                <a:sym typeface="Calibri"/>
              </a:rPr>
              <a:t>dapat</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menggunakan</a:t>
            </a:r>
            <a:r>
              <a:rPr lang="en-US" sz="4500" dirty="0">
                <a:solidFill>
                  <a:schemeClr val="dk1"/>
                </a:solidFill>
                <a:latin typeface="Calibri"/>
                <a:ea typeface="Calibri"/>
                <a:cs typeface="Calibri"/>
                <a:sym typeface="Calibri"/>
              </a:rPr>
              <a:t> branding </a:t>
            </a:r>
            <a:r>
              <a:rPr lang="en-US" sz="4500" dirty="0" err="1">
                <a:solidFill>
                  <a:schemeClr val="dk1"/>
                </a:solidFill>
                <a:latin typeface="Calibri"/>
                <a:ea typeface="Calibri"/>
                <a:cs typeface="Calibri"/>
                <a:sym typeface="Calibri"/>
              </a:rPr>
              <a:t>untuk</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menonjolkan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keunikan</a:t>
            </a:r>
            <a:r>
              <a:rPr lang="en-US" sz="4500" dirty="0">
                <a:solidFill>
                  <a:schemeClr val="dk1"/>
                </a:solidFill>
                <a:latin typeface="Calibri"/>
                <a:ea typeface="Calibri"/>
                <a:cs typeface="Calibri"/>
                <a:sym typeface="Calibri"/>
              </a:rPr>
              <a:t> dan </a:t>
            </a:r>
            <a:r>
              <a:rPr lang="en-US" sz="4500" dirty="0" err="1">
                <a:solidFill>
                  <a:schemeClr val="dk1"/>
                </a:solidFill>
                <a:latin typeface="Calibri"/>
                <a:ea typeface="Calibri"/>
                <a:cs typeface="Calibri"/>
                <a:sym typeface="Calibri"/>
              </a:rPr>
              <a:t>kualitas</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layanannya</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Melalui</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artefak</a:t>
            </a:r>
            <a:r>
              <a:rPr lang="en-US" sz="4500" dirty="0">
                <a:solidFill>
                  <a:schemeClr val="dk1"/>
                </a:solidFill>
                <a:latin typeface="Calibri"/>
                <a:ea typeface="Calibri"/>
                <a:cs typeface="Calibri"/>
                <a:sym typeface="Calibri"/>
              </a:rPr>
              <a:t> dan ornament </a:t>
            </a:r>
            <a:r>
              <a:rPr lang="en-US" sz="4500" dirty="0" err="1">
                <a:solidFill>
                  <a:schemeClr val="dk1"/>
                </a:solidFill>
                <a:latin typeface="Calibri"/>
                <a:ea typeface="Calibri"/>
                <a:cs typeface="Calibri"/>
                <a:sym typeface="Calibri"/>
              </a:rPr>
              <a:t>berkarya</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seni</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tinggi</a:t>
            </a:r>
            <a:r>
              <a:rPr lang="en-US" sz="4500" dirty="0">
                <a:solidFill>
                  <a:schemeClr val="dk1"/>
                </a:solidFill>
                <a:latin typeface="Calibri"/>
                <a:ea typeface="Calibri"/>
                <a:cs typeface="Calibri"/>
                <a:sym typeface="Calibri"/>
              </a:rPr>
              <a:t>, layout </a:t>
            </a:r>
            <a:r>
              <a:rPr lang="en-US" sz="4500" dirty="0" err="1">
                <a:solidFill>
                  <a:schemeClr val="dk1"/>
                </a:solidFill>
                <a:latin typeface="Calibri"/>
                <a:ea typeface="Calibri"/>
                <a:cs typeface="Calibri"/>
                <a:sym typeface="Calibri"/>
              </a:rPr>
              <a:t>kamar</a:t>
            </a:r>
            <a:r>
              <a:rPr lang="en-US" sz="4500" dirty="0">
                <a:solidFill>
                  <a:schemeClr val="dk1"/>
                </a:solidFill>
                <a:latin typeface="Calibri"/>
                <a:ea typeface="Calibri"/>
                <a:cs typeface="Calibri"/>
                <a:sym typeface="Calibri"/>
              </a:rPr>
              <a:t> yang </a:t>
            </a:r>
            <a:r>
              <a:rPr lang="en-US" sz="4500" dirty="0" err="1">
                <a:solidFill>
                  <a:schemeClr val="dk1"/>
                </a:solidFill>
                <a:latin typeface="Calibri"/>
                <a:ea typeface="Calibri"/>
                <a:cs typeface="Calibri"/>
                <a:sym typeface="Calibri"/>
              </a:rPr>
              <a:t>estetik</a:t>
            </a:r>
            <a:r>
              <a:rPr lang="en-US" sz="4500" dirty="0">
                <a:solidFill>
                  <a:schemeClr val="dk1"/>
                </a:solidFill>
                <a:latin typeface="Calibri"/>
                <a:ea typeface="Calibri"/>
                <a:cs typeface="Calibri"/>
                <a:sym typeface="Calibri"/>
              </a:rPr>
              <a:t>, dan </a:t>
            </a:r>
            <a:r>
              <a:rPr lang="en-US" sz="4500" dirty="0" err="1">
                <a:solidFill>
                  <a:schemeClr val="dk1"/>
                </a:solidFill>
                <a:latin typeface="Calibri"/>
                <a:ea typeface="Calibri"/>
                <a:cs typeface="Calibri"/>
                <a:sym typeface="Calibri"/>
              </a:rPr>
              <a:t>pemilihan</a:t>
            </a:r>
            <a:r>
              <a:rPr lang="en-US" sz="4500" dirty="0">
                <a:solidFill>
                  <a:schemeClr val="dk1"/>
                </a:solidFill>
                <a:latin typeface="Calibri"/>
                <a:ea typeface="Calibri"/>
                <a:cs typeface="Calibri"/>
                <a:sym typeface="Calibri"/>
              </a:rPr>
              <a:t> plating </a:t>
            </a:r>
            <a:r>
              <a:rPr lang="en-US" sz="4500" dirty="0" err="1">
                <a:solidFill>
                  <a:schemeClr val="dk1"/>
                </a:solidFill>
                <a:latin typeface="Calibri"/>
                <a:ea typeface="Calibri"/>
                <a:cs typeface="Calibri"/>
                <a:sym typeface="Calibri"/>
              </a:rPr>
              <a:t>penyajian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makanan</a:t>
            </a:r>
            <a:r>
              <a:rPr lang="en-US" sz="4500" dirty="0">
                <a:solidFill>
                  <a:schemeClr val="dk1"/>
                </a:solidFill>
                <a:latin typeface="Calibri"/>
                <a:ea typeface="Calibri"/>
                <a:cs typeface="Calibri"/>
                <a:sym typeface="Calibri"/>
              </a:rPr>
              <a:t> yang </a:t>
            </a:r>
            <a:r>
              <a:rPr lang="en-US" sz="4500" dirty="0" err="1">
                <a:solidFill>
                  <a:schemeClr val="dk1"/>
                </a:solidFill>
                <a:latin typeface="Calibri"/>
                <a:ea typeface="Calibri"/>
                <a:cs typeface="Calibri"/>
                <a:sym typeface="Calibri"/>
              </a:rPr>
              <a:t>unik</a:t>
            </a:r>
            <a:r>
              <a:rPr lang="en-US" sz="4500" dirty="0">
                <a:solidFill>
                  <a:schemeClr val="dk1"/>
                </a:solidFill>
                <a:latin typeface="Calibri"/>
                <a:ea typeface="Calibri"/>
                <a:cs typeface="Calibri"/>
                <a:sym typeface="Calibri"/>
              </a:rPr>
              <a:t> dan </a:t>
            </a:r>
            <a:r>
              <a:rPr lang="en-US" sz="4500" dirty="0" err="1">
                <a:solidFill>
                  <a:schemeClr val="dk1"/>
                </a:solidFill>
                <a:latin typeface="Calibri"/>
                <a:ea typeface="Calibri"/>
                <a:cs typeface="Calibri"/>
                <a:sym typeface="Calibri"/>
              </a:rPr>
              <a:t>erat</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dengan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nuansa</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tradisional.Dengan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menciptakan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citra</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merek</a:t>
            </a:r>
            <a:r>
              <a:rPr lang="en-US" sz="4500" dirty="0">
                <a:solidFill>
                  <a:schemeClr val="dk1"/>
                </a:solidFill>
                <a:latin typeface="Calibri"/>
                <a:ea typeface="Calibri"/>
                <a:cs typeface="Calibri"/>
                <a:sym typeface="Calibri"/>
              </a:rPr>
              <a:t> yang </a:t>
            </a:r>
            <a:r>
              <a:rPr lang="en-US" sz="4500" dirty="0" err="1">
                <a:solidFill>
                  <a:schemeClr val="dk1"/>
                </a:solidFill>
                <a:latin typeface="Calibri"/>
                <a:ea typeface="Calibri"/>
                <a:cs typeface="Calibri"/>
                <a:sym typeface="Calibri"/>
              </a:rPr>
              <a:t>eksklusif</a:t>
            </a:r>
            <a:r>
              <a:rPr lang="en-US" sz="4500" dirty="0">
                <a:solidFill>
                  <a:schemeClr val="dk1"/>
                </a:solidFill>
                <a:latin typeface="Calibri"/>
                <a:ea typeface="Calibri"/>
                <a:cs typeface="Calibri"/>
                <a:sym typeface="Calibri"/>
              </a:rPr>
              <a:t> dan </a:t>
            </a:r>
            <a:r>
              <a:rPr lang="en-US" sz="4500" dirty="0" err="1">
                <a:solidFill>
                  <a:schemeClr val="dk1"/>
                </a:solidFill>
                <a:latin typeface="Calibri"/>
                <a:ea typeface="Calibri"/>
                <a:cs typeface="Calibri"/>
                <a:sym typeface="Calibri"/>
              </a:rPr>
              <a:t>menghadirkan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pengalaman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tamu</a:t>
            </a:r>
            <a:r>
              <a:rPr lang="en-US" sz="4500" dirty="0">
                <a:solidFill>
                  <a:schemeClr val="dk1"/>
                </a:solidFill>
                <a:latin typeface="Calibri"/>
                <a:ea typeface="Calibri"/>
                <a:cs typeface="Calibri"/>
                <a:sym typeface="Calibri"/>
              </a:rPr>
              <a:t> yang </a:t>
            </a:r>
            <a:r>
              <a:rPr lang="en-US" sz="4500" dirty="0" err="1">
                <a:solidFill>
                  <a:schemeClr val="dk1"/>
                </a:solidFill>
                <a:latin typeface="Calibri"/>
                <a:ea typeface="Calibri"/>
                <a:cs typeface="Calibri"/>
                <a:sym typeface="Calibri"/>
              </a:rPr>
              <a:t>unik</a:t>
            </a:r>
            <a:r>
              <a:rPr lang="en-US" sz="4500" dirty="0">
                <a:solidFill>
                  <a:schemeClr val="dk1"/>
                </a:solidFill>
                <a:latin typeface="Calibri"/>
                <a:ea typeface="Calibri"/>
                <a:cs typeface="Calibri"/>
                <a:sym typeface="Calibri"/>
              </a:rPr>
              <a:t>, hotel </a:t>
            </a:r>
            <a:r>
              <a:rPr lang="en-US" sz="4500" dirty="0" err="1">
                <a:solidFill>
                  <a:schemeClr val="dk1"/>
                </a:solidFill>
                <a:latin typeface="Calibri"/>
                <a:ea typeface="Calibri"/>
                <a:cs typeface="Calibri"/>
                <a:sym typeface="Calibri"/>
              </a:rPr>
              <a:t>dapat</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menarik</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segmen</a:t>
            </a:r>
            <a:r>
              <a:rPr lang="en-US" sz="4500" dirty="0">
                <a:solidFill>
                  <a:schemeClr val="dk1"/>
                </a:solidFill>
                <a:latin typeface="Calibri"/>
                <a:ea typeface="Calibri"/>
                <a:cs typeface="Calibri"/>
                <a:sym typeface="Calibri"/>
              </a:rPr>
              <a:t> pasar yang </a:t>
            </a:r>
            <a:r>
              <a:rPr lang="en-US" sz="4500" dirty="0" err="1">
                <a:solidFill>
                  <a:schemeClr val="dk1"/>
                </a:solidFill>
                <a:latin typeface="Calibri"/>
                <a:ea typeface="Calibri"/>
                <a:cs typeface="Calibri"/>
                <a:sym typeface="Calibri"/>
              </a:rPr>
              <a:t>lebih</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spesifik</a:t>
            </a:r>
            <a:r>
              <a:rPr lang="en-US" sz="4500" dirty="0">
                <a:solidFill>
                  <a:schemeClr val="dk1"/>
                </a:solidFill>
                <a:latin typeface="Calibri"/>
                <a:ea typeface="Calibri"/>
                <a:cs typeface="Calibri"/>
                <a:sym typeface="Calibri"/>
              </a:rPr>
              <a:t> dan </a:t>
            </a:r>
            <a:r>
              <a:rPr lang="en-US" sz="4500" dirty="0" err="1">
                <a:solidFill>
                  <a:schemeClr val="dk1"/>
                </a:solidFill>
                <a:latin typeface="Calibri"/>
                <a:ea typeface="Calibri"/>
                <a:cs typeface="Calibri"/>
                <a:sym typeface="Calibri"/>
              </a:rPr>
              <a:t>meningkatkan</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daya</a:t>
            </a:r>
            <a:r>
              <a:rPr lang="en-US" sz="4500" dirty="0">
                <a:solidFill>
                  <a:schemeClr val="dk1"/>
                </a:solidFill>
                <a:latin typeface="Calibri"/>
                <a:ea typeface="Calibri"/>
                <a:cs typeface="Calibri"/>
                <a:sym typeface="Calibri"/>
              </a:rPr>
              <a:t> </a:t>
            </a:r>
            <a:r>
              <a:rPr lang="en-US" sz="4500" dirty="0" err="1">
                <a:solidFill>
                  <a:schemeClr val="dk1"/>
                </a:solidFill>
                <a:latin typeface="Calibri"/>
                <a:ea typeface="Calibri"/>
                <a:cs typeface="Calibri"/>
                <a:sym typeface="Calibri"/>
              </a:rPr>
              <a:t>tariknya</a:t>
            </a:r>
            <a:r>
              <a:rPr lang="en-US" sz="4500" dirty="0">
                <a:solidFill>
                  <a:schemeClr val="dk1"/>
                </a:solidFill>
                <a:latin typeface="Calibri"/>
                <a:ea typeface="Calibri"/>
                <a:cs typeface="Calibri"/>
                <a:sym typeface="Calibri"/>
              </a:rPr>
              <a:t>.</a:t>
            </a:r>
            <a:endParaRPr sz="4500" b="0" i="0" u="none" strike="noStrike" cap="none" dirty="0">
              <a:solidFill>
                <a:schemeClr val="dk1"/>
              </a:solidFill>
              <a:latin typeface="Cutive"/>
              <a:ea typeface="Cutive"/>
              <a:cs typeface="Cutive"/>
              <a:sym typeface="Cutive"/>
            </a:endParaRPr>
          </a:p>
        </p:txBody>
      </p:sp>
      <p:grpSp>
        <p:nvGrpSpPr>
          <p:cNvPr id="277" name="Google Shape;277;p7"/>
          <p:cNvGrpSpPr/>
          <p:nvPr/>
        </p:nvGrpSpPr>
        <p:grpSpPr>
          <a:xfrm rot="-5400000">
            <a:off x="14063734" y="-4348587"/>
            <a:ext cx="6926752" cy="7161663"/>
            <a:chOff x="-175977" y="-175977"/>
            <a:chExt cx="9235669" cy="9548885"/>
          </a:xfrm>
        </p:grpSpPr>
        <p:grpSp>
          <p:nvGrpSpPr>
            <p:cNvPr id="278" name="Google Shape;278;p7"/>
            <p:cNvGrpSpPr/>
            <p:nvPr/>
          </p:nvGrpSpPr>
          <p:grpSpPr>
            <a:xfrm rot="-2700000">
              <a:off x="1011586" y="2751696"/>
              <a:ext cx="5309215" cy="5558084"/>
              <a:chOff x="0" y="-38100"/>
              <a:chExt cx="812800" cy="850900"/>
            </a:xfrm>
          </p:grpSpPr>
          <p:sp>
            <p:nvSpPr>
              <p:cNvPr id="279" name="Google Shape;279;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80" name="Google Shape;280;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1" name="Google Shape;281;p7"/>
            <p:cNvGrpSpPr/>
            <p:nvPr/>
          </p:nvGrpSpPr>
          <p:grpSpPr>
            <a:xfrm rot="-2700000">
              <a:off x="1831597" y="887152"/>
              <a:ext cx="5309215" cy="5558084"/>
              <a:chOff x="0" y="-38100"/>
              <a:chExt cx="812800" cy="850900"/>
            </a:xfrm>
          </p:grpSpPr>
          <p:sp>
            <p:nvSpPr>
              <p:cNvPr id="282" name="Google Shape;282;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3" name="Google Shape;283;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4" name="Google Shape;284;p7"/>
            <p:cNvGrpSpPr/>
            <p:nvPr/>
          </p:nvGrpSpPr>
          <p:grpSpPr>
            <a:xfrm rot="-2700000">
              <a:off x="1831597" y="2732109"/>
              <a:ext cx="5309215" cy="5558084"/>
              <a:chOff x="0" y="-38100"/>
              <a:chExt cx="812800" cy="850900"/>
            </a:xfrm>
          </p:grpSpPr>
          <p:sp>
            <p:nvSpPr>
              <p:cNvPr id="285" name="Google Shape;285;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6" name="Google Shape;286;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7" name="Google Shape;287;p7"/>
            <p:cNvGrpSpPr/>
            <p:nvPr/>
          </p:nvGrpSpPr>
          <p:grpSpPr>
            <a:xfrm rot="-2700000">
              <a:off x="2494928" y="2732109"/>
              <a:ext cx="5309215" cy="5558084"/>
              <a:chOff x="0" y="-38100"/>
              <a:chExt cx="812800" cy="850900"/>
            </a:xfrm>
          </p:grpSpPr>
          <p:sp>
            <p:nvSpPr>
              <p:cNvPr id="288" name="Google Shape;288;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9" name="Google Shape;289;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0" name="Google Shape;290;p7"/>
            <p:cNvGrpSpPr/>
            <p:nvPr/>
          </p:nvGrpSpPr>
          <p:grpSpPr>
            <a:xfrm rot="-2700000">
              <a:off x="2562914" y="887152"/>
              <a:ext cx="5309215" cy="5558084"/>
              <a:chOff x="0" y="-38100"/>
              <a:chExt cx="812800" cy="850900"/>
            </a:xfrm>
          </p:grpSpPr>
          <p:sp>
            <p:nvSpPr>
              <p:cNvPr id="291" name="Google Shape;291;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92" name="Google Shape;292;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293" name="Google Shape;293;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94" name="Google Shape;294;p7"/>
          <p:cNvGrpSpPr/>
          <p:nvPr/>
        </p:nvGrpSpPr>
        <p:grpSpPr>
          <a:xfrm>
            <a:off x="14249400" y="8444354"/>
            <a:ext cx="3537125" cy="1842646"/>
            <a:chOff x="14202254" y="-78589"/>
            <a:chExt cx="3537125" cy="1842646"/>
          </a:xfrm>
        </p:grpSpPr>
        <p:sp>
          <p:nvSpPr>
            <p:cNvPr id="295" name="Google Shape;295;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6" name="Google Shape;296;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97" name="Google Shape;297;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01"/>
        <p:cNvGrpSpPr/>
        <p:nvPr/>
      </p:nvGrpSpPr>
      <p:grpSpPr>
        <a:xfrm>
          <a:off x="0" y="0"/>
          <a:ext cx="0" cy="0"/>
          <a:chOff x="0" y="0"/>
          <a:chExt cx="0" cy="0"/>
        </a:xfrm>
      </p:grpSpPr>
      <p:sp>
        <p:nvSpPr>
          <p:cNvPr id="302" name="Google Shape;302;p8"/>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4" b="-21942"/>
            </a:stretch>
          </a:blipFill>
          <a:ln>
            <a:noFill/>
          </a:ln>
        </p:spPr>
      </p:sp>
      <p:grpSp>
        <p:nvGrpSpPr>
          <p:cNvPr id="303" name="Google Shape;303;p8"/>
          <p:cNvGrpSpPr/>
          <p:nvPr/>
        </p:nvGrpSpPr>
        <p:grpSpPr>
          <a:xfrm>
            <a:off x="15357712" y="4649615"/>
            <a:ext cx="6926752" cy="7161663"/>
            <a:chOff x="-175977" y="-175977"/>
            <a:chExt cx="9235669" cy="9548885"/>
          </a:xfrm>
        </p:grpSpPr>
        <p:grpSp>
          <p:nvGrpSpPr>
            <p:cNvPr id="304" name="Google Shape;304;p8"/>
            <p:cNvGrpSpPr/>
            <p:nvPr/>
          </p:nvGrpSpPr>
          <p:grpSpPr>
            <a:xfrm rot="-2700000">
              <a:off x="1011586" y="2751696"/>
              <a:ext cx="5309215" cy="5558084"/>
              <a:chOff x="0" y="-38100"/>
              <a:chExt cx="812800" cy="850900"/>
            </a:xfrm>
          </p:grpSpPr>
          <p:sp>
            <p:nvSpPr>
              <p:cNvPr id="305" name="Google Shape;305;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06" name="Google Shape;306;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7" name="Google Shape;307;p8"/>
            <p:cNvGrpSpPr/>
            <p:nvPr/>
          </p:nvGrpSpPr>
          <p:grpSpPr>
            <a:xfrm rot="-2700000">
              <a:off x="1831597" y="887152"/>
              <a:ext cx="5309215" cy="5558084"/>
              <a:chOff x="0" y="-38100"/>
              <a:chExt cx="812800" cy="850900"/>
            </a:xfrm>
          </p:grpSpPr>
          <p:sp>
            <p:nvSpPr>
              <p:cNvPr id="308" name="Google Shape;308;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9" name="Google Shape;309;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0" name="Google Shape;310;p8"/>
            <p:cNvGrpSpPr/>
            <p:nvPr/>
          </p:nvGrpSpPr>
          <p:grpSpPr>
            <a:xfrm rot="-2700000">
              <a:off x="1831597" y="2732109"/>
              <a:ext cx="5309215" cy="5558084"/>
              <a:chOff x="0" y="-38100"/>
              <a:chExt cx="812800" cy="850900"/>
            </a:xfrm>
          </p:grpSpPr>
          <p:sp>
            <p:nvSpPr>
              <p:cNvPr id="311" name="Google Shape;311;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2" name="Google Shape;312;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3" name="Google Shape;313;p8"/>
            <p:cNvGrpSpPr/>
            <p:nvPr/>
          </p:nvGrpSpPr>
          <p:grpSpPr>
            <a:xfrm rot="-2700000">
              <a:off x="2494928" y="2732109"/>
              <a:ext cx="5309215" cy="5558084"/>
              <a:chOff x="0" y="-38100"/>
              <a:chExt cx="812800" cy="850900"/>
            </a:xfrm>
          </p:grpSpPr>
          <p:sp>
            <p:nvSpPr>
              <p:cNvPr id="314" name="Google Shape;31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5" name="Google Shape;315;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6" name="Google Shape;316;p8"/>
            <p:cNvGrpSpPr/>
            <p:nvPr/>
          </p:nvGrpSpPr>
          <p:grpSpPr>
            <a:xfrm rot="-2700000">
              <a:off x="2562914" y="887152"/>
              <a:ext cx="5309215" cy="5558084"/>
              <a:chOff x="0" y="-38100"/>
              <a:chExt cx="812800" cy="850900"/>
            </a:xfrm>
          </p:grpSpPr>
          <p:sp>
            <p:nvSpPr>
              <p:cNvPr id="317" name="Google Shape;31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8" name="Google Shape;318;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319" name="Google Shape;319;p8"/>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320" name="Google Shape;320;p8"/>
          <p:cNvSpPr txBox="1"/>
          <p:nvPr/>
        </p:nvSpPr>
        <p:spPr>
          <a:xfrm>
            <a:off x="1208137" y="1487553"/>
            <a:ext cx="99969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None/>
            </a:pPr>
            <a:r>
              <a:rPr lang="en-US" sz="4800" b="1" i="0" u="none" strike="noStrike" cap="none">
                <a:solidFill>
                  <a:srgbClr val="21264D"/>
                </a:solidFill>
                <a:latin typeface="Poppins"/>
                <a:ea typeface="Poppins"/>
                <a:cs typeface="Poppins"/>
                <a:sym typeface="Poppins"/>
              </a:rPr>
              <a:t>Contoh </a:t>
            </a:r>
            <a:r>
              <a:rPr lang="en-US" sz="4800" b="1">
                <a:solidFill>
                  <a:srgbClr val="21264D"/>
                </a:solidFill>
                <a:latin typeface="Poppins"/>
                <a:ea typeface="Poppins"/>
                <a:cs typeface="Poppins"/>
                <a:sym typeface="Poppins"/>
              </a:rPr>
              <a:t>lain</a:t>
            </a:r>
            <a:endParaRPr sz="4800" b="1" i="0" u="none" strike="noStrike" cap="none">
              <a:solidFill>
                <a:srgbClr val="21264D"/>
              </a:solidFill>
              <a:latin typeface="Poppins"/>
              <a:ea typeface="Poppins"/>
              <a:cs typeface="Poppins"/>
              <a:sym typeface="Poppins"/>
            </a:endParaRPr>
          </a:p>
        </p:txBody>
      </p:sp>
      <p:sp>
        <p:nvSpPr>
          <p:cNvPr id="321" name="Google Shape;321;p8"/>
          <p:cNvSpPr txBox="1"/>
          <p:nvPr/>
        </p:nvSpPr>
        <p:spPr>
          <a:xfrm>
            <a:off x="1208131" y="2933700"/>
            <a:ext cx="8713500" cy="6093976"/>
          </a:xfrm>
          <a:prstGeom prst="rect">
            <a:avLst/>
          </a:prstGeom>
          <a:noFill/>
          <a:ln>
            <a:noFill/>
          </a:ln>
        </p:spPr>
        <p:txBody>
          <a:bodyPr spcFirstLastPara="1" wrap="square" lIns="0" tIns="0" rIns="0" bIns="0" anchor="t" anchorCtr="0">
            <a:spAutoFit/>
          </a:bodyPr>
          <a:lstStyle/>
          <a:p>
            <a:pPr marL="571500" marR="0" lvl="0" indent="-571500" algn="just"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Desain interior yang </a:t>
            </a:r>
            <a:r>
              <a:rPr lang="en-US" sz="3600" b="0" i="0" u="none" strike="noStrike" cap="none" dirty="0" err="1">
                <a:solidFill>
                  <a:schemeClr val="dk1"/>
                </a:solidFill>
                <a:latin typeface="Calibri"/>
                <a:ea typeface="Calibri"/>
                <a:cs typeface="Calibri"/>
                <a:sym typeface="Calibri"/>
              </a:rPr>
              <a:t>menarik</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unik</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untuk</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menciptakan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pengalaman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tamu</a:t>
            </a:r>
            <a:r>
              <a:rPr lang="en-US" sz="3600" b="0" i="0" u="none" strike="noStrike" cap="none" dirty="0">
                <a:solidFill>
                  <a:schemeClr val="dk1"/>
                </a:solidFill>
                <a:latin typeface="Calibri"/>
                <a:ea typeface="Calibri"/>
                <a:cs typeface="Calibri"/>
                <a:sym typeface="Calibri"/>
              </a:rPr>
              <a:t> yang </a:t>
            </a:r>
            <a:r>
              <a:rPr lang="en-US" sz="3600" b="0" i="0" u="none" strike="noStrike" cap="none" dirty="0" err="1">
                <a:solidFill>
                  <a:schemeClr val="dk1"/>
                </a:solidFill>
                <a:latin typeface="Calibri"/>
                <a:ea typeface="Calibri"/>
                <a:cs typeface="Calibri"/>
                <a:sym typeface="Calibri"/>
              </a:rPr>
              <a:t>tak</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terlupakan</a:t>
            </a:r>
            <a:r>
              <a:rPr lang="en-US" sz="3600" b="0" i="0" u="none" strike="noStrike" cap="none" dirty="0">
                <a:solidFill>
                  <a:schemeClr val="dk1"/>
                </a:solidFill>
                <a:latin typeface="Calibri"/>
                <a:ea typeface="Calibri"/>
                <a:cs typeface="Calibri"/>
                <a:sym typeface="Calibri"/>
              </a:rPr>
              <a:t>.</a:t>
            </a:r>
            <a:endParaRPr dirty="0"/>
          </a:p>
          <a:p>
            <a:pPr marL="571500" marR="0" lvl="0" indent="-571500" algn="just"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Program </a:t>
            </a:r>
            <a:r>
              <a:rPr lang="en-US" sz="3600" b="0" i="0" u="none" strike="noStrike" cap="none" dirty="0" err="1">
                <a:solidFill>
                  <a:schemeClr val="dk1"/>
                </a:solidFill>
                <a:latin typeface="Calibri"/>
                <a:ea typeface="Calibri"/>
                <a:cs typeface="Calibri"/>
                <a:sym typeface="Calibri"/>
              </a:rPr>
              <a:t>loyalitas</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pelanggan</a:t>
            </a:r>
            <a:r>
              <a:rPr lang="en-US" sz="3600" b="0" i="0" u="none" strike="noStrike" cap="none" dirty="0">
                <a:solidFill>
                  <a:schemeClr val="dk1"/>
                </a:solidFill>
                <a:latin typeface="Calibri"/>
                <a:ea typeface="Calibri"/>
                <a:cs typeface="Calibri"/>
                <a:sym typeface="Calibri"/>
              </a:rPr>
              <a:t> yang </a:t>
            </a:r>
            <a:r>
              <a:rPr lang="en-US" sz="3600" b="0" i="0" u="none" strike="noStrike" cap="none" dirty="0" err="1">
                <a:solidFill>
                  <a:schemeClr val="dk1"/>
                </a:solidFill>
                <a:latin typeface="Calibri"/>
                <a:ea typeface="Calibri"/>
                <a:cs typeface="Calibri"/>
                <a:sym typeface="Calibri"/>
              </a:rPr>
              <a:t>menawarkan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insentif</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manfaat</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eksklusif</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kepada</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tamu</a:t>
            </a:r>
            <a:r>
              <a:rPr lang="en-US" sz="3600" b="0" i="0" u="none" strike="noStrike" cap="none" dirty="0">
                <a:solidFill>
                  <a:schemeClr val="dk1"/>
                </a:solidFill>
                <a:latin typeface="Calibri"/>
                <a:ea typeface="Calibri"/>
                <a:cs typeface="Calibri"/>
                <a:sym typeface="Calibri"/>
              </a:rPr>
              <a:t> yang </a:t>
            </a:r>
            <a:r>
              <a:rPr lang="en-US" sz="3600" b="0" i="0" u="none" strike="noStrike" cap="none" dirty="0" err="1">
                <a:solidFill>
                  <a:schemeClr val="dk1"/>
                </a:solidFill>
                <a:latin typeface="Calibri"/>
                <a:ea typeface="Calibri"/>
                <a:cs typeface="Calibri"/>
                <a:sym typeface="Calibri"/>
              </a:rPr>
              <a:t>kembali</a:t>
            </a:r>
            <a:r>
              <a:rPr lang="en-US" sz="3600" b="0" i="0" u="none" strike="noStrike" cap="none" dirty="0">
                <a:solidFill>
                  <a:schemeClr val="dk1"/>
                </a:solidFill>
                <a:latin typeface="Calibri"/>
                <a:ea typeface="Calibri"/>
                <a:cs typeface="Calibri"/>
                <a:sym typeface="Calibri"/>
              </a:rPr>
              <a:t>.</a:t>
            </a:r>
            <a:endParaRPr dirty="0"/>
          </a:p>
          <a:p>
            <a:pPr marL="571500" marR="0" lvl="0" indent="-571500" algn="just" rtl="0">
              <a:spcBef>
                <a:spcPts val="0"/>
              </a:spcBef>
              <a:spcAft>
                <a:spcPts val="0"/>
              </a:spcAft>
              <a:buClr>
                <a:schemeClr val="dk1"/>
              </a:buClr>
              <a:buSzPts val="3600"/>
              <a:buFont typeface="Arial"/>
              <a:buChar char="•"/>
            </a:pPr>
            <a:r>
              <a:rPr lang="en-US" sz="3600" b="0" i="0" u="none" strike="noStrike" cap="none" dirty="0" err="1">
                <a:solidFill>
                  <a:schemeClr val="dk1"/>
                </a:solidFill>
                <a:latin typeface="Calibri"/>
                <a:ea typeface="Calibri"/>
                <a:cs typeface="Calibri"/>
                <a:sym typeface="Calibri"/>
              </a:rPr>
              <a:t>Penggunaan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teknologi</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canggih</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seperti</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aplikasi</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seluler</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untuk</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pemesanan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kamar</a:t>
            </a:r>
            <a:r>
              <a:rPr lang="en-US" sz="3600" b="0" i="0" u="none" strike="noStrike" cap="none" dirty="0">
                <a:solidFill>
                  <a:schemeClr val="dk1"/>
                </a:solidFill>
                <a:latin typeface="Calibri"/>
                <a:ea typeface="Calibri"/>
                <a:cs typeface="Calibri"/>
                <a:sym typeface="Calibri"/>
              </a:rPr>
              <a:t>, AI dan IT </a:t>
            </a:r>
            <a:r>
              <a:rPr lang="en-US" sz="3600" b="0" i="0" u="none" strike="noStrike" cap="none" dirty="0" err="1">
                <a:solidFill>
                  <a:schemeClr val="dk1"/>
                </a:solidFill>
                <a:latin typeface="Calibri"/>
                <a:ea typeface="Calibri"/>
                <a:cs typeface="Calibri"/>
                <a:sym typeface="Calibri"/>
              </a:rPr>
              <a:t>untuk</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mengontrol</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semua</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elektronik</a:t>
            </a:r>
            <a:r>
              <a:rPr lang="en-US" sz="3600" b="0" i="0" u="none" strike="noStrike" cap="none" dirty="0">
                <a:solidFill>
                  <a:schemeClr val="dk1"/>
                </a:solidFill>
                <a:latin typeface="Calibri"/>
                <a:ea typeface="Calibri"/>
                <a:cs typeface="Calibri"/>
                <a:sym typeface="Calibri"/>
              </a:rPr>
              <a:t> di </a:t>
            </a:r>
            <a:r>
              <a:rPr lang="en-US" sz="3600" b="0" i="0" u="none" strike="noStrike" cap="none" dirty="0" err="1">
                <a:solidFill>
                  <a:schemeClr val="dk1"/>
                </a:solidFill>
                <a:latin typeface="Calibri"/>
                <a:ea typeface="Calibri"/>
                <a:cs typeface="Calibri"/>
                <a:sym typeface="Calibri"/>
              </a:rPr>
              <a:t>kamar</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layanan</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tambahan</a:t>
            </a:r>
            <a:r>
              <a:rPr lang="en-US" sz="3600" b="0" i="0" u="none" strike="noStrike" cap="none" dirty="0">
                <a:solidFill>
                  <a:schemeClr val="dk1"/>
                </a:solidFill>
                <a:latin typeface="Calibri"/>
                <a:ea typeface="Calibri"/>
                <a:cs typeface="Calibri"/>
                <a:sym typeface="Calibri"/>
              </a:rPr>
              <a:t> yang </a:t>
            </a:r>
            <a:r>
              <a:rPr lang="en-US" sz="3600" b="0" i="0" u="none" strike="noStrike" cap="none" dirty="0" err="1">
                <a:solidFill>
                  <a:schemeClr val="dk1"/>
                </a:solidFill>
                <a:latin typeface="Calibri"/>
                <a:ea typeface="Calibri"/>
                <a:cs typeface="Calibri"/>
                <a:sym typeface="Calibri"/>
              </a:rPr>
              <a:t>lebih</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mudah</a:t>
            </a:r>
            <a:r>
              <a:rPr lang="en-US" sz="3600" b="0" i="0" u="none" strike="noStrike" cap="none" dirty="0">
                <a:solidFill>
                  <a:schemeClr val="dk1"/>
                </a:solidFill>
                <a:latin typeface="Calibri"/>
                <a:ea typeface="Calibri"/>
                <a:cs typeface="Calibri"/>
                <a:sym typeface="Calibri"/>
              </a:rPr>
              <a:t> dan </a:t>
            </a:r>
            <a:r>
              <a:rPr lang="en-US" sz="3600" b="0" i="0" u="none" strike="noStrike" cap="none" dirty="0" err="1">
                <a:solidFill>
                  <a:schemeClr val="dk1"/>
                </a:solidFill>
                <a:latin typeface="Calibri"/>
                <a:ea typeface="Calibri"/>
                <a:cs typeface="Calibri"/>
                <a:sym typeface="Calibri"/>
              </a:rPr>
              <a:t>cepat</a:t>
            </a:r>
            <a:r>
              <a:rPr lang="en-US" sz="3600" b="0" i="0" u="none" strike="noStrike" cap="none" dirty="0">
                <a:solidFill>
                  <a:schemeClr val="dk1"/>
                </a:solidFill>
                <a:latin typeface="Calibri"/>
                <a:ea typeface="Calibri"/>
                <a:cs typeface="Calibri"/>
                <a:sym typeface="Calibri"/>
              </a:rPr>
              <a:t>.</a:t>
            </a:r>
            <a:endParaRPr sz="3600" b="0" i="0" u="none" strike="noStrike" cap="none" dirty="0">
              <a:solidFill>
                <a:schemeClr val="dk1"/>
              </a:solidFill>
              <a:latin typeface="Cutive"/>
              <a:ea typeface="Cutive"/>
              <a:cs typeface="Cutive"/>
              <a:sym typeface="Cutive"/>
            </a:endParaRPr>
          </a:p>
        </p:txBody>
      </p:sp>
      <p:sp>
        <p:nvSpPr>
          <p:cNvPr id="322" name="Google Shape;322;p8"/>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323" name="Google Shape;323;p8"/>
          <p:cNvGrpSpPr/>
          <p:nvPr/>
        </p:nvGrpSpPr>
        <p:grpSpPr>
          <a:xfrm>
            <a:off x="14202254" y="-78589"/>
            <a:ext cx="3537125" cy="1842646"/>
            <a:chOff x="14202254" y="-78589"/>
            <a:chExt cx="3537125" cy="1842646"/>
          </a:xfrm>
        </p:grpSpPr>
        <p:sp>
          <p:nvSpPr>
            <p:cNvPr id="324" name="Google Shape;324;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325" name="Google Shape;325;p8"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29"/>
        <p:cNvGrpSpPr/>
        <p:nvPr/>
      </p:nvGrpSpPr>
      <p:grpSpPr>
        <a:xfrm>
          <a:off x="0" y="0"/>
          <a:ext cx="0" cy="0"/>
          <a:chOff x="0" y="0"/>
          <a:chExt cx="0" cy="0"/>
        </a:xfrm>
      </p:grpSpPr>
      <p:sp>
        <p:nvSpPr>
          <p:cNvPr id="330" name="Google Shape;330;p9"/>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331" name="Google Shape;331;p9"/>
          <p:cNvGrpSpPr/>
          <p:nvPr/>
        </p:nvGrpSpPr>
        <p:grpSpPr>
          <a:xfrm rot="10800000">
            <a:off x="14209588" y="1954010"/>
            <a:ext cx="3280642" cy="3057907"/>
            <a:chOff x="1028699" y="3416530"/>
            <a:chExt cx="2671625" cy="2490239"/>
          </a:xfrm>
        </p:grpSpPr>
        <p:grpSp>
          <p:nvGrpSpPr>
            <p:cNvPr id="332" name="Google Shape;332;p9"/>
            <p:cNvGrpSpPr/>
            <p:nvPr/>
          </p:nvGrpSpPr>
          <p:grpSpPr>
            <a:xfrm rot="2700000">
              <a:off x="1966263" y="3924922"/>
              <a:ext cx="1417088" cy="1483514"/>
              <a:chOff x="0" y="-38100"/>
              <a:chExt cx="812800" cy="850900"/>
            </a:xfrm>
          </p:grpSpPr>
          <p:sp>
            <p:nvSpPr>
              <p:cNvPr id="333" name="Google Shape;333;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34" name="Google Shape;334;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5" name="Google Shape;335;p9"/>
            <p:cNvGrpSpPr/>
            <p:nvPr/>
          </p:nvGrpSpPr>
          <p:grpSpPr>
            <a:xfrm rot="2700000">
              <a:off x="1413549" y="3761055"/>
              <a:ext cx="1720540" cy="1801190"/>
              <a:chOff x="0" y="-38100"/>
              <a:chExt cx="812800" cy="850900"/>
            </a:xfrm>
          </p:grpSpPr>
          <p:sp>
            <p:nvSpPr>
              <p:cNvPr id="336" name="Google Shape;336;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37" name="Google Shape;337;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338" name="Google Shape;338;p9"/>
          <p:cNvGrpSpPr/>
          <p:nvPr/>
        </p:nvGrpSpPr>
        <p:grpSpPr>
          <a:xfrm rot="5400000">
            <a:off x="-1748095" y="8202375"/>
            <a:ext cx="6926752" cy="7161663"/>
            <a:chOff x="-175977" y="-175977"/>
            <a:chExt cx="9235669" cy="9548885"/>
          </a:xfrm>
        </p:grpSpPr>
        <p:grpSp>
          <p:nvGrpSpPr>
            <p:cNvPr id="339" name="Google Shape;339;p9"/>
            <p:cNvGrpSpPr/>
            <p:nvPr/>
          </p:nvGrpSpPr>
          <p:grpSpPr>
            <a:xfrm rot="-2700000">
              <a:off x="1011586" y="2751696"/>
              <a:ext cx="5309215" cy="5558084"/>
              <a:chOff x="0" y="-38100"/>
              <a:chExt cx="812800" cy="850900"/>
            </a:xfrm>
          </p:grpSpPr>
          <p:sp>
            <p:nvSpPr>
              <p:cNvPr id="340" name="Google Shape;340;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41" name="Google Shape;341;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2" name="Google Shape;342;p9"/>
            <p:cNvGrpSpPr/>
            <p:nvPr/>
          </p:nvGrpSpPr>
          <p:grpSpPr>
            <a:xfrm rot="-2700000">
              <a:off x="1831597" y="887152"/>
              <a:ext cx="5309215" cy="5558084"/>
              <a:chOff x="0" y="-38100"/>
              <a:chExt cx="812800" cy="850900"/>
            </a:xfrm>
          </p:grpSpPr>
          <p:sp>
            <p:nvSpPr>
              <p:cNvPr id="343" name="Google Shape;343;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4" name="Google Shape;344;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5" name="Google Shape;345;p9"/>
            <p:cNvGrpSpPr/>
            <p:nvPr/>
          </p:nvGrpSpPr>
          <p:grpSpPr>
            <a:xfrm rot="-2700000">
              <a:off x="1831597" y="2732109"/>
              <a:ext cx="5309215" cy="5558084"/>
              <a:chOff x="0" y="-38100"/>
              <a:chExt cx="812800" cy="850900"/>
            </a:xfrm>
          </p:grpSpPr>
          <p:sp>
            <p:nvSpPr>
              <p:cNvPr id="346" name="Google Shape;346;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47" name="Google Shape;347;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8" name="Google Shape;348;p9"/>
            <p:cNvGrpSpPr/>
            <p:nvPr/>
          </p:nvGrpSpPr>
          <p:grpSpPr>
            <a:xfrm rot="-2700000">
              <a:off x="2494928" y="2732109"/>
              <a:ext cx="5309215" cy="5558084"/>
              <a:chOff x="0" y="-38100"/>
              <a:chExt cx="812800" cy="850900"/>
            </a:xfrm>
          </p:grpSpPr>
          <p:sp>
            <p:nvSpPr>
              <p:cNvPr id="349" name="Google Shape;349;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0" name="Google Shape;350;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1" name="Google Shape;351;p9"/>
            <p:cNvGrpSpPr/>
            <p:nvPr/>
          </p:nvGrpSpPr>
          <p:grpSpPr>
            <a:xfrm rot="-2700000">
              <a:off x="2562914" y="887152"/>
              <a:ext cx="5309215" cy="5558084"/>
              <a:chOff x="0" y="-38100"/>
              <a:chExt cx="812800" cy="850900"/>
            </a:xfrm>
          </p:grpSpPr>
          <p:sp>
            <p:nvSpPr>
              <p:cNvPr id="352" name="Google Shape;35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3" name="Google Shape;353;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354" name="Google Shape;354;p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55" name="Google Shape;355;p9"/>
          <p:cNvSpPr txBox="1"/>
          <p:nvPr/>
        </p:nvSpPr>
        <p:spPr>
          <a:xfrm>
            <a:off x="1422925" y="1477277"/>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356" name="Google Shape;356;p9"/>
          <p:cNvSpPr txBox="1"/>
          <p:nvPr/>
        </p:nvSpPr>
        <p:spPr>
          <a:xfrm>
            <a:off x="1422925" y="2776281"/>
            <a:ext cx="11798700" cy="47409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4400" dirty="0" err="1">
                <a:solidFill>
                  <a:schemeClr val="dk1"/>
                </a:solidFill>
                <a:latin typeface="Calibri"/>
                <a:ea typeface="Calibri"/>
                <a:cs typeface="Calibri"/>
                <a:sym typeface="Calibri"/>
              </a:rPr>
              <a:t>Dalam</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rangka</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mencapai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kesuksesan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pemasaran</a:t>
            </a:r>
            <a:r>
              <a:rPr lang="en-US" sz="4400" dirty="0">
                <a:solidFill>
                  <a:schemeClr val="dk1"/>
                </a:solidFill>
                <a:latin typeface="Calibri"/>
                <a:ea typeface="Calibri"/>
                <a:cs typeface="Calibri"/>
                <a:sym typeface="Calibri"/>
              </a:rPr>
              <a:t>, UMKM </a:t>
            </a:r>
            <a:r>
              <a:rPr lang="en-US" sz="4400" dirty="0" err="1">
                <a:solidFill>
                  <a:schemeClr val="dk1"/>
                </a:solidFill>
                <a:latin typeface="Calibri"/>
                <a:ea typeface="Calibri"/>
                <a:cs typeface="Calibri"/>
                <a:sym typeface="Calibri"/>
              </a:rPr>
              <a:t>perlu</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memahami</a:t>
            </a:r>
            <a:r>
              <a:rPr lang="en-US" sz="4400" dirty="0">
                <a:solidFill>
                  <a:schemeClr val="dk1"/>
                </a:solidFill>
                <a:latin typeface="Calibri"/>
                <a:ea typeface="Calibri"/>
                <a:cs typeface="Calibri"/>
                <a:sym typeface="Calibri"/>
              </a:rPr>
              <a:t> dan </a:t>
            </a:r>
            <a:r>
              <a:rPr lang="en-US" sz="4400" dirty="0" err="1">
                <a:solidFill>
                  <a:schemeClr val="dk1"/>
                </a:solidFill>
                <a:latin typeface="Calibri"/>
                <a:ea typeface="Calibri"/>
                <a:cs typeface="Calibri"/>
                <a:sym typeface="Calibri"/>
              </a:rPr>
              <a:t>menerapkan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konsep</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bauran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pemasaran</a:t>
            </a:r>
            <a:r>
              <a:rPr lang="en-US" sz="4400" dirty="0">
                <a:solidFill>
                  <a:schemeClr val="dk1"/>
                </a:solidFill>
                <a:latin typeface="Calibri"/>
                <a:ea typeface="Calibri"/>
                <a:cs typeface="Calibri"/>
                <a:sym typeface="Calibri"/>
              </a:rPr>
              <a:t> dan branding </a:t>
            </a:r>
            <a:r>
              <a:rPr lang="en-US" sz="4400" dirty="0" err="1">
                <a:solidFill>
                  <a:schemeClr val="dk1"/>
                </a:solidFill>
                <a:latin typeface="Calibri"/>
                <a:ea typeface="Calibri"/>
                <a:cs typeface="Calibri"/>
                <a:sym typeface="Calibri"/>
              </a:rPr>
              <a:t>dengan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tepat</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Dengan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memperhatikan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elemen-elemen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ini</a:t>
            </a:r>
            <a:r>
              <a:rPr lang="en-US" sz="4400" dirty="0">
                <a:solidFill>
                  <a:schemeClr val="dk1"/>
                </a:solidFill>
                <a:latin typeface="Calibri"/>
                <a:ea typeface="Calibri"/>
                <a:cs typeface="Calibri"/>
                <a:sym typeface="Calibri"/>
              </a:rPr>
              <a:t>, UMKM </a:t>
            </a:r>
            <a:r>
              <a:rPr lang="en-US" sz="4400" dirty="0" err="1">
                <a:solidFill>
                  <a:schemeClr val="dk1"/>
                </a:solidFill>
                <a:latin typeface="Calibri"/>
                <a:ea typeface="Calibri"/>
                <a:cs typeface="Calibri"/>
                <a:sym typeface="Calibri"/>
              </a:rPr>
              <a:t>dapat</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meningkatkan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visibilitas</a:t>
            </a:r>
            <a:r>
              <a:rPr lang="en-US" sz="4400" dirty="0">
                <a:solidFill>
                  <a:schemeClr val="dk1"/>
                </a:solidFill>
                <a:latin typeface="Calibri"/>
                <a:ea typeface="Calibri"/>
                <a:cs typeface="Calibri"/>
                <a:sym typeface="Calibri"/>
              </a:rPr>
              <a:t> dan </a:t>
            </a:r>
            <a:r>
              <a:rPr lang="en-US" sz="4400" dirty="0" err="1">
                <a:solidFill>
                  <a:schemeClr val="dk1"/>
                </a:solidFill>
                <a:latin typeface="Calibri"/>
                <a:ea typeface="Calibri"/>
                <a:cs typeface="Calibri"/>
                <a:sym typeface="Calibri"/>
              </a:rPr>
              <a:t>eksistensi</a:t>
            </a:r>
            <a:r>
              <a:rPr lang="en-US" sz="4400" dirty="0">
                <a:solidFill>
                  <a:schemeClr val="dk1"/>
                </a:solidFill>
                <a:latin typeface="Calibri"/>
                <a:ea typeface="Calibri"/>
                <a:cs typeface="Calibri"/>
                <a:sym typeface="Calibri"/>
              </a:rPr>
              <a:t> </a:t>
            </a:r>
            <a:r>
              <a:rPr lang="en-US" sz="4400">
                <a:solidFill>
                  <a:schemeClr val="dk1"/>
                </a:solidFill>
                <a:latin typeface="Calibri"/>
                <a:ea typeface="Calibri"/>
                <a:cs typeface="Calibri"/>
                <a:sym typeface="Calibri"/>
              </a:rPr>
              <a:t>mereka, </a:t>
            </a:r>
            <a:r>
              <a:rPr lang="en-US" sz="4400" dirty="0" err="1">
                <a:solidFill>
                  <a:schemeClr val="dk1"/>
                </a:solidFill>
                <a:latin typeface="Calibri"/>
                <a:ea typeface="Calibri"/>
                <a:cs typeface="Calibri"/>
                <a:sym typeface="Calibri"/>
              </a:rPr>
              <a:t>membangun</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citra</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merek</a:t>
            </a:r>
            <a:r>
              <a:rPr lang="en-US" sz="4400" dirty="0">
                <a:solidFill>
                  <a:schemeClr val="dk1"/>
                </a:solidFill>
                <a:latin typeface="Calibri"/>
                <a:ea typeface="Calibri"/>
                <a:cs typeface="Calibri"/>
                <a:sym typeface="Calibri"/>
              </a:rPr>
              <a:t> yang </a:t>
            </a:r>
            <a:r>
              <a:rPr lang="en-US" sz="4400" dirty="0" err="1">
                <a:solidFill>
                  <a:schemeClr val="dk1"/>
                </a:solidFill>
                <a:latin typeface="Calibri"/>
                <a:ea typeface="Calibri"/>
                <a:cs typeface="Calibri"/>
                <a:sym typeface="Calibri"/>
              </a:rPr>
              <a:t>kuat</a:t>
            </a:r>
            <a:r>
              <a:rPr lang="en-US" sz="4400" dirty="0">
                <a:solidFill>
                  <a:schemeClr val="dk1"/>
                </a:solidFill>
                <a:latin typeface="Calibri"/>
                <a:ea typeface="Calibri"/>
                <a:cs typeface="Calibri"/>
                <a:sym typeface="Calibri"/>
              </a:rPr>
              <a:t>, dan </a:t>
            </a:r>
            <a:r>
              <a:rPr lang="en-US" sz="4400" dirty="0" err="1">
                <a:solidFill>
                  <a:schemeClr val="dk1"/>
                </a:solidFill>
                <a:latin typeface="Calibri"/>
                <a:ea typeface="Calibri"/>
                <a:cs typeface="Calibri"/>
                <a:sym typeface="Calibri"/>
              </a:rPr>
              <a:t>mencapai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pertumbuhan</a:t>
            </a:r>
            <a:r>
              <a:rPr lang="en-US" sz="4400" dirty="0">
                <a:solidFill>
                  <a:schemeClr val="dk1"/>
                </a:solidFill>
                <a:latin typeface="Calibri"/>
                <a:ea typeface="Calibri"/>
                <a:cs typeface="Calibri"/>
                <a:sym typeface="Calibri"/>
              </a:rPr>
              <a:t> yang </a:t>
            </a:r>
            <a:r>
              <a:rPr lang="en-US" sz="4400" dirty="0" err="1">
                <a:solidFill>
                  <a:schemeClr val="dk1"/>
                </a:solidFill>
                <a:latin typeface="Calibri"/>
                <a:ea typeface="Calibri"/>
                <a:cs typeface="Calibri"/>
                <a:sym typeface="Calibri"/>
              </a:rPr>
              <a:t>berkelanjutan</a:t>
            </a:r>
            <a:r>
              <a:rPr lang="en-US" sz="4400" dirty="0">
                <a:solidFill>
                  <a:schemeClr val="dk1"/>
                </a:solidFill>
                <a:latin typeface="Calibri"/>
                <a:ea typeface="Calibri"/>
                <a:cs typeface="Calibri"/>
                <a:sym typeface="Calibri"/>
              </a:rPr>
              <a:t>.</a:t>
            </a:r>
            <a:endParaRPr sz="4400" b="0" i="0" u="none" strike="noStrike" cap="none" dirty="0">
              <a:solidFill>
                <a:schemeClr val="dk1"/>
              </a:solidFill>
              <a:latin typeface="Cutive"/>
              <a:ea typeface="Cutive"/>
              <a:cs typeface="Cutive"/>
              <a:sym typeface="Cutive"/>
            </a:endParaRPr>
          </a:p>
        </p:txBody>
      </p:sp>
      <p:grpSp>
        <p:nvGrpSpPr>
          <p:cNvPr id="357" name="Google Shape;357;p9"/>
          <p:cNvGrpSpPr/>
          <p:nvPr/>
        </p:nvGrpSpPr>
        <p:grpSpPr>
          <a:xfrm>
            <a:off x="14202254" y="-78589"/>
            <a:ext cx="3537125" cy="1842646"/>
            <a:chOff x="14202254" y="-78589"/>
            <a:chExt cx="3537125" cy="1842646"/>
          </a:xfrm>
        </p:grpSpPr>
        <p:sp>
          <p:nvSpPr>
            <p:cNvPr id="358" name="Google Shape;358;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59" name="Google Shape;359;p9"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60" name="Google Shape;360;p9"/>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524</Words>
  <Application>Microsoft Macintosh PowerPoint</Application>
  <PresentationFormat>Kustom</PresentationFormat>
  <Paragraphs>36</Paragraphs>
  <Slides>10</Slides>
  <Notes>10</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10</vt:i4>
      </vt:variant>
    </vt:vector>
  </HeadingPairs>
  <TitlesOfParts>
    <vt:vector size="16"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2</cp:revision>
  <dcterms:created xsi:type="dcterms:W3CDTF">2006-08-16T00:00:00Z</dcterms:created>
  <dcterms:modified xsi:type="dcterms:W3CDTF">2024-04-03T05:35:33Z</dcterms:modified>
</cp:coreProperties>
</file>