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74" r:id="rId3"/>
    <p:sldId id="285" r:id="rId4"/>
    <p:sldId id="276" r:id="rId5"/>
    <p:sldId id="277" r:id="rId6"/>
    <p:sldId id="278" r:id="rId7"/>
    <p:sldId id="315" r:id="rId8"/>
    <p:sldId id="316" r:id="rId9"/>
    <p:sldId id="318" r:id="rId10"/>
    <p:sldId id="319" r:id="rId11"/>
    <p:sldId id="320" r:id="rId12"/>
    <p:sldId id="307" r:id="rId13"/>
    <p:sldId id="321" r:id="rId14"/>
    <p:sldId id="297" r:id="rId15"/>
    <p:sldId id="323" r:id="rId16"/>
    <p:sldId id="296" r:id="rId17"/>
    <p:sldId id="324" r:id="rId18"/>
    <p:sldId id="322" r:id="rId19"/>
    <p:sldId id="301" r:id="rId20"/>
    <p:sldId id="302" r:id="rId21"/>
    <p:sldId id="325" r:id="rId22"/>
    <p:sldId id="303" r:id="rId23"/>
    <p:sldId id="326" r:id="rId24"/>
    <p:sldId id="294" r:id="rId25"/>
    <p:sldId id="295" r:id="rId26"/>
    <p:sldId id="304" r:id="rId27"/>
    <p:sldId id="305" r:id="rId28"/>
    <p:sldId id="306" r:id="rId29"/>
    <p:sldId id="286" r:id="rId30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32926-9B42-4137-8ACA-CED0E432104B}" type="datetimeFigureOut">
              <a:rPr lang="en-ID" smtClean="0"/>
              <a:t>07/09/2021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70E33-A952-44C3-81F4-09F0C8732E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05645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307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6C04AF-C495-4784-8F0B-88161A2A7AF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4096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4748BE-3A90-4594-B60E-798384BBA90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419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307BA1-6855-41E3-9F26-BC540D2E857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4301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430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81110C-534B-4C72-A80D-8A62113519D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F68273-8544-479A-8DD9-AB7FBEDADD5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4506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450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D36AD-64E2-474D-B52F-504047C0D67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4608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460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858AAC-56DB-4FE0-B4DE-1C4C54EE79B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717AC-D86F-4B21-8E2E-367BE62090A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481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F2819E-BF6D-4F97-AB4F-F3519337D1F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4915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491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5EB9ED-0BA5-4474-9843-197099EF069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501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79DFB6-DAD2-4413-B7DE-5D37D81F84C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3379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88A0E8-F6C8-4B24-AF1A-3A532C13D0C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dirty="0"/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AF776F-E42A-4CE9-9A87-2B6BF8E84A9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AF776F-E42A-4CE9-9A87-2B6BF8E84A9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F839DB-2A88-4458-84E5-44FFB2797B2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3994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2FFC2-2F5F-43C5-81B5-55CA468F364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9E71E-CCD6-4225-825B-31143AA38F2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389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49E5F-7E39-4F03-8001-C17C752E5D8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Multiple Linear Regression</a:t>
            </a:r>
          </a:p>
        </p:txBody>
      </p:sp>
      <p:sp>
        <p:nvSpPr>
          <p:cNvPr id="389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49E5F-7E39-4F03-8001-C17C752E5D8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925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75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946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66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5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827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375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178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958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66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394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53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1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1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C47CA9-61F0-4521-A4F3-72B9612FA62C}"/>
              </a:ext>
            </a:extLst>
          </p:cNvPr>
          <p:cNvSpPr txBox="1"/>
          <p:nvPr/>
        </p:nvSpPr>
        <p:spPr>
          <a:xfrm>
            <a:off x="2809461" y="3429000"/>
            <a:ext cx="57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PERTEMUAN KE-3</a:t>
            </a:r>
            <a:endParaRPr lang="en-ID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83716F-7B7C-493C-921C-E465F612C5E7}"/>
              </a:ext>
            </a:extLst>
          </p:cNvPr>
          <p:cNvSpPr txBox="1"/>
          <p:nvPr/>
        </p:nvSpPr>
        <p:spPr>
          <a:xfrm>
            <a:off x="2809461" y="2528716"/>
            <a:ext cx="57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haroni" panose="02010803020104030203" pitchFamily="2" charset="-79"/>
                <a:cs typeface="Aharoni" panose="02010803020104030203" pitchFamily="2" charset="-79"/>
              </a:rPr>
              <a:t>Time Series: Vector </a:t>
            </a:r>
            <a:r>
              <a:rPr lang="en-GB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Autoregresive</a:t>
            </a:r>
            <a:r>
              <a:rPr lang="en-GB" sz="2400" dirty="0">
                <a:latin typeface="Aharoni" panose="02010803020104030203" pitchFamily="2" charset="-79"/>
                <a:cs typeface="Aharoni" panose="02010803020104030203" pitchFamily="2" charset="-79"/>
              </a:rPr>
              <a:t> (VAR)</a:t>
            </a:r>
            <a:endParaRPr lang="en-ID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69267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5B34625-0300-439F-8B83-0DDD1E0129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3896" y="373788"/>
            <a:ext cx="7543800" cy="944562"/>
          </a:xfrm>
        </p:spPr>
        <p:txBody>
          <a:bodyPr/>
          <a:lstStyle/>
          <a:p>
            <a:r>
              <a:rPr lang="en-GB" sz="4000" dirty="0" err="1"/>
              <a:t>Analisis</a:t>
            </a:r>
            <a:r>
              <a:rPr lang="en-GB" sz="4000" dirty="0"/>
              <a:t> </a:t>
            </a:r>
            <a:r>
              <a:rPr lang="en-GB" sz="4000" dirty="0" err="1"/>
              <a:t>dalam</a:t>
            </a:r>
            <a:r>
              <a:rPr lang="en-GB" sz="4000" dirty="0"/>
              <a:t> Model VAR </a:t>
            </a:r>
            <a:r>
              <a:rPr lang="en-US" sz="4000" dirty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0526" y="1444625"/>
            <a:ext cx="10730948" cy="4911725"/>
          </a:xfrm>
        </p:spPr>
        <p:txBody>
          <a:bodyPr/>
          <a:lstStyle/>
          <a:p>
            <a:pPr marL="0" indent="0">
              <a:buNone/>
            </a:pPr>
            <a:r>
              <a:rPr lang="en-US" sz="2600" b="1" i="1" dirty="0"/>
              <a:t>3. Forecast Error Decomposition of Variance </a:t>
            </a:r>
            <a:r>
              <a:rPr lang="en-US" sz="2600" b="1" dirty="0"/>
              <a:t>(FEDV), </a:t>
            </a:r>
            <a:r>
              <a:rPr lang="en-US" sz="2600" dirty="0"/>
              <a:t>b</a:t>
            </a:r>
            <a:r>
              <a:rPr lang="it-IT" sz="2600" dirty="0">
                <a:latin typeface="Calisto MT" pitchFamily="18" charset="0"/>
              </a:rPr>
              <a:t>ertujuan untuk memprediksi kontribusi persentase varian setiap peubah karena adanya perubahan peubah tertentu dalam sistem VAR </a:t>
            </a:r>
          </a:p>
          <a:p>
            <a:pPr>
              <a:buClrTx/>
            </a:pPr>
            <a:r>
              <a:rPr lang="it-IT" sz="2600" dirty="0">
                <a:latin typeface="Calisto MT" pitchFamily="18" charset="0"/>
              </a:rPr>
              <a:t>Analisis FEDV digunakan untuk menggambarkan relatif pentingnya setiap peubah dalam sistem VAR karena adanya </a:t>
            </a:r>
            <a:r>
              <a:rPr lang="it-IT" sz="2600" i="1" dirty="0">
                <a:latin typeface="Calisto MT" pitchFamily="18" charset="0"/>
              </a:rPr>
              <a:t>shock</a:t>
            </a:r>
            <a:r>
              <a:rPr lang="it-IT" sz="2600" dirty="0">
                <a:latin typeface="Calisto MT" pitchFamily="18" charset="0"/>
              </a:rPr>
              <a:t>. </a:t>
            </a:r>
          </a:p>
          <a:p>
            <a:pPr>
              <a:buNone/>
            </a:pPr>
            <a:r>
              <a:rPr lang="en-US" sz="2600" b="1" dirty="0">
                <a:latin typeface="Calisto MT" pitchFamily="18" charset="0"/>
              </a:rPr>
              <a:t>4. </a:t>
            </a:r>
            <a:r>
              <a:rPr lang="en-US" sz="2600" b="1" dirty="0" err="1">
                <a:latin typeface="Calisto MT" pitchFamily="18" charset="0"/>
              </a:rPr>
              <a:t>Uji</a:t>
            </a:r>
            <a:r>
              <a:rPr lang="en-US" sz="2600" b="1" dirty="0">
                <a:latin typeface="Calisto MT" pitchFamily="18" charset="0"/>
              </a:rPr>
              <a:t> </a:t>
            </a:r>
            <a:r>
              <a:rPr lang="en-US" sz="2600" b="1" dirty="0" err="1">
                <a:latin typeface="Calisto MT" pitchFamily="18" charset="0"/>
              </a:rPr>
              <a:t>Kausalitas</a:t>
            </a:r>
            <a:endParaRPr lang="en-US" sz="2600" b="1" dirty="0">
              <a:latin typeface="Calisto MT" pitchFamily="18" charset="0"/>
            </a:endParaRPr>
          </a:p>
          <a:p>
            <a:pPr>
              <a:buClrTx/>
            </a:pPr>
            <a:r>
              <a:rPr lang="it-IT" sz="2600" dirty="0">
                <a:latin typeface="Calisto MT" pitchFamily="18" charset="0"/>
              </a:rPr>
              <a:t>Pengujian untuk menentukan hubungan sebab akibat antara peubah dalam sistem VAR</a:t>
            </a:r>
            <a:r>
              <a:rPr lang="en-US" sz="2600" dirty="0">
                <a:latin typeface="Calisto MT" pitchFamily="18" charset="0"/>
              </a:rPr>
              <a:t>.  </a:t>
            </a:r>
          </a:p>
          <a:p>
            <a:pPr>
              <a:buClrTx/>
            </a:pPr>
            <a:r>
              <a:rPr lang="it-IT" sz="2600" dirty="0">
                <a:latin typeface="Calisto MT" pitchFamily="18" charset="0"/>
              </a:rPr>
              <a:t>Hubungan sebab akibat diuji dgn uji kausalitas Granger</a:t>
            </a:r>
            <a:r>
              <a:rPr lang="en-US" sz="2600" dirty="0">
                <a:latin typeface="Calisto MT" pitchFamily="18" charset="0"/>
              </a:rPr>
              <a:t>. </a:t>
            </a:r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863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55">
            <a:extLst>
              <a:ext uri="{FF2B5EF4-FFF2-40B4-BE49-F238E27FC236}">
                <a16:creationId xmlns:a16="http://schemas.microsoft.com/office/drawing/2014/main" id="{5137328C-7B7C-4E64-9E7D-8541C09376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639875" y="400492"/>
            <a:ext cx="7543800" cy="655638"/>
          </a:xfrm>
        </p:spPr>
        <p:txBody>
          <a:bodyPr/>
          <a:lstStyle/>
          <a:p>
            <a:pPr eaLnBrk="1" hangingPunct="1"/>
            <a:r>
              <a:rPr lang="en-US" sz="3500" dirty="0" err="1"/>
              <a:t>Sistematika</a:t>
            </a:r>
            <a:r>
              <a:rPr lang="en-US" sz="3500" dirty="0"/>
              <a:t> </a:t>
            </a:r>
            <a:r>
              <a:rPr lang="en-US" sz="3500" dirty="0" err="1"/>
              <a:t>Pengolahan</a:t>
            </a:r>
            <a:r>
              <a:rPr lang="en-US" sz="3500" dirty="0"/>
              <a:t> VAR</a:t>
            </a:r>
          </a:p>
        </p:txBody>
      </p:sp>
      <p:grpSp>
        <p:nvGrpSpPr>
          <p:cNvPr id="11267" name="Group 4"/>
          <p:cNvGrpSpPr>
            <a:grpSpLocks/>
          </p:cNvGrpSpPr>
          <p:nvPr/>
        </p:nvGrpSpPr>
        <p:grpSpPr bwMode="auto">
          <a:xfrm>
            <a:off x="2362200" y="1219201"/>
            <a:ext cx="7467600" cy="5021263"/>
            <a:chOff x="1470" y="86"/>
            <a:chExt cx="9746" cy="10976"/>
          </a:xfrm>
        </p:grpSpPr>
        <p:sp>
          <p:nvSpPr>
            <p:cNvPr id="11268" name="Text Box 5"/>
            <p:cNvSpPr txBox="1">
              <a:spLocks noChangeArrowheads="1"/>
            </p:cNvSpPr>
            <p:nvPr/>
          </p:nvSpPr>
          <p:spPr bwMode="auto">
            <a:xfrm>
              <a:off x="4550" y="86"/>
              <a:ext cx="3400" cy="6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Data Time Series Pada Level</a:t>
              </a:r>
              <a:endParaRPr lang="en-US"/>
            </a:p>
          </p:txBody>
        </p:sp>
        <p:sp>
          <p:nvSpPr>
            <p:cNvPr id="11269" name="Text Box 6"/>
            <p:cNvSpPr txBox="1">
              <a:spLocks noChangeArrowheads="1"/>
            </p:cNvSpPr>
            <p:nvPr/>
          </p:nvSpPr>
          <p:spPr bwMode="auto">
            <a:xfrm>
              <a:off x="4548" y="1379"/>
              <a:ext cx="3691" cy="6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dirty="0" err="1"/>
                <a:t>Uji</a:t>
              </a:r>
              <a:r>
                <a:rPr lang="en-US" sz="1200" dirty="0"/>
                <a:t> </a:t>
              </a:r>
              <a:r>
                <a:rPr lang="en-US" sz="1200" dirty="0" err="1"/>
                <a:t>Stasioneritas</a:t>
              </a:r>
              <a:r>
                <a:rPr lang="en-US" sz="1200" dirty="0"/>
                <a:t> Data (Unit Root Test)</a:t>
              </a:r>
              <a:endParaRPr lang="en-US" dirty="0"/>
            </a:p>
          </p:txBody>
        </p:sp>
        <p:cxnSp>
          <p:nvCxnSpPr>
            <p:cNvPr id="11270" name="AutoShape 7"/>
            <p:cNvCxnSpPr>
              <a:cxnSpLocks noChangeShapeType="1"/>
            </p:cNvCxnSpPr>
            <p:nvPr/>
          </p:nvCxnSpPr>
          <p:spPr bwMode="auto">
            <a:xfrm>
              <a:off x="6240" y="1982"/>
              <a:ext cx="0" cy="7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271" name="AutoShape 8"/>
            <p:cNvCxnSpPr>
              <a:cxnSpLocks noChangeShapeType="1"/>
            </p:cNvCxnSpPr>
            <p:nvPr/>
          </p:nvCxnSpPr>
          <p:spPr bwMode="auto">
            <a:xfrm>
              <a:off x="3530" y="2743"/>
              <a:ext cx="539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272" name="AutoShape 9"/>
            <p:cNvCxnSpPr>
              <a:cxnSpLocks noChangeShapeType="1"/>
            </p:cNvCxnSpPr>
            <p:nvPr/>
          </p:nvCxnSpPr>
          <p:spPr bwMode="auto">
            <a:xfrm>
              <a:off x="6240" y="689"/>
              <a:ext cx="0" cy="6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73" name="AutoShape 10"/>
            <p:cNvCxnSpPr>
              <a:cxnSpLocks noChangeShapeType="1"/>
            </p:cNvCxnSpPr>
            <p:nvPr/>
          </p:nvCxnSpPr>
          <p:spPr bwMode="auto">
            <a:xfrm>
              <a:off x="3499" y="2743"/>
              <a:ext cx="0" cy="6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74" name="AutoShape 11"/>
            <p:cNvCxnSpPr>
              <a:cxnSpLocks noChangeShapeType="1"/>
            </p:cNvCxnSpPr>
            <p:nvPr/>
          </p:nvCxnSpPr>
          <p:spPr bwMode="auto">
            <a:xfrm>
              <a:off x="8924" y="2743"/>
              <a:ext cx="0" cy="6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1275" name="Text Box 12"/>
            <p:cNvSpPr txBox="1">
              <a:spLocks noChangeArrowheads="1"/>
            </p:cNvSpPr>
            <p:nvPr/>
          </p:nvSpPr>
          <p:spPr bwMode="auto">
            <a:xfrm>
              <a:off x="7950" y="3433"/>
              <a:ext cx="1978" cy="6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Tidak Stasioner</a:t>
              </a:r>
              <a:endParaRPr lang="en-US"/>
            </a:p>
          </p:txBody>
        </p:sp>
        <p:sp>
          <p:nvSpPr>
            <p:cNvPr id="11276" name="Text Box 13"/>
            <p:cNvSpPr txBox="1">
              <a:spLocks noChangeArrowheads="1"/>
            </p:cNvSpPr>
            <p:nvPr/>
          </p:nvSpPr>
          <p:spPr bwMode="auto">
            <a:xfrm>
              <a:off x="2486" y="3433"/>
              <a:ext cx="2062" cy="6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Stasioner</a:t>
              </a:r>
            </a:p>
            <a:p>
              <a:endParaRPr lang="en-US"/>
            </a:p>
          </p:txBody>
        </p:sp>
        <p:sp>
          <p:nvSpPr>
            <p:cNvPr id="11277" name="Text Box 14"/>
            <p:cNvSpPr txBox="1">
              <a:spLocks noChangeArrowheads="1"/>
            </p:cNvSpPr>
            <p:nvPr/>
          </p:nvSpPr>
          <p:spPr bwMode="auto">
            <a:xfrm>
              <a:off x="1505" y="7722"/>
              <a:ext cx="1529" cy="9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Korelasi Tinggi</a:t>
              </a:r>
            </a:p>
            <a:p>
              <a:endParaRPr lang="en-US"/>
            </a:p>
          </p:txBody>
        </p:sp>
        <p:sp>
          <p:nvSpPr>
            <p:cNvPr id="11278" name="Text Box 15"/>
            <p:cNvSpPr txBox="1">
              <a:spLocks noChangeArrowheads="1"/>
            </p:cNvSpPr>
            <p:nvPr/>
          </p:nvSpPr>
          <p:spPr bwMode="auto">
            <a:xfrm>
              <a:off x="5713" y="4912"/>
              <a:ext cx="1978" cy="11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Uji Kointegrasi Pada Level</a:t>
              </a:r>
              <a:endParaRPr lang="en-US"/>
            </a:p>
          </p:txBody>
        </p:sp>
        <p:sp>
          <p:nvSpPr>
            <p:cNvPr id="11279" name="Text Box 16"/>
            <p:cNvSpPr txBox="1">
              <a:spLocks noChangeArrowheads="1"/>
            </p:cNvSpPr>
            <p:nvPr/>
          </p:nvSpPr>
          <p:spPr bwMode="auto">
            <a:xfrm>
              <a:off x="8778" y="4912"/>
              <a:ext cx="1978" cy="11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Uji Akar Unit Pada </a:t>
              </a:r>
              <a:r>
                <a:rPr lang="en-US" sz="1200" i="1"/>
                <a:t>First Difference</a:t>
              </a:r>
              <a:endParaRPr lang="en-US"/>
            </a:p>
          </p:txBody>
        </p:sp>
        <p:sp>
          <p:nvSpPr>
            <p:cNvPr id="11280" name="Text Box 17"/>
            <p:cNvSpPr txBox="1">
              <a:spLocks noChangeArrowheads="1"/>
            </p:cNvSpPr>
            <p:nvPr/>
          </p:nvSpPr>
          <p:spPr bwMode="auto">
            <a:xfrm>
              <a:off x="2486" y="4912"/>
              <a:ext cx="2062" cy="6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VAR</a:t>
              </a:r>
            </a:p>
            <a:p>
              <a:endParaRPr lang="en-US"/>
            </a:p>
          </p:txBody>
        </p:sp>
        <p:sp>
          <p:nvSpPr>
            <p:cNvPr id="11281" name="Text Box 18"/>
            <p:cNvSpPr txBox="1">
              <a:spLocks noChangeArrowheads="1"/>
            </p:cNvSpPr>
            <p:nvPr/>
          </p:nvSpPr>
          <p:spPr bwMode="auto">
            <a:xfrm>
              <a:off x="2486" y="6143"/>
              <a:ext cx="2062" cy="8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Uji Korelasi Antar Error</a:t>
              </a:r>
            </a:p>
            <a:p>
              <a:endParaRPr lang="en-US"/>
            </a:p>
          </p:txBody>
        </p:sp>
        <p:sp>
          <p:nvSpPr>
            <p:cNvPr id="11282" name="Text Box 19"/>
            <p:cNvSpPr txBox="1">
              <a:spLocks noChangeArrowheads="1"/>
            </p:cNvSpPr>
            <p:nvPr/>
          </p:nvSpPr>
          <p:spPr bwMode="auto">
            <a:xfrm>
              <a:off x="3459" y="7722"/>
              <a:ext cx="1529" cy="9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Korelasi Rendah</a:t>
              </a:r>
            </a:p>
            <a:p>
              <a:endParaRPr lang="en-US"/>
            </a:p>
          </p:txBody>
        </p:sp>
        <p:sp>
          <p:nvSpPr>
            <p:cNvPr id="11283" name="Text Box 20"/>
            <p:cNvSpPr txBox="1">
              <a:spLocks noChangeArrowheads="1"/>
            </p:cNvSpPr>
            <p:nvPr/>
          </p:nvSpPr>
          <p:spPr bwMode="auto">
            <a:xfrm>
              <a:off x="5400" y="7679"/>
              <a:ext cx="1340" cy="9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Terkointegrasi</a:t>
              </a:r>
            </a:p>
            <a:p>
              <a:endParaRPr lang="en-US"/>
            </a:p>
          </p:txBody>
        </p:sp>
        <p:sp>
          <p:nvSpPr>
            <p:cNvPr id="11284" name="Text Box 21"/>
            <p:cNvSpPr txBox="1">
              <a:spLocks noChangeArrowheads="1"/>
            </p:cNvSpPr>
            <p:nvPr/>
          </p:nvSpPr>
          <p:spPr bwMode="auto">
            <a:xfrm>
              <a:off x="6875" y="7656"/>
              <a:ext cx="1430" cy="9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Tidak Ter-kointegrasi</a:t>
              </a:r>
            </a:p>
            <a:p>
              <a:endParaRPr lang="en-US"/>
            </a:p>
          </p:txBody>
        </p:sp>
        <p:sp>
          <p:nvSpPr>
            <p:cNvPr id="11285" name="Text Box 22"/>
            <p:cNvSpPr txBox="1">
              <a:spLocks noChangeArrowheads="1"/>
            </p:cNvSpPr>
            <p:nvPr/>
          </p:nvSpPr>
          <p:spPr bwMode="auto">
            <a:xfrm>
              <a:off x="8421" y="7656"/>
              <a:ext cx="1299" cy="9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Stasioner</a:t>
              </a:r>
            </a:p>
            <a:p>
              <a:endParaRPr lang="en-US"/>
            </a:p>
          </p:txBody>
        </p:sp>
        <p:sp>
          <p:nvSpPr>
            <p:cNvPr id="11286" name="Text Box 23"/>
            <p:cNvSpPr txBox="1">
              <a:spLocks noChangeArrowheads="1"/>
            </p:cNvSpPr>
            <p:nvPr/>
          </p:nvSpPr>
          <p:spPr bwMode="auto">
            <a:xfrm>
              <a:off x="9858" y="7654"/>
              <a:ext cx="1358" cy="9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Tidak Stasioner</a:t>
              </a:r>
            </a:p>
            <a:p>
              <a:endParaRPr lang="en-US"/>
            </a:p>
          </p:txBody>
        </p:sp>
        <p:cxnSp>
          <p:nvCxnSpPr>
            <p:cNvPr id="11287" name="AutoShape 24"/>
            <p:cNvCxnSpPr>
              <a:cxnSpLocks noChangeShapeType="1"/>
            </p:cNvCxnSpPr>
            <p:nvPr/>
          </p:nvCxnSpPr>
          <p:spPr bwMode="auto">
            <a:xfrm>
              <a:off x="3499" y="4036"/>
              <a:ext cx="0" cy="8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88" name="AutoShape 25"/>
            <p:cNvCxnSpPr>
              <a:cxnSpLocks noChangeShapeType="1"/>
            </p:cNvCxnSpPr>
            <p:nvPr/>
          </p:nvCxnSpPr>
          <p:spPr bwMode="auto">
            <a:xfrm>
              <a:off x="3459" y="5515"/>
              <a:ext cx="1" cy="62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89" name="AutoShape 26"/>
            <p:cNvCxnSpPr>
              <a:cxnSpLocks noChangeShapeType="1"/>
            </p:cNvCxnSpPr>
            <p:nvPr/>
          </p:nvCxnSpPr>
          <p:spPr bwMode="auto">
            <a:xfrm>
              <a:off x="9824" y="4491"/>
              <a:ext cx="0" cy="43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290" name="AutoShape 27"/>
            <p:cNvCxnSpPr>
              <a:cxnSpLocks noChangeShapeType="1"/>
            </p:cNvCxnSpPr>
            <p:nvPr/>
          </p:nvCxnSpPr>
          <p:spPr bwMode="auto">
            <a:xfrm>
              <a:off x="6654" y="4491"/>
              <a:ext cx="0" cy="43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291" name="AutoShape 28"/>
            <p:cNvCxnSpPr>
              <a:cxnSpLocks noChangeShapeType="1"/>
            </p:cNvCxnSpPr>
            <p:nvPr/>
          </p:nvCxnSpPr>
          <p:spPr bwMode="auto">
            <a:xfrm>
              <a:off x="6654" y="4475"/>
              <a:ext cx="317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292" name="AutoShape 29"/>
            <p:cNvCxnSpPr>
              <a:cxnSpLocks noChangeShapeType="1"/>
            </p:cNvCxnSpPr>
            <p:nvPr/>
          </p:nvCxnSpPr>
          <p:spPr bwMode="auto">
            <a:xfrm>
              <a:off x="8924" y="4053"/>
              <a:ext cx="0" cy="43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293" name="AutoShape 30"/>
            <p:cNvCxnSpPr>
              <a:cxnSpLocks noChangeShapeType="1"/>
            </p:cNvCxnSpPr>
            <p:nvPr/>
          </p:nvCxnSpPr>
          <p:spPr bwMode="auto">
            <a:xfrm>
              <a:off x="2092" y="7252"/>
              <a:ext cx="0" cy="4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94" name="AutoShape 31"/>
            <p:cNvCxnSpPr>
              <a:cxnSpLocks noChangeShapeType="1"/>
            </p:cNvCxnSpPr>
            <p:nvPr/>
          </p:nvCxnSpPr>
          <p:spPr bwMode="auto">
            <a:xfrm>
              <a:off x="4183" y="7243"/>
              <a:ext cx="0" cy="4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95" name="AutoShape 32"/>
            <p:cNvCxnSpPr>
              <a:cxnSpLocks noChangeShapeType="1"/>
            </p:cNvCxnSpPr>
            <p:nvPr/>
          </p:nvCxnSpPr>
          <p:spPr bwMode="auto">
            <a:xfrm>
              <a:off x="5966" y="7200"/>
              <a:ext cx="0" cy="4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96" name="AutoShape 33"/>
            <p:cNvCxnSpPr>
              <a:cxnSpLocks noChangeShapeType="1"/>
            </p:cNvCxnSpPr>
            <p:nvPr/>
          </p:nvCxnSpPr>
          <p:spPr bwMode="auto">
            <a:xfrm>
              <a:off x="7491" y="7200"/>
              <a:ext cx="0" cy="4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97" name="AutoShape 34"/>
            <p:cNvCxnSpPr>
              <a:cxnSpLocks noChangeShapeType="1"/>
            </p:cNvCxnSpPr>
            <p:nvPr/>
          </p:nvCxnSpPr>
          <p:spPr bwMode="auto">
            <a:xfrm>
              <a:off x="9137" y="7149"/>
              <a:ext cx="0" cy="4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98" name="AutoShape 35"/>
            <p:cNvCxnSpPr>
              <a:cxnSpLocks noChangeShapeType="1"/>
            </p:cNvCxnSpPr>
            <p:nvPr/>
          </p:nvCxnSpPr>
          <p:spPr bwMode="auto">
            <a:xfrm>
              <a:off x="10423" y="7157"/>
              <a:ext cx="0" cy="4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99" name="AutoShape 36"/>
            <p:cNvCxnSpPr>
              <a:cxnSpLocks noChangeShapeType="1"/>
            </p:cNvCxnSpPr>
            <p:nvPr/>
          </p:nvCxnSpPr>
          <p:spPr bwMode="auto">
            <a:xfrm>
              <a:off x="2092" y="7243"/>
              <a:ext cx="209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300" name="AutoShape 37"/>
            <p:cNvCxnSpPr>
              <a:cxnSpLocks noChangeShapeType="1"/>
            </p:cNvCxnSpPr>
            <p:nvPr/>
          </p:nvCxnSpPr>
          <p:spPr bwMode="auto">
            <a:xfrm>
              <a:off x="5966" y="7200"/>
              <a:ext cx="15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301" name="AutoShape 38"/>
            <p:cNvCxnSpPr>
              <a:cxnSpLocks noChangeShapeType="1"/>
            </p:cNvCxnSpPr>
            <p:nvPr/>
          </p:nvCxnSpPr>
          <p:spPr bwMode="auto">
            <a:xfrm>
              <a:off x="9137" y="7157"/>
              <a:ext cx="128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302" name="AutoShape 39"/>
            <p:cNvCxnSpPr>
              <a:cxnSpLocks noChangeShapeType="1"/>
            </p:cNvCxnSpPr>
            <p:nvPr/>
          </p:nvCxnSpPr>
          <p:spPr bwMode="auto">
            <a:xfrm>
              <a:off x="3459" y="6969"/>
              <a:ext cx="1" cy="2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303" name="AutoShape 40"/>
            <p:cNvCxnSpPr>
              <a:cxnSpLocks noChangeShapeType="1"/>
            </p:cNvCxnSpPr>
            <p:nvPr/>
          </p:nvCxnSpPr>
          <p:spPr bwMode="auto">
            <a:xfrm>
              <a:off x="6741" y="6017"/>
              <a:ext cx="0" cy="11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304" name="AutoShape 41"/>
            <p:cNvCxnSpPr>
              <a:cxnSpLocks noChangeShapeType="1"/>
            </p:cNvCxnSpPr>
            <p:nvPr/>
          </p:nvCxnSpPr>
          <p:spPr bwMode="auto">
            <a:xfrm flipV="1">
              <a:off x="7948" y="6143"/>
              <a:ext cx="743" cy="1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305" name="AutoShape 42"/>
            <p:cNvCxnSpPr>
              <a:cxnSpLocks noChangeShapeType="1"/>
            </p:cNvCxnSpPr>
            <p:nvPr/>
          </p:nvCxnSpPr>
          <p:spPr bwMode="auto">
            <a:xfrm>
              <a:off x="9824" y="6017"/>
              <a:ext cx="0" cy="113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1306" name="Text Box 43"/>
            <p:cNvSpPr txBox="1">
              <a:spLocks noChangeArrowheads="1"/>
            </p:cNvSpPr>
            <p:nvPr/>
          </p:nvSpPr>
          <p:spPr bwMode="auto">
            <a:xfrm>
              <a:off x="1471" y="9376"/>
              <a:ext cx="1529" cy="5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SVAR</a:t>
              </a:r>
            </a:p>
            <a:p>
              <a:endParaRPr lang="en-US"/>
            </a:p>
          </p:txBody>
        </p:sp>
        <p:sp>
          <p:nvSpPr>
            <p:cNvPr id="11307" name="Text Box 44"/>
            <p:cNvSpPr txBox="1">
              <a:spLocks noChangeArrowheads="1"/>
            </p:cNvSpPr>
            <p:nvPr/>
          </p:nvSpPr>
          <p:spPr bwMode="auto">
            <a:xfrm>
              <a:off x="3459" y="9359"/>
              <a:ext cx="1529" cy="5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VAR</a:t>
              </a:r>
            </a:p>
            <a:p>
              <a:endParaRPr lang="en-US"/>
            </a:p>
          </p:txBody>
        </p:sp>
        <p:sp>
          <p:nvSpPr>
            <p:cNvPr id="11308" name="Text Box 45"/>
            <p:cNvSpPr txBox="1">
              <a:spLocks noChangeArrowheads="1"/>
            </p:cNvSpPr>
            <p:nvPr/>
          </p:nvSpPr>
          <p:spPr bwMode="auto">
            <a:xfrm>
              <a:off x="5535" y="9359"/>
              <a:ext cx="1340" cy="5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VECM</a:t>
              </a:r>
            </a:p>
            <a:p>
              <a:endParaRPr lang="en-US"/>
            </a:p>
          </p:txBody>
        </p:sp>
        <p:sp>
          <p:nvSpPr>
            <p:cNvPr id="11309" name="Text Box 46"/>
            <p:cNvSpPr txBox="1">
              <a:spLocks noChangeArrowheads="1"/>
            </p:cNvSpPr>
            <p:nvPr/>
          </p:nvSpPr>
          <p:spPr bwMode="auto">
            <a:xfrm>
              <a:off x="8525" y="9359"/>
              <a:ext cx="1299" cy="5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VAR FD</a:t>
              </a:r>
            </a:p>
            <a:p>
              <a:endParaRPr lang="en-US"/>
            </a:p>
          </p:txBody>
        </p:sp>
        <p:cxnSp>
          <p:nvCxnSpPr>
            <p:cNvPr id="11310" name="AutoShape 47"/>
            <p:cNvCxnSpPr>
              <a:cxnSpLocks noChangeShapeType="1"/>
            </p:cNvCxnSpPr>
            <p:nvPr/>
          </p:nvCxnSpPr>
          <p:spPr bwMode="auto">
            <a:xfrm>
              <a:off x="2092" y="8631"/>
              <a:ext cx="0" cy="72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311" name="AutoShape 48"/>
            <p:cNvCxnSpPr>
              <a:cxnSpLocks noChangeShapeType="1"/>
            </p:cNvCxnSpPr>
            <p:nvPr/>
          </p:nvCxnSpPr>
          <p:spPr bwMode="auto">
            <a:xfrm>
              <a:off x="4183" y="8648"/>
              <a:ext cx="0" cy="72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312" name="AutoShape 49"/>
            <p:cNvCxnSpPr>
              <a:cxnSpLocks noChangeShapeType="1"/>
            </p:cNvCxnSpPr>
            <p:nvPr/>
          </p:nvCxnSpPr>
          <p:spPr bwMode="auto">
            <a:xfrm>
              <a:off x="6086" y="8648"/>
              <a:ext cx="0" cy="72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313" name="AutoShape 50"/>
            <p:cNvCxnSpPr>
              <a:cxnSpLocks noChangeShapeType="1"/>
            </p:cNvCxnSpPr>
            <p:nvPr/>
          </p:nvCxnSpPr>
          <p:spPr bwMode="auto">
            <a:xfrm>
              <a:off x="9034" y="8648"/>
              <a:ext cx="0" cy="72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1314" name="Text Box 51"/>
            <p:cNvSpPr txBox="1">
              <a:spLocks noChangeArrowheads="1"/>
            </p:cNvSpPr>
            <p:nvPr/>
          </p:nvSpPr>
          <p:spPr bwMode="auto">
            <a:xfrm>
              <a:off x="1470" y="10463"/>
              <a:ext cx="9286" cy="5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i="1"/>
                <a:t>Impulse Response </a:t>
              </a:r>
              <a:r>
                <a:rPr lang="en-US" sz="1200"/>
                <a:t>dan</a:t>
              </a:r>
              <a:r>
                <a:rPr lang="en-US" sz="1200" i="1"/>
                <a:t> </a:t>
              </a:r>
              <a:r>
                <a:rPr lang="en-US" sz="1200" i="1">
                  <a:solidFill>
                    <a:srgbClr val="000000"/>
                  </a:solidFill>
                </a:rPr>
                <a:t>Forecast Error Decomposition of Variance</a:t>
              </a:r>
              <a:endParaRPr lang="en-US"/>
            </a:p>
          </p:txBody>
        </p:sp>
        <p:cxnSp>
          <p:nvCxnSpPr>
            <p:cNvPr id="11315" name="AutoShape 52"/>
            <p:cNvCxnSpPr>
              <a:cxnSpLocks noChangeShapeType="1"/>
            </p:cNvCxnSpPr>
            <p:nvPr/>
          </p:nvCxnSpPr>
          <p:spPr bwMode="auto">
            <a:xfrm>
              <a:off x="2092" y="9926"/>
              <a:ext cx="0" cy="49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316" name="AutoShape 53"/>
            <p:cNvCxnSpPr>
              <a:cxnSpLocks noChangeShapeType="1"/>
            </p:cNvCxnSpPr>
            <p:nvPr/>
          </p:nvCxnSpPr>
          <p:spPr bwMode="auto">
            <a:xfrm>
              <a:off x="4183" y="9966"/>
              <a:ext cx="0" cy="49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317" name="AutoShape 54"/>
            <p:cNvCxnSpPr>
              <a:cxnSpLocks noChangeShapeType="1"/>
            </p:cNvCxnSpPr>
            <p:nvPr/>
          </p:nvCxnSpPr>
          <p:spPr bwMode="auto">
            <a:xfrm>
              <a:off x="6086" y="9966"/>
              <a:ext cx="0" cy="49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318" name="AutoShape 55"/>
            <p:cNvCxnSpPr>
              <a:cxnSpLocks noChangeShapeType="1"/>
            </p:cNvCxnSpPr>
            <p:nvPr/>
          </p:nvCxnSpPr>
          <p:spPr bwMode="auto">
            <a:xfrm>
              <a:off x="9034" y="9926"/>
              <a:ext cx="0" cy="49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9D0CFB-05A7-4A69-8E3B-186D295830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425687" y="471487"/>
            <a:ext cx="7543800" cy="655638"/>
          </a:xfrm>
        </p:spPr>
        <p:txBody>
          <a:bodyPr/>
          <a:lstStyle/>
          <a:p>
            <a:pPr eaLnBrk="1" hangingPunct="1"/>
            <a:r>
              <a:rPr lang="en-US" sz="3500" dirty="0" err="1"/>
              <a:t>Pengujian</a:t>
            </a:r>
            <a:r>
              <a:rPr lang="en-US" sz="3500" dirty="0"/>
              <a:t> </a:t>
            </a:r>
            <a:r>
              <a:rPr lang="en-US" sz="3500" dirty="0" err="1"/>
              <a:t>Pra</a:t>
            </a:r>
            <a:r>
              <a:rPr lang="en-US" sz="3500" dirty="0"/>
              <a:t> </a:t>
            </a:r>
            <a:r>
              <a:rPr lang="en-US" sz="3500" dirty="0" err="1"/>
              <a:t>Estimasi</a:t>
            </a:r>
            <a:r>
              <a:rPr lang="en-US" sz="3500" dirty="0"/>
              <a:t> VAR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799" y="1794980"/>
            <a:ext cx="9369287" cy="2766391"/>
          </a:xfrm>
        </p:spPr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sv-SE" dirty="0"/>
              <a:t>Uji Stasioneritas Data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de-DE" dirty="0"/>
              <a:t>Pengujian Hubungan Kointegrasi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sv-SE" dirty="0"/>
              <a:t>Penentuan Selang/Lag Optimal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de-DE" dirty="0"/>
              <a:t>Uji Stabilitas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sv-SE" dirty="0"/>
              <a:t>Bentuk Urutan Variabel (</a:t>
            </a:r>
            <a:r>
              <a:rPr lang="sv-SE" i="1" dirty="0"/>
              <a:t>ordering</a:t>
            </a:r>
            <a:r>
              <a:rPr lang="sv-SE" dirty="0"/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191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B10221-00BE-48CC-8D55-9C4B318130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746"/>
            <a:ext cx="12192000" cy="6867076"/>
          </a:xfrm>
          <a:prstGeom prst="rect">
            <a:avLst/>
          </a:prstGeom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306417" y="573157"/>
            <a:ext cx="7543800" cy="655638"/>
          </a:xfrm>
        </p:spPr>
        <p:txBody>
          <a:bodyPr/>
          <a:lstStyle/>
          <a:p>
            <a:pPr eaLnBrk="1" hangingPunct="1"/>
            <a:r>
              <a:rPr lang="en-US" sz="3500" dirty="0" err="1"/>
              <a:t>Pengujian</a:t>
            </a:r>
            <a:r>
              <a:rPr lang="en-US" sz="3500" dirty="0"/>
              <a:t> </a:t>
            </a:r>
            <a:r>
              <a:rPr lang="en-US" sz="3500" dirty="0" err="1"/>
              <a:t>Pra</a:t>
            </a:r>
            <a:r>
              <a:rPr lang="en-US" sz="3500" dirty="0"/>
              <a:t> </a:t>
            </a:r>
            <a:r>
              <a:rPr lang="en-US" sz="3500" dirty="0" err="1"/>
              <a:t>Estimasi</a:t>
            </a:r>
            <a:r>
              <a:rPr lang="en-US" sz="3500" dirty="0"/>
              <a:t> VAR (1)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447800"/>
            <a:ext cx="8458200" cy="4953000"/>
          </a:xfrm>
        </p:spPr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sv-SE" b="1" dirty="0"/>
              <a:t>Uji Stasioneritas Data</a:t>
            </a:r>
          </a:p>
          <a:p>
            <a:pPr marL="914400" indent="-393700">
              <a:defRPr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mengestimasi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model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stasioneritas</a:t>
            </a:r>
            <a:r>
              <a:rPr lang="en-US" dirty="0"/>
              <a:t>  data (</a:t>
            </a:r>
            <a:r>
              <a:rPr lang="en-US" i="1" dirty="0"/>
              <a:t>unit root test)</a:t>
            </a:r>
            <a:r>
              <a:rPr lang="en-US" dirty="0"/>
              <a:t>. </a:t>
            </a:r>
          </a:p>
          <a:p>
            <a:pPr marL="914400" indent="-393700">
              <a:buNone/>
              <a:defRPr/>
            </a:pPr>
            <a:r>
              <a:rPr lang="en-US" dirty="0"/>
              <a:t>   </a:t>
            </a:r>
          </a:p>
          <a:p>
            <a:pPr marL="914400" indent="-393700">
              <a:defRPr/>
            </a:pPr>
            <a:r>
              <a:rPr lang="en-US" dirty="0"/>
              <a:t>Data yang </a:t>
            </a:r>
            <a:r>
              <a:rPr lang="en-US" dirty="0" err="1"/>
              <a:t>stasioner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rata-rata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berfluktuasi</a:t>
            </a:r>
            <a:r>
              <a:rPr lang="en-US" dirty="0"/>
              <a:t>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rata-</a:t>
            </a:r>
            <a:r>
              <a:rPr lang="en-US" dirty="0" err="1"/>
              <a:t>ratanya</a:t>
            </a:r>
            <a:r>
              <a:rPr lang="en-US" dirty="0"/>
              <a:t> (Gujarati, 2003). </a:t>
            </a:r>
            <a:endParaRPr lang="sv-SE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5B233CF-F482-496B-8337-0A64D285A6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3438939" y="415580"/>
            <a:ext cx="75438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v-SE" sz="4000" dirty="0"/>
              <a:t>Uji Stasioneritas Data</a:t>
            </a:r>
            <a:br>
              <a:rPr lang="sv-SE" sz="4000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60174" y="1206983"/>
                <a:ext cx="9621078" cy="4690166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Enders (2004) </a:t>
                </a:r>
                <a:r>
                  <a:rPr lang="en-US" dirty="0" err="1"/>
                  <a:t>menyebutkan</a:t>
                </a:r>
                <a:r>
                  <a:rPr lang="en-US" dirty="0"/>
                  <a:t> </a:t>
                </a:r>
                <a:r>
                  <a:rPr lang="en-US" dirty="0" err="1"/>
                  <a:t>bahwa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stasioner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:</a:t>
                </a:r>
              </a:p>
              <a:p>
                <a:r>
                  <a:rPr lang="en-US" dirty="0"/>
                  <a:t>a. rata-</a:t>
                </a:r>
                <a:r>
                  <a:rPr lang="en-US" dirty="0" err="1"/>
                  <a:t>ratanya</a:t>
                </a:r>
                <a:r>
                  <a:rPr lang="en-US" dirty="0"/>
                  <a:t> </a:t>
                </a:r>
                <a:r>
                  <a:rPr lang="en-US" dirty="0" err="1"/>
                  <a:t>konstan</a:t>
                </a:r>
                <a:r>
                  <a:rPr lang="en-US" dirty="0"/>
                  <a:t> </a:t>
                </a:r>
                <a:r>
                  <a:rPr lang="en-US" dirty="0" err="1"/>
                  <a:t>sepanjang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𝐸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)=</m:t>
                    </m:r>
                    <m:r>
                      <a:rPr lang="en-US" i="1">
                        <a:latin typeface="Cambria Math"/>
                      </a:rPr>
                      <m:t>𝜇</m:t>
                    </m:r>
                  </m:oMath>
                </a14:m>
                <a:r>
                  <a:rPr lang="en-US" dirty="0"/>
                  <a:t>				</a:t>
                </a:r>
              </a:p>
              <a:p>
                <a:pPr marL="0" indent="0">
                  <a:buNone/>
                </a:pPr>
                <a:r>
                  <a:rPr lang="en-US" dirty="0"/>
                  <a:t>  b. </a:t>
                </a:r>
                <a:r>
                  <a:rPr lang="en-US" dirty="0" err="1"/>
                  <a:t>variannya</a:t>
                </a:r>
                <a:r>
                  <a:rPr lang="en-US" dirty="0"/>
                  <a:t> </a:t>
                </a:r>
                <a:r>
                  <a:rPr lang="en-US" dirty="0" err="1"/>
                  <a:t>konstan</a:t>
                </a:r>
                <a:r>
                  <a:rPr lang="en-US" dirty="0"/>
                  <a:t> </a:t>
                </a:r>
                <a:r>
                  <a:rPr lang="en-US" dirty="0" err="1"/>
                  <a:t>sepanjang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𝑉𝑎𝑟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𝑉𝑎𝑟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)=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 atau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𝐸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[(</m:t>
                            </m:r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𝜇</m:t>
                        </m:r>
                        <m:r>
                          <a:rPr lang="en-US" i="1">
                            <a:latin typeface="Cambria Math"/>
                          </a:rPr>
                          <m:t>)]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𝐸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[(</m:t>
                            </m:r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r>
                              <a:rPr lang="en-US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𝜇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]=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	  </a:t>
                </a:r>
              </a:p>
              <a:p>
                <a:r>
                  <a:rPr lang="en-US" dirty="0"/>
                  <a:t>c. </a:t>
                </a:r>
                <a:r>
                  <a:rPr lang="en-US" dirty="0" err="1"/>
                  <a:t>kovariannya</a:t>
                </a:r>
                <a:r>
                  <a:rPr lang="en-US" dirty="0"/>
                  <a:t> </a:t>
                </a:r>
                <a:r>
                  <a:rPr lang="en-US" dirty="0" err="1"/>
                  <a:t>juga</a:t>
                </a:r>
                <a:r>
                  <a:rPr lang="en-US" dirty="0"/>
                  <a:t> </a:t>
                </a:r>
                <a:r>
                  <a:rPr lang="en-US" dirty="0" err="1"/>
                  <a:t>konstan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𝐶𝑜𝑣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)=</m:t>
                    </m:r>
                    <m:r>
                      <a:rPr lang="en-US" i="1">
                        <a:latin typeface="Cambria Math"/>
                      </a:rPr>
                      <m:t>𝐶𝑜𝑣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)]=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atau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𝐸</m:t>
                    </m:r>
                    <m:r>
                      <a:rPr lang="en-US" i="1">
                        <a:latin typeface="Cambria Math"/>
                      </a:rPr>
                      <m:t>[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r>
                              <a:rPr lang="en-US" i="1">
                                <a:latin typeface="Cambria Math"/>
                              </a:rPr>
                              <m:t>𝜇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𝜇</m:t>
                    </m:r>
                    <m:r>
                      <a:rPr lang="en-US" i="1">
                        <a:latin typeface="Cambria Math"/>
                      </a:rPr>
                      <m:t>)]=</m:t>
                    </m:r>
                    <m:r>
                      <a:rPr lang="en-US" i="1">
                        <a:latin typeface="Cambria Math"/>
                      </a:rPr>
                      <m:t>𝐸</m:t>
                    </m:r>
                    <m:r>
                      <a:rPr lang="en-US" i="1">
                        <a:latin typeface="Cambria Math"/>
                      </a:rPr>
                      <m:t>[(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𝜇</m:t>
                    </m:r>
                    <m:r>
                      <a:rPr lang="en-US" i="1">
                        <a:latin typeface="Cambria Math"/>
                      </a:rPr>
                      <m:t>)(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𝜇</m:t>
                    </m:r>
                    <m:r>
                      <a:rPr lang="en-US" i="1">
                        <a:latin typeface="Cambria Math"/>
                      </a:rPr>
                      <m:t>)]=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dirty="0"/>
                  <a:t>	 	</a:t>
                </a:r>
              </a:p>
              <a:p>
                <a:pPr eaLnBrk="1" hangingPunct="1"/>
                <a:endParaRPr lang="en-US" dirty="0"/>
              </a:p>
            </p:txBody>
          </p:sp>
        </mc:Choice>
        <mc:Fallback xmlns="">
          <p:sp>
            <p:nvSpPr>
              <p:cNvPr id="307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0174" y="1206983"/>
                <a:ext cx="9621078" cy="4690166"/>
              </a:xfrm>
              <a:blipFill>
                <a:blip r:embed="rId4"/>
                <a:stretch>
                  <a:fillRect l="-1141" t="-260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398A0C-047F-452C-9C5C-402C613637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10339" y="320675"/>
            <a:ext cx="10515600" cy="1325563"/>
          </a:xfrm>
        </p:spPr>
        <p:txBody>
          <a:bodyPr/>
          <a:lstStyle/>
          <a:p>
            <a:pPr eaLnBrk="1" hangingPunct="1"/>
            <a:r>
              <a:rPr lang="en-US" sz="3600" dirty="0" err="1"/>
              <a:t>Pengujian</a:t>
            </a:r>
            <a:r>
              <a:rPr lang="en-US" sz="3600" dirty="0"/>
              <a:t> </a:t>
            </a:r>
            <a:r>
              <a:rPr lang="en-US" sz="3600" dirty="0" err="1"/>
              <a:t>Pra</a:t>
            </a:r>
            <a:r>
              <a:rPr lang="en-US" sz="3600" dirty="0"/>
              <a:t> </a:t>
            </a:r>
            <a:r>
              <a:rPr lang="en-US" sz="3600" dirty="0" err="1"/>
              <a:t>Estimasi</a:t>
            </a:r>
            <a:r>
              <a:rPr lang="en-US" sz="3600" dirty="0"/>
              <a:t> VAR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de-DE" sz="2400" b="1" dirty="0"/>
              <a:t>2.		Pengujian Hubungan Kointegrasi</a:t>
            </a:r>
          </a:p>
          <a:p>
            <a:pPr marL="850900" indent="-457200">
              <a:defRPr/>
            </a:pPr>
            <a:r>
              <a:rPr lang="de-DE" sz="2400" dirty="0"/>
              <a:t>Kointegrasi adalah suatu hubungan jangka panjang antara variabel-variabel yang meskipun secara individual tidak stasioner, tetapi kombinasi linier antara variabel tersebut dapat menjadi stasioner (Thomas, 1997). </a:t>
            </a:r>
          </a:p>
          <a:p>
            <a:pPr marL="850900" indent="-457200">
              <a:defRPr/>
            </a:pPr>
            <a:r>
              <a:rPr lang="de-DE" sz="2400" dirty="0"/>
              <a:t>Metode yang dapat digunakan untuk melakukan uji kointegrasi, seperti </a:t>
            </a:r>
            <a:r>
              <a:rPr lang="de-DE" sz="2400" i="1" dirty="0"/>
              <a:t>Engle-Granger Cointegration Test, Johansen Cointegration Test, </a:t>
            </a:r>
            <a:r>
              <a:rPr lang="de-DE" sz="2400" dirty="0"/>
              <a:t>dan</a:t>
            </a:r>
            <a:r>
              <a:rPr lang="de-DE" sz="2400" i="1" dirty="0"/>
              <a:t> Cointegration Regression Durbin-Watson Test.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86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1D3D9C-2D29-4076-9AB3-6FEB744E8D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319670" y="510831"/>
            <a:ext cx="7543800" cy="944562"/>
          </a:xfrm>
        </p:spPr>
        <p:txBody>
          <a:bodyPr/>
          <a:lstStyle/>
          <a:p>
            <a:pPr eaLnBrk="1" hangingPunct="1"/>
            <a:r>
              <a:rPr lang="en-US" sz="3800" dirty="0" err="1"/>
              <a:t>Pengujian</a:t>
            </a:r>
            <a:r>
              <a:rPr lang="en-US" sz="3800" dirty="0"/>
              <a:t> </a:t>
            </a:r>
            <a:r>
              <a:rPr lang="en-US" sz="3800" dirty="0" err="1"/>
              <a:t>Pra</a:t>
            </a:r>
            <a:r>
              <a:rPr lang="en-US" sz="3800" dirty="0"/>
              <a:t> </a:t>
            </a:r>
            <a:r>
              <a:rPr lang="en-US" sz="3800" dirty="0" err="1"/>
              <a:t>Estimasi</a:t>
            </a:r>
            <a:r>
              <a:rPr lang="en-US" sz="3800" dirty="0"/>
              <a:t> VAR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19263"/>
            <a:ext cx="8305800" cy="4411662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sv-SE" sz="2400" b="1" dirty="0"/>
              <a:t>3. Penentuan Selang/Lag Optimal</a:t>
            </a:r>
          </a:p>
          <a:p>
            <a:pPr marL="514350" indent="6350">
              <a:defRPr/>
            </a:pPr>
            <a:r>
              <a:rPr lang="en-US" sz="2400" b="1" dirty="0"/>
              <a:t>  </a:t>
            </a:r>
            <a:r>
              <a:rPr lang="en-US" sz="2400" b="1" dirty="0" err="1"/>
              <a:t>Tahap</a:t>
            </a:r>
            <a:r>
              <a:rPr lang="en-US" sz="2400" b="1" dirty="0"/>
              <a:t> </a:t>
            </a:r>
            <a:r>
              <a:rPr lang="en-US" sz="2400" b="1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selang</a:t>
            </a:r>
            <a:r>
              <a:rPr lang="en-US" sz="2400" dirty="0"/>
              <a:t> </a:t>
            </a:r>
            <a:r>
              <a:rPr lang="en-US" sz="2400" dirty="0" err="1"/>
              <a:t>maksimum</a:t>
            </a:r>
            <a:r>
              <a:rPr lang="en-US" sz="2400" dirty="0"/>
              <a:t> </a:t>
            </a:r>
          </a:p>
          <a:p>
            <a:pPr marL="514350" indent="6350">
              <a:buNone/>
              <a:defRPr/>
            </a:pPr>
            <a:r>
              <a:rPr lang="en-US" sz="2400" dirty="0"/>
              <a:t>	</a:t>
            </a:r>
            <a:r>
              <a:rPr lang="en-US" sz="2400" dirty="0" err="1"/>
              <a:t>sistem</a:t>
            </a:r>
            <a:r>
              <a:rPr lang="en-US" sz="2400" dirty="0"/>
              <a:t> VAR yang </a:t>
            </a:r>
            <a:r>
              <a:rPr lang="en-US" sz="2400" dirty="0" err="1"/>
              <a:t>stabil</a:t>
            </a:r>
            <a:r>
              <a:rPr lang="en-US" sz="2400" dirty="0"/>
              <a:t>. </a:t>
            </a:r>
          </a:p>
          <a:p>
            <a:pPr marL="514350" indent="6350">
              <a:buNone/>
              <a:defRPr/>
            </a:pPr>
            <a:endParaRPr lang="en-US" sz="2400" dirty="0"/>
          </a:p>
          <a:p>
            <a:pPr marL="514350" indent="6350">
              <a:buNone/>
              <a:defRPr/>
            </a:pPr>
            <a:r>
              <a:rPr lang="en-US" sz="2400" dirty="0"/>
              <a:t>     </a:t>
            </a:r>
            <a:r>
              <a:rPr lang="en-US" sz="2400" b="1" dirty="0" err="1"/>
              <a:t>Tahap</a:t>
            </a:r>
            <a:r>
              <a:rPr lang="en-US" sz="2400" b="1" dirty="0"/>
              <a:t> </a:t>
            </a:r>
            <a:r>
              <a:rPr lang="en-US" sz="2400" b="1" dirty="0" err="1"/>
              <a:t>kedua</a:t>
            </a:r>
            <a:r>
              <a:rPr lang="en-US" sz="2400" dirty="0"/>
              <a:t>,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selang</a:t>
            </a:r>
            <a:r>
              <a:rPr lang="en-US" sz="2400" dirty="0"/>
              <a:t> optimal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dicari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i="1" dirty="0" err="1"/>
              <a:t>Likehood</a:t>
            </a:r>
            <a:r>
              <a:rPr lang="en-US" sz="2400" i="1" dirty="0"/>
              <a:t> Ratio</a:t>
            </a:r>
            <a:r>
              <a:rPr lang="en-US" sz="2400" dirty="0"/>
              <a:t> (LR), Final </a:t>
            </a:r>
            <a:r>
              <a:rPr lang="en-US" sz="2400" i="1" dirty="0"/>
              <a:t>Prediction Error</a:t>
            </a:r>
            <a:r>
              <a:rPr lang="en-US" sz="2400" dirty="0"/>
              <a:t> (FPE), </a:t>
            </a:r>
            <a:r>
              <a:rPr lang="en-US" sz="2400" i="1" dirty="0" err="1"/>
              <a:t>Akaike</a:t>
            </a:r>
            <a:r>
              <a:rPr lang="en-US" sz="2400" i="1" dirty="0"/>
              <a:t> Information </a:t>
            </a:r>
            <a:r>
              <a:rPr lang="en-US" sz="2400" i="1" dirty="0" err="1"/>
              <a:t>Critrion</a:t>
            </a:r>
            <a:r>
              <a:rPr lang="en-US" sz="2400" dirty="0"/>
              <a:t> (AIC), </a:t>
            </a:r>
            <a:r>
              <a:rPr lang="en-US" sz="2400" i="1" dirty="0"/>
              <a:t>Schwarz Information </a:t>
            </a:r>
            <a:r>
              <a:rPr lang="en-US" sz="2400" i="1" dirty="0" err="1"/>
              <a:t>Critrion</a:t>
            </a:r>
            <a:r>
              <a:rPr lang="en-US" sz="2400" dirty="0"/>
              <a:t> (SC),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 err="1"/>
              <a:t>Hannan-Quin</a:t>
            </a:r>
            <a:r>
              <a:rPr lang="en-US" sz="2400" i="1" dirty="0"/>
              <a:t> </a:t>
            </a:r>
            <a:r>
              <a:rPr lang="en-US" sz="2400" i="1" dirty="0" err="1"/>
              <a:t>Critrion</a:t>
            </a:r>
            <a:r>
              <a:rPr lang="en-US" sz="2400" dirty="0"/>
              <a:t> (HQ).</a:t>
            </a:r>
          </a:p>
          <a:p>
            <a:pPr marL="514350" indent="6350">
              <a:buNone/>
              <a:defRPr/>
            </a:pPr>
            <a:endParaRPr lang="en-US" sz="2400" dirty="0"/>
          </a:p>
          <a:p>
            <a:pPr marL="514350" indent="-514350">
              <a:buNone/>
              <a:defRPr/>
            </a:pPr>
            <a:r>
              <a:rPr lang="en-US" sz="2400" dirty="0"/>
              <a:t> </a:t>
            </a:r>
          </a:p>
          <a:p>
            <a:pPr eaLnBrk="1" hangingPunct="1">
              <a:defRPr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603096-1146-4AE6-9583-E99BBD473F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352800" y="410368"/>
            <a:ext cx="10515600" cy="1325563"/>
          </a:xfrm>
        </p:spPr>
        <p:txBody>
          <a:bodyPr/>
          <a:lstStyle/>
          <a:p>
            <a:pPr eaLnBrk="1" hangingPunct="1"/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Optimal (2)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dirty="0"/>
              <a:t>Kriteria pemilihan lag optimal adalah pada LR yang terbesar atau AIC, SC, FPE dan HQ bernilai terkecil</a:t>
            </a:r>
          </a:p>
          <a:p>
            <a:pPr eaLnBrk="1" hangingPunct="1"/>
            <a:r>
              <a:rPr lang="de-DE" dirty="0"/>
              <a:t>Agar semua kriteria dapat dibandingkan untuk berbagai lag, maka banyaknya observasi yang digunakan dalam setiap model VAR yang dibandingkan haruslah sama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02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A6A848B-6D36-49DA-BBB3-22C4511931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250095" y="354461"/>
            <a:ext cx="10515600" cy="1325563"/>
          </a:xfrm>
        </p:spPr>
        <p:txBody>
          <a:bodyPr/>
          <a:lstStyle/>
          <a:p>
            <a:pPr eaLnBrk="1" hangingPunct="1"/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Optimal (3)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dirty="0"/>
              <a:t>Bila digunakan beberapa kriteria, maka diperlukan kriteria tambahan yaitu </a:t>
            </a:r>
            <a:r>
              <a:rPr lang="de-DE" i="1" dirty="0"/>
              <a:t>Adjusted</a:t>
            </a:r>
            <a:r>
              <a:rPr lang="de-DE" dirty="0"/>
              <a:t> R</a:t>
            </a:r>
            <a:r>
              <a:rPr lang="de-DE" baseline="30000" dirty="0"/>
              <a:t>2</a:t>
            </a:r>
            <a:r>
              <a:rPr lang="de-DE" dirty="0"/>
              <a:t> </a:t>
            </a:r>
          </a:p>
          <a:p>
            <a:pPr eaLnBrk="1" hangingPunct="1"/>
            <a:r>
              <a:rPr lang="de-DE" dirty="0"/>
              <a:t>Selang/Lag optimal akan dipilih dari sistem VAR yang menghasilkan nilai </a:t>
            </a:r>
            <a:r>
              <a:rPr lang="de-DE" i="1" dirty="0"/>
              <a:t>Adjusted</a:t>
            </a:r>
            <a:r>
              <a:rPr lang="de-DE" dirty="0"/>
              <a:t> R</a:t>
            </a:r>
            <a:r>
              <a:rPr lang="de-DE" baseline="30000" dirty="0"/>
              <a:t>2</a:t>
            </a:r>
            <a:r>
              <a:rPr lang="de-DE" dirty="0"/>
              <a:t> yang paling tinggi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7020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3C5E2A-9DF9-4F03-BFC1-81C9B839C9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438939" y="625131"/>
            <a:ext cx="7543800" cy="1020762"/>
          </a:xfrm>
        </p:spPr>
        <p:txBody>
          <a:bodyPr/>
          <a:lstStyle/>
          <a:p>
            <a:pPr eaLnBrk="1" hangingPunct="1"/>
            <a:r>
              <a:rPr lang="en-US" sz="3800" dirty="0" err="1"/>
              <a:t>Pengujian</a:t>
            </a:r>
            <a:r>
              <a:rPr lang="en-US" sz="3800" dirty="0"/>
              <a:t> </a:t>
            </a:r>
            <a:r>
              <a:rPr lang="en-US" sz="3800" dirty="0" err="1"/>
              <a:t>Pra</a:t>
            </a:r>
            <a:r>
              <a:rPr lang="en-US" sz="3800" dirty="0"/>
              <a:t> </a:t>
            </a:r>
            <a:r>
              <a:rPr lang="en-US" sz="3800" dirty="0" err="1"/>
              <a:t>Estimasi</a:t>
            </a:r>
            <a:r>
              <a:rPr lang="en-US" sz="3800" dirty="0"/>
              <a:t> VAR (4)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de-DE" b="1" dirty="0"/>
              <a:t>4.	Uji Stabilitas </a:t>
            </a:r>
            <a:r>
              <a:rPr lang="en-US" dirty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VAR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i="1" dirty="0"/>
              <a:t>inverse roots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AR </a:t>
            </a:r>
            <a:r>
              <a:rPr lang="en-US" dirty="0" err="1"/>
              <a:t>polinomialnya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modulus di </a:t>
            </a:r>
            <a:r>
              <a:rPr lang="en-US" dirty="0" err="1"/>
              <a:t>tabel</a:t>
            </a:r>
            <a:r>
              <a:rPr lang="en-US" dirty="0"/>
              <a:t> AR </a:t>
            </a:r>
            <a:r>
              <a:rPr lang="en-US" i="1" dirty="0"/>
              <a:t>roots</a:t>
            </a:r>
            <a:r>
              <a:rPr lang="en-US" dirty="0"/>
              <a:t>-</a:t>
            </a:r>
            <a:r>
              <a:rPr lang="en-US" dirty="0" err="1"/>
              <a:t>nya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AR </a:t>
            </a:r>
            <a:r>
              <a:rPr lang="en-US" i="1" dirty="0"/>
              <a:t>roots</a:t>
            </a:r>
            <a:r>
              <a:rPr lang="en-US" dirty="0"/>
              <a:t>-</a:t>
            </a:r>
            <a:r>
              <a:rPr lang="en-US" dirty="0" err="1"/>
              <a:t>nya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stabil</a:t>
            </a:r>
            <a:r>
              <a:rPr lang="en-US" dirty="0"/>
              <a:t>.</a:t>
            </a:r>
          </a:p>
          <a:p>
            <a:pPr marL="514350" indent="6350">
              <a:defRPr/>
            </a:pP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800" b="1" spc="-3" dirty="0" err="1">
                <a:latin typeface="Arial"/>
                <a:cs typeface="Arial"/>
              </a:rPr>
              <a:t>Pendahuluan</a:t>
            </a:r>
            <a:endParaRPr lang="en-ID" sz="2800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21FD0F3-ECB8-4E7D-A707-0230FD395C01}"/>
              </a:ext>
            </a:extLst>
          </p:cNvPr>
          <p:cNvSpPr txBox="1">
            <a:spLocks noChangeArrowheads="1"/>
          </p:cNvSpPr>
          <p:nvPr/>
        </p:nvSpPr>
        <p:spPr>
          <a:xfrm>
            <a:off x="955813" y="1462568"/>
            <a:ext cx="10280373" cy="46990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i="1" dirty="0"/>
              <a:t>Vector autoregressions</a:t>
            </a:r>
            <a:r>
              <a:rPr lang="pt-BR" sz="2400" dirty="0"/>
              <a:t> (VAR) merupakan sebuah metode estimasi yang dikembangkan oleh Cristoper A. Sims pada tahun 1980. </a:t>
            </a:r>
          </a:p>
          <a:p>
            <a:r>
              <a:rPr lang="en-US" sz="2400" dirty="0"/>
              <a:t>Model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model </a:t>
            </a:r>
            <a:r>
              <a:rPr lang="en-US" sz="2400" i="1" dirty="0"/>
              <a:t>autoregression </a:t>
            </a:r>
            <a:r>
              <a:rPr lang="en-US" sz="2400" dirty="0"/>
              <a:t>(AR) </a:t>
            </a:r>
            <a:r>
              <a:rPr lang="en-US" sz="2400" i="1" dirty="0"/>
              <a:t>univariate</a:t>
            </a:r>
            <a:r>
              <a:rPr lang="en-US" sz="2400" dirty="0"/>
              <a:t>. </a:t>
            </a:r>
          </a:p>
          <a:p>
            <a:r>
              <a:rPr lang="en-US" sz="2400" dirty="0"/>
              <a:t>Model VAR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yang </a:t>
            </a:r>
            <a:r>
              <a:rPr lang="en-US" sz="2400" dirty="0" err="1"/>
              <a:t>memperlihatkan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linier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konstanta</a:t>
            </a:r>
            <a:r>
              <a:rPr lang="en-US" sz="2400" dirty="0"/>
              <a:t> dan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lag </a:t>
            </a:r>
            <a:r>
              <a:rPr lang="en-US" sz="2400" dirty="0"/>
              <a:t>(</a:t>
            </a:r>
            <a:r>
              <a:rPr lang="en-US" sz="2400" dirty="0" err="1"/>
              <a:t>lampau</a:t>
            </a:r>
            <a:r>
              <a:rPr lang="en-US" sz="2400" dirty="0"/>
              <a:t>)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lag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peubah</a:t>
            </a:r>
            <a:r>
              <a:rPr lang="en-US" sz="2400" dirty="0"/>
              <a:t> lain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  <a:r>
              <a:rPr lang="en-US" sz="2400" dirty="0" err="1"/>
              <a:t>Jadi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penjelas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VAR </a:t>
            </a:r>
            <a:r>
              <a:rPr lang="en-US" sz="2400" dirty="0" err="1"/>
              <a:t>meliputi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lag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. </a:t>
            </a:r>
          </a:p>
          <a:p>
            <a:r>
              <a:rPr lang="pt-BR" sz="2400" dirty="0"/>
              <a:t>VAR merupakan metode apriori terhadap teori ekonomi. </a:t>
            </a:r>
          </a:p>
          <a:p>
            <a:r>
              <a:rPr lang="pt-BR" sz="2400" dirty="0"/>
              <a:t>Metode ini muncul sebagai jalan keluar atas permasalahan yang dihadapi dalam penggunaan pendekatan struktural untuk model simultan.</a:t>
            </a:r>
            <a:r>
              <a:rPr lang="en-US" sz="2400" dirty="0"/>
              <a:t> </a:t>
            </a:r>
          </a:p>
          <a:p>
            <a:endParaRPr lang="pt-BR" sz="2400" dirty="0"/>
          </a:p>
          <a:p>
            <a:pPr>
              <a:buFont typeface="Wingdings" pitchFamily="2" charset="2"/>
              <a:buNone/>
            </a:pPr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5654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BC37554-448E-41D0-A7AF-782E0EA74F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120887" y="701331"/>
            <a:ext cx="7543800" cy="868362"/>
          </a:xfrm>
        </p:spPr>
        <p:txBody>
          <a:bodyPr/>
          <a:lstStyle/>
          <a:p>
            <a:pPr eaLnBrk="1" hangingPunct="1"/>
            <a:r>
              <a:rPr lang="en-US" sz="3800" dirty="0" err="1"/>
              <a:t>Pengujian</a:t>
            </a:r>
            <a:r>
              <a:rPr lang="en-US" sz="3800" dirty="0"/>
              <a:t> </a:t>
            </a:r>
            <a:r>
              <a:rPr lang="en-US" sz="3800" dirty="0" err="1"/>
              <a:t>Pra</a:t>
            </a:r>
            <a:r>
              <a:rPr lang="en-US" sz="3800" dirty="0"/>
              <a:t> </a:t>
            </a:r>
            <a:r>
              <a:rPr lang="en-US" sz="3800" dirty="0" err="1"/>
              <a:t>Estimasi</a:t>
            </a:r>
            <a:r>
              <a:rPr lang="en-US" sz="3800" dirty="0"/>
              <a:t> VAR (5)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v-SE" sz="2500" b="1" dirty="0"/>
              <a:t>5.	Bentuk Urutan Variabel (</a:t>
            </a:r>
            <a:r>
              <a:rPr lang="sv-SE" sz="2500" b="1" i="1" dirty="0"/>
              <a:t>ordering</a:t>
            </a:r>
            <a:r>
              <a:rPr lang="sv-SE" sz="2500" b="1" dirty="0"/>
              <a:t>)</a:t>
            </a:r>
            <a:r>
              <a:rPr lang="en-US" sz="2500" dirty="0"/>
              <a:t> </a:t>
            </a:r>
          </a:p>
          <a:p>
            <a:pPr marL="741363" indent="-347663">
              <a:defRPr/>
            </a:pPr>
            <a:r>
              <a:rPr lang="en-US" sz="2500" dirty="0" err="1"/>
              <a:t>Kebutuhan</a:t>
            </a:r>
            <a:r>
              <a:rPr lang="en-US" sz="2500" dirty="0"/>
              <a:t> </a:t>
            </a:r>
            <a:r>
              <a:rPr lang="en-US" sz="2500" dirty="0" err="1"/>
              <a:t>bentuk</a:t>
            </a:r>
            <a:r>
              <a:rPr lang="en-US" sz="2500" dirty="0"/>
              <a:t> </a:t>
            </a:r>
            <a:r>
              <a:rPr lang="en-US" sz="2500" dirty="0" err="1"/>
              <a:t>urutan</a:t>
            </a:r>
            <a:r>
              <a:rPr lang="en-US" sz="2500" dirty="0"/>
              <a:t> </a:t>
            </a:r>
            <a:r>
              <a:rPr lang="en-US" sz="2500" dirty="0" err="1"/>
              <a:t>variabel</a:t>
            </a:r>
            <a:r>
              <a:rPr lang="en-US" sz="2500" dirty="0"/>
              <a:t> </a:t>
            </a:r>
            <a:r>
              <a:rPr lang="en-US" sz="2500" dirty="0" err="1"/>
              <a:t>sesuai</a:t>
            </a:r>
            <a:r>
              <a:rPr lang="en-US" sz="2500" dirty="0"/>
              <a:t> </a:t>
            </a:r>
            <a:r>
              <a:rPr lang="en-US" sz="2500" dirty="0" err="1"/>
              <a:t>dengan</a:t>
            </a:r>
            <a:r>
              <a:rPr lang="en-US" sz="2500" dirty="0"/>
              <a:t> </a:t>
            </a:r>
            <a:r>
              <a:rPr lang="en-US" sz="2500" dirty="0" err="1"/>
              <a:t>uji</a:t>
            </a:r>
            <a:r>
              <a:rPr lang="en-US" sz="2500" dirty="0"/>
              <a:t> </a:t>
            </a:r>
            <a:r>
              <a:rPr lang="en-US" sz="2500" dirty="0" err="1"/>
              <a:t>kausalitas</a:t>
            </a:r>
            <a:r>
              <a:rPr lang="en-US" sz="2500" dirty="0"/>
              <a:t> </a:t>
            </a:r>
            <a:r>
              <a:rPr lang="en-US" sz="2500" dirty="0" err="1"/>
              <a:t>hanya</a:t>
            </a:r>
            <a:r>
              <a:rPr lang="en-US" sz="2500" dirty="0"/>
              <a:t> </a:t>
            </a:r>
            <a:r>
              <a:rPr lang="en-US" sz="2500" dirty="0" err="1"/>
              <a:t>terjadi</a:t>
            </a:r>
            <a:r>
              <a:rPr lang="en-US" sz="2500" dirty="0"/>
              <a:t> </a:t>
            </a:r>
            <a:r>
              <a:rPr lang="en-US" sz="2500" dirty="0" err="1"/>
              <a:t>jika</a:t>
            </a:r>
            <a:r>
              <a:rPr lang="en-US" sz="2500" dirty="0"/>
              <a:t> </a:t>
            </a:r>
            <a:r>
              <a:rPr lang="en-US" sz="2500" dirty="0" err="1"/>
              <a:t>nilai</a:t>
            </a:r>
            <a:r>
              <a:rPr lang="en-US" sz="2500" dirty="0"/>
              <a:t> </a:t>
            </a:r>
            <a:r>
              <a:rPr lang="en-US" sz="2500" dirty="0" err="1"/>
              <a:t>korelasi</a:t>
            </a:r>
            <a:r>
              <a:rPr lang="en-US" sz="2500" dirty="0"/>
              <a:t> residual </a:t>
            </a:r>
            <a:r>
              <a:rPr lang="en-US" sz="2500" dirty="0" err="1"/>
              <a:t>antar</a:t>
            </a:r>
            <a:r>
              <a:rPr lang="en-US" sz="2500" dirty="0"/>
              <a:t> </a:t>
            </a:r>
            <a:r>
              <a:rPr lang="en-US" sz="2500" dirty="0" err="1"/>
              <a:t>variabel</a:t>
            </a:r>
            <a:r>
              <a:rPr lang="en-US" sz="2500" dirty="0"/>
              <a:t> </a:t>
            </a:r>
            <a:r>
              <a:rPr lang="en-US" sz="2500" dirty="0" err="1"/>
              <a:t>di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sistem</a:t>
            </a:r>
            <a:r>
              <a:rPr lang="en-US" sz="2500" dirty="0"/>
              <a:t> </a:t>
            </a:r>
            <a:r>
              <a:rPr lang="en-US" sz="2500" dirty="0" err="1"/>
              <a:t>secara</a:t>
            </a:r>
            <a:r>
              <a:rPr lang="en-US" sz="2500" dirty="0"/>
              <a:t> </a:t>
            </a:r>
            <a:r>
              <a:rPr lang="en-US" sz="2500" dirty="0" err="1"/>
              <a:t>mayoritas</a:t>
            </a:r>
            <a:r>
              <a:rPr lang="en-US" sz="2500" dirty="0"/>
              <a:t> (</a:t>
            </a:r>
            <a:r>
              <a:rPr lang="en-US" sz="2500" dirty="0" err="1"/>
              <a:t>lebih</a:t>
            </a:r>
            <a:r>
              <a:rPr lang="en-US" sz="2500" dirty="0"/>
              <a:t> </a:t>
            </a:r>
            <a:r>
              <a:rPr lang="en-US" sz="2500" dirty="0" err="1"/>
              <a:t>dari</a:t>
            </a:r>
            <a:r>
              <a:rPr lang="en-US" sz="2500" dirty="0"/>
              <a:t> 50 </a:t>
            </a:r>
            <a:r>
              <a:rPr lang="en-US" sz="2500" dirty="0" err="1"/>
              <a:t>persen</a:t>
            </a:r>
            <a:r>
              <a:rPr lang="en-US" sz="2500" dirty="0"/>
              <a:t>) </a:t>
            </a:r>
            <a:r>
              <a:rPr lang="en-US" sz="2500" dirty="0" err="1"/>
              <a:t>menjadi</a:t>
            </a:r>
            <a:r>
              <a:rPr lang="en-US" sz="2500" dirty="0"/>
              <a:t> 0,2. </a:t>
            </a:r>
          </a:p>
          <a:p>
            <a:pPr marL="741363" indent="-347663">
              <a:defRPr/>
            </a:pPr>
            <a:r>
              <a:rPr lang="en-US" sz="2500" dirty="0" err="1"/>
              <a:t>Jika</a:t>
            </a:r>
            <a:r>
              <a:rPr lang="en-US" sz="2500" dirty="0"/>
              <a:t> </a:t>
            </a:r>
            <a:r>
              <a:rPr lang="en-US" sz="2500" dirty="0" err="1"/>
              <a:t>mayoritas</a:t>
            </a:r>
            <a:r>
              <a:rPr lang="en-US" sz="2500" dirty="0"/>
              <a:t> </a:t>
            </a:r>
            <a:r>
              <a:rPr lang="en-US" sz="2500" dirty="0" err="1"/>
              <a:t>nilai</a:t>
            </a:r>
            <a:r>
              <a:rPr lang="en-US" sz="2500" dirty="0"/>
              <a:t> </a:t>
            </a:r>
            <a:r>
              <a:rPr lang="en-US" sz="2500" dirty="0" err="1"/>
              <a:t>korelasi</a:t>
            </a:r>
            <a:r>
              <a:rPr lang="en-US" sz="2500" dirty="0"/>
              <a:t> </a:t>
            </a:r>
            <a:r>
              <a:rPr lang="en-US" sz="2500" dirty="0" err="1"/>
              <a:t>antar</a:t>
            </a:r>
            <a:r>
              <a:rPr lang="en-US" sz="2500" dirty="0"/>
              <a:t> </a:t>
            </a:r>
            <a:r>
              <a:rPr lang="en-US" sz="2500" dirty="0" err="1"/>
              <a:t>variabelnya</a:t>
            </a:r>
            <a:r>
              <a:rPr lang="en-US" sz="2500" dirty="0"/>
              <a:t> </a:t>
            </a:r>
            <a:r>
              <a:rPr lang="en-US" sz="2500" dirty="0" err="1"/>
              <a:t>bernilai</a:t>
            </a:r>
            <a:r>
              <a:rPr lang="en-US" sz="2500" dirty="0"/>
              <a:t> </a:t>
            </a:r>
            <a:r>
              <a:rPr lang="en-US" sz="2500" dirty="0" err="1"/>
              <a:t>di</a:t>
            </a:r>
            <a:r>
              <a:rPr lang="en-US" sz="2500" dirty="0"/>
              <a:t> </a:t>
            </a:r>
            <a:r>
              <a:rPr lang="en-US" sz="2500" dirty="0" err="1"/>
              <a:t>atas</a:t>
            </a:r>
            <a:r>
              <a:rPr lang="en-US" sz="2500" dirty="0"/>
              <a:t> 0,2 </a:t>
            </a:r>
            <a:r>
              <a:rPr lang="en-US" sz="2500" dirty="0" err="1"/>
              <a:t>maka</a:t>
            </a:r>
            <a:r>
              <a:rPr lang="en-US" sz="2500" dirty="0"/>
              <a:t> </a:t>
            </a:r>
            <a:r>
              <a:rPr lang="en-US" sz="2500" dirty="0" err="1"/>
              <a:t>spesifikasi</a:t>
            </a:r>
            <a:r>
              <a:rPr lang="en-US" sz="2500" dirty="0"/>
              <a:t> </a:t>
            </a:r>
            <a:r>
              <a:rPr lang="en-US" sz="2500" dirty="0" err="1"/>
              <a:t>urutan</a:t>
            </a:r>
            <a:r>
              <a:rPr lang="en-US" sz="2500" dirty="0"/>
              <a:t> </a:t>
            </a:r>
            <a:r>
              <a:rPr lang="en-US" sz="2500" dirty="0" err="1"/>
              <a:t>variabel</a:t>
            </a:r>
            <a:r>
              <a:rPr lang="en-US" sz="2500" dirty="0"/>
              <a:t> </a:t>
            </a:r>
            <a:r>
              <a:rPr lang="en-US" sz="2500" dirty="0" err="1"/>
              <a:t>sesuai</a:t>
            </a:r>
            <a:r>
              <a:rPr lang="en-US" sz="2500" dirty="0"/>
              <a:t> </a:t>
            </a:r>
            <a:r>
              <a:rPr lang="en-US" sz="2500" dirty="0" err="1"/>
              <a:t>dengan</a:t>
            </a:r>
            <a:r>
              <a:rPr lang="en-US" sz="2500" dirty="0"/>
              <a:t> </a:t>
            </a:r>
            <a:r>
              <a:rPr lang="en-US" sz="2500" dirty="0" err="1"/>
              <a:t>teori</a:t>
            </a:r>
            <a:r>
              <a:rPr lang="en-US" sz="2500" dirty="0"/>
              <a:t> </a:t>
            </a:r>
            <a:r>
              <a:rPr lang="en-US" sz="2500" dirty="0" err="1"/>
              <a:t>ekonomi</a:t>
            </a:r>
            <a:r>
              <a:rPr lang="en-US" sz="2500" dirty="0"/>
              <a:t> </a:t>
            </a:r>
            <a:r>
              <a:rPr lang="en-US" sz="2500" dirty="0" err="1"/>
              <a:t>atau</a:t>
            </a:r>
            <a:r>
              <a:rPr lang="en-US" sz="2500" dirty="0"/>
              <a:t> </a:t>
            </a:r>
            <a:r>
              <a:rPr lang="en-US" sz="2500" dirty="0" err="1"/>
              <a:t>uji</a:t>
            </a:r>
            <a:r>
              <a:rPr lang="en-US" sz="2500" dirty="0"/>
              <a:t> </a:t>
            </a:r>
            <a:r>
              <a:rPr lang="en-US" sz="2500" dirty="0" err="1"/>
              <a:t>kausalitas</a:t>
            </a:r>
            <a:r>
              <a:rPr lang="en-US" sz="2500" dirty="0"/>
              <a:t> </a:t>
            </a:r>
            <a:r>
              <a:rPr lang="en-US" sz="2500" dirty="0" err="1"/>
              <a:t>perlu</a:t>
            </a:r>
            <a:r>
              <a:rPr lang="en-US" sz="2500" dirty="0"/>
              <a:t> </a:t>
            </a:r>
            <a:r>
              <a:rPr lang="en-US" sz="2500" dirty="0" err="1"/>
              <a:t>dilakukan</a:t>
            </a:r>
            <a:r>
              <a:rPr lang="en-US" sz="2500" dirty="0"/>
              <a:t>. </a:t>
            </a:r>
          </a:p>
          <a:p>
            <a:pPr marL="741363" indent="-347663">
              <a:defRPr/>
            </a:pPr>
            <a:r>
              <a:rPr lang="en-US" sz="2500" dirty="0" err="1"/>
              <a:t>Jika</a:t>
            </a:r>
            <a:r>
              <a:rPr lang="en-US" sz="2500" dirty="0"/>
              <a:t> </a:t>
            </a:r>
            <a:r>
              <a:rPr lang="en-US" sz="2500" dirty="0" err="1"/>
              <a:t>hasilnya</a:t>
            </a:r>
            <a:r>
              <a:rPr lang="en-US" sz="2500" dirty="0"/>
              <a:t> yang </a:t>
            </a:r>
            <a:r>
              <a:rPr lang="en-US" sz="2500" dirty="0" err="1"/>
              <a:t>ditemukan</a:t>
            </a:r>
            <a:r>
              <a:rPr lang="en-US" sz="2500" dirty="0"/>
              <a:t> </a:t>
            </a:r>
            <a:r>
              <a:rPr lang="en-US" sz="2500" dirty="0" err="1"/>
              <a:t>kontradiktif</a:t>
            </a:r>
            <a:r>
              <a:rPr lang="en-US" sz="2500" dirty="0"/>
              <a:t> </a:t>
            </a:r>
            <a:r>
              <a:rPr lang="en-US" sz="2500" dirty="0" err="1"/>
              <a:t>atau</a:t>
            </a:r>
            <a:r>
              <a:rPr lang="en-US" sz="2500" dirty="0"/>
              <a:t> </a:t>
            </a:r>
            <a:r>
              <a:rPr lang="en-US" sz="2500" dirty="0" err="1"/>
              <a:t>sebaliknya</a:t>
            </a:r>
            <a:r>
              <a:rPr lang="en-US" sz="2500" dirty="0"/>
              <a:t>, </a:t>
            </a:r>
            <a:r>
              <a:rPr lang="en-US" sz="2500" dirty="0" err="1"/>
              <a:t>maka</a:t>
            </a:r>
            <a:r>
              <a:rPr lang="en-US" sz="2500" dirty="0"/>
              <a:t> </a:t>
            </a:r>
            <a:r>
              <a:rPr lang="en-US" sz="2500" dirty="0" err="1"/>
              <a:t>bentuk</a:t>
            </a:r>
            <a:r>
              <a:rPr lang="en-US" sz="2500" dirty="0"/>
              <a:t> </a:t>
            </a:r>
            <a:r>
              <a:rPr lang="en-US" sz="2500" dirty="0" err="1"/>
              <a:t>urutan</a:t>
            </a:r>
            <a:r>
              <a:rPr lang="en-US" sz="2500" dirty="0"/>
              <a:t> yang </a:t>
            </a:r>
            <a:r>
              <a:rPr lang="en-US" sz="2500" dirty="0" err="1"/>
              <a:t>tepat</a:t>
            </a:r>
            <a:r>
              <a:rPr lang="en-US" sz="2500" dirty="0"/>
              <a:t> </a:t>
            </a:r>
            <a:r>
              <a:rPr lang="en-US" sz="2500" dirty="0" err="1"/>
              <a:t>tidak</a:t>
            </a:r>
            <a:r>
              <a:rPr lang="en-US" sz="2500" dirty="0"/>
              <a:t> </a:t>
            </a:r>
            <a:r>
              <a:rPr lang="en-US" sz="2500" dirty="0" err="1"/>
              <a:t>perlu</a:t>
            </a:r>
            <a:r>
              <a:rPr lang="en-US" sz="2500" dirty="0"/>
              <a:t> </a:t>
            </a:r>
            <a:r>
              <a:rPr lang="en-US" sz="2500" dirty="0" err="1"/>
              <a:t>dipermasalahkan</a:t>
            </a:r>
            <a:r>
              <a:rPr lang="en-US" sz="2500" dirty="0"/>
              <a:t>.</a:t>
            </a:r>
          </a:p>
          <a:p>
            <a:pPr eaLnBrk="1" hangingPunct="1">
              <a:defRPr/>
            </a:pPr>
            <a:endParaRPr lang="en-US" sz="25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2EFBD5-C80C-405B-B99A-E9D4F7293F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409122" y="265113"/>
            <a:ext cx="8153400" cy="1295400"/>
          </a:xfrm>
        </p:spPr>
        <p:txBody>
          <a:bodyPr/>
          <a:lstStyle/>
          <a:p>
            <a:pPr eaLnBrk="1" hangingPunct="1"/>
            <a:r>
              <a:rPr lang="en-US" dirty="0" err="1"/>
              <a:t>Impuls</a:t>
            </a:r>
            <a:r>
              <a:rPr lang="en-US" dirty="0"/>
              <a:t> Response Function (IRF)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dirty="0"/>
              <a:t>IRF menunjukkan bagaimana respon dari setiap variabel endogen sepanjang waktu terhadap kejutan dari variabel itu sendiri dan variabel endogen lainnya.</a:t>
            </a:r>
          </a:p>
          <a:p>
            <a:pPr eaLnBrk="1" hangingPunct="1">
              <a:lnSpc>
                <a:spcPct val="90000"/>
              </a:lnSpc>
            </a:pPr>
            <a:endParaRPr lang="sv-SE" dirty="0"/>
          </a:p>
          <a:p>
            <a:pPr eaLnBrk="1" hangingPunct="1">
              <a:lnSpc>
                <a:spcPct val="90000"/>
              </a:lnSpc>
            </a:pPr>
            <a:r>
              <a:rPr lang="sv-SE" dirty="0"/>
              <a:t>IRF digunakan untuk melihat pengaruh kontemporer dari sebuah variabel dependen jika mendapatkan guncangan atau inovasi dari variabel independen sebesar satu standar deviasi.</a:t>
            </a:r>
            <a:r>
              <a:rPr lang="en-US" dirty="0"/>
              <a:t>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F8EF41F-8810-493C-ACDE-0F25CE3A09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104" name="Title 1"/>
          <p:cNvSpPr>
            <a:spLocks noGrp="1"/>
          </p:cNvSpPr>
          <p:nvPr>
            <p:ph type="title"/>
          </p:nvPr>
        </p:nvSpPr>
        <p:spPr>
          <a:xfrm>
            <a:off x="3352800" y="250031"/>
            <a:ext cx="10515600" cy="1325563"/>
          </a:xfrm>
        </p:spPr>
        <p:txBody>
          <a:bodyPr/>
          <a:lstStyle/>
          <a:p>
            <a:pPr eaLnBrk="1" hangingPunct="1"/>
            <a:r>
              <a:rPr lang="en-US" dirty="0" err="1"/>
              <a:t>Impuls</a:t>
            </a:r>
            <a:r>
              <a:rPr lang="en-US" dirty="0"/>
              <a:t> Response Function (2)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>
          <a:xfrm>
            <a:off x="935935" y="1662906"/>
            <a:ext cx="10417865" cy="3699669"/>
          </a:xfrm>
        </p:spPr>
        <p:txBody>
          <a:bodyPr/>
          <a:lstStyle/>
          <a:p>
            <a:pPr eaLnBrk="1" hangingPunct="1"/>
            <a:r>
              <a:rPr lang="en-US" i="1" dirty="0"/>
              <a:t>vector autoregression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pula </a:t>
            </a:r>
            <a:r>
              <a:rPr lang="en-US" dirty="0" err="1"/>
              <a:t>direpresentasikan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i="1" dirty="0"/>
              <a:t>vector moving average</a:t>
            </a:r>
            <a:r>
              <a:rPr lang="en-US" dirty="0"/>
              <a:t> (VMA)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               ,              ,               ,dan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              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i="1" dirty="0" err="1"/>
              <a:t>impuls</a:t>
            </a:r>
            <a:r>
              <a:rPr lang="en-US" i="1" dirty="0"/>
              <a:t> response function</a:t>
            </a:r>
            <a:r>
              <a:rPr lang="en-US" dirty="0"/>
              <a:t>  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195409"/>
              </p:ext>
            </p:extLst>
          </p:nvPr>
        </p:nvGraphicFramePr>
        <p:xfrm>
          <a:off x="1893888" y="2572940"/>
          <a:ext cx="2895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1066680" imgH="431640" progId="Equation.DSMT4">
                  <p:embed/>
                </p:oleObj>
              </mc:Choice>
              <mc:Fallback>
                <p:oleObj name="Equation" r:id="rId5" imgW="1066680" imgH="43164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8" y="2572940"/>
                        <a:ext cx="28956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762070"/>
              </p:ext>
            </p:extLst>
          </p:nvPr>
        </p:nvGraphicFramePr>
        <p:xfrm>
          <a:off x="5932488" y="2572940"/>
          <a:ext cx="3733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1218960" imgH="482400" progId="Equation.DSMT4">
                  <p:embed/>
                </p:oleObj>
              </mc:Choice>
              <mc:Fallback>
                <p:oleObj name="Equation" r:id="rId7" imgW="1218960" imgH="48240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2572940"/>
                        <a:ext cx="3733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743542"/>
              </p:ext>
            </p:extLst>
          </p:nvPr>
        </p:nvGraphicFramePr>
        <p:xfrm>
          <a:off x="4092852" y="3962201"/>
          <a:ext cx="9699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381000" imgH="215900" progId="Equation.DSMT4">
                  <p:embed/>
                </p:oleObj>
              </mc:Choice>
              <mc:Fallback>
                <p:oleObj name="Equation" r:id="rId9" imgW="381000" imgH="215900" progId="Equation.DSMT4">
                  <p:embed/>
                  <p:pic>
                    <p:nvPicPr>
                      <p:cNvPr id="410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2852" y="3962201"/>
                        <a:ext cx="96996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19902"/>
              </p:ext>
            </p:extLst>
          </p:nvPr>
        </p:nvGraphicFramePr>
        <p:xfrm>
          <a:off x="5375656" y="3915749"/>
          <a:ext cx="12461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381000" imgH="215900" progId="Equation.DSMT4">
                  <p:embed/>
                </p:oleObj>
              </mc:Choice>
              <mc:Fallback>
                <p:oleObj name="Equation" r:id="rId11" imgW="381000" imgH="215900" progId="Equation.DSMT4">
                  <p:embed/>
                  <p:pic>
                    <p:nvPicPr>
                      <p:cNvPr id="410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656" y="3915749"/>
                        <a:ext cx="12461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013972"/>
              </p:ext>
            </p:extLst>
          </p:nvPr>
        </p:nvGraphicFramePr>
        <p:xfrm>
          <a:off x="6621844" y="3915749"/>
          <a:ext cx="12192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3" imgW="393871" imgH="215994" progId="Equation.DSMT4">
                  <p:embed/>
                </p:oleObj>
              </mc:Choice>
              <mc:Fallback>
                <p:oleObj name="Equation" r:id="rId13" imgW="393871" imgH="215994" progId="Equation.DSMT4">
                  <p:embed/>
                  <p:pic>
                    <p:nvPicPr>
                      <p:cNvPr id="410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1844" y="3915749"/>
                        <a:ext cx="1219200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453609"/>
              </p:ext>
            </p:extLst>
          </p:nvPr>
        </p:nvGraphicFramePr>
        <p:xfrm>
          <a:off x="8863567" y="3935774"/>
          <a:ext cx="12779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5" imgW="393871" imgH="215994" progId="Equation.DSMT4">
                  <p:embed/>
                </p:oleObj>
              </mc:Choice>
              <mc:Fallback>
                <p:oleObj name="Equation" r:id="rId15" imgW="393871" imgH="215994" progId="Equation.DSMT4">
                  <p:embed/>
                  <p:pic>
                    <p:nvPicPr>
                      <p:cNvPr id="410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567" y="3935774"/>
                        <a:ext cx="127793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TextBox 23"/>
          <p:cNvSpPr txBox="1">
            <a:spLocks noChangeArrowheads="1"/>
          </p:cNvSpPr>
          <p:nvPr/>
        </p:nvSpPr>
        <p:spPr bwMode="auto">
          <a:xfrm>
            <a:off x="4865688" y="2877740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dimana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D482E9-B708-438B-89C0-4FF384DC38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v-SE" sz="2600"/>
              <a:t>Hasil IRF tersebut sangat sensitif terhadap pengurutan (</a:t>
            </a:r>
            <a:r>
              <a:rPr lang="sv-SE" sz="2600" i="1"/>
              <a:t>ordering</a:t>
            </a:r>
            <a:r>
              <a:rPr lang="sv-SE" sz="2600"/>
              <a:t>) variabel yang digunakan dalam perhitungan</a:t>
            </a:r>
            <a:r>
              <a:rPr lang="en-US" sz="2600"/>
              <a:t> </a:t>
            </a:r>
          </a:p>
          <a:p>
            <a:pPr eaLnBrk="1" hangingPunct="1"/>
            <a:r>
              <a:rPr lang="sv-SE" sz="2600"/>
              <a:t>Pengurutan variabel yang didasarkan pada faktorisasi </a:t>
            </a:r>
            <a:r>
              <a:rPr lang="sv-SE" sz="2600" i="1"/>
              <a:t>cholesky</a:t>
            </a:r>
          </a:p>
          <a:p>
            <a:pPr eaLnBrk="1" hangingPunct="1"/>
            <a:r>
              <a:rPr lang="sv-SE" sz="2600"/>
              <a:t>Variabel yang memiliki nilai prediksi terhadap variabel lain diletakkan di depan berdampingan satu sama lainnya.</a:t>
            </a:r>
            <a:r>
              <a:rPr lang="en-US" sz="2600"/>
              <a:t> </a:t>
            </a:r>
          </a:p>
          <a:p>
            <a:pPr eaLnBrk="1" hangingPunct="1"/>
            <a:r>
              <a:rPr lang="sv-SE" sz="2600"/>
              <a:t>variabel yang tidak memiliki nilai prediksi terhadap variabel lain diletakkan paling belakang</a:t>
            </a:r>
            <a:r>
              <a:rPr lang="en-US" sz="2600"/>
              <a:t> </a:t>
            </a:r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title"/>
          </p:nvPr>
        </p:nvSpPr>
        <p:spPr>
          <a:xfrm>
            <a:off x="3303104" y="265113"/>
            <a:ext cx="8229600" cy="1295400"/>
          </a:xfrm>
          <a:noFill/>
        </p:spPr>
        <p:txBody>
          <a:bodyPr/>
          <a:lstStyle/>
          <a:p>
            <a:pPr eaLnBrk="1" hangingPunct="1"/>
            <a:r>
              <a:rPr lang="en-US" dirty="0" err="1"/>
              <a:t>Impuls</a:t>
            </a:r>
            <a:r>
              <a:rPr lang="en-US" dirty="0"/>
              <a:t> Response Function (3)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84981BB-917C-46D5-8DFF-CDE3646931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461052" y="755028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i="1" dirty="0"/>
              <a:t>Forecast Error Decomposition of Variance </a:t>
            </a:r>
            <a:r>
              <a:rPr lang="en-US" sz="3200" dirty="0"/>
              <a:t>(FEDVs)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0661" y="2080591"/>
            <a:ext cx="10995991" cy="4953000"/>
          </a:xfrm>
        </p:spPr>
        <p:txBody>
          <a:bodyPr/>
          <a:lstStyle/>
          <a:p>
            <a:pPr eaLnBrk="1" hangingPunct="1"/>
            <a:r>
              <a:rPr lang="en-US" dirty="0"/>
              <a:t>FEDVs :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- </a:t>
            </a:r>
            <a:r>
              <a:rPr lang="en-US" dirty="0" err="1"/>
              <a:t>ditunjukkan</a:t>
            </a:r>
            <a:r>
              <a:rPr lang="en-US" dirty="0"/>
              <a:t> oleh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i="1" dirty="0"/>
              <a:t>variance error</a:t>
            </a:r>
            <a:r>
              <a:rPr lang="en-US" dirty="0"/>
              <a:t> yang </a:t>
            </a:r>
            <a:r>
              <a:rPr lang="en-US" dirty="0" err="1"/>
              <a:t>dipengaruhi</a:t>
            </a:r>
            <a:r>
              <a:rPr lang="en-US" dirty="0"/>
              <a:t> oleh </a:t>
            </a:r>
            <a:r>
              <a:rPr lang="en-US" dirty="0" err="1"/>
              <a:t>variabel-variabel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eaLnBrk="1" hangingPunct="1"/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juga </a:t>
            </a:r>
            <a:r>
              <a:rPr lang="en-US" dirty="0" err="1"/>
              <a:t>kekuatan</a:t>
            </a:r>
            <a:r>
              <a:rPr lang="en-US" dirty="0"/>
              <a:t> dan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pada </a:t>
            </a:r>
            <a:r>
              <a:rPr lang="en-US" dirty="0" err="1"/>
              <a:t>kurun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r>
              <a:rPr lang="en-US" dirty="0"/>
              <a:t> (</a:t>
            </a:r>
            <a:r>
              <a:rPr lang="en-US" i="1" dirty="0"/>
              <a:t>how long / how persistent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Dekomposisi varians merinci varians dari </a:t>
            </a:r>
            <a:r>
              <a:rPr lang="en-US" sz="2400" i="1"/>
              <a:t>error</a:t>
            </a:r>
            <a:r>
              <a:rPr lang="en-US" sz="2400"/>
              <a:t> peramalan (</a:t>
            </a:r>
            <a:r>
              <a:rPr lang="en-US" sz="2400" i="1"/>
              <a:t>forecast</a:t>
            </a:r>
            <a:r>
              <a:rPr lang="en-US" sz="2400"/>
              <a:t>) menjadi komponen-komponen yang dapat dihubungkan dengan setiap variabel endogen dalam model</a:t>
            </a:r>
          </a:p>
          <a:p>
            <a:pPr eaLnBrk="1" hangingPunct="1">
              <a:buFont typeface="Wingdings" pitchFamily="2" charset="2"/>
              <a:buNone/>
            </a:pPr>
            <a:endParaRPr lang="en-US" sz="2400"/>
          </a:p>
          <a:p>
            <a:pPr eaLnBrk="1" hangingPunct="1"/>
            <a:r>
              <a:rPr lang="en-US" sz="2400"/>
              <a:t>Melalui perhitungan persentase </a:t>
            </a:r>
            <a:r>
              <a:rPr lang="en-US" sz="2400" i="1"/>
              <a:t>squared prediction error</a:t>
            </a:r>
            <a:r>
              <a:rPr lang="en-US" sz="2400"/>
              <a:t> k-tahap ke depan dari sebuah variabel akibat inovasi dalam variabel-variabel lain, dapat dilihat seberapa besar </a:t>
            </a:r>
            <a:r>
              <a:rPr lang="en-US" sz="2400" i="1"/>
              <a:t>error</a:t>
            </a:r>
            <a:r>
              <a:rPr lang="en-US" sz="2400"/>
              <a:t> peramalan variabel tersebut disebabkan oleh variabel itu sendiri dan variabel-variabel lainnya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/>
              <a:t>Forecast Error Decomposition of Variance </a:t>
            </a:r>
            <a:r>
              <a:rPr lang="en-US"/>
              <a:t>(2)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B5211A-753E-41B2-895C-2B91B7F4C8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6816CF-7F8A-495D-9A5F-5CBD5BF652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352800" y="146775"/>
            <a:ext cx="10515600" cy="1325563"/>
          </a:xfrm>
        </p:spPr>
        <p:txBody>
          <a:bodyPr/>
          <a:lstStyle/>
          <a:p>
            <a:pPr eaLnBrk="1" hangingPunct="1"/>
            <a:r>
              <a:rPr lang="en-US" dirty="0" err="1"/>
              <a:t>Keunggulan</a:t>
            </a:r>
            <a:r>
              <a:rPr lang="en-US" dirty="0"/>
              <a:t> VAR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hangingPunct="1"/>
            <a:r>
              <a:rPr lang="en-US" sz="2400" dirty="0" err="1"/>
              <a:t>Mengembangkan</a:t>
            </a:r>
            <a:r>
              <a:rPr lang="en-US" sz="2400" dirty="0"/>
              <a:t> model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bersamaan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yang </a:t>
            </a:r>
            <a:r>
              <a:rPr lang="en-US" sz="2400" dirty="0" err="1"/>
              <a:t>kompleks</a:t>
            </a:r>
            <a:r>
              <a:rPr lang="en-US" sz="2400" dirty="0"/>
              <a:t> (</a:t>
            </a:r>
            <a:r>
              <a:rPr lang="en-US" sz="2400" i="1" dirty="0"/>
              <a:t>multivariate</a:t>
            </a:r>
            <a:r>
              <a:rPr lang="en-US" sz="2400" dirty="0"/>
              <a:t>),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menangkap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keseluruhan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(</a:t>
            </a:r>
            <a:r>
              <a:rPr lang="en-US" sz="2400" dirty="0" err="1"/>
              <a:t>persamaan</a:t>
            </a:r>
            <a:r>
              <a:rPr lang="en-US" sz="2400" dirty="0"/>
              <a:t>) </a:t>
            </a:r>
            <a:r>
              <a:rPr lang="en-US" sz="2400" dirty="0" err="1"/>
              <a:t>itu</a:t>
            </a:r>
            <a:r>
              <a:rPr lang="en-US" sz="2400" dirty="0"/>
              <a:t>. </a:t>
            </a:r>
            <a:r>
              <a:rPr lang="en-US" sz="2400" dirty="0" err="1"/>
              <a:t>Hubungan</a:t>
            </a:r>
            <a:r>
              <a:rPr lang="en-US" sz="2400" dirty="0"/>
              <a:t> yang </a:t>
            </a:r>
            <a:r>
              <a:rPr lang="en-US" sz="2400" dirty="0" err="1"/>
              <a:t>terdeteksi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ataupun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.</a:t>
            </a:r>
          </a:p>
          <a:p>
            <a:pPr eaLnBrk="1" hangingPunct="1"/>
            <a:r>
              <a:rPr lang="en-US" sz="2400" dirty="0" err="1"/>
              <a:t>Uji</a:t>
            </a:r>
            <a:r>
              <a:rPr lang="en-US" sz="2400" dirty="0"/>
              <a:t> VAR yang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multivariat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menghindari</a:t>
            </a:r>
            <a:r>
              <a:rPr lang="en-US" sz="2400" dirty="0"/>
              <a:t> parameter yang bias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dimasukannya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yang </a:t>
            </a:r>
            <a:r>
              <a:rPr lang="en-US" sz="2400" dirty="0" err="1"/>
              <a:t>relevan</a:t>
            </a:r>
            <a:r>
              <a:rPr lang="en-US" sz="2400" dirty="0"/>
              <a:t>.</a:t>
            </a:r>
          </a:p>
          <a:p>
            <a:pPr eaLnBrk="1" hangingPunct="1"/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mendeteksi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antarvariabel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menjadikan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i="1" dirty="0"/>
              <a:t>endogenous</a:t>
            </a:r>
            <a:r>
              <a:rPr lang="en-US" sz="2400" dirty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/>
              <a:t>.</a:t>
            </a:r>
          </a:p>
          <a:p>
            <a:pPr eaLnBrk="1" hangingPunct="1"/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Keunggulan VAR (2)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Karena bekerja berdasarkan data, metode VAR terbebas dari berbagai batasan teori ekonomi yang sering muncul termasuk gejala perbedaan semu (</a:t>
            </a:r>
            <a:r>
              <a:rPr lang="en-US" sz="2400" i="1"/>
              <a:t>spurious variable endogenty </a:t>
            </a:r>
            <a:r>
              <a:rPr lang="en-US" sz="2400"/>
              <a:t>dan </a:t>
            </a:r>
            <a:r>
              <a:rPr lang="en-US" sz="2400" i="1"/>
              <a:t>exogenty</a:t>
            </a:r>
            <a:r>
              <a:rPr lang="en-US" sz="2400"/>
              <a:t>) di dalam model ekonometrik konvensional terutama pada persamaan simultan, sehingga menghindari penafsiran yang salah.</a:t>
            </a:r>
          </a:p>
          <a:p>
            <a:pPr eaLnBrk="1" hangingPunct="1"/>
            <a:r>
              <a:rPr lang="en-US" sz="2400"/>
              <a:t>Dengan teknik VAR maka yang akan terpilih hanya variabel yang relevan untuk disinkronisasi dengan teori yang ada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58D7C3-4EE1-41D4-9114-C10C629298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236DD4-58FC-4600-A147-A3D850B085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3352800" y="250031"/>
            <a:ext cx="10515600" cy="1325563"/>
          </a:xfrm>
        </p:spPr>
        <p:txBody>
          <a:bodyPr/>
          <a:lstStyle/>
          <a:p>
            <a:pPr eaLnBrk="1" hangingPunct="1"/>
            <a:r>
              <a:rPr lang="en-US" dirty="0" err="1"/>
              <a:t>Kelemahan</a:t>
            </a:r>
            <a:r>
              <a:rPr lang="en-US" dirty="0"/>
              <a:t> VAR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dilandasi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antarvariabel</a:t>
            </a:r>
            <a:r>
              <a:rPr lang="en-US" dirty="0"/>
              <a:t> (model non-</a:t>
            </a:r>
            <a:r>
              <a:rPr lang="en-US" dirty="0" err="1"/>
              <a:t>struktural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id-ID" dirty="0"/>
              <a:t>bersifat ateoritik</a:t>
            </a:r>
            <a:r>
              <a:rPr lang="en-US" dirty="0"/>
              <a:t>.</a:t>
            </a:r>
          </a:p>
          <a:p>
            <a:pPr lvl="0" eaLnBrk="1" hangingPunct="1"/>
            <a:r>
              <a:rPr lang="id-ID" dirty="0"/>
              <a:t>Mengingat tujuan utama model VAR untuk peramalan, maka model VAR kurang cocok untuk menganalisis kebijakan.</a:t>
            </a:r>
            <a:endParaRPr lang="en-US" dirty="0"/>
          </a:p>
          <a:p>
            <a:pPr eaLnBrk="1" hangingPunct="1"/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lag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yang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model VAR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.</a:t>
            </a:r>
          </a:p>
          <a:p>
            <a:pPr eaLnBrk="1" hangingPunct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445" y="2284761"/>
            <a:ext cx="3800381" cy="469762"/>
          </a:xfrm>
        </p:spPr>
        <p:txBody>
          <a:bodyPr>
            <a:noAutofit/>
          </a:bodyPr>
          <a:lstStyle/>
          <a:p>
            <a:r>
              <a:rPr lang="en-ID" sz="2800" b="1" spc="-3" dirty="0">
                <a:latin typeface="Arial"/>
                <a:cs typeface="Arial"/>
              </a:rPr>
              <a:t>TERIMAKASIH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46534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800" b="1" spc="-3" dirty="0" err="1">
                <a:latin typeface="Arial"/>
                <a:cs typeface="Arial"/>
              </a:rPr>
              <a:t>Pendahuluan</a:t>
            </a:r>
            <a:endParaRPr lang="en-ID" sz="2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C85B39-03B5-47CE-9062-2DA010337FBB}"/>
              </a:ext>
            </a:extLst>
          </p:cNvPr>
          <p:cNvSpPr txBox="1">
            <a:spLocks/>
          </p:cNvSpPr>
          <p:nvPr/>
        </p:nvSpPr>
        <p:spPr>
          <a:xfrm>
            <a:off x="576470" y="1348409"/>
            <a:ext cx="11257722" cy="51403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biasanya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mendeskripsikan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adakalanya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menyediakan</a:t>
            </a:r>
            <a:r>
              <a:rPr lang="en-US" sz="2000" dirty="0"/>
              <a:t> </a:t>
            </a:r>
            <a:r>
              <a:rPr lang="en-US" sz="2000" dirty="0" err="1"/>
              <a:t>spesifikasi</a:t>
            </a:r>
            <a:r>
              <a:rPr lang="en-US" sz="2000" dirty="0"/>
              <a:t> model </a:t>
            </a:r>
            <a:r>
              <a:rPr lang="en-US" sz="2000" dirty="0" err="1"/>
              <a:t>dinamis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endogenitas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di </a:t>
            </a:r>
            <a:r>
              <a:rPr lang="en-US" sz="2000" dirty="0" err="1"/>
              <a:t>sisi</a:t>
            </a:r>
            <a:r>
              <a:rPr lang="en-US" sz="2000" dirty="0"/>
              <a:t> dependent </a:t>
            </a:r>
            <a:r>
              <a:rPr lang="en-US" sz="2000" dirty="0" err="1"/>
              <a:t>maupun</a:t>
            </a:r>
            <a:r>
              <a:rPr lang="en-US" sz="2000" dirty="0"/>
              <a:t> independent.</a:t>
            </a:r>
          </a:p>
          <a:p>
            <a:endParaRPr lang="en-US" sz="2000" dirty="0"/>
          </a:p>
          <a:p>
            <a:pPr algn="ctr">
              <a:buFont typeface="Arial" panose="020B0604020202020204" pitchFamily="34" charset="0"/>
              <a:buNone/>
            </a:pPr>
            <a:r>
              <a:rPr lang="en-US" sz="2000" b="1" dirty="0"/>
              <a:t>“ </a:t>
            </a:r>
            <a:r>
              <a:rPr lang="en-US" sz="2000" b="1" dirty="0" err="1"/>
              <a:t>Metode</a:t>
            </a:r>
            <a:r>
              <a:rPr lang="en-US" sz="2000" b="1" dirty="0"/>
              <a:t> VAR </a:t>
            </a:r>
            <a:r>
              <a:rPr lang="en-US" sz="2000" b="1" dirty="0" err="1"/>
              <a:t>digunakan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mengatasi</a:t>
            </a:r>
            <a:r>
              <a:rPr lang="en-US" sz="2000" b="1" dirty="0"/>
              <a:t> </a:t>
            </a:r>
            <a:r>
              <a:rPr lang="en-US" sz="2000" b="1" dirty="0" err="1"/>
              <a:t>masalah</a:t>
            </a:r>
            <a:r>
              <a:rPr lang="en-US" sz="2000" b="1" dirty="0"/>
              <a:t> </a:t>
            </a:r>
            <a:r>
              <a:rPr lang="en-US" sz="2000" b="1" dirty="0" err="1"/>
              <a:t>tersebut</a:t>
            </a:r>
            <a:r>
              <a:rPr lang="en-US" sz="2000" b="1" dirty="0"/>
              <a:t> “ </a:t>
            </a:r>
            <a:r>
              <a:rPr lang="en-US" sz="2000" dirty="0"/>
              <a:t> 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89870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500" b="1" spc="-3" dirty="0" err="1">
                <a:latin typeface="Arial"/>
                <a:cs typeface="Arial"/>
              </a:rPr>
              <a:t>Pengertian</a:t>
            </a:r>
            <a:r>
              <a:rPr lang="en-ID" sz="2500" b="1" spc="-3" dirty="0">
                <a:latin typeface="Arial"/>
                <a:cs typeface="Arial"/>
              </a:rPr>
              <a:t> Model VAR</a:t>
            </a:r>
            <a:endParaRPr lang="en-ID" sz="25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738667-3D9F-49CA-B2AB-C393BB8BD4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9847" y="1363609"/>
            <a:ext cx="11887200" cy="4797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47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7086" y="299206"/>
            <a:ext cx="9379226" cy="469762"/>
          </a:xfrm>
        </p:spPr>
        <p:txBody>
          <a:bodyPr>
            <a:noAutofit/>
          </a:bodyPr>
          <a:lstStyle/>
          <a:p>
            <a:r>
              <a:rPr lang="en-GB" sz="2000" b="1" spc="-3" dirty="0" err="1">
                <a:latin typeface="Arial"/>
                <a:cs typeface="Arial"/>
              </a:rPr>
              <a:t>Pengertian</a:t>
            </a:r>
            <a:r>
              <a:rPr lang="en-GB" sz="2000" b="1" spc="-3" dirty="0">
                <a:latin typeface="Arial"/>
                <a:cs typeface="Arial"/>
              </a:rPr>
              <a:t> Model VAR</a:t>
            </a:r>
            <a:endParaRPr lang="en-ID" sz="2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D3DF48B-AFE6-4D67-843B-BE9678AE4A00}"/>
              </a:ext>
            </a:extLst>
          </p:cNvPr>
          <p:cNvGrpSpPr/>
          <p:nvPr/>
        </p:nvGrpSpPr>
        <p:grpSpPr>
          <a:xfrm>
            <a:off x="1928191" y="1042012"/>
            <a:ext cx="8673548" cy="5982063"/>
            <a:chOff x="445441" y="1056797"/>
            <a:chExt cx="7696200" cy="5839122"/>
          </a:xfrm>
        </p:grpSpPr>
        <p:sp>
          <p:nvSpPr>
            <p:cNvPr id="12" name="Rectangle 3">
              <a:extLst>
                <a:ext uri="{FF2B5EF4-FFF2-40B4-BE49-F238E27FC236}">
                  <a16:creationId xmlns:a16="http://schemas.microsoft.com/office/drawing/2014/main" id="{4C5EF53D-EC05-4290-85E3-BE1E0B042A5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45441" y="1056797"/>
              <a:ext cx="7696200" cy="5839122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8"/>
              <a:endParaRPr lang="en-US" dirty="0">
                <a:latin typeface="Calisto MT" pitchFamily="18" charset="0"/>
              </a:endParaRPr>
            </a:p>
            <a:p>
              <a:r>
                <a:rPr lang="en-US" sz="2400" dirty="0" err="1">
                  <a:latin typeface="Calisto MT" pitchFamily="18" charset="0"/>
                </a:rPr>
                <a:t>Substitusi</a:t>
              </a:r>
              <a:r>
                <a:rPr lang="en-US" sz="2400" dirty="0">
                  <a:latin typeface="Calisto MT" pitchFamily="18" charset="0"/>
                </a:rPr>
                <a:t> pers. 8.1 </a:t>
              </a:r>
              <a:r>
                <a:rPr lang="en-US" sz="2400" dirty="0" err="1">
                  <a:latin typeface="Calisto MT" pitchFamily="18" charset="0"/>
                </a:rPr>
                <a:t>ke</a:t>
              </a:r>
              <a:r>
                <a:rPr lang="en-US" sz="2400" dirty="0">
                  <a:latin typeface="Calisto MT" pitchFamily="18" charset="0"/>
                </a:rPr>
                <a:t> pers. 8.2</a:t>
              </a:r>
            </a:p>
            <a:p>
              <a:pPr>
                <a:buFont typeface="Arial" panose="020B0604020202020204" pitchFamily="34" charset="0"/>
                <a:buNone/>
              </a:pPr>
              <a:r>
                <a:rPr lang="en-US" sz="2400" dirty="0">
                  <a:latin typeface="Calisto MT" pitchFamily="18" charset="0"/>
                </a:rPr>
                <a:t>                                                                                                             							(8.5)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 err="1">
                  <a:latin typeface="Calisto MT" pitchFamily="18" charset="0"/>
                </a:rPr>
                <a:t>Secara</a:t>
              </a:r>
              <a:r>
                <a:rPr lang="en-US" sz="2400" dirty="0">
                  <a:latin typeface="Calisto MT" pitchFamily="18" charset="0"/>
                </a:rPr>
                <a:t> </a:t>
              </a:r>
              <a:r>
                <a:rPr lang="en-US" sz="2400" dirty="0" err="1">
                  <a:latin typeface="Calisto MT" pitchFamily="18" charset="0"/>
                </a:rPr>
                <a:t>sederhana</a:t>
              </a:r>
              <a:r>
                <a:rPr lang="en-US" sz="2400" dirty="0">
                  <a:latin typeface="Calisto MT" pitchFamily="18" charset="0"/>
                </a:rPr>
                <a:t> </a:t>
              </a:r>
              <a:r>
                <a:rPr lang="en-US" sz="2400" dirty="0" err="1">
                  <a:latin typeface="Calisto MT" pitchFamily="18" charset="0"/>
                </a:rPr>
                <a:t>bisa</a:t>
              </a:r>
              <a:r>
                <a:rPr lang="en-US" sz="2400" dirty="0">
                  <a:latin typeface="Calisto MT" pitchFamily="18" charset="0"/>
                </a:rPr>
                <a:t> </a:t>
              </a:r>
              <a:r>
                <a:rPr lang="en-US" sz="2400" dirty="0" err="1">
                  <a:latin typeface="Calisto MT" pitchFamily="18" charset="0"/>
                </a:rPr>
                <a:t>ditulis</a:t>
              </a:r>
              <a:endParaRPr lang="en-US" sz="2400" dirty="0">
                <a:latin typeface="Calisto MT" pitchFamily="18" charset="0"/>
              </a:endParaRPr>
            </a:p>
            <a:p>
              <a:endParaRPr lang="en-US" sz="2400" dirty="0">
                <a:latin typeface="Calisto MT" pitchFamily="18" charset="0"/>
              </a:endParaRPr>
            </a:p>
            <a:p>
              <a:endParaRPr lang="en-US" sz="2400" dirty="0">
                <a:latin typeface="Calisto MT" pitchFamily="18" charset="0"/>
              </a:endParaRPr>
            </a:p>
            <a:p>
              <a:pPr>
                <a:spcBef>
                  <a:spcPts val="1800"/>
                </a:spcBef>
              </a:pPr>
              <a:r>
                <a:rPr lang="en-US" sz="2400" dirty="0" err="1">
                  <a:latin typeface="Calisto MT" pitchFamily="18" charset="0"/>
                </a:rPr>
                <a:t>Dalam</a:t>
              </a:r>
              <a:r>
                <a:rPr lang="en-US" sz="2400" dirty="0">
                  <a:latin typeface="Calisto MT" pitchFamily="18" charset="0"/>
                </a:rPr>
                <a:t> </a:t>
              </a:r>
              <a:r>
                <a:rPr lang="en-US" sz="2400" dirty="0" err="1">
                  <a:latin typeface="Calisto MT" pitchFamily="18" charset="0"/>
                </a:rPr>
                <a:t>notasi</a:t>
              </a:r>
              <a:r>
                <a:rPr lang="en-US" sz="2400" dirty="0">
                  <a:latin typeface="Calisto MT" pitchFamily="18" charset="0"/>
                </a:rPr>
                <a:t> </a:t>
              </a:r>
              <a:r>
                <a:rPr lang="en-US" sz="2400" dirty="0" err="1">
                  <a:latin typeface="Calisto MT" pitchFamily="18" charset="0"/>
                </a:rPr>
                <a:t>matriks</a:t>
              </a:r>
              <a:r>
                <a:rPr lang="en-US" sz="2400" dirty="0">
                  <a:latin typeface="Calisto MT" pitchFamily="18" charset="0"/>
                </a:rPr>
                <a:t>:</a:t>
              </a:r>
            </a:p>
            <a:p>
              <a:pPr>
                <a:buFont typeface="Arial" panose="020B0604020202020204" pitchFamily="34" charset="0"/>
                <a:buNone/>
              </a:pPr>
              <a:r>
                <a:rPr lang="en-US" sz="2400" dirty="0">
                  <a:latin typeface="Calisto MT" pitchFamily="18" charset="0"/>
                </a:rPr>
                <a:t>                                                                                                            							(8.6)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 err="1">
                  <a:latin typeface="Calisto MT" pitchFamily="18" charset="0"/>
                </a:rPr>
                <a:t>Sehingga</a:t>
              </a:r>
              <a:r>
                <a:rPr lang="en-US" sz="2400" dirty="0">
                  <a:latin typeface="Calisto MT" pitchFamily="18" charset="0"/>
                </a:rPr>
                <a:t> </a:t>
              </a:r>
              <a:r>
                <a:rPr lang="en-US" sz="2400" dirty="0" err="1">
                  <a:latin typeface="Calisto MT" pitchFamily="18" charset="0"/>
                </a:rPr>
                <a:t>bisa</a:t>
              </a:r>
              <a:r>
                <a:rPr lang="en-US" sz="2400" dirty="0">
                  <a:latin typeface="Calisto MT" pitchFamily="18" charset="0"/>
                </a:rPr>
                <a:t> </a:t>
              </a:r>
              <a:r>
                <a:rPr lang="en-US" sz="2400" dirty="0" err="1">
                  <a:latin typeface="Calisto MT" pitchFamily="18" charset="0"/>
                </a:rPr>
                <a:t>ditulis</a:t>
              </a:r>
              <a:r>
                <a:rPr lang="en-US" sz="2400" dirty="0">
                  <a:latin typeface="Calisto MT" pitchFamily="18" charset="0"/>
                </a:rPr>
                <a:t>                                                                                                          															(8.7)</a:t>
              </a:r>
            </a:p>
            <a:p>
              <a:endParaRPr lang="en-US" sz="1900" dirty="0">
                <a:latin typeface="Calisto MT" pitchFamily="18" charset="0"/>
              </a:endParaRPr>
            </a:p>
            <a:p>
              <a:pPr>
                <a:buFont typeface="Arial" panose="020B0604020202020204" pitchFamily="34" charset="0"/>
                <a:buNone/>
              </a:pPr>
              <a:endParaRPr lang="en-US" sz="1900" dirty="0">
                <a:latin typeface="Calisto MT" pitchFamily="18" charset="0"/>
              </a:endParaRPr>
            </a:p>
            <a:p>
              <a:endParaRPr lang="en-US" sz="1900" dirty="0">
                <a:latin typeface="Calisto MT" pitchFamily="18" charset="0"/>
              </a:endParaRPr>
            </a:p>
            <a:p>
              <a:pPr marL="609600" indent="-609600">
                <a:buFontTx/>
                <a:buNone/>
              </a:pPr>
              <a:endParaRPr lang="en-GB" sz="1900" dirty="0">
                <a:latin typeface="Calisto MT" pitchFamily="18" charset="0"/>
              </a:endParaRPr>
            </a:p>
          </p:txBody>
        </p:sp>
        <p:graphicFrame>
          <p:nvGraphicFramePr>
            <p:cNvPr id="13" name="Object 5">
              <a:extLst>
                <a:ext uri="{FF2B5EF4-FFF2-40B4-BE49-F238E27FC236}">
                  <a16:creationId xmlns:a16="http://schemas.microsoft.com/office/drawing/2014/main" id="{6702A70D-F230-4FBA-82AA-6B0BC046765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04978269"/>
                </p:ext>
              </p:extLst>
            </p:nvPr>
          </p:nvGraphicFramePr>
          <p:xfrm>
            <a:off x="914400" y="1752600"/>
            <a:ext cx="4648201" cy="5947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" name="Equation" r:id="rId4" imgW="4394200" imgH="457200" progId="Equation.3">
                    <p:embed/>
                  </p:oleObj>
                </mc:Choice>
                <mc:Fallback>
                  <p:oleObj name="Equation" r:id="rId4" imgW="4394200" imgH="457200" progId="Equation.3">
                    <p:embed/>
                    <p:pic>
                      <p:nvPicPr>
                        <p:cNvPr id="21509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4400" y="1752600"/>
                          <a:ext cx="4648201" cy="594797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9">
              <a:extLst>
                <a:ext uri="{FF2B5EF4-FFF2-40B4-BE49-F238E27FC236}">
                  <a16:creationId xmlns:a16="http://schemas.microsoft.com/office/drawing/2014/main" id="{70947439-D913-4164-A942-B835E4384B9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1022323"/>
                </p:ext>
              </p:extLst>
            </p:nvPr>
          </p:nvGraphicFramePr>
          <p:xfrm>
            <a:off x="914400" y="3124200"/>
            <a:ext cx="32258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" name="Equation" r:id="rId6" imgW="2413000" imgH="228600" progId="Equation.3">
                    <p:embed/>
                  </p:oleObj>
                </mc:Choice>
                <mc:Fallback>
                  <p:oleObj name="Equation" r:id="rId6" imgW="2413000" imgH="228600" progId="Equation.3">
                    <p:embed/>
                    <p:pic>
                      <p:nvPicPr>
                        <p:cNvPr id="21513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4400" y="3124200"/>
                          <a:ext cx="3225800" cy="304800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1">
              <a:extLst>
                <a:ext uri="{FF2B5EF4-FFF2-40B4-BE49-F238E27FC236}">
                  <a16:creationId xmlns:a16="http://schemas.microsoft.com/office/drawing/2014/main" id="{94A8F5B8-BE92-49D0-9822-FC1531D058F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32135280"/>
                </p:ext>
              </p:extLst>
            </p:nvPr>
          </p:nvGraphicFramePr>
          <p:xfrm>
            <a:off x="914400" y="3581400"/>
            <a:ext cx="32639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" name="Equation" r:id="rId8" imgW="2451100" imgH="228600" progId="Equation.3">
                    <p:embed/>
                  </p:oleObj>
                </mc:Choice>
                <mc:Fallback>
                  <p:oleObj name="Equation" r:id="rId8" imgW="2451100" imgH="228600" progId="Equation.3">
                    <p:embed/>
                    <p:pic>
                      <p:nvPicPr>
                        <p:cNvPr id="21515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4400" y="3581400"/>
                          <a:ext cx="3263900" cy="304800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3">
              <a:extLst>
                <a:ext uri="{FF2B5EF4-FFF2-40B4-BE49-F238E27FC236}">
                  <a16:creationId xmlns:a16="http://schemas.microsoft.com/office/drawing/2014/main" id="{DD16B56F-EC70-4EEF-AFC2-D262EAFFEDB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82438764"/>
                </p:ext>
              </p:extLst>
            </p:nvPr>
          </p:nvGraphicFramePr>
          <p:xfrm>
            <a:off x="762000" y="4648200"/>
            <a:ext cx="4383741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" name="Equation" r:id="rId10" imgW="3111500" imgH="482600" progId="Equation.3">
                    <p:embed/>
                  </p:oleObj>
                </mc:Choice>
                <mc:Fallback>
                  <p:oleObj name="Equation" r:id="rId10" imgW="3111500" imgH="482600" progId="Equation.3">
                    <p:embed/>
                    <p:pic>
                      <p:nvPicPr>
                        <p:cNvPr id="21517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2000" y="4648200"/>
                          <a:ext cx="4383741" cy="685800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5">
              <a:extLst>
                <a:ext uri="{FF2B5EF4-FFF2-40B4-BE49-F238E27FC236}">
                  <a16:creationId xmlns:a16="http://schemas.microsoft.com/office/drawing/2014/main" id="{C14E3238-21CF-45C0-A645-F9E6B418AD1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2603038"/>
                </p:ext>
              </p:extLst>
            </p:nvPr>
          </p:nvGraphicFramePr>
          <p:xfrm>
            <a:off x="990600" y="5867400"/>
            <a:ext cx="2495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Equation" r:id="rId12" imgW="1244600" imgH="228600" progId="Equation.3">
                    <p:embed/>
                  </p:oleObj>
                </mc:Choice>
                <mc:Fallback>
                  <p:oleObj name="Equation" r:id="rId12" imgW="1244600" imgH="228600" progId="Equation.3">
                    <p:embed/>
                    <p:pic>
                      <p:nvPicPr>
                        <p:cNvPr id="21519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90600" y="5867400"/>
                          <a:ext cx="2495550" cy="457200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250751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>
                <a:latin typeface="Arial"/>
                <a:cs typeface="Arial"/>
              </a:rPr>
              <a:t>Model VAR</a:t>
            </a:r>
            <a:endParaRPr lang="en-ID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8F458C8-46F5-4E2E-A336-CC6BF23F5714}"/>
              </a:ext>
            </a:extLst>
          </p:cNvPr>
          <p:cNvSpPr txBox="1">
            <a:spLocks/>
          </p:cNvSpPr>
          <p:nvPr/>
        </p:nvSpPr>
        <p:spPr>
          <a:xfrm>
            <a:off x="2087218" y="1547191"/>
            <a:ext cx="7620000" cy="56388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2400" dirty="0" err="1">
                <a:latin typeface="Calisto MT" pitchFamily="18" charset="0"/>
              </a:rPr>
              <a:t>Persamaan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tsb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disebut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i="1" dirty="0">
                <a:latin typeface="Calisto MT" pitchFamily="18" charset="0"/>
              </a:rPr>
              <a:t>Vector </a:t>
            </a:r>
            <a:r>
              <a:rPr lang="en-US" sz="2400" i="1" dirty="0" err="1">
                <a:latin typeface="Calisto MT" pitchFamily="18" charset="0"/>
              </a:rPr>
              <a:t>Autoregresive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berordo</a:t>
            </a:r>
            <a:r>
              <a:rPr lang="en-US" sz="2400" dirty="0">
                <a:latin typeface="Calisto MT" pitchFamily="18" charset="0"/>
              </a:rPr>
              <a:t> 1 </a:t>
            </a:r>
            <a:r>
              <a:rPr lang="en-US" sz="2400" dirty="0" err="1">
                <a:latin typeface="Calisto MT" pitchFamily="18" charset="0"/>
              </a:rPr>
              <a:t>dengan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dua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peubah</a:t>
            </a:r>
            <a:r>
              <a:rPr lang="en-US" sz="2400" dirty="0">
                <a:latin typeface="Calisto MT" pitchFamily="18" charset="0"/>
              </a:rPr>
              <a:t> (</a:t>
            </a:r>
            <a:r>
              <a:rPr lang="en-US" sz="2400" i="1" dirty="0">
                <a:latin typeface="Calisto MT" pitchFamily="18" charset="0"/>
              </a:rPr>
              <a:t>bivariate</a:t>
            </a:r>
            <a:r>
              <a:rPr lang="en-US" sz="2400" dirty="0">
                <a:latin typeface="Calisto MT" pitchFamily="18" charset="0"/>
              </a:rPr>
              <a:t>). </a:t>
            </a:r>
            <a:r>
              <a:rPr lang="en-US" sz="2400" dirty="0" err="1">
                <a:latin typeface="Calisto MT" pitchFamily="18" charset="0"/>
              </a:rPr>
              <a:t>Lazim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ditulis</a:t>
            </a:r>
            <a:r>
              <a:rPr lang="en-US" sz="2400" dirty="0">
                <a:latin typeface="Calisto MT" pitchFamily="18" charset="0"/>
              </a:rPr>
              <a:t> VAR(1). 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latin typeface="Calisto MT" pitchFamily="18" charset="0"/>
              </a:rPr>
              <a:t>Jika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peubah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sebanyak</a:t>
            </a:r>
            <a:r>
              <a:rPr lang="en-US" sz="2400" dirty="0">
                <a:latin typeface="Calisto MT" pitchFamily="18" charset="0"/>
              </a:rPr>
              <a:t> M, </a:t>
            </a:r>
            <a:r>
              <a:rPr lang="en-US" sz="2400" dirty="0" err="1">
                <a:latin typeface="Calisto MT" pitchFamily="18" charset="0"/>
              </a:rPr>
              <a:t>dengan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observasi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sebanyak</a:t>
            </a:r>
            <a:r>
              <a:rPr lang="en-US" sz="2400" dirty="0">
                <a:latin typeface="Calisto MT" pitchFamily="18" charset="0"/>
              </a:rPr>
              <a:t> T dan ordo p, </a:t>
            </a:r>
            <a:r>
              <a:rPr lang="en-US" sz="2400" dirty="0" err="1">
                <a:latin typeface="Calisto MT" pitchFamily="18" charset="0"/>
              </a:rPr>
              <a:t>maka</a:t>
            </a:r>
            <a:r>
              <a:rPr lang="en-US" sz="2400" dirty="0">
                <a:latin typeface="Calisto MT" pitchFamily="18" charset="0"/>
              </a:rPr>
              <a:t> model VAR (p) </a:t>
            </a:r>
            <a:r>
              <a:rPr lang="en-US" sz="2400" dirty="0" err="1">
                <a:latin typeface="Calisto MT" pitchFamily="18" charset="0"/>
              </a:rPr>
              <a:t>dapat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ditulis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sbb</a:t>
            </a:r>
            <a:r>
              <a:rPr lang="en-US" sz="2400" dirty="0">
                <a:latin typeface="Calisto MT" pitchFamily="18" charset="0"/>
              </a:rPr>
              <a:t>:</a:t>
            </a:r>
          </a:p>
          <a:p>
            <a:pPr>
              <a:spcBef>
                <a:spcPts val="1200"/>
              </a:spcBef>
            </a:pPr>
            <a:endParaRPr lang="en-US" sz="2400" dirty="0">
              <a:latin typeface="Calisto MT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dirty="0">
                <a:latin typeface="Calisto MT" pitchFamily="18" charset="0"/>
              </a:rPr>
              <a:t>A</a:t>
            </a:r>
            <a:r>
              <a:rPr lang="en-US" sz="2400" baseline="-25000" dirty="0">
                <a:latin typeface="Calisto MT" pitchFamily="18" charset="0"/>
              </a:rPr>
              <a:t>0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adalah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vektor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berukuran</a:t>
            </a:r>
            <a:r>
              <a:rPr lang="en-US" sz="2400" dirty="0">
                <a:latin typeface="Calisto MT" pitchFamily="18" charset="0"/>
              </a:rPr>
              <a:t> M x 1 dan </a:t>
            </a:r>
            <a:r>
              <a:rPr lang="en-US" sz="2400" dirty="0" err="1">
                <a:latin typeface="Calisto MT" pitchFamily="18" charset="0"/>
              </a:rPr>
              <a:t>matriks</a:t>
            </a:r>
            <a:r>
              <a:rPr lang="en-US" sz="2400" dirty="0">
                <a:latin typeface="Calisto MT" pitchFamily="18" charset="0"/>
              </a:rPr>
              <a:t> A</a:t>
            </a:r>
            <a:r>
              <a:rPr lang="en-US" sz="2400" baseline="-25000" dirty="0">
                <a:latin typeface="Calisto MT" pitchFamily="18" charset="0"/>
              </a:rPr>
              <a:t>1</a:t>
            </a:r>
            <a:r>
              <a:rPr lang="en-US" sz="2400" dirty="0">
                <a:latin typeface="Calisto MT" pitchFamily="18" charset="0"/>
              </a:rPr>
              <a:t> (</a:t>
            </a:r>
            <a:r>
              <a:rPr lang="en-US" sz="2400" dirty="0" err="1">
                <a:latin typeface="Calisto MT" pitchFamily="18" charset="0"/>
              </a:rPr>
              <a:t>i</a:t>
            </a:r>
            <a:r>
              <a:rPr lang="en-US" sz="2400" dirty="0">
                <a:latin typeface="Calisto MT" pitchFamily="18" charset="0"/>
              </a:rPr>
              <a:t> = 1, 2, ...p) </a:t>
            </a:r>
            <a:r>
              <a:rPr lang="en-US" sz="2400" dirty="0" err="1">
                <a:latin typeface="Calisto MT" pitchFamily="18" charset="0"/>
              </a:rPr>
              <a:t>masing-masing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berukuran</a:t>
            </a:r>
            <a:r>
              <a:rPr lang="en-US" sz="2400" dirty="0">
                <a:latin typeface="Calisto MT" pitchFamily="18" charset="0"/>
              </a:rPr>
              <a:t> M x M.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latin typeface="Calisto MT" pitchFamily="18" charset="0"/>
              </a:rPr>
              <a:t>Banyaknya</a:t>
            </a:r>
            <a:r>
              <a:rPr lang="en-US" sz="2400" dirty="0">
                <a:latin typeface="Calisto MT" pitchFamily="18" charset="0"/>
              </a:rPr>
              <a:t> parameter model yang </a:t>
            </a:r>
            <a:r>
              <a:rPr lang="en-US" sz="2400" dirty="0" err="1">
                <a:latin typeface="Calisto MT" pitchFamily="18" charset="0"/>
              </a:rPr>
              <a:t>harus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diestimasi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dari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suatu</a:t>
            </a:r>
            <a:r>
              <a:rPr lang="en-US" sz="2400" dirty="0">
                <a:latin typeface="Calisto MT" pitchFamily="18" charset="0"/>
              </a:rPr>
              <a:t> model VAR (p) </a:t>
            </a:r>
            <a:r>
              <a:rPr lang="en-US" sz="2400" dirty="0" err="1">
                <a:latin typeface="Calisto MT" pitchFamily="18" charset="0"/>
              </a:rPr>
              <a:t>adalah</a:t>
            </a:r>
            <a:r>
              <a:rPr lang="en-US" sz="2400" dirty="0">
                <a:latin typeface="Calisto MT" pitchFamily="18" charset="0"/>
              </a:rPr>
              <a:t> M + M</a:t>
            </a:r>
            <a:r>
              <a:rPr lang="en-US" sz="2400" baseline="30000" dirty="0">
                <a:latin typeface="Calisto MT" pitchFamily="18" charset="0"/>
              </a:rPr>
              <a:t>2</a:t>
            </a:r>
            <a:r>
              <a:rPr lang="en-US" sz="2400" dirty="0">
                <a:latin typeface="Calisto MT" pitchFamily="18" charset="0"/>
              </a:rPr>
              <a:t>p = M (1 + </a:t>
            </a:r>
            <a:r>
              <a:rPr lang="en-US" sz="2400" dirty="0" err="1">
                <a:latin typeface="Calisto MT" pitchFamily="18" charset="0"/>
              </a:rPr>
              <a:t>Mp</a:t>
            </a:r>
            <a:r>
              <a:rPr lang="en-US" sz="2400" dirty="0">
                <a:latin typeface="Calisto MT" pitchFamily="18" charset="0"/>
              </a:rPr>
              <a:t>).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Calisto MT" pitchFamily="18" charset="0"/>
              </a:rPr>
              <a:t>Data </a:t>
            </a:r>
            <a:r>
              <a:rPr lang="en-US" sz="2400" dirty="0" err="1">
                <a:latin typeface="Calisto MT" pitchFamily="18" charset="0"/>
              </a:rPr>
              <a:t>dalam</a:t>
            </a:r>
            <a:r>
              <a:rPr lang="en-US" sz="2400" dirty="0">
                <a:latin typeface="Calisto MT" pitchFamily="18" charset="0"/>
              </a:rPr>
              <a:t> model VAR </a:t>
            </a:r>
            <a:r>
              <a:rPr lang="en-US" sz="2400" dirty="0" err="1">
                <a:latin typeface="Calisto MT" pitchFamily="18" charset="0"/>
              </a:rPr>
              <a:t>haruslah</a:t>
            </a:r>
            <a:r>
              <a:rPr lang="en-US" sz="2400" dirty="0">
                <a:latin typeface="Calisto MT" pitchFamily="18" charset="0"/>
              </a:rPr>
              <a:t> data </a:t>
            </a:r>
            <a:r>
              <a:rPr lang="en-US" sz="2400" dirty="0" err="1">
                <a:latin typeface="Calisto MT" pitchFamily="18" charset="0"/>
              </a:rPr>
              <a:t>yg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stasioner</a:t>
            </a:r>
            <a:r>
              <a:rPr lang="en-US" sz="2400" dirty="0">
                <a:latin typeface="Calisto MT" pitchFamily="18" charset="0"/>
              </a:rPr>
              <a:t>.</a:t>
            </a:r>
          </a:p>
        </p:txBody>
      </p:sp>
      <p:graphicFrame>
        <p:nvGraphicFramePr>
          <p:cNvPr id="9" name="Object 1">
            <a:extLst>
              <a:ext uri="{FF2B5EF4-FFF2-40B4-BE49-F238E27FC236}">
                <a16:creationId xmlns:a16="http://schemas.microsoft.com/office/drawing/2014/main" id="{CA04EEBF-A6FB-49B7-B00F-C37702407B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746371"/>
              </p:ext>
            </p:extLst>
          </p:nvPr>
        </p:nvGraphicFramePr>
        <p:xfrm>
          <a:off x="2696818" y="3375991"/>
          <a:ext cx="414528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4" imgW="2590800" imgH="241300" progId="Equation.3">
                  <p:embed/>
                </p:oleObj>
              </mc:Choice>
              <mc:Fallback>
                <p:oleObj name="Equation" r:id="rId4" imgW="2590800" imgH="241300" progId="Equation.3">
                  <p:embed/>
                  <p:pic>
                    <p:nvPicPr>
                      <p:cNvPr id="2252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818" y="3375991"/>
                        <a:ext cx="4145280" cy="3810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2552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11344E-C2B4-4B0B-B09B-6239668E5D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2733" y="184666"/>
            <a:ext cx="8229600" cy="914400"/>
          </a:xfrm>
        </p:spPr>
        <p:txBody>
          <a:bodyPr>
            <a:normAutofit/>
          </a:bodyPr>
          <a:lstStyle/>
          <a:p>
            <a:r>
              <a:rPr lang="en-GB" sz="3200" dirty="0" err="1"/>
              <a:t>Bentuk-Bentuk</a:t>
            </a:r>
            <a:r>
              <a:rPr lang="en-GB" sz="3200" dirty="0"/>
              <a:t> Model VAR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848139" y="1066800"/>
            <a:ext cx="10455965" cy="5410200"/>
          </a:xfrm>
        </p:spPr>
        <p:txBody>
          <a:bodyPr>
            <a:normAutofit/>
          </a:bodyPr>
          <a:lstStyle/>
          <a:p>
            <a:pPr marL="274320" lvl="3" indent="-274320">
              <a:spcBef>
                <a:spcPts val="580"/>
              </a:spcBef>
              <a:buSzPct val="85000"/>
              <a:buFont typeface="Wingdings 2" pitchFamily="18" charset="2"/>
              <a:buChar char=""/>
            </a:pPr>
            <a:r>
              <a:rPr lang="en-US" sz="2400" i="1" dirty="0">
                <a:latin typeface="Calisto MT" pitchFamily="18" charset="0"/>
              </a:rPr>
              <a:t>Unrestricted </a:t>
            </a:r>
            <a:r>
              <a:rPr lang="en-US" sz="2400" dirty="0">
                <a:latin typeface="Calisto MT" pitchFamily="18" charset="0"/>
              </a:rPr>
              <a:t>VAR.  </a:t>
            </a:r>
            <a:r>
              <a:rPr lang="en-US" sz="2400" dirty="0" err="1">
                <a:latin typeface="Calisto MT" pitchFamily="18" charset="0"/>
              </a:rPr>
              <a:t>Terdapat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dua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bentuk</a:t>
            </a:r>
            <a:r>
              <a:rPr lang="en-US" sz="2400" dirty="0">
                <a:latin typeface="Calisto MT" pitchFamily="18" charset="0"/>
              </a:rPr>
              <a:t>:</a:t>
            </a:r>
          </a:p>
          <a:p>
            <a:pPr marL="520700" lvl="3" indent="-273050">
              <a:spcBef>
                <a:spcPts val="580"/>
              </a:spcBef>
              <a:buSzPct val="85000"/>
            </a:pPr>
            <a:r>
              <a:rPr lang="en-US" sz="2400" dirty="0">
                <a:latin typeface="Calisto MT" pitchFamily="18" charset="0"/>
              </a:rPr>
              <a:t>VAR </a:t>
            </a:r>
            <a:r>
              <a:rPr lang="en-US" sz="2400" i="1" dirty="0">
                <a:latin typeface="Calisto MT" pitchFamily="18" charset="0"/>
              </a:rPr>
              <a:t>in level . </a:t>
            </a:r>
            <a:r>
              <a:rPr lang="en-US" sz="2400" i="1" dirty="0" err="1">
                <a:latin typeface="Calisto MT" pitchFamily="18" charset="0"/>
              </a:rPr>
              <a:t>J</a:t>
            </a:r>
            <a:r>
              <a:rPr lang="en-US" sz="2400" dirty="0" err="1">
                <a:latin typeface="Calisto MT" pitchFamily="18" charset="0"/>
              </a:rPr>
              <a:t>ika</a:t>
            </a:r>
            <a:r>
              <a:rPr lang="en-US" sz="2400" dirty="0">
                <a:latin typeface="Calisto MT" pitchFamily="18" charset="0"/>
              </a:rPr>
              <a:t> data </a:t>
            </a:r>
            <a:r>
              <a:rPr lang="en-US" sz="2400" dirty="0" err="1">
                <a:latin typeface="Calisto MT" pitchFamily="18" charset="0"/>
              </a:rPr>
              <a:t>tidak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stasioner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pada</a:t>
            </a:r>
            <a:r>
              <a:rPr lang="en-US" sz="2400" dirty="0">
                <a:latin typeface="Calisto MT" pitchFamily="18" charset="0"/>
              </a:rPr>
              <a:t> level, </a:t>
            </a:r>
            <a:r>
              <a:rPr lang="en-US" sz="2400" dirty="0" err="1">
                <a:latin typeface="Calisto MT" pitchFamily="18" charset="0"/>
              </a:rPr>
              <a:t>harus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distasionerkan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dulu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sebelum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menggunakan</a:t>
            </a:r>
            <a:r>
              <a:rPr lang="en-US" sz="2400" dirty="0">
                <a:latin typeface="Calisto MT" pitchFamily="18" charset="0"/>
              </a:rPr>
              <a:t> model VAR.</a:t>
            </a:r>
          </a:p>
          <a:p>
            <a:pPr marL="520700" lvl="3" indent="-273050">
              <a:spcBef>
                <a:spcPts val="580"/>
              </a:spcBef>
              <a:buSzPct val="85000"/>
            </a:pPr>
            <a:r>
              <a:rPr lang="en-US" sz="2400" dirty="0">
                <a:latin typeface="Calisto MT" pitchFamily="18" charset="0"/>
              </a:rPr>
              <a:t>VAR </a:t>
            </a:r>
            <a:r>
              <a:rPr lang="en-US" sz="2400" i="1" dirty="0">
                <a:latin typeface="Calisto MT" pitchFamily="18" charset="0"/>
              </a:rPr>
              <a:t>in difference.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jika</a:t>
            </a:r>
            <a:r>
              <a:rPr lang="en-US" sz="2400" dirty="0">
                <a:latin typeface="Calisto MT" pitchFamily="18" charset="0"/>
              </a:rPr>
              <a:t> data </a:t>
            </a:r>
            <a:r>
              <a:rPr lang="en-US" sz="2400" dirty="0" err="1">
                <a:latin typeface="Calisto MT" pitchFamily="18" charset="0"/>
              </a:rPr>
              <a:t>tidak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stasioner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dalam</a:t>
            </a:r>
            <a:r>
              <a:rPr lang="en-US" sz="2400" dirty="0">
                <a:latin typeface="Calisto MT" pitchFamily="18" charset="0"/>
              </a:rPr>
              <a:t> level </a:t>
            </a:r>
            <a:r>
              <a:rPr lang="en-US" sz="2400" dirty="0" err="1">
                <a:latin typeface="Calisto MT" pitchFamily="18" charset="0"/>
              </a:rPr>
              <a:t>dan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tidak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memiliki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hubungan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kointegrasi</a:t>
            </a:r>
            <a:r>
              <a:rPr lang="en-US" sz="2400" dirty="0">
                <a:latin typeface="Calisto MT" pitchFamily="18" charset="0"/>
              </a:rPr>
              <a:t>, </a:t>
            </a:r>
            <a:r>
              <a:rPr lang="en-US" sz="2400" dirty="0" err="1">
                <a:latin typeface="Calisto MT" pitchFamily="18" charset="0"/>
              </a:rPr>
              <a:t>estimasi</a:t>
            </a:r>
            <a:r>
              <a:rPr lang="en-US" sz="2400" dirty="0">
                <a:latin typeface="Calisto MT" pitchFamily="18" charset="0"/>
              </a:rPr>
              <a:t> VAR </a:t>
            </a:r>
            <a:r>
              <a:rPr lang="en-US" sz="2400" dirty="0" err="1">
                <a:latin typeface="Calisto MT" pitchFamily="18" charset="0"/>
              </a:rPr>
              <a:t>dilakukan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pada</a:t>
            </a:r>
            <a:r>
              <a:rPr lang="en-US" sz="2400" dirty="0">
                <a:latin typeface="Calisto MT" pitchFamily="18" charset="0"/>
              </a:rPr>
              <a:t> data </a:t>
            </a:r>
            <a:r>
              <a:rPr lang="en-US" sz="2400" dirty="0" err="1">
                <a:latin typeface="Calisto MT" pitchFamily="18" charset="0"/>
              </a:rPr>
              <a:t>diferens</a:t>
            </a:r>
            <a:r>
              <a:rPr lang="en-US" sz="2400" dirty="0">
                <a:latin typeface="Calisto MT" pitchFamily="18" charset="0"/>
              </a:rPr>
              <a:t>.</a:t>
            </a:r>
          </a:p>
          <a:p>
            <a:pPr>
              <a:spcBef>
                <a:spcPts val="1200"/>
              </a:spcBef>
              <a:tabLst>
                <a:tab pos="2457450" algn="l"/>
              </a:tabLst>
            </a:pPr>
            <a:r>
              <a:rPr lang="en-US" sz="2400" i="1" dirty="0">
                <a:latin typeface="Calisto MT" pitchFamily="18" charset="0"/>
              </a:rPr>
              <a:t>Restricted VAR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atau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disebut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i="1" dirty="0">
                <a:latin typeface="Calisto MT" pitchFamily="18" charset="0"/>
              </a:rPr>
              <a:t>Vector Error Correction Model</a:t>
            </a:r>
            <a:r>
              <a:rPr lang="en-US" sz="2400" dirty="0">
                <a:latin typeface="Calisto MT" pitchFamily="18" charset="0"/>
              </a:rPr>
              <a:t> (VECM): </a:t>
            </a:r>
            <a:r>
              <a:rPr lang="en-US" sz="2400" dirty="0" err="1">
                <a:latin typeface="Calisto MT" pitchFamily="18" charset="0"/>
              </a:rPr>
              <a:t>bentuk</a:t>
            </a:r>
            <a:r>
              <a:rPr lang="en-US" sz="2400" dirty="0">
                <a:latin typeface="Calisto MT" pitchFamily="18" charset="0"/>
              </a:rPr>
              <a:t> VAR yang </a:t>
            </a:r>
            <a:r>
              <a:rPr lang="en-US" sz="2400" dirty="0" err="1">
                <a:latin typeface="Calisto MT" pitchFamily="18" charset="0"/>
              </a:rPr>
              <a:t>terestriksi</a:t>
            </a:r>
            <a:r>
              <a:rPr lang="en-US" sz="2400" dirty="0">
                <a:latin typeface="Calisto MT" pitchFamily="18" charset="0"/>
              </a:rPr>
              <a:t>. </a:t>
            </a:r>
            <a:r>
              <a:rPr lang="en-US" sz="2400" dirty="0" err="1">
                <a:latin typeface="Calisto MT" pitchFamily="18" charset="0"/>
              </a:rPr>
              <a:t>Restriksi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diberikan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karena</a:t>
            </a:r>
            <a:r>
              <a:rPr lang="en-US" sz="2400" dirty="0">
                <a:latin typeface="Calisto MT" pitchFamily="18" charset="0"/>
              </a:rPr>
              <a:t> data </a:t>
            </a:r>
            <a:r>
              <a:rPr lang="en-US" sz="2400" dirty="0" err="1">
                <a:latin typeface="Calisto MT" pitchFamily="18" charset="0"/>
              </a:rPr>
              <a:t>tidak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stasioner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namun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terkointegrasi</a:t>
            </a:r>
            <a:r>
              <a:rPr lang="en-US" sz="2400" dirty="0">
                <a:latin typeface="Calisto MT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400" i="1" dirty="0" err="1">
                <a:latin typeface="Calisto MT" pitchFamily="18" charset="0"/>
              </a:rPr>
              <a:t>Struktural</a:t>
            </a:r>
            <a:r>
              <a:rPr lang="en-US" sz="2400" i="1" dirty="0">
                <a:latin typeface="Calisto MT" pitchFamily="18" charset="0"/>
              </a:rPr>
              <a:t> </a:t>
            </a:r>
            <a:r>
              <a:rPr lang="en-US" sz="2400" i="1" dirty="0" err="1">
                <a:latin typeface="Calisto MT" pitchFamily="18" charset="0"/>
              </a:rPr>
              <a:t>VAR.</a:t>
            </a:r>
            <a:r>
              <a:rPr lang="en-US" sz="2400" dirty="0" err="1">
                <a:latin typeface="Calisto MT" pitchFamily="18" charset="0"/>
              </a:rPr>
              <a:t>Bentuk</a:t>
            </a:r>
            <a:r>
              <a:rPr lang="en-US" sz="2400" dirty="0">
                <a:latin typeface="Calisto MT" pitchFamily="18" charset="0"/>
              </a:rPr>
              <a:t> VAR </a:t>
            </a:r>
            <a:r>
              <a:rPr lang="en-US" sz="2400" dirty="0" err="1">
                <a:latin typeface="Calisto MT" pitchFamily="18" charset="0"/>
              </a:rPr>
              <a:t>direstriksi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berdasarkan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hubungan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teoritis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yg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kuat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skema</a:t>
            </a:r>
            <a:r>
              <a:rPr lang="en-US" sz="2400" dirty="0">
                <a:latin typeface="Calisto MT" pitchFamily="18" charset="0"/>
              </a:rPr>
              <a:t> ordering </a:t>
            </a:r>
            <a:r>
              <a:rPr lang="en-US" sz="2400" dirty="0" err="1">
                <a:latin typeface="Calisto MT" pitchFamily="18" charset="0"/>
              </a:rPr>
              <a:t>hubungan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thdp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peubah-peubah</a:t>
            </a:r>
            <a:r>
              <a:rPr lang="en-US" sz="2400" dirty="0">
                <a:latin typeface="Calisto MT" pitchFamily="18" charset="0"/>
              </a:rPr>
              <a:t> yang </a:t>
            </a:r>
            <a:r>
              <a:rPr lang="en-US" sz="2400" dirty="0" err="1">
                <a:latin typeface="Calisto MT" pitchFamily="18" charset="0"/>
              </a:rPr>
              <a:t>digunakan</a:t>
            </a:r>
            <a:r>
              <a:rPr lang="en-US" sz="2400" dirty="0">
                <a:latin typeface="Calisto MT" pitchFamily="18" charset="0"/>
              </a:rPr>
              <a:t>. S-VAR </a:t>
            </a:r>
            <a:r>
              <a:rPr lang="en-US" sz="2400" dirty="0" err="1">
                <a:latin typeface="Calisto MT" pitchFamily="18" charset="0"/>
              </a:rPr>
              <a:t>dikenal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sebagai</a:t>
            </a:r>
            <a:r>
              <a:rPr lang="en-US" sz="2400" dirty="0">
                <a:latin typeface="Calisto MT" pitchFamily="18" charset="0"/>
              </a:rPr>
              <a:t> VAR </a:t>
            </a:r>
            <a:r>
              <a:rPr lang="en-US" sz="2400" dirty="0" err="1">
                <a:latin typeface="Calisto MT" pitchFamily="18" charset="0"/>
              </a:rPr>
              <a:t>yg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teoritis</a:t>
            </a:r>
            <a:r>
              <a:rPr lang="en-US" sz="2400" dirty="0">
                <a:latin typeface="Calisto MT" pitchFamily="18" charset="0"/>
              </a:rPr>
              <a:t> (</a:t>
            </a:r>
            <a:r>
              <a:rPr lang="en-US" sz="2400" i="1" dirty="0" err="1">
                <a:latin typeface="Calisto MT" pitchFamily="18" charset="0"/>
              </a:rPr>
              <a:t>theoritical</a:t>
            </a:r>
            <a:r>
              <a:rPr lang="en-US" sz="2400" i="1" dirty="0">
                <a:latin typeface="Calisto MT" pitchFamily="18" charset="0"/>
              </a:rPr>
              <a:t> VAR</a:t>
            </a:r>
            <a:r>
              <a:rPr lang="en-US" sz="2400" dirty="0">
                <a:latin typeface="Calisto MT" pitchFamily="18" charset="0"/>
              </a:rPr>
              <a:t>) .</a:t>
            </a:r>
          </a:p>
          <a:p>
            <a:pPr>
              <a:buNone/>
            </a:pPr>
            <a:endParaRPr lang="en-US" sz="2000" dirty="0"/>
          </a:p>
          <a:p>
            <a:endParaRPr lang="en-US" dirty="0"/>
          </a:p>
          <a:p>
            <a:pPr marL="609600" indent="-609600">
              <a:buNone/>
            </a:pPr>
            <a:endParaRPr lang="en-GB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26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347F39-463A-4987-B810-3A109CE7BA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319669" y="227952"/>
            <a:ext cx="8229600" cy="914400"/>
          </a:xfrm>
        </p:spPr>
        <p:txBody>
          <a:bodyPr>
            <a:normAutofit/>
          </a:bodyPr>
          <a:lstStyle/>
          <a:p>
            <a:r>
              <a:rPr lang="en-GB" sz="3200" dirty="0" err="1"/>
              <a:t>Estimasi</a:t>
            </a:r>
            <a:r>
              <a:rPr lang="en-GB" sz="3200" dirty="0"/>
              <a:t> Model VAR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901147" y="1185638"/>
            <a:ext cx="10389705" cy="5410200"/>
          </a:xfrm>
        </p:spPr>
        <p:txBody>
          <a:bodyPr>
            <a:normAutofit/>
          </a:bodyPr>
          <a:lstStyle/>
          <a:p>
            <a:pPr marL="274320" lvl="3" indent="-274320">
              <a:spcBef>
                <a:spcPts val="580"/>
              </a:spcBef>
              <a:buSzPct val="85000"/>
            </a:pPr>
            <a:r>
              <a:rPr lang="en-US" sz="2200" dirty="0">
                <a:latin typeface="Calisto MT" pitchFamily="18" charset="0"/>
              </a:rPr>
              <a:t>Model VAR </a:t>
            </a:r>
            <a:r>
              <a:rPr lang="en-US" sz="2200" dirty="0" err="1">
                <a:latin typeface="Calisto MT" pitchFamily="18" charset="0"/>
              </a:rPr>
              <a:t>merupakan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sistem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persamaan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simultan</a:t>
            </a:r>
            <a:endParaRPr lang="en-US" sz="2200" dirty="0">
              <a:latin typeface="Calisto MT" pitchFamily="18" charset="0"/>
            </a:endParaRPr>
          </a:p>
          <a:p>
            <a:pPr marL="274320" lvl="3" indent="-274320">
              <a:spcBef>
                <a:spcPts val="580"/>
              </a:spcBef>
              <a:buSzPct val="85000"/>
            </a:pPr>
            <a:r>
              <a:rPr lang="en-US" sz="2200" dirty="0" err="1">
                <a:latin typeface="Calisto MT" pitchFamily="18" charset="0"/>
              </a:rPr>
              <a:t>Jika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peubah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bebas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semua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persamaan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sama</a:t>
            </a:r>
            <a:r>
              <a:rPr lang="en-US" sz="2200" dirty="0">
                <a:latin typeface="Calisto MT" pitchFamily="18" charset="0"/>
              </a:rPr>
              <a:t>, </a:t>
            </a:r>
            <a:r>
              <a:rPr lang="en-US" sz="2200" dirty="0" err="1">
                <a:latin typeface="Calisto MT" pitchFamily="18" charset="0"/>
              </a:rPr>
              <a:t>estimasi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dapat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dilakukan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dgn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metode</a:t>
            </a:r>
            <a:r>
              <a:rPr lang="en-US" sz="2200" dirty="0">
                <a:latin typeface="Calisto MT" pitchFamily="18" charset="0"/>
              </a:rPr>
              <a:t> OLS </a:t>
            </a:r>
            <a:r>
              <a:rPr lang="en-US" sz="2200" dirty="0" err="1">
                <a:latin typeface="Calisto MT" pitchFamily="18" charset="0"/>
              </a:rPr>
              <a:t>terhadap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setiap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persamaan</a:t>
            </a:r>
            <a:r>
              <a:rPr lang="en-US" sz="2200" dirty="0">
                <a:latin typeface="Calisto MT" pitchFamily="18" charset="0"/>
              </a:rPr>
              <a:t>.</a:t>
            </a:r>
          </a:p>
          <a:p>
            <a:pPr marL="274320" lvl="3" indent="-274320">
              <a:spcBef>
                <a:spcPts val="580"/>
              </a:spcBef>
              <a:buSzPct val="85000"/>
            </a:pPr>
            <a:r>
              <a:rPr lang="en-US" sz="2200" dirty="0" err="1">
                <a:latin typeface="Calisto MT" pitchFamily="18" charset="0"/>
              </a:rPr>
              <a:t>Jika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peubah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bebas</a:t>
            </a:r>
            <a:r>
              <a:rPr lang="en-US" sz="2200" dirty="0">
                <a:latin typeface="Calisto MT" pitchFamily="18" charset="0"/>
              </a:rPr>
              <a:t>  </a:t>
            </a:r>
            <a:r>
              <a:rPr lang="en-US" sz="2200" dirty="0" err="1">
                <a:latin typeface="Calisto MT" pitchFamily="18" charset="0"/>
              </a:rPr>
              <a:t>berbeda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antar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persamaan</a:t>
            </a:r>
            <a:r>
              <a:rPr lang="en-US" sz="2200" dirty="0">
                <a:latin typeface="Calisto MT" pitchFamily="18" charset="0"/>
              </a:rPr>
              <a:t>,  </a:t>
            </a:r>
            <a:r>
              <a:rPr lang="en-US" sz="2200" dirty="0" err="1">
                <a:latin typeface="Calisto MT" pitchFamily="18" charset="0"/>
              </a:rPr>
              <a:t>menjadi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i="1" dirty="0">
                <a:latin typeface="Calisto MT" pitchFamily="18" charset="0"/>
              </a:rPr>
              <a:t>near</a:t>
            </a:r>
            <a:r>
              <a:rPr lang="en-US" sz="2200" dirty="0">
                <a:latin typeface="Calisto MT" pitchFamily="18" charset="0"/>
              </a:rPr>
              <a:t> VAR.  </a:t>
            </a:r>
            <a:r>
              <a:rPr lang="en-US" sz="2200" dirty="0" err="1">
                <a:latin typeface="Calisto MT" pitchFamily="18" charset="0"/>
              </a:rPr>
              <a:t>Estimasi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dgn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metode</a:t>
            </a:r>
            <a:r>
              <a:rPr lang="en-US" sz="2200" dirty="0">
                <a:latin typeface="Calisto MT" pitchFamily="18" charset="0"/>
              </a:rPr>
              <a:t> SUR (</a:t>
            </a:r>
            <a:r>
              <a:rPr lang="en-US" sz="2200" i="1" dirty="0">
                <a:latin typeface="Calisto MT" pitchFamily="18" charset="0"/>
              </a:rPr>
              <a:t>Seemingly Unrelated Regression</a:t>
            </a:r>
            <a:r>
              <a:rPr lang="en-US" sz="2200" dirty="0">
                <a:latin typeface="Calisto MT" pitchFamily="18" charset="0"/>
              </a:rPr>
              <a:t>).</a:t>
            </a:r>
          </a:p>
          <a:p>
            <a:pPr marL="274320" lvl="3" indent="-274320">
              <a:spcBef>
                <a:spcPts val="580"/>
              </a:spcBef>
              <a:buSzPct val="85000"/>
            </a:pPr>
            <a:r>
              <a:rPr lang="en-US" sz="2200" dirty="0" err="1">
                <a:latin typeface="Calisto MT" pitchFamily="18" charset="0"/>
              </a:rPr>
              <a:t>Estimasi</a:t>
            </a:r>
            <a:r>
              <a:rPr lang="en-US" sz="2200" dirty="0">
                <a:latin typeface="Calisto MT" pitchFamily="18" charset="0"/>
              </a:rPr>
              <a:t> model VAR (p), </a:t>
            </a:r>
            <a:r>
              <a:rPr lang="en-US" sz="2200" dirty="0" err="1">
                <a:latin typeface="Calisto MT" pitchFamily="18" charset="0"/>
              </a:rPr>
              <a:t>penting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menentukan</a:t>
            </a:r>
            <a:r>
              <a:rPr lang="en-US" sz="2200" dirty="0">
                <a:latin typeface="Calisto MT" pitchFamily="18" charset="0"/>
              </a:rPr>
              <a:t> lag </a:t>
            </a:r>
            <a:r>
              <a:rPr lang="en-US" sz="2200" dirty="0" err="1">
                <a:latin typeface="Calisto MT" pitchFamily="18" charset="0"/>
              </a:rPr>
              <a:t>atau</a:t>
            </a:r>
            <a:r>
              <a:rPr lang="en-US" sz="2200" dirty="0">
                <a:latin typeface="Calisto MT" pitchFamily="18" charset="0"/>
              </a:rPr>
              <a:t> p. </a:t>
            </a:r>
          </a:p>
          <a:p>
            <a:pPr marL="274320" lvl="3" indent="-274320">
              <a:spcBef>
                <a:spcPts val="580"/>
              </a:spcBef>
              <a:buSzPct val="85000"/>
            </a:pPr>
            <a:r>
              <a:rPr lang="en-US" sz="2200" dirty="0">
                <a:latin typeface="Calisto MT" pitchFamily="18" charset="0"/>
              </a:rPr>
              <a:t>Lag optimal </a:t>
            </a:r>
            <a:r>
              <a:rPr lang="en-US" sz="2200" dirty="0" err="1">
                <a:latin typeface="Calisto MT" pitchFamily="18" charset="0"/>
              </a:rPr>
              <a:t>dapat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ditentukan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dengan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menggunakan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beberapa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kriteria</a:t>
            </a:r>
            <a:r>
              <a:rPr lang="en-US" sz="2200" dirty="0">
                <a:latin typeface="Calisto MT" pitchFamily="18" charset="0"/>
              </a:rPr>
              <a:t>, </a:t>
            </a:r>
            <a:r>
              <a:rPr lang="en-US" sz="2200" dirty="0" err="1">
                <a:latin typeface="Calisto MT" pitchFamily="18" charset="0"/>
              </a:rPr>
              <a:t>yaitu</a:t>
            </a:r>
            <a:r>
              <a:rPr lang="en-US" sz="2200" dirty="0">
                <a:latin typeface="Calisto MT" pitchFamily="18" charset="0"/>
              </a:rPr>
              <a:t>  LR, AIC, SC, LR, FPE </a:t>
            </a:r>
            <a:r>
              <a:rPr lang="en-US" sz="2200" dirty="0" err="1">
                <a:latin typeface="Calisto MT" pitchFamily="18" charset="0"/>
              </a:rPr>
              <a:t>dan</a:t>
            </a:r>
            <a:r>
              <a:rPr lang="en-US" sz="2200" dirty="0">
                <a:latin typeface="Calisto MT" pitchFamily="18" charset="0"/>
              </a:rPr>
              <a:t> HQ.</a:t>
            </a:r>
          </a:p>
          <a:p>
            <a:pPr marL="274320" lvl="3" indent="-274320">
              <a:spcBef>
                <a:spcPts val="580"/>
              </a:spcBef>
              <a:buSzPct val="85000"/>
            </a:pPr>
            <a:r>
              <a:rPr lang="it-IT" sz="2200" dirty="0">
                <a:latin typeface="Calisto MT" pitchFamily="18" charset="0"/>
              </a:rPr>
              <a:t>Kriteria pemilihan lag optimal adalah pada LR yang terbesar, atau pada AIC, SC, FPE dan HQ bernilai terkecil. </a:t>
            </a:r>
          </a:p>
          <a:p>
            <a:pPr marL="274320" lvl="3" indent="-274320">
              <a:spcBef>
                <a:spcPts val="580"/>
              </a:spcBef>
              <a:buSzPct val="85000"/>
            </a:pPr>
            <a:r>
              <a:rPr lang="it-IT" sz="2200" dirty="0">
                <a:latin typeface="Calisto MT" pitchFamily="18" charset="0"/>
              </a:rPr>
              <a:t>Agar semua kriteria dapat dibandingkan untuk berbagai lag, banyaknya observasi yg digunakan setiap model VAR  harus sama.</a:t>
            </a:r>
            <a:endParaRPr lang="en-US" sz="2200" dirty="0">
              <a:latin typeface="Calisto MT" pitchFamily="18" charset="0"/>
            </a:endParaRPr>
          </a:p>
          <a:p>
            <a:pPr marL="274320" lvl="3" indent="-274320">
              <a:spcBef>
                <a:spcPts val="580"/>
              </a:spcBef>
              <a:buClr>
                <a:schemeClr val="accent1"/>
              </a:buClr>
              <a:buSzPct val="85000"/>
            </a:pPr>
            <a:endParaRPr lang="en-US" dirty="0"/>
          </a:p>
          <a:p>
            <a:pPr marL="274320" lvl="3" indent="-274320">
              <a:spcBef>
                <a:spcPts val="580"/>
              </a:spcBef>
              <a:buClr>
                <a:schemeClr val="accent1"/>
              </a:buClr>
              <a:buSzPct val="85000"/>
            </a:pPr>
            <a:endParaRPr lang="en-US" dirty="0"/>
          </a:p>
          <a:p>
            <a:endParaRPr lang="en-US" sz="2000" dirty="0"/>
          </a:p>
          <a:p>
            <a:pPr marL="609600" indent="-609600">
              <a:buNone/>
            </a:pPr>
            <a:endParaRPr lang="en-GB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13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C6828C9-CE1A-4D39-9651-C0450EAA44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504"/>
            <a:ext cx="12192000" cy="6867076"/>
          </a:xfrm>
          <a:prstGeom prst="rect">
            <a:avLst/>
          </a:prstGeom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66661" y="315257"/>
            <a:ext cx="7543800" cy="808038"/>
          </a:xfrm>
        </p:spPr>
        <p:txBody>
          <a:bodyPr/>
          <a:lstStyle/>
          <a:p>
            <a:pPr eaLnBrk="1" hangingPunct="1"/>
            <a:r>
              <a:rPr lang="en-GB" sz="3200" dirty="0" err="1"/>
              <a:t>Analisis</a:t>
            </a:r>
            <a:r>
              <a:rPr lang="en-GB" sz="3200" dirty="0"/>
              <a:t> </a:t>
            </a:r>
            <a:r>
              <a:rPr lang="en-GB" sz="3200" dirty="0" err="1"/>
              <a:t>dalam</a:t>
            </a:r>
            <a:r>
              <a:rPr lang="en-GB" sz="3200" dirty="0"/>
              <a:t> Model VAR</a:t>
            </a:r>
            <a:r>
              <a:rPr lang="en-US" sz="3200" dirty="0"/>
              <a:t>(1)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6677" y="1295400"/>
            <a:ext cx="10402957" cy="50292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it-IT" dirty="0">
                <a:solidFill>
                  <a:srgbClr val="0070C0"/>
                </a:solidFill>
                <a:latin typeface="Calisto MT" pitchFamily="18" charset="0"/>
              </a:rPr>
              <a:t>Analisis penting  dalam model VAR: (1) forecasting; (2) </a:t>
            </a:r>
            <a:r>
              <a:rPr lang="it-IT" i="1" dirty="0">
                <a:solidFill>
                  <a:srgbClr val="0070C0"/>
                </a:solidFill>
                <a:latin typeface="Calisto MT" pitchFamily="18" charset="0"/>
              </a:rPr>
              <a:t>impulse response functions</a:t>
            </a:r>
            <a:r>
              <a:rPr lang="it-IT" dirty="0">
                <a:solidFill>
                  <a:srgbClr val="0070C0"/>
                </a:solidFill>
                <a:latin typeface="Calisto MT" pitchFamily="18" charset="0"/>
              </a:rPr>
              <a:t>; (3) f</a:t>
            </a:r>
            <a:r>
              <a:rPr lang="it-IT" i="1" dirty="0">
                <a:solidFill>
                  <a:srgbClr val="0070C0"/>
                </a:solidFill>
                <a:latin typeface="Calisto MT" pitchFamily="18" charset="0"/>
              </a:rPr>
              <a:t>orecast error decomposition of variance</a:t>
            </a:r>
            <a:r>
              <a:rPr lang="it-IT" dirty="0">
                <a:solidFill>
                  <a:srgbClr val="0070C0"/>
                </a:solidFill>
                <a:latin typeface="Calisto MT" pitchFamily="18" charset="0"/>
              </a:rPr>
              <a:t> dan (4) uji kausalitas</a:t>
            </a:r>
            <a:r>
              <a:rPr lang="it-IT" dirty="0">
                <a:latin typeface="Calisto MT" pitchFamily="18" charset="0"/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it-IT" dirty="0">
              <a:latin typeface="Calisto MT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pt-BR" sz="2600" b="1" i="1" dirty="0"/>
              <a:t>1. Forecasting</a:t>
            </a:r>
            <a:r>
              <a:rPr lang="pt-BR" sz="2600" dirty="0"/>
              <a:t>, ekstrapolasi nilai saat ini dan masa depan seluruh variabel dengan memanfaatkan seluruh informasi masa lalu variabel.</a:t>
            </a:r>
            <a:endParaRPr lang="pt-BR" sz="2600" i="1" dirty="0"/>
          </a:p>
          <a:p>
            <a:pPr marL="571500" indent="-571500">
              <a:lnSpc>
                <a:spcPct val="80000"/>
              </a:lnSpc>
            </a:pPr>
            <a:endParaRPr lang="pt-BR" sz="2600" i="1" dirty="0"/>
          </a:p>
          <a:p>
            <a:pPr marL="0" indent="0">
              <a:lnSpc>
                <a:spcPct val="80000"/>
              </a:lnSpc>
              <a:buNone/>
            </a:pPr>
            <a:r>
              <a:rPr lang="pt-BR" sz="2600" b="1" i="1" dirty="0">
                <a:latin typeface="Arial" pitchFamily="34" charset="0"/>
                <a:cs typeface="Arial" pitchFamily="34" charset="0"/>
              </a:rPr>
              <a:t>2. Impulse Response Functions</a:t>
            </a:r>
            <a:r>
              <a:rPr lang="pt-BR" sz="2600" b="1" dirty="0">
                <a:latin typeface="Arial" pitchFamily="34" charset="0"/>
                <a:cs typeface="Arial" pitchFamily="34" charset="0"/>
              </a:rPr>
              <a:t> (IRF),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melacak respon saat ini dan masa depan dari setiap variabel akibat perubahan atau </a:t>
            </a:r>
            <a:r>
              <a:rPr lang="pt-BR" sz="2600" i="1" dirty="0">
                <a:latin typeface="Arial" pitchFamily="34" charset="0"/>
                <a:cs typeface="Arial" pitchFamily="34" charset="0"/>
              </a:rPr>
              <a:t>shock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 suatu variabel tertentu.</a:t>
            </a:r>
            <a:r>
              <a:rPr lang="en-US" sz="2600" i="1" dirty="0">
                <a:latin typeface="Arial" pitchFamily="34" charset="0"/>
                <a:cs typeface="Arial" pitchFamily="34" charset="0"/>
              </a:rPr>
              <a:t> Shock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biasanya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sebesar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deviasi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peubah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 (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>
                <a:latin typeface="Arial" pitchFamily="34" charset="0"/>
                <a:cs typeface="Arial" pitchFamily="34" charset="0"/>
              </a:rPr>
              <a:t>Innovations)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71500" indent="-571500">
              <a:lnSpc>
                <a:spcPct val="80000"/>
              </a:lnSpc>
            </a:pPr>
            <a:endParaRPr lang="en-US" sz="2600" i="1" dirty="0"/>
          </a:p>
          <a:p>
            <a:pPr marL="0" indent="0">
              <a:lnSpc>
                <a:spcPct val="80000"/>
              </a:lnSpc>
              <a:buNone/>
            </a:pPr>
            <a:endParaRPr lang="en-US" sz="2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5D92D-73DE-4FDA-A656-D5704A566018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08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1880</Words>
  <Application>Microsoft Office PowerPoint</Application>
  <PresentationFormat>Widescreen</PresentationFormat>
  <Paragraphs>229</Paragraphs>
  <Slides>29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Aharoni</vt:lpstr>
      <vt:lpstr>Arial</vt:lpstr>
      <vt:lpstr>Calibri</vt:lpstr>
      <vt:lpstr>Calibri Light</vt:lpstr>
      <vt:lpstr>Calisto MT</vt:lpstr>
      <vt:lpstr>Cambria Math</vt:lpstr>
      <vt:lpstr>Wingdings</vt:lpstr>
      <vt:lpstr>Wingdings 2</vt:lpstr>
      <vt:lpstr>Office Theme</vt:lpstr>
      <vt:lpstr>Equation</vt:lpstr>
      <vt:lpstr>PowerPoint Presentation</vt:lpstr>
      <vt:lpstr>Pendahuluan</vt:lpstr>
      <vt:lpstr>Pendahuluan</vt:lpstr>
      <vt:lpstr>Pengertian Model VAR</vt:lpstr>
      <vt:lpstr>Pengertian Model VAR</vt:lpstr>
      <vt:lpstr>Model VAR</vt:lpstr>
      <vt:lpstr>Bentuk-Bentuk Model VAR</vt:lpstr>
      <vt:lpstr>Estimasi Model VAR</vt:lpstr>
      <vt:lpstr>Analisis dalam Model VAR(1)</vt:lpstr>
      <vt:lpstr>Analisis dalam Model VAR (2)</vt:lpstr>
      <vt:lpstr>Sistematika Pengolahan VAR</vt:lpstr>
      <vt:lpstr>Pengujian Pra Estimasi VAR</vt:lpstr>
      <vt:lpstr>Pengujian Pra Estimasi VAR (1)</vt:lpstr>
      <vt:lpstr>Uji Stasioneritas Data </vt:lpstr>
      <vt:lpstr>Pengujian Pra Estimasi VAR (2)</vt:lpstr>
      <vt:lpstr>Pengujian Pra Estimasi VAR (3)</vt:lpstr>
      <vt:lpstr>Penentuan Selang Optimal (2)</vt:lpstr>
      <vt:lpstr>Penentuan Selang Optimal (3)</vt:lpstr>
      <vt:lpstr>Pengujian Pra Estimasi VAR (4)</vt:lpstr>
      <vt:lpstr>Pengujian Pra Estimasi VAR (5)</vt:lpstr>
      <vt:lpstr>Impuls Response Function (IRF)</vt:lpstr>
      <vt:lpstr>Impuls Response Function (2)</vt:lpstr>
      <vt:lpstr>Impuls Response Function (3)</vt:lpstr>
      <vt:lpstr>Forecast Error Decomposition of Variance (FEDVs) </vt:lpstr>
      <vt:lpstr>Forecast Error Decomposition of Variance (2) </vt:lpstr>
      <vt:lpstr>Keunggulan VAR</vt:lpstr>
      <vt:lpstr>Keunggulan VAR (2)</vt:lpstr>
      <vt:lpstr>Kelemahan VAR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User</cp:lastModifiedBy>
  <cp:revision>8</cp:revision>
  <dcterms:created xsi:type="dcterms:W3CDTF">2021-09-06T02:19:53Z</dcterms:created>
  <dcterms:modified xsi:type="dcterms:W3CDTF">2021-09-06T22:46:09Z</dcterms:modified>
</cp:coreProperties>
</file>