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89" r:id="rId5"/>
    <p:sldId id="290" r:id="rId6"/>
    <p:sldId id="291" r:id="rId7"/>
    <p:sldId id="292" r:id="rId8"/>
    <p:sldId id="294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0" autoAdjust="0"/>
    <p:restoredTop sz="94660" autoAdjust="0"/>
  </p:normalViewPr>
  <p:slideViewPr>
    <p:cSldViewPr snapToGrid="0">
      <p:cViewPr>
        <p:scale>
          <a:sx n="86" d="100"/>
          <a:sy n="86" d="100"/>
        </p:scale>
        <p:origin x="-684" y="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FF5DE9F-ECAB-4425-B02C-116C41E3C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926" y="3001970"/>
            <a:ext cx="8693150" cy="137319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52950"/>
            <a:ext cx="6248400" cy="704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EF9053F-4E1D-4154-AA34-5DCC020949E2}"/>
              </a:ext>
            </a:extLst>
          </p:cNvPr>
          <p:cNvGrpSpPr/>
          <p:nvPr userDrawn="1"/>
        </p:nvGrpSpPr>
        <p:grpSpPr>
          <a:xfrm>
            <a:off x="-2" y="4886"/>
            <a:ext cx="9144003" cy="778490"/>
            <a:chOff x="-2" y="4886"/>
            <a:chExt cx="9144003" cy="7784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5C6FAF-5FEE-4C9D-A62B-04F3EF75D5D3}"/>
                </a:ext>
              </a:extLst>
            </p:cNvPr>
            <p:cNvSpPr/>
            <p:nvPr userDrawn="1"/>
          </p:nvSpPr>
          <p:spPr>
            <a:xfrm>
              <a:off x="-2" y="4886"/>
              <a:ext cx="9144002" cy="676141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1AC828E-FADC-4BAE-A77A-35AA54EECCCD}"/>
                </a:ext>
              </a:extLst>
            </p:cNvPr>
            <p:cNvSpPr/>
            <p:nvPr userDrawn="1"/>
          </p:nvSpPr>
          <p:spPr>
            <a:xfrm>
              <a:off x="1" y="679384"/>
              <a:ext cx="9144000" cy="10399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42298A96-5AE2-4CEA-B492-77FFE8094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550" y="877895"/>
            <a:ext cx="372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786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597ABC-03A2-4A53-A1E6-1C21A3718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11A0E-7D3D-4D54-9249-741CCBEB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218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F97325-FC8E-40A8-927E-0BE0B59D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997767-1B4F-41B8-BE95-3F73FF32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507EA4-AF9C-44C0-AA69-0F8D5157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79636D6-4091-4255-9E38-19AB783B88DD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5D2E0B9-0145-4016-8F54-B90A6CAC4C99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D2923D9-D903-4C13-A78D-4600264ABE9E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9954C27-CAF4-4FA6-AFD4-7692D517E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3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7E49217-B43E-4D0A-A51F-F7FC8A4C2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9625"/>
            <a:ext cx="2949178" cy="12477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229B7BA-3E0E-40B3-8801-D81B13E98E33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9D63F9F-CCB5-4133-BC1F-CD059473287C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2386E77-EF81-4F9A-801E-284DDB390B17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7302969-4C73-402A-A9D7-B37EAEB0E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81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204D2E-DED1-4AE1-B885-33039320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61797F-5E62-4320-B4F7-F8FDFC603B1F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3BD9DDD-9DA5-4BA2-A828-BA2869BDC508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4319546-2057-455D-B40A-938FC5B570FE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A97F140-1DDA-46AF-8BD8-C941BA61F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41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846D33-9A8D-49AD-9172-8D855C38D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8381"/>
            <a:ext cx="7886700" cy="812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37892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088B652-8044-479E-965D-6B35421754AF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97C4515-28DF-4953-8C4D-34F78B25B569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8688260-EFE6-4E55-8966-59FE0980A230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7B77D59-BAEA-479B-A61B-61303FD39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47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5CF0AEF-6C48-4DEC-A0CE-E4D24A18A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2127"/>
            <a:ext cx="7537450" cy="808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47" y="1787759"/>
            <a:ext cx="7537450" cy="35282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35976E7-2A6E-40A9-9D67-E3D8F45963E3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D52B899-B45C-438E-9315-6A8C7EA9AD32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370E2D2-445C-4DB8-95E3-218CA9B6BBBF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791124-92FF-409D-B233-AC0762B7D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87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163D073-9856-4B09-9D50-A80758DB0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1369"/>
            <a:ext cx="7886700" cy="8193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89" y="1823690"/>
            <a:ext cx="8073561" cy="3636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4CC5C06-84C1-404E-B0DF-3E3A6D54A546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7D67EFA-BC7D-4353-86C4-2BBB1F4E6650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A68941B-58C8-47AE-B76A-9CCB9827DE6D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048E8DF-77FF-4193-AE9A-FC094C3DB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97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E9F17C-DBC8-4722-BFD7-FFB0446F7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306" y="2782898"/>
            <a:ext cx="9143999" cy="129220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17948"/>
            <a:ext cx="7205662" cy="12612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A11F8DF-65B0-4FCC-B7A2-347B0ABF6DB0}"/>
              </a:ext>
            </a:extLst>
          </p:cNvPr>
          <p:cNvGrpSpPr/>
          <p:nvPr userDrawn="1"/>
        </p:nvGrpSpPr>
        <p:grpSpPr>
          <a:xfrm>
            <a:off x="-2" y="4886"/>
            <a:ext cx="9144003" cy="778490"/>
            <a:chOff x="-2" y="4886"/>
            <a:chExt cx="9144003" cy="7784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EB8A524-D5C3-4625-8216-131C71A12C0C}"/>
                </a:ext>
              </a:extLst>
            </p:cNvPr>
            <p:cNvSpPr/>
            <p:nvPr userDrawn="1"/>
          </p:nvSpPr>
          <p:spPr>
            <a:xfrm>
              <a:off x="-2" y="4886"/>
              <a:ext cx="9144002" cy="676141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83465ED-AAE1-4293-B7C6-5C703C986E48}"/>
                </a:ext>
              </a:extLst>
            </p:cNvPr>
            <p:cNvSpPr/>
            <p:nvPr userDrawn="1"/>
          </p:nvSpPr>
          <p:spPr>
            <a:xfrm>
              <a:off x="1" y="679384"/>
              <a:ext cx="9144000" cy="10399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31C611B7-82D9-4235-83BF-52A7EAF9C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300" y="877895"/>
            <a:ext cx="372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3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372178-F312-496E-970F-90D4AFC3B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3263"/>
            <a:ext cx="7886700" cy="8674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3886201" cy="36361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708026" cy="36361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5DBD274-E527-443C-A030-83AE98161D3E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7880C18-390D-4A43-9821-F405D1288E57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BF021BC-DD19-4D5F-A793-5DC62B115D22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5F3772-F391-4C41-B9CB-C8052FD09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46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BB8423-8886-41D6-B8D3-64E81791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79627"/>
            <a:ext cx="7886700" cy="9110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783330" cy="2955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783330" cy="2955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3E81FF3-B218-477D-B4F4-F21BC92A5673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E8A38DB-53D3-4834-A4F8-8CA73A5ECC91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46239D7-2CE8-4DB7-8C98-EC32397F449B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B95DB6-84F4-40B6-920C-60606EFCD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90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EDB2B4-55A1-4ACD-8FE8-08B828D4B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054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01A1A72-3E03-4B8B-9D4C-1201ADD4BE6E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C8004CB-7987-4B79-89AB-E4EA74A0ED9F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103862B-90A2-4CC5-8291-77965C4DD35A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B436F6B-FB40-4EC9-B372-D902AAFE1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24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43A4202-6FB7-4732-8927-7CEBA3C72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3B0C29-30C7-42B7-9DF5-06AC58787273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1B59AF2-2E01-4B70-B7F3-A19236F219A4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C1ECC08-13D8-40E2-8595-DC7BB20175D1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0123E7E-1D9E-4C83-9CA9-18DB9B009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68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8AB2B3-D50B-4C2D-8A4D-01DA3CFC9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09"/>
          <a:stretch/>
        </p:blipFill>
        <p:spPr>
          <a:xfrm>
            <a:off x="1" y="5596758"/>
            <a:ext cx="9143999" cy="12612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9C3C430-FC3B-4FE3-A6D3-4697E177C722}"/>
              </a:ext>
            </a:extLst>
          </p:cNvPr>
          <p:cNvGrpSpPr/>
          <p:nvPr userDrawn="1"/>
        </p:nvGrpSpPr>
        <p:grpSpPr>
          <a:xfrm>
            <a:off x="3389853" y="247465"/>
            <a:ext cx="5676899" cy="441142"/>
            <a:chOff x="3454401" y="139885"/>
            <a:chExt cx="5676899" cy="4411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5C8D08B-3983-43D0-9144-5C01D925CEC2}"/>
                </a:ext>
              </a:extLst>
            </p:cNvPr>
            <p:cNvSpPr/>
            <p:nvPr userDrawn="1"/>
          </p:nvSpPr>
          <p:spPr>
            <a:xfrm>
              <a:off x="3454401" y="139885"/>
              <a:ext cx="4354293" cy="440862"/>
            </a:xfrm>
            <a:prstGeom prst="rect">
              <a:avLst/>
            </a:prstGeom>
            <a:solidFill>
              <a:srgbClr val="2A37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6BAF053-0BE8-406C-A328-D917874755F0}"/>
                </a:ext>
              </a:extLst>
            </p:cNvPr>
            <p:cNvSpPr/>
            <p:nvPr userDrawn="1"/>
          </p:nvSpPr>
          <p:spPr>
            <a:xfrm>
              <a:off x="7808694" y="140165"/>
              <a:ext cx="1322606" cy="440862"/>
            </a:xfrm>
            <a:prstGeom prst="rect">
              <a:avLst/>
            </a:prstGeom>
            <a:solidFill>
              <a:srgbClr val="FD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232169D-6527-4B7B-B85E-B11D50D5F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4" b="3096"/>
          <a:stretch/>
        </p:blipFill>
        <p:spPr>
          <a:xfrm>
            <a:off x="585742" y="114064"/>
            <a:ext cx="2514600" cy="6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70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74D4-D568-45B4-ABE3-B115BDD281A5}" type="datetimeFigureOut">
              <a:rPr lang="id-ID" smtClean="0"/>
              <a:pPr/>
              <a:t>22/06/2020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3124-62F6-424C-B64C-04A09D17905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541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3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60EDA-4CE4-46AD-B144-7DF4DFFF9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59" y="2824170"/>
            <a:ext cx="8693150" cy="1788971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AR ESSENCE" panose="02000000000000000000" pitchFamily="2" charset="0"/>
              </a:rPr>
              <a:t>Penguatan</a:t>
            </a:r>
            <a:r>
              <a:rPr lang="en-US" sz="2800" b="1" dirty="0" smtClean="0">
                <a:latin typeface="AR ESSENCE" panose="02000000000000000000" pitchFamily="2" charset="0"/>
              </a:rPr>
              <a:t> </a:t>
            </a:r>
            <a:r>
              <a:rPr lang="en-US" sz="2800" b="1" dirty="0" err="1" smtClean="0">
                <a:latin typeface="AR ESSENCE" panose="02000000000000000000" pitchFamily="2" charset="0"/>
              </a:rPr>
              <a:t>Identitas</a:t>
            </a:r>
            <a:r>
              <a:rPr lang="en-US" sz="2800" b="1" dirty="0" smtClean="0">
                <a:latin typeface="AR ESSENCE" panose="02000000000000000000" pitchFamily="2" charset="0"/>
              </a:rPr>
              <a:t> </a:t>
            </a:r>
            <a:r>
              <a:rPr lang="en-US" sz="2800" b="1" dirty="0" err="1" smtClean="0">
                <a:latin typeface="AR ESSENCE" panose="02000000000000000000" pitchFamily="2" charset="0"/>
              </a:rPr>
              <a:t>Lokal</a:t>
            </a:r>
            <a:r>
              <a:rPr lang="en-US" sz="2800" b="1" dirty="0" smtClean="0">
                <a:latin typeface="AR ESSENCE" panose="02000000000000000000" pitchFamily="2" charset="0"/>
              </a:rPr>
              <a:t> Surabaya </a:t>
            </a:r>
            <a:r>
              <a:rPr lang="en-US" sz="2800" b="1" dirty="0" err="1" smtClean="0">
                <a:latin typeface="AR ESSENCE" panose="02000000000000000000" pitchFamily="2" charset="0"/>
              </a:rPr>
              <a:t>melalui</a:t>
            </a:r>
            <a:r>
              <a:rPr lang="en-US" sz="2800" b="1" dirty="0" smtClean="0">
                <a:latin typeface="AR ESSENCE" panose="02000000000000000000" pitchFamily="2" charset="0"/>
              </a:rPr>
              <a:t> Program </a:t>
            </a:r>
            <a:r>
              <a:rPr lang="en-US" sz="2800" b="1" dirty="0" err="1" smtClean="0">
                <a:latin typeface="AR ESSENCE" panose="02000000000000000000" pitchFamily="2" charset="0"/>
              </a:rPr>
              <a:t>Gerakan</a:t>
            </a:r>
            <a:r>
              <a:rPr lang="en-US" sz="2800" b="1" dirty="0" smtClean="0">
                <a:latin typeface="AR ESSENCE" panose="02000000000000000000" pitchFamily="2" charset="0"/>
              </a:rPr>
              <a:t> </a:t>
            </a:r>
            <a:r>
              <a:rPr lang="en-US" sz="2800" b="1" dirty="0" err="1" smtClean="0">
                <a:latin typeface="AR ESSENCE" panose="02000000000000000000" pitchFamily="2" charset="0"/>
              </a:rPr>
              <a:t>Literasi</a:t>
            </a:r>
            <a:endParaRPr lang="id-ID" sz="2800" b="1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3FAD82-B780-47B9-B963-2D014F1F2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788" y="5628067"/>
            <a:ext cx="6248400" cy="9272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err="1" smtClean="0">
                <a:latin typeface="AR CENA" panose="02000000000000000000" pitchFamily="2" charset="0"/>
              </a:rPr>
              <a:t>Nur</a:t>
            </a:r>
            <a:r>
              <a:rPr lang="en-US" sz="2000" dirty="0" smtClean="0">
                <a:latin typeface="AR CENA" panose="02000000000000000000" pitchFamily="2" charset="0"/>
              </a:rPr>
              <a:t> </a:t>
            </a:r>
            <a:r>
              <a:rPr lang="en-US" sz="2000" dirty="0" err="1" smtClean="0">
                <a:latin typeface="AR CENA" panose="02000000000000000000" pitchFamily="2" charset="0"/>
              </a:rPr>
              <a:t>Wulan</a:t>
            </a:r>
            <a:r>
              <a:rPr lang="id-ID" sz="2000" dirty="0" smtClean="0">
                <a:latin typeface="AR CENA" panose="02000000000000000000" pitchFamily="2" charset="0"/>
              </a:rPr>
              <a:t> </a:t>
            </a:r>
            <a:endParaRPr lang="en-US" sz="2000" dirty="0">
              <a:latin typeface="AR CENA" panose="02000000000000000000" pitchFamily="2" charset="0"/>
            </a:endParaRPr>
          </a:p>
          <a:p>
            <a:pPr>
              <a:defRPr/>
            </a:pPr>
            <a:r>
              <a:rPr lang="id-ID" sz="2000" dirty="0" smtClean="0">
                <a:latin typeface="AR CENA" panose="02000000000000000000" pitchFamily="2" charset="0"/>
              </a:rPr>
              <a:t>Fa</a:t>
            </a:r>
            <a:r>
              <a:rPr lang="en-US" sz="2000" dirty="0" err="1" smtClean="0">
                <a:latin typeface="AR CENA" panose="02000000000000000000" pitchFamily="2" charset="0"/>
              </a:rPr>
              <a:t>kultas</a:t>
            </a:r>
            <a:r>
              <a:rPr lang="en-US" sz="2000" dirty="0" smtClean="0">
                <a:latin typeface="AR CENA" panose="02000000000000000000" pitchFamily="2" charset="0"/>
              </a:rPr>
              <a:t> </a:t>
            </a:r>
            <a:r>
              <a:rPr lang="en-US" sz="2000" dirty="0" err="1" smtClean="0">
                <a:latin typeface="AR CENA" panose="02000000000000000000" pitchFamily="2" charset="0"/>
              </a:rPr>
              <a:t>Ilmu</a:t>
            </a:r>
            <a:r>
              <a:rPr lang="en-US" sz="2000" dirty="0" smtClean="0">
                <a:latin typeface="AR CENA" panose="02000000000000000000" pitchFamily="2" charset="0"/>
              </a:rPr>
              <a:t> </a:t>
            </a:r>
            <a:r>
              <a:rPr lang="en-US" sz="2000" dirty="0" err="1" smtClean="0">
                <a:latin typeface="AR CENA" panose="02000000000000000000" pitchFamily="2" charset="0"/>
              </a:rPr>
              <a:t>Budaya</a:t>
            </a:r>
            <a:r>
              <a:rPr lang="en-US" sz="2000" dirty="0" smtClean="0">
                <a:latin typeface="AR CENA" panose="02000000000000000000" pitchFamily="2" charset="0"/>
              </a:rPr>
              <a:t> </a:t>
            </a:r>
            <a:r>
              <a:rPr lang="id-ID" sz="2000" dirty="0" smtClean="0">
                <a:latin typeface="AR CENA" panose="02000000000000000000" pitchFamily="2" charset="0"/>
              </a:rPr>
              <a:t>, </a:t>
            </a:r>
            <a:r>
              <a:rPr lang="id-ID" sz="2000" dirty="0">
                <a:latin typeface="AR CENA" panose="02000000000000000000" pitchFamily="2" charset="0"/>
              </a:rPr>
              <a:t>Universitas Airlangga</a:t>
            </a:r>
            <a:r>
              <a:rPr lang="en-US" sz="2000" dirty="0">
                <a:latin typeface="AR CENA" panose="02000000000000000000" pitchFamily="2" charset="0"/>
              </a:rPr>
              <a:t> INDONESIA</a:t>
            </a:r>
            <a:endParaRPr lang="id-ID" sz="2000" dirty="0">
              <a:latin typeface="AR CENA" panose="02000000000000000000" pitchFamily="2" charset="0"/>
            </a:endParaRPr>
          </a:p>
          <a:p>
            <a:pPr>
              <a:defRPr/>
            </a:pPr>
            <a:endParaRPr lang="id-ID" sz="2000" dirty="0">
              <a:latin typeface="AR CENA" panose="02000000000000000000" pitchFamily="2" charset="0"/>
            </a:endParaRP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23827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Branding Surabaya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Kota </a:t>
            </a:r>
            <a:r>
              <a:rPr lang="en-US" sz="3600" dirty="0" err="1" smtClean="0"/>
              <a:t>Kosmopolitan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dala</a:t>
            </a:r>
            <a:r>
              <a:rPr lang="en-US" dirty="0" err="1" smtClean="0"/>
              <a:t>m</a:t>
            </a:r>
            <a:r>
              <a:rPr lang="en-US" dirty="0" smtClean="0"/>
              <a:t> branding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 result for sparkling surabay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199" y="2873539"/>
            <a:ext cx="333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parkling surabay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7674" y="2846713"/>
            <a:ext cx="3810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52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Kiprah</a:t>
            </a:r>
            <a:r>
              <a:rPr lang="en-US" sz="3600" dirty="0" smtClean="0"/>
              <a:t> Surabaya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Walikota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level </a:t>
            </a:r>
            <a:r>
              <a:rPr lang="en-US" sz="3600" dirty="0" err="1" smtClean="0"/>
              <a:t>internasional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2400" dirty="0" smtClean="0">
                <a:cs typeface="Times New Roman" pitchFamily="18" charset="0"/>
              </a:rPr>
              <a:t>Mei  </a:t>
            </a:r>
            <a:r>
              <a:rPr lang="en-AU" sz="2400" dirty="0" smtClean="0">
                <a:cs typeface="Times New Roman" pitchFamily="18" charset="0"/>
              </a:rPr>
              <a:t>2018: </a:t>
            </a:r>
            <a:r>
              <a:rPr lang="en-AU" sz="2400" dirty="0" err="1" smtClean="0">
                <a:cs typeface="Times New Roman" pitchFamily="18" charset="0"/>
              </a:rPr>
              <a:t>menjadi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tuan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rumah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pada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pertemuan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walikota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kota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ramah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anak</a:t>
            </a:r>
            <a:r>
              <a:rPr lang="en-AU" sz="2400" dirty="0" smtClean="0">
                <a:cs typeface="Times New Roman" pitchFamily="18" charset="0"/>
              </a:rPr>
              <a:t> (</a:t>
            </a:r>
            <a:r>
              <a:rPr lang="en-AU" sz="2400" dirty="0" err="1" smtClean="0">
                <a:cs typeface="Times New Roman" pitchFamily="18" charset="0"/>
              </a:rPr>
              <a:t>dihadiri</a:t>
            </a:r>
            <a:r>
              <a:rPr lang="en-AU" sz="2400" dirty="0" smtClean="0">
                <a:cs typeface="Times New Roman" pitchFamily="18" charset="0"/>
              </a:rPr>
              <a:t> 12 </a:t>
            </a:r>
            <a:r>
              <a:rPr lang="en-AU" sz="2400" dirty="0" err="1" smtClean="0">
                <a:cs typeface="Times New Roman" pitchFamily="18" charset="0"/>
              </a:rPr>
              <a:t>kota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di</a:t>
            </a:r>
            <a:r>
              <a:rPr lang="en-AU" sz="2400" dirty="0" smtClean="0">
                <a:cs typeface="Times New Roman" pitchFamily="18" charset="0"/>
              </a:rPr>
              <a:t> Asia </a:t>
            </a:r>
            <a:r>
              <a:rPr lang="en-AU" sz="2400" dirty="0" err="1" smtClean="0">
                <a:cs typeface="Times New Roman" pitchFamily="18" charset="0"/>
              </a:rPr>
              <a:t>Timur</a:t>
            </a:r>
            <a:r>
              <a:rPr lang="en-AU" sz="2400" dirty="0" smtClean="0">
                <a:cs typeface="Times New Roman" pitchFamily="18" charset="0"/>
              </a:rPr>
              <a:t>)</a:t>
            </a:r>
            <a:endParaRPr lang="en-AU" sz="2400" dirty="0" smtClean="0">
              <a:cs typeface="Times New Roman" pitchFamily="18" charset="0"/>
            </a:endParaRPr>
          </a:p>
          <a:p>
            <a:r>
              <a:rPr lang="en-AU" sz="2400" dirty="0" err="1" smtClean="0">
                <a:cs typeface="Times New Roman" pitchFamily="18" charset="0"/>
              </a:rPr>
              <a:t>Menyesuaikan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kebijakan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dengan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i="1" dirty="0" smtClean="0">
                <a:cs typeface="Times New Roman" pitchFamily="18" charset="0"/>
              </a:rPr>
              <a:t>Sustainable </a:t>
            </a:r>
            <a:r>
              <a:rPr lang="en-AU" sz="2400" i="1" dirty="0" smtClean="0">
                <a:cs typeface="Times New Roman" pitchFamily="18" charset="0"/>
              </a:rPr>
              <a:t>Development </a:t>
            </a:r>
            <a:r>
              <a:rPr lang="en-AU" sz="2400" i="1" dirty="0" smtClean="0">
                <a:cs typeface="Times New Roman" pitchFamily="18" charset="0"/>
              </a:rPr>
              <a:t>Goals </a:t>
            </a:r>
            <a:r>
              <a:rPr lang="en-AU" sz="2400" dirty="0" smtClean="0">
                <a:cs typeface="Times New Roman" pitchFamily="18" charset="0"/>
              </a:rPr>
              <a:t>2030</a:t>
            </a:r>
            <a:endParaRPr lang="en-AU" sz="2400" dirty="0" smtClean="0">
              <a:cs typeface="Times New Roman" pitchFamily="18" charset="0"/>
            </a:endParaRPr>
          </a:p>
          <a:p>
            <a:r>
              <a:rPr lang="en-AU" sz="2400" dirty="0" err="1" smtClean="0">
                <a:cs typeface="Times New Roman" pitchFamily="18" charset="0"/>
              </a:rPr>
              <a:t>Walikota</a:t>
            </a:r>
            <a:r>
              <a:rPr lang="en-AU" sz="2400" dirty="0" smtClean="0">
                <a:cs typeface="Times New Roman" pitchFamily="18" charset="0"/>
              </a:rPr>
              <a:t> Tri </a:t>
            </a:r>
            <a:r>
              <a:rPr lang="en-AU" sz="2400" dirty="0" err="1" smtClean="0">
                <a:cs typeface="Times New Roman" pitchFamily="18" charset="0"/>
              </a:rPr>
              <a:t>Risma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Harini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telah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memenangkan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berbagai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penghargaan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internasional</a:t>
            </a:r>
            <a:r>
              <a:rPr lang="en-AU" sz="2400" dirty="0" smtClean="0">
                <a:cs typeface="Times New Roman" pitchFamily="18" charset="0"/>
              </a:rPr>
              <a:t>, </a:t>
            </a:r>
            <a:r>
              <a:rPr lang="en-AU" sz="2400" dirty="0" err="1" smtClean="0">
                <a:cs typeface="Times New Roman" pitchFamily="18" charset="0"/>
              </a:rPr>
              <a:t>misalnya</a:t>
            </a:r>
            <a:r>
              <a:rPr lang="en-AU" sz="2400" dirty="0" smtClean="0">
                <a:cs typeface="Times New Roman" pitchFamily="18" charset="0"/>
              </a:rPr>
              <a:t>: Kota </a:t>
            </a:r>
            <a:r>
              <a:rPr lang="en-AU" sz="2400" dirty="0" err="1" smtClean="0">
                <a:cs typeface="Times New Roman" pitchFamily="18" charset="0"/>
              </a:rPr>
              <a:t>di</a:t>
            </a:r>
            <a:r>
              <a:rPr lang="en-AU" sz="2400" dirty="0" smtClean="0">
                <a:cs typeface="Times New Roman" pitchFamily="18" charset="0"/>
              </a:rPr>
              <a:t> ASEAN yang paling </a:t>
            </a:r>
            <a:r>
              <a:rPr lang="en-AU" sz="2400" dirty="0" err="1" smtClean="0">
                <a:cs typeface="Times New Roman" pitchFamily="18" charset="0"/>
              </a:rPr>
              <a:t>ramah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lingkungan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tahun</a:t>
            </a:r>
            <a:r>
              <a:rPr lang="en-AU" sz="2400" dirty="0" smtClean="0">
                <a:cs typeface="Times New Roman" pitchFamily="18" charset="0"/>
              </a:rPr>
              <a:t> 2012</a:t>
            </a:r>
            <a:r>
              <a:rPr lang="en-AU" sz="2400" dirty="0" smtClean="0">
                <a:cs typeface="Times New Roman" pitchFamily="18" charset="0"/>
              </a:rPr>
              <a:t>, </a:t>
            </a:r>
            <a:r>
              <a:rPr lang="en-AU" sz="2400" dirty="0" err="1" smtClean="0">
                <a:cs typeface="Times New Roman" pitchFamily="18" charset="0"/>
              </a:rPr>
              <a:t>dinobatkan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sebagai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salah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satu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dari</a:t>
            </a:r>
            <a:r>
              <a:rPr lang="en-AU" sz="2400" dirty="0" smtClean="0">
                <a:cs typeface="Times New Roman" pitchFamily="18" charset="0"/>
              </a:rPr>
              <a:t> 50 </a:t>
            </a:r>
            <a:r>
              <a:rPr lang="en-AU" sz="2400" dirty="0" err="1" smtClean="0">
                <a:cs typeface="Times New Roman" pitchFamily="18" charset="0"/>
              </a:rPr>
              <a:t>pemimpin</a:t>
            </a:r>
            <a:r>
              <a:rPr lang="en-AU" sz="2400" dirty="0" smtClean="0">
                <a:cs typeface="Times New Roman" pitchFamily="18" charset="0"/>
              </a:rPr>
              <a:t>  </a:t>
            </a:r>
            <a:r>
              <a:rPr lang="en-AU" sz="2400" dirty="0" err="1" smtClean="0">
                <a:cs typeface="Times New Roman" pitchFamily="18" charset="0"/>
              </a:rPr>
              <a:t>dunia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terbaik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oleh</a:t>
            </a:r>
            <a:r>
              <a:rPr lang="en-AU" sz="2400" dirty="0" smtClean="0">
                <a:cs typeface="Times New Roman" pitchFamily="18" charset="0"/>
              </a:rPr>
              <a:t>  </a:t>
            </a:r>
            <a:r>
              <a:rPr lang="en-AU" sz="2400" dirty="0" smtClean="0">
                <a:cs typeface="Times New Roman" pitchFamily="18" charset="0"/>
              </a:rPr>
              <a:t>Fortune Magazine, </a:t>
            </a:r>
            <a:r>
              <a:rPr lang="en-AU" sz="2400" dirty="0" err="1" smtClean="0">
                <a:cs typeface="Times New Roman" pitchFamily="18" charset="0"/>
              </a:rPr>
              <a:t>salah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satu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walikota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terbaik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oleh</a:t>
            </a:r>
            <a:r>
              <a:rPr lang="en-AU" sz="2400" dirty="0" smtClean="0">
                <a:cs typeface="Times New Roman" pitchFamily="18" charset="0"/>
              </a:rPr>
              <a:t> City </a:t>
            </a:r>
            <a:r>
              <a:rPr lang="en-AU" sz="2400" dirty="0" smtClean="0">
                <a:cs typeface="Times New Roman" pitchFamily="18" charset="0"/>
              </a:rPr>
              <a:t>Mayors Foundation, Ideal Mother Award by Cairo University in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040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Beberapa</a:t>
            </a:r>
            <a:r>
              <a:rPr lang="en-US" sz="3600" dirty="0" smtClean="0"/>
              <a:t> Program </a:t>
            </a:r>
            <a:r>
              <a:rPr lang="en-US" sz="3600" dirty="0" err="1" smtClean="0"/>
              <a:t>Budaya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komunitas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menekankan</a:t>
            </a:r>
            <a:r>
              <a:rPr lang="en-US" sz="3600" dirty="0" smtClean="0"/>
              <a:t> </a:t>
            </a:r>
            <a:r>
              <a:rPr lang="en-US" sz="3600" dirty="0" err="1" smtClean="0"/>
              <a:t>identitas</a:t>
            </a:r>
            <a:r>
              <a:rPr lang="en-US" sz="3600" dirty="0" smtClean="0"/>
              <a:t> </a:t>
            </a:r>
            <a:r>
              <a:rPr lang="en-US" sz="3600" dirty="0" err="1" smtClean="0"/>
              <a:t>lokal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3886201" cy="4272833"/>
          </a:xfrm>
        </p:spPr>
        <p:txBody>
          <a:bodyPr/>
          <a:lstStyle/>
          <a:p>
            <a:r>
              <a:rPr lang="en-AU" dirty="0" err="1" smtClean="0"/>
              <a:t>Cak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Ning</a:t>
            </a:r>
            <a:r>
              <a:rPr lang="en-AU" dirty="0" smtClean="0"/>
              <a:t> Surabaya (Contest of Surabaya tourism ambassador, since 1981)</a:t>
            </a:r>
          </a:p>
          <a:p>
            <a:r>
              <a:rPr lang="en-AU" i="1" dirty="0" err="1" smtClean="0"/>
              <a:t>Kampung</a:t>
            </a:r>
            <a:r>
              <a:rPr lang="en-AU" i="1" dirty="0" smtClean="0"/>
              <a:t> </a:t>
            </a:r>
            <a:r>
              <a:rPr lang="en-AU" i="1" dirty="0" err="1" smtClean="0"/>
              <a:t>Pendidikan</a:t>
            </a:r>
            <a:r>
              <a:rPr lang="en-AU" i="1" dirty="0" smtClean="0"/>
              <a:t> </a:t>
            </a:r>
            <a:r>
              <a:rPr lang="en-AU" i="1" dirty="0" err="1" smtClean="0"/>
              <a:t>Kampung’e</a:t>
            </a:r>
            <a:r>
              <a:rPr lang="en-AU" i="1" dirty="0" smtClean="0"/>
              <a:t> </a:t>
            </a:r>
            <a:r>
              <a:rPr lang="en-AU" i="1" dirty="0" err="1" smtClean="0"/>
              <a:t>Arek</a:t>
            </a:r>
            <a:r>
              <a:rPr lang="en-AU" i="1" dirty="0" smtClean="0"/>
              <a:t> </a:t>
            </a:r>
            <a:r>
              <a:rPr lang="en-AU" i="1" dirty="0" err="1" smtClean="0"/>
              <a:t>Suroboyo</a:t>
            </a:r>
            <a:r>
              <a:rPr lang="en-AU" dirty="0" smtClean="0"/>
              <a:t>, since 2015</a:t>
            </a:r>
          </a:p>
          <a:p>
            <a:r>
              <a:rPr lang="en-AU" dirty="0" err="1" smtClean="0"/>
              <a:t>Bonek</a:t>
            </a:r>
            <a:r>
              <a:rPr lang="en-AU" dirty="0" smtClean="0"/>
              <a:t> </a:t>
            </a:r>
            <a:r>
              <a:rPr lang="en-AU" dirty="0" err="1" smtClean="0"/>
              <a:t>Persebaya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6" name="Content Placeholder 5" descr="Image result for bonek persebaya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23005" y="4121890"/>
            <a:ext cx="3038782" cy="134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bonek persebay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819" y="1896807"/>
            <a:ext cx="3232355" cy="197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0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Program </a:t>
            </a:r>
            <a:r>
              <a:rPr lang="en-US" sz="3600" dirty="0" err="1" smtClean="0"/>
              <a:t>Politik</a:t>
            </a:r>
            <a:r>
              <a:rPr lang="en-US" sz="3600" dirty="0" smtClean="0"/>
              <a:t> </a:t>
            </a:r>
            <a:r>
              <a:rPr lang="en-US" sz="3600" dirty="0" err="1" smtClean="0"/>
              <a:t>Mempromosikan</a:t>
            </a:r>
            <a:r>
              <a:rPr lang="en-US" sz="3600" dirty="0" smtClean="0"/>
              <a:t> </a:t>
            </a:r>
            <a:r>
              <a:rPr lang="en-US" sz="3600" dirty="0" err="1" smtClean="0"/>
              <a:t>Identitas</a:t>
            </a:r>
            <a:r>
              <a:rPr lang="en-US" sz="3600" dirty="0" smtClean="0"/>
              <a:t> Surabaya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Djadi</a:t>
            </a:r>
            <a:r>
              <a:rPr lang="en-AU" dirty="0" smtClean="0"/>
              <a:t> </a:t>
            </a:r>
            <a:r>
              <a:rPr lang="en-AU" dirty="0" err="1" smtClean="0"/>
              <a:t>Galajapo</a:t>
            </a:r>
            <a:r>
              <a:rPr lang="en-AU" dirty="0" smtClean="0"/>
              <a:t> </a:t>
            </a:r>
            <a:r>
              <a:rPr lang="en-AU" dirty="0" smtClean="0"/>
              <a:t>(</a:t>
            </a:r>
            <a:r>
              <a:rPr lang="en-AU" dirty="0" err="1" smtClean="0"/>
              <a:t>pelawak</a:t>
            </a:r>
            <a:r>
              <a:rPr lang="en-AU" dirty="0" smtClean="0"/>
              <a:t> yang </a:t>
            </a:r>
            <a:r>
              <a:rPr lang="en-AU" dirty="0" err="1" smtClean="0"/>
              <a:t>pernah</a:t>
            </a:r>
            <a:r>
              <a:rPr lang="en-AU" dirty="0" smtClean="0"/>
              <a:t> </a:t>
            </a:r>
            <a:r>
              <a:rPr lang="en-AU" dirty="0" err="1" smtClean="0"/>
              <a:t>berniat</a:t>
            </a:r>
            <a:r>
              <a:rPr lang="en-AU" dirty="0" smtClean="0"/>
              <a:t> </a:t>
            </a:r>
            <a:r>
              <a:rPr lang="en-AU" dirty="0" err="1" smtClean="0"/>
              <a:t>mencalonkan</a:t>
            </a:r>
            <a:r>
              <a:rPr lang="en-AU" dirty="0" smtClean="0"/>
              <a:t> </a:t>
            </a:r>
            <a:r>
              <a:rPr lang="en-AU" dirty="0" err="1" smtClean="0"/>
              <a:t>diri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Walikota</a:t>
            </a:r>
            <a:r>
              <a:rPr lang="en-AU" dirty="0" smtClean="0"/>
              <a:t> Surabaya</a:t>
            </a:r>
            <a:r>
              <a:rPr lang="en-AU" dirty="0" smtClean="0"/>
              <a:t>): </a:t>
            </a:r>
            <a:r>
              <a:rPr lang="en-AU" dirty="0" smtClean="0"/>
              <a:t>“Pembangunan </a:t>
            </a:r>
            <a:r>
              <a:rPr lang="en-AU" dirty="0" err="1" smtClean="0"/>
              <a:t>Karakter</a:t>
            </a:r>
            <a:r>
              <a:rPr lang="en-AU" dirty="0" smtClean="0"/>
              <a:t> </a:t>
            </a:r>
            <a:r>
              <a:rPr lang="en-AU" dirty="0" err="1" smtClean="0"/>
              <a:t>Arek</a:t>
            </a:r>
            <a:r>
              <a:rPr lang="en-AU" dirty="0" smtClean="0"/>
              <a:t> </a:t>
            </a:r>
            <a:r>
              <a:rPr lang="en-AU" dirty="0" err="1" smtClean="0"/>
              <a:t>Suroboyo</a:t>
            </a:r>
            <a:r>
              <a:rPr lang="en-AU" dirty="0" smtClean="0"/>
              <a:t>”</a:t>
            </a:r>
          </a:p>
          <a:p>
            <a:r>
              <a:rPr lang="en-AU" dirty="0" err="1" smtClean="0"/>
              <a:t>Lia</a:t>
            </a:r>
            <a:r>
              <a:rPr lang="en-AU" dirty="0" smtClean="0"/>
              <a:t> </a:t>
            </a:r>
            <a:r>
              <a:rPr lang="en-AU" dirty="0" err="1" smtClean="0"/>
              <a:t>Istifhama</a:t>
            </a:r>
            <a:r>
              <a:rPr lang="en-AU" dirty="0" smtClean="0"/>
              <a:t> :</a:t>
            </a:r>
          </a:p>
          <a:p>
            <a:pPr>
              <a:buNone/>
            </a:pPr>
            <a:r>
              <a:rPr lang="en-AU" dirty="0" smtClean="0"/>
              <a:t>1. </a:t>
            </a:r>
            <a:r>
              <a:rPr lang="en-AU" i="1" dirty="0" err="1" smtClean="0"/>
              <a:t>Wani</a:t>
            </a:r>
            <a:r>
              <a:rPr lang="en-AU" dirty="0" smtClean="0"/>
              <a:t> </a:t>
            </a:r>
            <a:r>
              <a:rPr lang="en-AU" i="1" dirty="0" err="1" smtClean="0"/>
              <a:t>Rembukan</a:t>
            </a:r>
            <a:r>
              <a:rPr lang="en-AU" i="1" dirty="0" smtClean="0"/>
              <a:t> </a:t>
            </a:r>
            <a:r>
              <a:rPr lang="en-AU" i="1" dirty="0" smtClean="0"/>
              <a:t>,</a:t>
            </a:r>
            <a:r>
              <a:rPr lang="en-AU" dirty="0" smtClean="0"/>
              <a:t> </a:t>
            </a:r>
            <a:r>
              <a:rPr lang="en-AU" i="1" dirty="0" err="1" smtClean="0"/>
              <a:t>Mbecak</a:t>
            </a:r>
            <a:r>
              <a:rPr lang="en-AU" dirty="0" smtClean="0"/>
              <a:t> </a:t>
            </a:r>
            <a:r>
              <a:rPr lang="en-AU" dirty="0" smtClean="0"/>
              <a:t>(</a:t>
            </a:r>
            <a:r>
              <a:rPr lang="en-AU" dirty="0" err="1" smtClean="0"/>
              <a:t>Mengurangi</a:t>
            </a:r>
            <a:r>
              <a:rPr lang="en-AU" dirty="0" smtClean="0"/>
              <a:t> </a:t>
            </a:r>
            <a:r>
              <a:rPr lang="en-AU" dirty="0" err="1" smtClean="0"/>
              <a:t>Beban</a:t>
            </a:r>
            <a:r>
              <a:rPr lang="en-AU" dirty="0" smtClean="0"/>
              <a:t> </a:t>
            </a:r>
            <a:r>
              <a:rPr lang="en-AU" dirty="0" err="1" smtClean="0"/>
              <a:t>kemacetan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Mewujudkan</a:t>
            </a:r>
            <a:r>
              <a:rPr lang="en-AU" dirty="0" smtClean="0"/>
              <a:t> </a:t>
            </a:r>
            <a:r>
              <a:rPr lang="en-AU" dirty="0" err="1" smtClean="0"/>
              <a:t>Budaya</a:t>
            </a:r>
            <a:r>
              <a:rPr lang="en-AU" dirty="0" smtClean="0"/>
              <a:t> </a:t>
            </a:r>
            <a:r>
              <a:rPr lang="en-AU" dirty="0" err="1" smtClean="0"/>
              <a:t>Aman</a:t>
            </a:r>
            <a:r>
              <a:rPr lang="en-AU" dirty="0" smtClean="0"/>
              <a:t> </a:t>
            </a:r>
            <a:r>
              <a:rPr lang="en-AU" dirty="0" err="1" smtClean="0"/>
              <a:t>Berkendara</a:t>
            </a:r>
            <a:r>
              <a:rPr lang="en-AU" dirty="0" smtClean="0"/>
              <a:t>), </a:t>
            </a:r>
            <a:r>
              <a:rPr lang="en-AU" i="1" dirty="0" err="1" smtClean="0"/>
              <a:t>Semanggi</a:t>
            </a:r>
            <a:r>
              <a:rPr lang="en-AU" dirty="0" smtClean="0"/>
              <a:t> </a:t>
            </a:r>
            <a:r>
              <a:rPr lang="en-AU" dirty="0" smtClean="0"/>
              <a:t>(</a:t>
            </a:r>
            <a:r>
              <a:rPr lang="en-AU" dirty="0" err="1" smtClean="0"/>
              <a:t>Semangat</a:t>
            </a:r>
            <a:r>
              <a:rPr lang="en-AU" dirty="0" smtClean="0"/>
              <a:t> </a:t>
            </a:r>
            <a:r>
              <a:rPr lang="en-AU" dirty="0" err="1" smtClean="0"/>
              <a:t>Membangun</a:t>
            </a:r>
            <a:r>
              <a:rPr lang="en-AU" dirty="0" smtClean="0"/>
              <a:t> Kota </a:t>
            </a:r>
            <a:r>
              <a:rPr lang="en-AU" dirty="0" err="1" smtClean="0"/>
              <a:t>Religi</a:t>
            </a:r>
            <a:r>
              <a:rPr lang="en-AU" dirty="0" smtClean="0"/>
              <a:t>), </a:t>
            </a:r>
            <a:r>
              <a:rPr lang="en-AU" i="1" dirty="0" err="1" smtClean="0"/>
              <a:t>Seduluran</a:t>
            </a:r>
            <a:r>
              <a:rPr lang="en-AU" dirty="0" smtClean="0"/>
              <a:t> </a:t>
            </a:r>
            <a:r>
              <a:rPr lang="en-AU" dirty="0" smtClean="0"/>
              <a:t>, </a:t>
            </a:r>
            <a:r>
              <a:rPr lang="en-AU" i="1" dirty="0" err="1" smtClean="0"/>
              <a:t>Ringkes</a:t>
            </a:r>
            <a:r>
              <a:rPr lang="en-AU" dirty="0" smtClean="0"/>
              <a:t> </a:t>
            </a:r>
            <a:r>
              <a:rPr lang="en-AU" dirty="0" smtClean="0"/>
              <a:t>, </a:t>
            </a:r>
            <a:r>
              <a:rPr lang="en-AU" i="1" dirty="0" err="1" smtClean="0"/>
              <a:t>Waras</a:t>
            </a:r>
            <a:r>
              <a:rPr lang="en-AU" dirty="0" smtClean="0"/>
              <a:t> </a:t>
            </a:r>
            <a:r>
              <a:rPr lang="en-AU" dirty="0" smtClean="0"/>
              <a:t>, </a:t>
            </a:r>
            <a:r>
              <a:rPr lang="en-AU" i="1" dirty="0" smtClean="0"/>
              <a:t>Akas</a:t>
            </a:r>
            <a:r>
              <a:rPr lang="en-A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40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Pertanyaan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529" y="1794933"/>
            <a:ext cx="7537450" cy="4233334"/>
          </a:xfrm>
        </p:spPr>
        <p:txBody>
          <a:bodyPr/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anak</a:t>
            </a:r>
            <a:r>
              <a:rPr lang="en-AU" dirty="0" smtClean="0"/>
              <a:t> </a:t>
            </a:r>
            <a:r>
              <a:rPr lang="en-AU" dirty="0" err="1" smtClean="0"/>
              <a:t>muda</a:t>
            </a:r>
            <a:r>
              <a:rPr lang="en-AU" dirty="0" smtClean="0"/>
              <a:t> Surabaya </a:t>
            </a:r>
            <a:r>
              <a:rPr lang="en-AU" dirty="0" err="1" smtClean="0"/>
              <a:t>membayangkan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Surabaya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Masa</a:t>
            </a:r>
            <a:r>
              <a:rPr lang="en-AU" dirty="0" smtClean="0"/>
              <a:t> </a:t>
            </a:r>
            <a:r>
              <a:rPr lang="en-AU" dirty="0" err="1" smtClean="0"/>
              <a:t>Depan</a:t>
            </a:r>
            <a:r>
              <a:rPr lang="en-AU" dirty="0" smtClean="0"/>
              <a:t>?</a:t>
            </a:r>
            <a:endParaRPr lang="en-AU" dirty="0" smtClean="0"/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Data: </a:t>
            </a:r>
            <a:r>
              <a:rPr lang="en-AU" dirty="0" err="1" smtClean="0"/>
              <a:t>Hasil</a:t>
            </a:r>
            <a:r>
              <a:rPr lang="en-AU" dirty="0" smtClean="0"/>
              <a:t> </a:t>
            </a:r>
            <a:r>
              <a:rPr lang="en-AU" dirty="0" err="1" smtClean="0"/>
              <a:t>tulisan</a:t>
            </a:r>
            <a:r>
              <a:rPr lang="en-AU" dirty="0" smtClean="0"/>
              <a:t> </a:t>
            </a:r>
            <a:r>
              <a:rPr lang="en-AU" dirty="0" err="1" smtClean="0"/>
              <a:t>remaja</a:t>
            </a:r>
            <a:r>
              <a:rPr lang="en-AU" dirty="0" smtClean="0"/>
              <a:t> </a:t>
            </a:r>
            <a:r>
              <a:rPr lang="en-AU" dirty="0" err="1" smtClean="0"/>
              <a:t>berusia</a:t>
            </a:r>
            <a:r>
              <a:rPr lang="en-AU" dirty="0" smtClean="0"/>
              <a:t> 12 </a:t>
            </a:r>
            <a:r>
              <a:rPr lang="en-AU" dirty="0" smtClean="0"/>
              <a:t>to 15 </a:t>
            </a:r>
            <a:r>
              <a:rPr lang="en-AU" dirty="0" err="1" smtClean="0"/>
              <a:t>tahun</a:t>
            </a:r>
            <a:r>
              <a:rPr lang="en-AU" dirty="0" smtClean="0"/>
              <a:t> yang </a:t>
            </a:r>
            <a:r>
              <a:rPr lang="en-AU" dirty="0" err="1" smtClean="0"/>
              <a:t>tertuang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tulisan</a:t>
            </a:r>
            <a:r>
              <a:rPr lang="en-AU" dirty="0" smtClean="0"/>
              <a:t> </a:t>
            </a:r>
            <a:r>
              <a:rPr lang="en-AU" dirty="0" err="1" smtClean="0"/>
              <a:t>mengenai</a:t>
            </a:r>
            <a:r>
              <a:rPr lang="en-AU" dirty="0" smtClean="0"/>
              <a:t> </a:t>
            </a:r>
            <a:r>
              <a:rPr lang="en-AU" dirty="0" err="1" smtClean="0"/>
              <a:t>harapan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keinginan</a:t>
            </a:r>
            <a:r>
              <a:rPr lang="en-AU" dirty="0" smtClean="0"/>
              <a:t> </a:t>
            </a:r>
            <a:r>
              <a:rPr lang="en-AU" dirty="0" err="1" smtClean="0"/>
              <a:t>mereka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Surabaya </a:t>
            </a:r>
            <a:r>
              <a:rPr lang="en-AU" dirty="0" err="1" smtClean="0"/>
              <a:t>dalam</a:t>
            </a:r>
            <a:r>
              <a:rPr lang="en-AU" dirty="0" smtClean="0"/>
              <a:t> 10 </a:t>
            </a:r>
            <a:r>
              <a:rPr lang="en-AU" dirty="0" err="1" smtClean="0"/>
              <a:t>atau</a:t>
            </a:r>
            <a:r>
              <a:rPr lang="en-AU" dirty="0" smtClean="0"/>
              <a:t> 20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mendatang</a:t>
            </a:r>
            <a:r>
              <a:rPr lang="en-AU" dirty="0" smtClean="0"/>
              <a:t>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1040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882127"/>
            <a:ext cx="7537450" cy="1065206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Temuan</a:t>
            </a:r>
            <a:r>
              <a:rPr lang="en-US" sz="3200" dirty="0" smtClean="0"/>
              <a:t> </a:t>
            </a:r>
            <a:r>
              <a:rPr lang="en-US" sz="3200" dirty="0" err="1" smtClean="0"/>
              <a:t>awal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595" y="2098194"/>
            <a:ext cx="7537450" cy="3985931"/>
          </a:xfrm>
        </p:spPr>
        <p:txBody>
          <a:bodyPr>
            <a:normAutofit/>
          </a:bodyPr>
          <a:lstStyle/>
          <a:p>
            <a:r>
              <a:rPr lang="en-AU" dirty="0" err="1" smtClean="0"/>
              <a:t>Sebagian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siswa</a:t>
            </a:r>
            <a:r>
              <a:rPr lang="en-AU" dirty="0" smtClean="0"/>
              <a:t> </a:t>
            </a:r>
            <a:r>
              <a:rPr lang="en-AU" dirty="0" err="1" smtClean="0"/>
              <a:t>membayangkan</a:t>
            </a:r>
            <a:r>
              <a:rPr lang="en-AU" dirty="0" smtClean="0"/>
              <a:t> Surabaya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masa</a:t>
            </a:r>
            <a:r>
              <a:rPr lang="en-AU" dirty="0" smtClean="0"/>
              <a:t> </a:t>
            </a:r>
            <a:r>
              <a:rPr lang="en-AU" dirty="0" err="1" smtClean="0"/>
              <a:t>depan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sebanding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kota-kota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dunia</a:t>
            </a:r>
            <a:r>
              <a:rPr lang="en-AU" dirty="0" smtClean="0"/>
              <a:t>, </a:t>
            </a:r>
            <a:r>
              <a:rPr lang="en-AU" dirty="0" err="1" smtClean="0"/>
              <a:t>misal</a:t>
            </a:r>
            <a:r>
              <a:rPr lang="en-AU" dirty="0" smtClean="0"/>
              <a:t> </a:t>
            </a:r>
            <a:r>
              <a:rPr lang="en-AU" dirty="0" smtClean="0"/>
              <a:t>: </a:t>
            </a:r>
            <a:r>
              <a:rPr lang="en-AU" dirty="0" smtClean="0"/>
              <a:t>Kochi, Liverpool, Xiamen </a:t>
            </a:r>
            <a:r>
              <a:rPr lang="en-AU" dirty="0" smtClean="0"/>
              <a:t>(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hal</a:t>
            </a:r>
            <a:r>
              <a:rPr lang="en-AU" dirty="0" smtClean="0"/>
              <a:t> </a:t>
            </a:r>
            <a:r>
              <a:rPr lang="en-AU" dirty="0" err="1" smtClean="0"/>
              <a:t>fasilitas</a:t>
            </a:r>
            <a:r>
              <a:rPr lang="en-AU" dirty="0" smtClean="0"/>
              <a:t>, </a:t>
            </a:r>
            <a:r>
              <a:rPr lang="en-AU" dirty="0" err="1" smtClean="0"/>
              <a:t>kenyamanan</a:t>
            </a:r>
            <a:r>
              <a:rPr lang="en-AU" dirty="0" smtClean="0"/>
              <a:t>, </a:t>
            </a:r>
            <a:r>
              <a:rPr lang="en-AU" dirty="0" err="1" smtClean="0"/>
              <a:t>kebersihan</a:t>
            </a:r>
            <a:r>
              <a:rPr lang="en-AU" dirty="0" smtClean="0"/>
              <a:t>,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adanya</a:t>
            </a:r>
            <a:r>
              <a:rPr lang="en-AU" dirty="0" smtClean="0"/>
              <a:t> </a:t>
            </a:r>
            <a:r>
              <a:rPr lang="en-AU" dirty="0" err="1" smtClean="0"/>
              <a:t>ikon-ikon</a:t>
            </a:r>
            <a:r>
              <a:rPr lang="en-AU" dirty="0" smtClean="0"/>
              <a:t> </a:t>
            </a:r>
            <a:r>
              <a:rPr lang="en-AU" dirty="0" err="1" smtClean="0"/>
              <a:t>bersejarah</a:t>
            </a:r>
            <a:r>
              <a:rPr lang="en-AU" dirty="0" smtClean="0"/>
              <a:t> yang </a:t>
            </a:r>
            <a:r>
              <a:rPr lang="en-AU" dirty="0" err="1" smtClean="0"/>
              <a:t>terawat</a:t>
            </a:r>
            <a:r>
              <a:rPr lang="en-AU" dirty="0" smtClean="0"/>
              <a:t> </a:t>
            </a:r>
            <a:r>
              <a:rPr lang="en-AU" dirty="0" err="1" smtClean="0"/>
              <a:t>seperti</a:t>
            </a:r>
            <a:r>
              <a:rPr lang="en-AU" dirty="0" smtClean="0"/>
              <a:t> </a:t>
            </a:r>
            <a:r>
              <a:rPr lang="en-AU" dirty="0" err="1" smtClean="0"/>
              <a:t>Jalan</a:t>
            </a:r>
            <a:r>
              <a:rPr lang="en-AU" dirty="0" smtClean="0"/>
              <a:t> </a:t>
            </a:r>
            <a:r>
              <a:rPr lang="en-AU" dirty="0" err="1" smtClean="0"/>
              <a:t>Tunjungan</a:t>
            </a:r>
            <a:r>
              <a:rPr lang="en-AU" dirty="0" smtClean="0"/>
              <a:t> </a:t>
            </a:r>
            <a:r>
              <a:rPr lang="en-AU" dirty="0" smtClean="0"/>
              <a:t>yang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dibandingkan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 </a:t>
            </a:r>
            <a:r>
              <a:rPr lang="en-AU" dirty="0" smtClean="0"/>
              <a:t>Rue </a:t>
            </a:r>
            <a:r>
              <a:rPr lang="en-AU" dirty="0" err="1" smtClean="0"/>
              <a:t>Artan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Belgia</a:t>
            </a:r>
            <a:r>
              <a:rPr lang="en-AU" dirty="0" smtClean="0"/>
              <a:t>)</a:t>
            </a:r>
            <a:endParaRPr lang="en-AU" dirty="0" smtClean="0"/>
          </a:p>
          <a:p>
            <a:r>
              <a:rPr lang="en-AU" dirty="0" smtClean="0"/>
              <a:t>Hal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en-AU" dirty="0" err="1" smtClean="0"/>
              <a:t>merefleksikan</a:t>
            </a:r>
            <a:r>
              <a:rPr lang="en-AU" dirty="0" smtClean="0"/>
              <a:t> </a:t>
            </a:r>
            <a:r>
              <a:rPr lang="en-AU" dirty="0" err="1" smtClean="0"/>
              <a:t>pengetahuan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visi</a:t>
            </a:r>
            <a:r>
              <a:rPr lang="en-AU" dirty="0" smtClean="0"/>
              <a:t> global </a:t>
            </a:r>
            <a:r>
              <a:rPr lang="en-AU" dirty="0" err="1" smtClean="0"/>
              <a:t>siswa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kota-kota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dunia</a:t>
            </a:r>
            <a:r>
              <a:rPr lang="en-AU" dirty="0" smtClean="0"/>
              <a:t>.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1040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Implikasi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529" y="1810327"/>
            <a:ext cx="7537450" cy="3985931"/>
          </a:xfrm>
        </p:spPr>
        <p:txBody>
          <a:bodyPr>
            <a:normAutofit/>
          </a:bodyPr>
          <a:lstStyle/>
          <a:p>
            <a:r>
              <a:rPr lang="en-AU" dirty="0" err="1" smtClean="0"/>
              <a:t>Konsep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arti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 </a:t>
            </a:r>
            <a:r>
              <a:rPr lang="en-AU" dirty="0" smtClean="0"/>
              <a:t>“</a:t>
            </a:r>
            <a:r>
              <a:rPr lang="en-AU" dirty="0" err="1" smtClean="0"/>
              <a:t>Arek</a:t>
            </a:r>
            <a:r>
              <a:rPr lang="en-AU" dirty="0" smtClean="0"/>
              <a:t> </a:t>
            </a:r>
            <a:r>
              <a:rPr lang="en-AU" dirty="0" err="1" smtClean="0"/>
              <a:t>Suroboyo”belum</a:t>
            </a:r>
            <a:r>
              <a:rPr lang="en-AU" dirty="0" smtClean="0"/>
              <a:t> </a:t>
            </a:r>
            <a:r>
              <a:rPr lang="en-AU" dirty="0" err="1" smtClean="0"/>
              <a:t>sepenuhnya</a:t>
            </a:r>
            <a:r>
              <a:rPr lang="en-AU" dirty="0" smtClean="0"/>
              <a:t> </a:t>
            </a:r>
            <a:r>
              <a:rPr lang="en-AU" dirty="0" err="1" smtClean="0"/>
              <a:t>diinternalisasi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anak</a:t>
            </a:r>
            <a:r>
              <a:rPr lang="en-AU" dirty="0" smtClean="0"/>
              <a:t> </a:t>
            </a:r>
            <a:r>
              <a:rPr lang="en-AU" dirty="0" err="1" smtClean="0"/>
              <a:t>muda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remaja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Surabaya. </a:t>
            </a:r>
            <a:endParaRPr lang="en-AU" dirty="0" smtClean="0"/>
          </a:p>
          <a:p>
            <a:r>
              <a:rPr lang="en-AU" dirty="0" err="1" smtClean="0"/>
              <a:t>Karakteristik</a:t>
            </a:r>
            <a:r>
              <a:rPr lang="en-AU" dirty="0" smtClean="0"/>
              <a:t> </a:t>
            </a:r>
            <a:r>
              <a:rPr lang="en-AU" dirty="0" err="1" smtClean="0"/>
              <a:t>Arek</a:t>
            </a:r>
            <a:r>
              <a:rPr lang="en-AU" dirty="0" smtClean="0"/>
              <a:t> </a:t>
            </a:r>
            <a:r>
              <a:rPr lang="en-AU" dirty="0" err="1" smtClean="0"/>
              <a:t>Suroboyo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imajinasi</a:t>
            </a:r>
            <a:r>
              <a:rPr lang="en-AU" dirty="0" smtClean="0"/>
              <a:t> anak-anak </a:t>
            </a:r>
            <a:r>
              <a:rPr lang="en-AU" dirty="0" err="1" smtClean="0"/>
              <a:t>muda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banyak</a:t>
            </a:r>
            <a:r>
              <a:rPr lang="en-AU" dirty="0" smtClean="0"/>
              <a:t> </a:t>
            </a:r>
            <a:r>
              <a:rPr lang="en-AU" dirty="0" err="1" smtClean="0"/>
              <a:t>berkaitan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nilai-nilai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universa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lintas</a:t>
            </a:r>
            <a:r>
              <a:rPr lang="en-AU" dirty="0" smtClean="0"/>
              <a:t> </a:t>
            </a:r>
            <a:r>
              <a:rPr lang="en-AU" dirty="0" err="1" smtClean="0"/>
              <a:t>negara</a:t>
            </a:r>
            <a:r>
              <a:rPr lang="en-AU" dirty="0" smtClean="0"/>
              <a:t> , </a:t>
            </a:r>
            <a:r>
              <a:rPr lang="en-AU" dirty="0" err="1" smtClean="0"/>
              <a:t>misal</a:t>
            </a:r>
            <a:r>
              <a:rPr lang="en-AU" dirty="0" err="1" smtClean="0"/>
              <a:t>nya</a:t>
            </a:r>
            <a:r>
              <a:rPr lang="en-AU" dirty="0" smtClean="0"/>
              <a:t> </a:t>
            </a:r>
            <a:r>
              <a:rPr lang="en-AU" dirty="0" err="1" smtClean="0"/>
              <a:t>penegakan</a:t>
            </a:r>
            <a:r>
              <a:rPr lang="en-AU" dirty="0" smtClean="0"/>
              <a:t> </a:t>
            </a:r>
            <a:r>
              <a:rPr lang="en-AU" dirty="0" err="1" smtClean="0"/>
              <a:t>hukum</a:t>
            </a:r>
            <a:r>
              <a:rPr lang="en-AU" dirty="0" smtClean="0"/>
              <a:t> yang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tegas</a:t>
            </a:r>
            <a:r>
              <a:rPr lang="en-AU" dirty="0" smtClean="0"/>
              <a:t>, </a:t>
            </a:r>
            <a:r>
              <a:rPr lang="en-AU" dirty="0" err="1" smtClean="0"/>
              <a:t>efisiensi</a:t>
            </a:r>
            <a:r>
              <a:rPr lang="en-AU" dirty="0" smtClean="0"/>
              <a:t>, </a:t>
            </a:r>
            <a:r>
              <a:rPr lang="en-AU" dirty="0" err="1" smtClean="0"/>
              <a:t>efektif</a:t>
            </a:r>
            <a:r>
              <a:rPr lang="en-AU" dirty="0" smtClean="0"/>
              <a:t>, </a:t>
            </a:r>
            <a:r>
              <a:rPr lang="en-AU" dirty="0" err="1" smtClean="0"/>
              <a:t>transparensi</a:t>
            </a:r>
            <a:r>
              <a:rPr lang="en-AU" dirty="0" smtClean="0"/>
              <a:t>,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sebagainya</a:t>
            </a:r>
            <a:r>
              <a:rPr lang="en-AU" dirty="0" smtClean="0"/>
              <a:t>.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1040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69" y="796657"/>
            <a:ext cx="8193974" cy="5686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6" y="989162"/>
            <a:ext cx="7620660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5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</TotalTime>
  <Words>367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Penguatan Identitas Lokal Surabaya melalui Program Gerakan Literasi</vt:lpstr>
      <vt:lpstr>Branding Surabaya sebagai Kota Kosmopolitan </vt:lpstr>
      <vt:lpstr>Kiprah Surabaya dan Walikota pada level internasional </vt:lpstr>
      <vt:lpstr>Beberapa Program Budaya dan komunitas yang menekankan identitas lokal </vt:lpstr>
      <vt:lpstr>Program Politik Mempromosikan Identitas Surabaya </vt:lpstr>
      <vt:lpstr>Pertanyaan </vt:lpstr>
      <vt:lpstr>Temuan awal</vt:lpstr>
      <vt:lpstr>Implikasi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AGEUA</dc:creator>
  <cp:lastModifiedBy>NUR  WULAN</cp:lastModifiedBy>
  <cp:revision>101</cp:revision>
  <dcterms:created xsi:type="dcterms:W3CDTF">2018-03-05T01:59:05Z</dcterms:created>
  <dcterms:modified xsi:type="dcterms:W3CDTF">2020-06-22T00:24:03Z</dcterms:modified>
</cp:coreProperties>
</file>