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CFA65D0-FA8C-400C-BB0C-288A1A9C9913}" type="datetimeFigureOut">
              <a:rPr lang="id-ID" smtClean="0"/>
              <a:t>22/05/2017</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03DF8EC-B556-43B6-AE15-144917211DF4}"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FA65D0-FA8C-400C-BB0C-288A1A9C9913}" type="datetimeFigureOut">
              <a:rPr lang="id-ID" smtClean="0"/>
              <a:t>22/05/2017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03DF8EC-B556-43B6-AE15-144917211DF4}"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FA65D0-FA8C-400C-BB0C-288A1A9C9913}" type="datetimeFigureOut">
              <a:rPr lang="id-ID" smtClean="0"/>
              <a:t>22/05/2017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03DF8EC-B556-43B6-AE15-144917211DF4}"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CFA65D0-FA8C-400C-BB0C-288A1A9C9913}" type="datetimeFigureOut">
              <a:rPr lang="id-ID" smtClean="0"/>
              <a:t>22/05/2017</a:t>
            </a:fld>
            <a:endParaRPr lang="id-ID"/>
          </a:p>
        </p:txBody>
      </p:sp>
      <p:sp>
        <p:nvSpPr>
          <p:cNvPr id="9" name="Slide Number Placeholder 8"/>
          <p:cNvSpPr>
            <a:spLocks noGrp="1"/>
          </p:cNvSpPr>
          <p:nvPr>
            <p:ph type="sldNum" sz="quarter" idx="15"/>
          </p:nvPr>
        </p:nvSpPr>
        <p:spPr/>
        <p:txBody>
          <a:bodyPr rtlCol="0"/>
          <a:lstStyle/>
          <a:p>
            <a:fld id="{103DF8EC-B556-43B6-AE15-144917211DF4}"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CFA65D0-FA8C-400C-BB0C-288A1A9C9913}" type="datetimeFigureOut">
              <a:rPr lang="id-ID" smtClean="0"/>
              <a:t>22/05/2017</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03DF8EC-B556-43B6-AE15-144917211DF4}"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CFA65D0-FA8C-400C-BB0C-288A1A9C9913}" type="datetimeFigureOut">
              <a:rPr lang="id-ID" smtClean="0"/>
              <a:t>22/05/2017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03DF8EC-B556-43B6-AE15-144917211DF4}"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CFA65D0-FA8C-400C-BB0C-288A1A9C9913}" type="datetimeFigureOut">
              <a:rPr lang="id-ID" smtClean="0"/>
              <a:t>22/05/2017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03DF8EC-B556-43B6-AE15-144917211DF4}"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CFA65D0-FA8C-400C-BB0C-288A1A9C9913}" type="datetimeFigureOut">
              <a:rPr lang="id-ID" smtClean="0"/>
              <a:t>22/05/2017</a:t>
            </a:fld>
            <a:endParaRPr lang="id-ID"/>
          </a:p>
        </p:txBody>
      </p:sp>
      <p:sp>
        <p:nvSpPr>
          <p:cNvPr id="7" name="Slide Number Placeholder 6"/>
          <p:cNvSpPr>
            <a:spLocks noGrp="1"/>
          </p:cNvSpPr>
          <p:nvPr>
            <p:ph type="sldNum" sz="quarter" idx="11"/>
          </p:nvPr>
        </p:nvSpPr>
        <p:spPr/>
        <p:txBody>
          <a:bodyPr rtlCol="0"/>
          <a:lstStyle/>
          <a:p>
            <a:fld id="{103DF8EC-B556-43B6-AE15-144917211DF4}"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FA65D0-FA8C-400C-BB0C-288A1A9C9913}" type="datetimeFigureOut">
              <a:rPr lang="id-ID" smtClean="0"/>
              <a:t>22/05/2017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03DF8EC-B556-43B6-AE15-144917211DF4}"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CFA65D0-FA8C-400C-BB0C-288A1A9C9913}" type="datetimeFigureOut">
              <a:rPr lang="id-ID" smtClean="0"/>
              <a:t>22/05/2017</a:t>
            </a:fld>
            <a:endParaRPr lang="id-ID"/>
          </a:p>
        </p:txBody>
      </p:sp>
      <p:sp>
        <p:nvSpPr>
          <p:cNvPr id="22" name="Slide Number Placeholder 21"/>
          <p:cNvSpPr>
            <a:spLocks noGrp="1"/>
          </p:cNvSpPr>
          <p:nvPr>
            <p:ph type="sldNum" sz="quarter" idx="15"/>
          </p:nvPr>
        </p:nvSpPr>
        <p:spPr/>
        <p:txBody>
          <a:bodyPr rtlCol="0"/>
          <a:lstStyle/>
          <a:p>
            <a:fld id="{103DF8EC-B556-43B6-AE15-144917211DF4}"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CFA65D0-FA8C-400C-BB0C-288A1A9C9913}" type="datetimeFigureOut">
              <a:rPr lang="id-ID" smtClean="0"/>
              <a:t>22/05/2017</a:t>
            </a:fld>
            <a:endParaRPr lang="id-ID"/>
          </a:p>
        </p:txBody>
      </p:sp>
      <p:sp>
        <p:nvSpPr>
          <p:cNvPr id="18" name="Slide Number Placeholder 17"/>
          <p:cNvSpPr>
            <a:spLocks noGrp="1"/>
          </p:cNvSpPr>
          <p:nvPr>
            <p:ph type="sldNum" sz="quarter" idx="11"/>
          </p:nvPr>
        </p:nvSpPr>
        <p:spPr/>
        <p:txBody>
          <a:bodyPr rtlCol="0"/>
          <a:lstStyle/>
          <a:p>
            <a:fld id="{103DF8EC-B556-43B6-AE15-144917211DF4}"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CFA65D0-FA8C-400C-BB0C-288A1A9C9913}" type="datetimeFigureOut">
              <a:rPr lang="id-ID" smtClean="0"/>
              <a:t>22/05/2017</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03DF8EC-B556-43B6-AE15-144917211DF4}"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Integrated Surveillance</a:t>
            </a:r>
            <a:endParaRPr lang="id-ID" dirty="0"/>
          </a:p>
        </p:txBody>
      </p:sp>
      <p:sp>
        <p:nvSpPr>
          <p:cNvPr id="3" name="Subtitle 2"/>
          <p:cNvSpPr>
            <a:spLocks noGrp="1"/>
          </p:cNvSpPr>
          <p:nvPr>
            <p:ph type="subTitle" idx="1"/>
          </p:nvPr>
        </p:nvSpPr>
        <p:spPr/>
        <p:txBody>
          <a:bodyPr/>
          <a:lstStyle/>
          <a:p>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tx1"/>
                </a:solidFill>
              </a:rPr>
              <a:t>Workplaces</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indent="-225425">
              <a:buNone/>
            </a:pPr>
            <a:r>
              <a:rPr lang="en-US" dirty="0" smtClean="0"/>
              <a:t>“Workplace is an important setting for health protection, health promotion and disease prevention programs”  (CDC, 2016) </a:t>
            </a:r>
            <a:endParaRPr lang="en-US" dirty="0"/>
          </a:p>
        </p:txBody>
      </p:sp>
      <p:sp>
        <p:nvSpPr>
          <p:cNvPr id="4" name="Rounded Rectangle 3"/>
          <p:cNvSpPr/>
          <p:nvPr/>
        </p:nvSpPr>
        <p:spPr>
          <a:xfrm>
            <a:off x="1066800" y="2362200"/>
            <a:ext cx="2514600" cy="2057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Potential place of Injuries &amp; Disease</a:t>
            </a:r>
            <a:endParaRPr lang="en-US" dirty="0"/>
          </a:p>
        </p:txBody>
      </p:sp>
      <p:sp>
        <p:nvSpPr>
          <p:cNvPr id="5" name="Rounded Rectangle 4"/>
          <p:cNvSpPr/>
          <p:nvPr/>
        </p:nvSpPr>
        <p:spPr>
          <a:xfrm>
            <a:off x="5334000" y="2286000"/>
            <a:ext cx="2514600" cy="2057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Right place to start preventions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tx1"/>
                </a:solidFill>
              </a:rPr>
              <a:t>Occupational Hazard &amp; Risk </a:t>
            </a:r>
            <a:endParaRPr lang="en-US" dirty="0">
              <a:solidFill>
                <a:schemeClr val="tx1"/>
              </a:solidFill>
            </a:endParaRPr>
          </a:p>
        </p:txBody>
      </p:sp>
      <p:sp>
        <p:nvSpPr>
          <p:cNvPr id="3" name="Content Placeholder 2"/>
          <p:cNvSpPr>
            <a:spLocks noGrp="1"/>
          </p:cNvSpPr>
          <p:nvPr>
            <p:ph sz="quarter" idx="1"/>
          </p:nvPr>
        </p:nvSpPr>
        <p:spPr>
          <a:xfrm>
            <a:off x="457200" y="1600200"/>
            <a:ext cx="3505200" cy="4525963"/>
          </a:xfrm>
        </p:spPr>
        <p:txBody>
          <a:bodyPr/>
          <a:lstStyle/>
          <a:p>
            <a:pPr algn="ctr">
              <a:buNone/>
            </a:pPr>
            <a:r>
              <a:rPr lang="en-US" dirty="0" smtClean="0">
                <a:solidFill>
                  <a:srgbClr val="F402C0"/>
                </a:solidFill>
              </a:rPr>
              <a:t>HAZARD</a:t>
            </a:r>
          </a:p>
          <a:p>
            <a:pPr marL="0" indent="0" algn="ctr">
              <a:buNone/>
            </a:pPr>
            <a:r>
              <a:rPr lang="en-US" dirty="0" smtClean="0"/>
              <a:t>Something that has the potential to cause harm to people, property, or the environment</a:t>
            </a:r>
            <a:endParaRPr lang="en-US" dirty="0"/>
          </a:p>
        </p:txBody>
      </p:sp>
      <p:sp>
        <p:nvSpPr>
          <p:cNvPr id="4" name="Content Placeholder 3"/>
          <p:cNvSpPr>
            <a:spLocks noGrp="1"/>
          </p:cNvSpPr>
          <p:nvPr>
            <p:ph sz="quarter" idx="2"/>
          </p:nvPr>
        </p:nvSpPr>
        <p:spPr>
          <a:xfrm>
            <a:off x="5334000" y="1600200"/>
            <a:ext cx="3352800" cy="4525963"/>
          </a:xfrm>
        </p:spPr>
        <p:txBody>
          <a:bodyPr/>
          <a:lstStyle/>
          <a:p>
            <a:pPr algn="ctr">
              <a:buNone/>
            </a:pPr>
            <a:r>
              <a:rPr lang="en-US" dirty="0" smtClean="0">
                <a:solidFill>
                  <a:srgbClr val="F402C0"/>
                </a:solidFill>
              </a:rPr>
              <a:t>RISK</a:t>
            </a:r>
          </a:p>
          <a:p>
            <a:pPr marL="0" indent="0" algn="ctr">
              <a:buNone/>
            </a:pPr>
            <a:r>
              <a:rPr lang="en-US" dirty="0" smtClean="0"/>
              <a:t>The chance or probability of that hazard causing harm or damage to people, property, or environment</a:t>
            </a:r>
            <a:endParaRPr lang="en-US" dirty="0"/>
          </a:p>
        </p:txBody>
      </p:sp>
      <p:sp>
        <p:nvSpPr>
          <p:cNvPr id="8" name="Down Arrow 7"/>
          <p:cNvSpPr/>
          <p:nvPr/>
        </p:nvSpPr>
        <p:spPr>
          <a:xfrm>
            <a:off x="1905000" y="4343400"/>
            <a:ext cx="5334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152400" y="5638800"/>
            <a:ext cx="838200" cy="369332"/>
          </a:xfrm>
          <a:prstGeom prst="rect">
            <a:avLst/>
          </a:prstGeom>
          <a:noFill/>
        </p:spPr>
        <p:txBody>
          <a:bodyPr wrap="square" rtlCol="0">
            <a:spAutoFit/>
          </a:bodyPr>
          <a:lstStyle/>
          <a:p>
            <a:endParaRPr lang="en-US" dirty="0"/>
          </a:p>
        </p:txBody>
      </p:sp>
      <p:sp>
        <p:nvSpPr>
          <p:cNvPr id="13" name="TextBox 12"/>
          <p:cNvSpPr txBox="1"/>
          <p:nvPr/>
        </p:nvSpPr>
        <p:spPr>
          <a:xfrm>
            <a:off x="990600" y="5029200"/>
            <a:ext cx="2362200" cy="1631216"/>
          </a:xfrm>
          <a:prstGeom prst="rect">
            <a:avLst/>
          </a:prstGeom>
          <a:noFill/>
        </p:spPr>
        <p:txBody>
          <a:bodyPr wrap="square" rtlCol="0">
            <a:spAutoFit/>
          </a:bodyPr>
          <a:lstStyle/>
          <a:p>
            <a:pPr algn="ctr"/>
            <a:r>
              <a:rPr lang="en-US" sz="2000" dirty="0" smtClean="0">
                <a:solidFill>
                  <a:srgbClr val="F402C0"/>
                </a:solidFill>
              </a:rPr>
              <a:t>Physical</a:t>
            </a:r>
          </a:p>
          <a:p>
            <a:pPr algn="ctr"/>
            <a:r>
              <a:rPr lang="en-US" sz="2000" dirty="0" smtClean="0">
                <a:solidFill>
                  <a:srgbClr val="F402C0"/>
                </a:solidFill>
              </a:rPr>
              <a:t>Biological</a:t>
            </a:r>
          </a:p>
          <a:p>
            <a:pPr algn="ctr"/>
            <a:r>
              <a:rPr lang="en-US" sz="2000" dirty="0" smtClean="0">
                <a:solidFill>
                  <a:srgbClr val="F402C0"/>
                </a:solidFill>
              </a:rPr>
              <a:t>Chemical</a:t>
            </a:r>
          </a:p>
          <a:p>
            <a:pPr algn="ctr"/>
            <a:r>
              <a:rPr lang="en-US" sz="2000" dirty="0" smtClean="0">
                <a:solidFill>
                  <a:srgbClr val="F402C0"/>
                </a:solidFill>
              </a:rPr>
              <a:t>Ergonomic</a:t>
            </a:r>
          </a:p>
          <a:p>
            <a:pPr algn="ctr"/>
            <a:r>
              <a:rPr lang="en-US" sz="2000" dirty="0" smtClean="0">
                <a:solidFill>
                  <a:srgbClr val="F402C0"/>
                </a:solidFill>
              </a:rPr>
              <a:t>psychosocial</a:t>
            </a:r>
            <a:endParaRPr lang="en-US" sz="2000" dirty="0">
              <a:solidFill>
                <a:srgbClr val="F402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a:t>
            </a:r>
            <a:endParaRPr lang="en-US" dirty="0"/>
          </a:p>
        </p:txBody>
      </p:sp>
      <p:sp>
        <p:nvSpPr>
          <p:cNvPr id="3" name="Content Placeholder 2"/>
          <p:cNvSpPr>
            <a:spLocks noGrp="1"/>
          </p:cNvSpPr>
          <p:nvPr>
            <p:ph sz="quarter" idx="1"/>
          </p:nvPr>
        </p:nvSpPr>
        <p:spPr>
          <a:xfrm>
            <a:off x="457200" y="1600200"/>
            <a:ext cx="8077200" cy="4525963"/>
          </a:xfrm>
        </p:spPr>
        <p:txBody>
          <a:bodyPr/>
          <a:lstStyle/>
          <a:p>
            <a:endParaRPr lang="en-US" dirty="0"/>
          </a:p>
        </p:txBody>
      </p:sp>
      <p:pic>
        <p:nvPicPr>
          <p:cNvPr id="1026" name="Picture 2" descr="H:\Untitled13.pn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Integrated Surv.png"/>
          <p:cNvPicPr>
            <a:picLocks noChangeAspect="1" noChangeArrowheads="1"/>
          </p:cNvPicPr>
          <p:nvPr/>
        </p:nvPicPr>
        <p:blipFill>
          <a:blip r:embed="rId2"/>
          <a:srcRect/>
          <a:stretch>
            <a:fillRect/>
          </a:stretch>
        </p:blipFill>
        <p:spPr bwMode="auto">
          <a:xfrm>
            <a:off x="2057400" y="1388655"/>
            <a:ext cx="4800600" cy="516454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Case Example</a:t>
            </a:r>
            <a:endParaRPr lang="en-US" dirty="0"/>
          </a:p>
        </p:txBody>
      </p:sp>
      <p:sp>
        <p:nvSpPr>
          <p:cNvPr id="3" name="Content Placeholder 2"/>
          <p:cNvSpPr>
            <a:spLocks noGrp="1"/>
          </p:cNvSpPr>
          <p:nvPr>
            <p:ph sz="quarter" idx="1"/>
          </p:nvPr>
        </p:nvSpPr>
        <p:spPr/>
        <p:txBody>
          <a:bodyPr/>
          <a:lstStyle/>
          <a:p>
            <a:pPr indent="-3175">
              <a:buNone/>
            </a:pPr>
            <a:r>
              <a:rPr lang="en-US" dirty="0" smtClean="0"/>
              <a:t>A worker at plantation area often deals with pesticide (hazard). When the hazard (pesticide) is inhaled by the worker and he feels dizzy and falls down, then it’s an injury. But when it happens daily and the environment (high temperature) makes the pores bigger and the amount of pesticide entering the body higher, then it may result in a disease.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TotalTime>
  <Words>154</Words>
  <Application>Microsoft Office PowerPoint</Application>
  <PresentationFormat>On-screen Show (4:3)</PresentationFormat>
  <Paragraphs>24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Oriel</vt:lpstr>
      <vt:lpstr>Integrated Surveillance</vt:lpstr>
      <vt:lpstr>Workplaces</vt:lpstr>
      <vt:lpstr>Occupational Hazard &amp; Risk </vt:lpstr>
      <vt:lpstr>Example</vt:lpstr>
      <vt:lpstr>Slide 5</vt:lpstr>
      <vt:lpstr>Case Example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Surveillance</dc:title>
  <dc:creator>user</dc:creator>
  <cp:lastModifiedBy>user</cp:lastModifiedBy>
  <cp:revision>1</cp:revision>
  <dcterms:created xsi:type="dcterms:W3CDTF">2017-05-22T07:12:33Z</dcterms:created>
  <dcterms:modified xsi:type="dcterms:W3CDTF">2017-05-22T07:14:37Z</dcterms:modified>
</cp:coreProperties>
</file>