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1" r:id="rId7"/>
    <p:sldId id="262" r:id="rId8"/>
    <p:sldId id="263" r:id="rId9"/>
    <p:sldId id="260" r:id="rId10"/>
    <p:sldId id="264" r:id="rId11"/>
    <p:sldId id="265" r:id="rId12"/>
    <p:sldId id="266" r:id="rId13"/>
    <p:sldId id="268" r:id="rId14"/>
    <p:sldId id="289" r:id="rId15"/>
    <p:sldId id="270" r:id="rId16"/>
    <p:sldId id="271" r:id="rId17"/>
    <p:sldId id="286" r:id="rId1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65BDC28-7D13-403C-B748-3EFDD56339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C56D963-93D3-4AA5-8140-97A06426DE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964A7A3-9FA4-4ABA-B72E-D6DFFC11D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9FA18-2494-4838-9760-8B15DF8044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352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07/09/2021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809461" y="3429000"/>
            <a:ext cx="57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PERTEMUAN KE-10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2809461" y="2528716"/>
            <a:ext cx="57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KONSEP ANALISIS JALUR MANOWA</a:t>
            </a:r>
            <a:endParaRPr lang="en-ID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C59D1EB6-E78A-4197-8B6F-C1833BCC89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5362" name="Rectangle 2">
            <a:extLst>
              <a:ext uri="{FF2B5EF4-FFF2-40B4-BE49-F238E27FC236}">
                <a16:creationId xmlns:a16="http://schemas.microsoft.com/office/drawing/2014/main" id="{3A89E46B-0CE7-4C78-A3B6-BF55EF6BD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42988"/>
            <a:ext cx="10515600" cy="6477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Model </a:t>
            </a: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Struktural</a:t>
            </a:r>
            <a:endParaRPr lang="en-US" sz="4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C424EDE-B692-41AF-B745-E8800CB89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6" y="2133600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DA03429E-5D77-4E3F-B126-F0E3B9CBA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3500438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12599C64-C1D4-4930-9657-008BAD1A5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35734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Y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DDA9FA97-898C-496C-88EA-5349BDAF39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9" y="2349500"/>
            <a:ext cx="3887787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8" name="Line 8">
            <a:extLst>
              <a:ext uri="{FF2B5EF4-FFF2-40B4-BE49-F238E27FC236}">
                <a16:creationId xmlns:a16="http://schemas.microsoft.com/office/drawing/2014/main" id="{A2AD43D7-4C31-4BB1-976C-ABF07CC5F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3976" y="3860800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9" name="Freeform 9">
            <a:extLst>
              <a:ext uri="{FF2B5EF4-FFF2-40B4-BE49-F238E27FC236}">
                <a16:creationId xmlns:a16="http://schemas.microsoft.com/office/drawing/2014/main" id="{F6FAB178-202E-4E94-9271-BA1BCDFC5817}"/>
              </a:ext>
            </a:extLst>
          </p:cNvPr>
          <p:cNvSpPr>
            <a:spLocks/>
          </p:cNvSpPr>
          <p:nvPr/>
        </p:nvSpPr>
        <p:spPr bwMode="auto">
          <a:xfrm>
            <a:off x="2711451" y="2492376"/>
            <a:ext cx="411163" cy="1152525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7" name="Text Box 10">
            <a:extLst>
              <a:ext uri="{FF2B5EF4-FFF2-40B4-BE49-F238E27FC236}">
                <a16:creationId xmlns:a16="http://schemas.microsoft.com/office/drawing/2014/main" id="{C7FC74F8-2545-4DA9-A352-C712C3943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1" y="28527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12</a:t>
            </a:r>
          </a:p>
        </p:txBody>
      </p:sp>
      <p:sp>
        <p:nvSpPr>
          <p:cNvPr id="12298" name="Text Box 11">
            <a:extLst>
              <a:ext uri="{FF2B5EF4-FFF2-40B4-BE49-F238E27FC236}">
                <a16:creationId xmlns:a16="http://schemas.microsoft.com/office/drawing/2014/main" id="{447559F7-9B62-4029-8433-EAC1BF075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29178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ZX</a:t>
            </a:r>
            <a:r>
              <a:rPr lang="en-US" altLang="en-US" b="1" baseline="-50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2299" name="Text Box 12">
            <a:extLst>
              <a:ext uri="{FF2B5EF4-FFF2-40B4-BE49-F238E27FC236}">
                <a16:creationId xmlns:a16="http://schemas.microsoft.com/office/drawing/2014/main" id="{06598FA7-93D2-48C3-9C1F-26732990D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277495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2300" name="Text Box 13">
            <a:extLst>
              <a:ext uri="{FF2B5EF4-FFF2-40B4-BE49-F238E27FC236}">
                <a16:creationId xmlns:a16="http://schemas.microsoft.com/office/drawing/2014/main" id="{F2208AD4-1F04-4BE9-AA04-5111A0EE1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2701926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5375" name="Line 15">
            <a:extLst>
              <a:ext uri="{FF2B5EF4-FFF2-40B4-BE49-F238E27FC236}">
                <a16:creationId xmlns:a16="http://schemas.microsoft.com/office/drawing/2014/main" id="{5F7D8E0E-EE51-4B99-BA50-46B68EA23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0688" y="314166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3254E1A9-FD2B-4BDA-9782-47A6497E1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4797425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15377" name="Rectangle 17">
            <a:extLst>
              <a:ext uri="{FF2B5EF4-FFF2-40B4-BE49-F238E27FC236}">
                <a16:creationId xmlns:a16="http://schemas.microsoft.com/office/drawing/2014/main" id="{545C7FDB-C944-4A5D-AA92-6E5B18BFC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6" y="35734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Z</a:t>
            </a:r>
          </a:p>
        </p:txBody>
      </p:sp>
      <p:sp>
        <p:nvSpPr>
          <p:cNvPr id="15378" name="Line 18">
            <a:extLst>
              <a:ext uri="{FF2B5EF4-FFF2-40B4-BE49-F238E27FC236}">
                <a16:creationId xmlns:a16="http://schemas.microsoft.com/office/drawing/2014/main" id="{9C14B942-6B6C-475E-8BD3-F96BBF747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8" y="2565400"/>
            <a:ext cx="15113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79" name="Line 19">
            <a:extLst>
              <a:ext uri="{FF2B5EF4-FFF2-40B4-BE49-F238E27FC236}">
                <a16:creationId xmlns:a16="http://schemas.microsoft.com/office/drawing/2014/main" id="{BA1D67D2-5497-4F76-AA24-3372E7DFB1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3976" y="4005264"/>
            <a:ext cx="1439863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80" name="Line 20">
            <a:extLst>
              <a:ext uri="{FF2B5EF4-FFF2-40B4-BE49-F238E27FC236}">
                <a16:creationId xmlns:a16="http://schemas.microsoft.com/office/drawing/2014/main" id="{69C0CF94-5AE9-43DE-9459-B9896F77BA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2388" y="4076700"/>
            <a:ext cx="3816350" cy="1081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07" name="Text Box 21">
            <a:extLst>
              <a:ext uri="{FF2B5EF4-FFF2-40B4-BE49-F238E27FC236}">
                <a16:creationId xmlns:a16="http://schemas.microsoft.com/office/drawing/2014/main" id="{CC8E6EEF-BF8C-4FB1-B90A-642608DD7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276476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5383" name="Line 23">
            <a:extLst>
              <a:ext uri="{FF2B5EF4-FFF2-40B4-BE49-F238E27FC236}">
                <a16:creationId xmlns:a16="http://schemas.microsoft.com/office/drawing/2014/main" id="{DC1834AF-972F-4742-BFAA-1660BB916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2636839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84" name="Freeform 24">
            <a:extLst>
              <a:ext uri="{FF2B5EF4-FFF2-40B4-BE49-F238E27FC236}">
                <a16:creationId xmlns:a16="http://schemas.microsoft.com/office/drawing/2014/main" id="{42D99AE8-F045-4458-9F2C-462A4051A324}"/>
              </a:ext>
            </a:extLst>
          </p:cNvPr>
          <p:cNvSpPr>
            <a:spLocks/>
          </p:cNvSpPr>
          <p:nvPr/>
        </p:nvSpPr>
        <p:spPr bwMode="auto">
          <a:xfrm>
            <a:off x="2660651" y="3860801"/>
            <a:ext cx="411163" cy="1152525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85" name="Freeform 25">
            <a:extLst>
              <a:ext uri="{FF2B5EF4-FFF2-40B4-BE49-F238E27FC236}">
                <a16:creationId xmlns:a16="http://schemas.microsoft.com/office/drawing/2014/main" id="{62B5AE92-9C53-4181-BD51-25BC6CEF00C1}"/>
              </a:ext>
            </a:extLst>
          </p:cNvPr>
          <p:cNvSpPr>
            <a:spLocks/>
          </p:cNvSpPr>
          <p:nvPr/>
        </p:nvSpPr>
        <p:spPr bwMode="auto">
          <a:xfrm>
            <a:off x="2063751" y="2492376"/>
            <a:ext cx="792163" cy="2449513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11" name="Text Box 26">
            <a:extLst>
              <a:ext uri="{FF2B5EF4-FFF2-40B4-BE49-F238E27FC236}">
                <a16:creationId xmlns:a16="http://schemas.microsoft.com/office/drawing/2014/main" id="{081FEEA4-402A-48FC-8A31-E9145B904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33575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2312" name="Text Box 27">
            <a:extLst>
              <a:ext uri="{FF2B5EF4-FFF2-40B4-BE49-F238E27FC236}">
                <a16:creationId xmlns:a16="http://schemas.microsoft.com/office/drawing/2014/main" id="{3998FBB5-F1AC-42AB-8CFC-6B5630B8E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35004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ZY</a:t>
            </a:r>
          </a:p>
        </p:txBody>
      </p:sp>
      <p:sp>
        <p:nvSpPr>
          <p:cNvPr id="12313" name="Text Box 28">
            <a:extLst>
              <a:ext uri="{FF2B5EF4-FFF2-40B4-BE49-F238E27FC236}">
                <a16:creationId xmlns:a16="http://schemas.microsoft.com/office/drawing/2014/main" id="{F98C02A5-C3C5-4A74-A137-35001EF48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41497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2314" name="Text Box 29">
            <a:extLst>
              <a:ext uri="{FF2B5EF4-FFF2-40B4-BE49-F238E27FC236}">
                <a16:creationId xmlns:a16="http://schemas.microsoft.com/office/drawing/2014/main" id="{34229A6D-8A07-4DDE-8BA2-B68D12510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39258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ZX</a:t>
            </a:r>
            <a:r>
              <a:rPr lang="en-US" altLang="en-US" b="1" baseline="-50000"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5390" name="Line 30">
            <a:extLst>
              <a:ext uri="{FF2B5EF4-FFF2-40B4-BE49-F238E27FC236}">
                <a16:creationId xmlns:a16="http://schemas.microsoft.com/office/drawing/2014/main" id="{625645DE-7DE7-48FA-84BB-5976FF2A2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4563" y="3860800"/>
            <a:ext cx="1655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16" name="Text Box 31">
            <a:extLst>
              <a:ext uri="{FF2B5EF4-FFF2-40B4-BE49-F238E27FC236}">
                <a16:creationId xmlns:a16="http://schemas.microsoft.com/office/drawing/2014/main" id="{0DAB7BFE-0129-406B-BFA6-2CBD8DD0E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1" y="42211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23</a:t>
            </a:r>
          </a:p>
        </p:txBody>
      </p:sp>
      <p:sp>
        <p:nvSpPr>
          <p:cNvPr id="12317" name="Text Box 32">
            <a:extLst>
              <a:ext uri="{FF2B5EF4-FFF2-40B4-BE49-F238E27FC236}">
                <a16:creationId xmlns:a16="http://schemas.microsoft.com/office/drawing/2014/main" id="{BD25977C-4CBD-4F74-8489-191355457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33575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13</a:t>
            </a:r>
          </a:p>
        </p:txBody>
      </p:sp>
      <p:sp>
        <p:nvSpPr>
          <p:cNvPr id="15393" name="Text Box 33">
            <a:extLst>
              <a:ext uri="{FF2B5EF4-FFF2-40B4-BE49-F238E27FC236}">
                <a16:creationId xmlns:a16="http://schemas.microsoft.com/office/drawing/2014/main" id="{40D6B5A3-7195-4EA0-8008-8F34F529E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14" y="5516564"/>
            <a:ext cx="4752975" cy="10156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Y=P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YX1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YX2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YX3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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1</a:t>
            </a:r>
          </a:p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Z=P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ZX1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ZX3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ZY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Y+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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5394" name="Text Box 34">
            <a:extLst>
              <a:ext uri="{FF2B5EF4-FFF2-40B4-BE49-F238E27FC236}">
                <a16:creationId xmlns:a16="http://schemas.microsoft.com/office/drawing/2014/main" id="{B7EB8830-387B-4B78-B1E9-0D62E4240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0" y="5084763"/>
            <a:ext cx="3729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Persamaannya 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38A33064-40B1-4B6F-ACAF-4EDF7FCB29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6386" name="Rectangle 2">
            <a:extLst>
              <a:ext uri="{FF2B5EF4-FFF2-40B4-BE49-F238E27FC236}">
                <a16:creationId xmlns:a16="http://schemas.microsoft.com/office/drawing/2014/main" id="{0A415DBF-5BCB-48BB-B8A9-E3BE7B7B4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908051"/>
            <a:ext cx="10515600" cy="782637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Sub </a:t>
            </a: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Struktur</a:t>
            </a: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1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82BEA67-FD8A-4A4E-9F02-059ABD4B0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6" y="2133600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6FEE031-DCFD-4AA1-8620-7DA11C228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3500438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D6CE0C6-3BDC-4581-A045-AF8FBFEAC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35734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Y</a:t>
            </a:r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4713EF59-1C1E-4A51-BA37-570D246E2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3976" y="3860800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92" name="Freeform 8">
            <a:extLst>
              <a:ext uri="{FF2B5EF4-FFF2-40B4-BE49-F238E27FC236}">
                <a16:creationId xmlns:a16="http://schemas.microsoft.com/office/drawing/2014/main" id="{D642629C-016B-46FA-8526-EABDFF02075F}"/>
              </a:ext>
            </a:extLst>
          </p:cNvPr>
          <p:cNvSpPr>
            <a:spLocks/>
          </p:cNvSpPr>
          <p:nvPr/>
        </p:nvSpPr>
        <p:spPr bwMode="auto">
          <a:xfrm>
            <a:off x="2711451" y="2492376"/>
            <a:ext cx="411163" cy="1152525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20" name="Text Box 9">
            <a:extLst>
              <a:ext uri="{FF2B5EF4-FFF2-40B4-BE49-F238E27FC236}">
                <a16:creationId xmlns:a16="http://schemas.microsoft.com/office/drawing/2014/main" id="{CCF04EA4-FE29-4D84-A911-069770811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1" y="28527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12</a:t>
            </a:r>
          </a:p>
        </p:txBody>
      </p:sp>
      <p:sp>
        <p:nvSpPr>
          <p:cNvPr id="13321" name="Text Box 11">
            <a:extLst>
              <a:ext uri="{FF2B5EF4-FFF2-40B4-BE49-F238E27FC236}">
                <a16:creationId xmlns:a16="http://schemas.microsoft.com/office/drawing/2014/main" id="{BF868BDF-1677-43E4-B486-C5EEE29BE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277495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A2BACBA5-9433-42BB-97A8-C0F0A057B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4797425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DD603C08-82FD-4DC7-A46F-D9F0F4AA36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8" y="2565400"/>
            <a:ext cx="15113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EE82D12A-4298-4E50-B3A9-8523AACB5F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3976" y="4005264"/>
            <a:ext cx="1439863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25" name="Text Box 19">
            <a:extLst>
              <a:ext uri="{FF2B5EF4-FFF2-40B4-BE49-F238E27FC236}">
                <a16:creationId xmlns:a16="http://schemas.microsoft.com/office/drawing/2014/main" id="{34983602-723C-4832-8AD0-BAF03B047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276476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93B8167F-C4DF-42CB-982F-B0CC45CB2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2636839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405" name="Freeform 21">
            <a:extLst>
              <a:ext uri="{FF2B5EF4-FFF2-40B4-BE49-F238E27FC236}">
                <a16:creationId xmlns:a16="http://schemas.microsoft.com/office/drawing/2014/main" id="{A19CFD91-75FB-4E84-B8EA-48CB49C78AB4}"/>
              </a:ext>
            </a:extLst>
          </p:cNvPr>
          <p:cNvSpPr>
            <a:spLocks/>
          </p:cNvSpPr>
          <p:nvPr/>
        </p:nvSpPr>
        <p:spPr bwMode="auto">
          <a:xfrm>
            <a:off x="2660651" y="3860801"/>
            <a:ext cx="411163" cy="1152525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406" name="Freeform 22">
            <a:extLst>
              <a:ext uri="{FF2B5EF4-FFF2-40B4-BE49-F238E27FC236}">
                <a16:creationId xmlns:a16="http://schemas.microsoft.com/office/drawing/2014/main" id="{B9FAB389-1E9F-406A-9ACF-9AA186E8A018}"/>
              </a:ext>
            </a:extLst>
          </p:cNvPr>
          <p:cNvSpPr>
            <a:spLocks/>
          </p:cNvSpPr>
          <p:nvPr/>
        </p:nvSpPr>
        <p:spPr bwMode="auto">
          <a:xfrm>
            <a:off x="2063751" y="2492376"/>
            <a:ext cx="792163" cy="2449513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29" name="Text Box 23">
            <a:extLst>
              <a:ext uri="{FF2B5EF4-FFF2-40B4-BE49-F238E27FC236}">
                <a16:creationId xmlns:a16="http://schemas.microsoft.com/office/drawing/2014/main" id="{7A60E77C-0548-421D-BAAA-1C9A8C4F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33575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3330" name="Text Box 25">
            <a:extLst>
              <a:ext uri="{FF2B5EF4-FFF2-40B4-BE49-F238E27FC236}">
                <a16:creationId xmlns:a16="http://schemas.microsoft.com/office/drawing/2014/main" id="{B0FCB156-6EF9-44AC-B2B3-ADB5F589A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41497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3331" name="Text Box 28">
            <a:extLst>
              <a:ext uri="{FF2B5EF4-FFF2-40B4-BE49-F238E27FC236}">
                <a16:creationId xmlns:a16="http://schemas.microsoft.com/office/drawing/2014/main" id="{4CBBCA35-D9C6-4B6B-82E2-2B62E6C02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1" y="42211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23</a:t>
            </a:r>
          </a:p>
        </p:txBody>
      </p:sp>
      <p:sp>
        <p:nvSpPr>
          <p:cNvPr id="13332" name="Text Box 29">
            <a:extLst>
              <a:ext uri="{FF2B5EF4-FFF2-40B4-BE49-F238E27FC236}">
                <a16:creationId xmlns:a16="http://schemas.microsoft.com/office/drawing/2014/main" id="{FE09DC9A-856B-41FC-9A4B-BB875C9D6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33575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13</a:t>
            </a:r>
          </a:p>
        </p:txBody>
      </p:sp>
      <p:sp>
        <p:nvSpPr>
          <p:cNvPr id="16414" name="Text Box 30">
            <a:extLst>
              <a:ext uri="{FF2B5EF4-FFF2-40B4-BE49-F238E27FC236}">
                <a16:creationId xmlns:a16="http://schemas.microsoft.com/office/drawing/2014/main" id="{893F6BA1-B8CD-40FE-A42E-6049D849D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13" y="5516564"/>
            <a:ext cx="4610100" cy="10156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Y=P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YX1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YX2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YX3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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1</a:t>
            </a:r>
          </a:p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Z=P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ZX1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+P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ZX3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+P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ZY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Y+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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6415" name="Text Box 31">
            <a:extLst>
              <a:ext uri="{FF2B5EF4-FFF2-40B4-BE49-F238E27FC236}">
                <a16:creationId xmlns:a16="http://schemas.microsoft.com/office/drawing/2014/main" id="{A51A9016-7C2D-4050-A2F8-96EC08DD0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0" y="5084763"/>
            <a:ext cx="3729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Persamaannya 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F524DB54-6D39-45A8-B4B0-FE3B551ACD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7410" name="Rectangle 2">
            <a:extLst>
              <a:ext uri="{FF2B5EF4-FFF2-40B4-BE49-F238E27FC236}">
                <a16:creationId xmlns:a16="http://schemas.microsoft.com/office/drawing/2014/main" id="{36D11481-4B6E-4F91-861E-856387ADF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992638"/>
            <a:ext cx="10515600" cy="6980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Sub </a:t>
            </a: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Struktur</a:t>
            </a: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2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52BA644-2B5A-4C6A-8C58-DE391F75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6" y="2133600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76F25C6-387F-46C7-A713-2FE2C8716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35734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Y</a:t>
            </a:r>
          </a:p>
        </p:txBody>
      </p:sp>
      <p:sp>
        <p:nvSpPr>
          <p:cNvPr id="17414" name="Line 6">
            <a:extLst>
              <a:ext uri="{FF2B5EF4-FFF2-40B4-BE49-F238E27FC236}">
                <a16:creationId xmlns:a16="http://schemas.microsoft.com/office/drawing/2014/main" id="{0B353EC3-0A80-4098-82A4-357C1A4C37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9" y="2349500"/>
            <a:ext cx="3887787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2" name="Text Box 10">
            <a:extLst>
              <a:ext uri="{FF2B5EF4-FFF2-40B4-BE49-F238E27FC236}">
                <a16:creationId xmlns:a16="http://schemas.microsoft.com/office/drawing/2014/main" id="{674E1D87-2F20-42C2-B593-C3EF31621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5" y="29178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ZX</a:t>
            </a:r>
            <a:r>
              <a:rPr lang="en-US" altLang="en-US" b="1" baseline="-50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4343" name="Text Box 11">
            <a:extLst>
              <a:ext uri="{FF2B5EF4-FFF2-40B4-BE49-F238E27FC236}">
                <a16:creationId xmlns:a16="http://schemas.microsoft.com/office/drawing/2014/main" id="{6418BA42-2545-4F8F-8116-46C5B2A2A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277495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4344" name="Text Box 12">
            <a:extLst>
              <a:ext uri="{FF2B5EF4-FFF2-40B4-BE49-F238E27FC236}">
                <a16:creationId xmlns:a16="http://schemas.microsoft.com/office/drawing/2014/main" id="{285A2A2F-B741-47DD-BCB2-3889CEB3B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2701926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7421" name="Line 13">
            <a:extLst>
              <a:ext uri="{FF2B5EF4-FFF2-40B4-BE49-F238E27FC236}">
                <a16:creationId xmlns:a16="http://schemas.microsoft.com/office/drawing/2014/main" id="{416CA8AE-189E-40D1-9536-F53FCD326B8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0688" y="314166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17661112-8E86-48BD-8778-414CF4812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4797425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800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17423" name="Rectangle 15">
            <a:extLst>
              <a:ext uri="{FF2B5EF4-FFF2-40B4-BE49-F238E27FC236}">
                <a16:creationId xmlns:a16="http://schemas.microsoft.com/office/drawing/2014/main" id="{F538A286-253E-4432-9573-AA3FECF7B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6" y="35734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</a:rPr>
              <a:t>Z</a:t>
            </a:r>
          </a:p>
        </p:txBody>
      </p:sp>
      <p:sp>
        <p:nvSpPr>
          <p:cNvPr id="17424" name="Line 16">
            <a:extLst>
              <a:ext uri="{FF2B5EF4-FFF2-40B4-BE49-F238E27FC236}">
                <a16:creationId xmlns:a16="http://schemas.microsoft.com/office/drawing/2014/main" id="{AA9F5568-076C-4A8B-BD28-A91EE17C6E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8" y="2565400"/>
            <a:ext cx="151130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25" name="Line 17">
            <a:extLst>
              <a:ext uri="{FF2B5EF4-FFF2-40B4-BE49-F238E27FC236}">
                <a16:creationId xmlns:a16="http://schemas.microsoft.com/office/drawing/2014/main" id="{BEBFC8F3-F1A8-4F91-9679-CE70613132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3976" y="4005264"/>
            <a:ext cx="1439863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26" name="Line 18">
            <a:extLst>
              <a:ext uri="{FF2B5EF4-FFF2-40B4-BE49-F238E27FC236}">
                <a16:creationId xmlns:a16="http://schemas.microsoft.com/office/drawing/2014/main" id="{0C83C7B1-2E7C-44A3-852D-94C92DEA66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62388" y="4076700"/>
            <a:ext cx="3816350" cy="1081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51" name="Text Box 19">
            <a:extLst>
              <a:ext uri="{FF2B5EF4-FFF2-40B4-BE49-F238E27FC236}">
                <a16:creationId xmlns:a16="http://schemas.microsoft.com/office/drawing/2014/main" id="{FCFE28CB-2921-4752-9D3F-F393C5D37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2276476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7428" name="Line 20">
            <a:extLst>
              <a:ext uri="{FF2B5EF4-FFF2-40B4-BE49-F238E27FC236}">
                <a16:creationId xmlns:a16="http://schemas.microsoft.com/office/drawing/2014/main" id="{00B13FBD-EA9E-4BE2-A3B2-77F587D92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2636839"/>
            <a:ext cx="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30" name="Freeform 22">
            <a:extLst>
              <a:ext uri="{FF2B5EF4-FFF2-40B4-BE49-F238E27FC236}">
                <a16:creationId xmlns:a16="http://schemas.microsoft.com/office/drawing/2014/main" id="{A2471C5E-92E5-4463-800A-09268895C6DD}"/>
              </a:ext>
            </a:extLst>
          </p:cNvPr>
          <p:cNvSpPr>
            <a:spLocks/>
          </p:cNvSpPr>
          <p:nvPr/>
        </p:nvSpPr>
        <p:spPr bwMode="auto">
          <a:xfrm>
            <a:off x="2279651" y="2492376"/>
            <a:ext cx="792163" cy="2449513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54" name="Text Box 24">
            <a:extLst>
              <a:ext uri="{FF2B5EF4-FFF2-40B4-BE49-F238E27FC236}">
                <a16:creationId xmlns:a16="http://schemas.microsoft.com/office/drawing/2014/main" id="{031CA676-4301-4734-B1E4-B0B65A811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35004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ZY</a:t>
            </a:r>
          </a:p>
        </p:txBody>
      </p:sp>
      <p:sp>
        <p:nvSpPr>
          <p:cNvPr id="14355" name="Text Box 25">
            <a:extLst>
              <a:ext uri="{FF2B5EF4-FFF2-40B4-BE49-F238E27FC236}">
                <a16:creationId xmlns:a16="http://schemas.microsoft.com/office/drawing/2014/main" id="{FB9F21F2-9C05-44A3-AAA8-E8BB410B3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41497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</a:t>
            </a:r>
            <a:r>
              <a:rPr lang="en-US" altLang="en-US" b="1" baseline="-50000"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4356" name="Text Box 26">
            <a:extLst>
              <a:ext uri="{FF2B5EF4-FFF2-40B4-BE49-F238E27FC236}">
                <a16:creationId xmlns:a16="http://schemas.microsoft.com/office/drawing/2014/main" id="{3E2663B7-70B0-47D7-AADB-7B3485DF0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39258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ZX</a:t>
            </a:r>
            <a:r>
              <a:rPr lang="en-US" altLang="en-US" b="1" baseline="-50000">
                <a:sym typeface="Symbol" panose="05050102010706020507" pitchFamily="18" charset="2"/>
              </a:rPr>
              <a:t>3</a:t>
            </a:r>
          </a:p>
        </p:txBody>
      </p:sp>
      <p:sp>
        <p:nvSpPr>
          <p:cNvPr id="17435" name="Line 27">
            <a:extLst>
              <a:ext uri="{FF2B5EF4-FFF2-40B4-BE49-F238E27FC236}">
                <a16:creationId xmlns:a16="http://schemas.microsoft.com/office/drawing/2014/main" id="{E3195023-7E2C-46B1-8937-8903A9DF7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4563" y="3860800"/>
            <a:ext cx="1655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58" name="Text Box 29">
            <a:extLst>
              <a:ext uri="{FF2B5EF4-FFF2-40B4-BE49-F238E27FC236}">
                <a16:creationId xmlns:a16="http://schemas.microsoft.com/office/drawing/2014/main" id="{FC313961-912B-47BC-968A-11EC17A33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1" y="33575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13</a:t>
            </a:r>
          </a:p>
        </p:txBody>
      </p:sp>
      <p:sp>
        <p:nvSpPr>
          <p:cNvPr id="17438" name="Text Box 30">
            <a:extLst>
              <a:ext uri="{FF2B5EF4-FFF2-40B4-BE49-F238E27FC236}">
                <a16:creationId xmlns:a16="http://schemas.microsoft.com/office/drawing/2014/main" id="{5DB44DBD-5F07-4CFF-BBE9-C91BC0BE3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14" y="5516564"/>
            <a:ext cx="4752975" cy="10156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Y=P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YX1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+P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YX2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+P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YX3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</a:t>
            </a:r>
            <a:r>
              <a:rPr lang="en-US" sz="2400" b="1" baseline="-25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anose="05050102010706020507" pitchFamily="18" charset="2"/>
              </a:rPr>
              <a:t>1</a:t>
            </a:r>
          </a:p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Z=P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ZX1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ZX3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+P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ZY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Y+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</a:t>
            </a:r>
            <a:r>
              <a:rPr lang="en-US" sz="2400" b="1" baseline="-25000">
                <a:effectLst>
                  <a:outerShdw blurRad="38100" dist="38100" dir="2700000" algn="tl">
                    <a:srgbClr val="FFFFFF"/>
                  </a:outerShdw>
                </a:effectLst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7439" name="Text Box 31">
            <a:extLst>
              <a:ext uri="{FF2B5EF4-FFF2-40B4-BE49-F238E27FC236}">
                <a16:creationId xmlns:a16="http://schemas.microsoft.com/office/drawing/2014/main" id="{00AF1E68-674B-4768-A0BD-C4509C935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0" y="5084763"/>
            <a:ext cx="3729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Persamaannya 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BA0DAEF-0D0B-487C-9373-6064A7BB45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5362" name="Rectangle 2">
            <a:extLst>
              <a:ext uri="{FF2B5EF4-FFF2-40B4-BE49-F238E27FC236}">
                <a16:creationId xmlns:a16="http://schemas.microsoft.com/office/drawing/2014/main" id="{2A9B4A54-04CF-442F-A054-C2447CCF6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34585" y="920751"/>
            <a:ext cx="10390716" cy="75565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Transformasi</a:t>
            </a:r>
            <a:r>
              <a:rPr lang="en-US" altLang="en-US" b="1" dirty="0"/>
              <a:t> Data Ordinal </a:t>
            </a:r>
            <a:r>
              <a:rPr lang="en-US" altLang="en-US" b="1" dirty="0" err="1"/>
              <a:t>menjadi</a:t>
            </a:r>
            <a:r>
              <a:rPr lang="en-US" altLang="en-US" b="1" dirty="0"/>
              <a:t> Interval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003C53D-BDBF-488E-A2E2-487B1071F11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693436" y="1630588"/>
            <a:ext cx="7637462" cy="5476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err="1"/>
              <a:t>Contoh</a:t>
            </a:r>
            <a:r>
              <a:rPr lang="en-US" altLang="en-US" dirty="0"/>
              <a:t> </a:t>
            </a:r>
            <a:r>
              <a:rPr lang="en-US" altLang="en-US" dirty="0" err="1"/>
              <a:t>Tabulasi</a:t>
            </a:r>
            <a:r>
              <a:rPr lang="en-US" altLang="en-US" dirty="0"/>
              <a:t> Data Ordinal</a:t>
            </a:r>
          </a:p>
        </p:txBody>
      </p:sp>
      <p:graphicFrame>
        <p:nvGraphicFramePr>
          <p:cNvPr id="15365" name="Object 82">
            <a:extLst>
              <a:ext uri="{FF2B5EF4-FFF2-40B4-BE49-F238E27FC236}">
                <a16:creationId xmlns:a16="http://schemas.microsoft.com/office/drawing/2014/main" id="{08F0824F-8295-4213-B6EF-36DFDCEC5D12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94068449"/>
              </p:ext>
            </p:extLst>
          </p:nvPr>
        </p:nvGraphicFramePr>
        <p:xfrm>
          <a:off x="2842662" y="2105250"/>
          <a:ext cx="6192837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4" imgW="3562350" imgH="4572000" progId="Excel.Sheet.8">
                  <p:embed/>
                </p:oleObj>
              </mc:Choice>
              <mc:Fallback>
                <p:oleObj name="Worksheet" r:id="rId4" imgW="3562350" imgH="4572000" progId="Excel.Sheet.8">
                  <p:embed/>
                  <p:pic>
                    <p:nvPicPr>
                      <p:cNvPr id="15365" name="Object 82">
                        <a:extLst>
                          <a:ext uri="{FF2B5EF4-FFF2-40B4-BE49-F238E27FC236}">
                            <a16:creationId xmlns:a16="http://schemas.microsoft.com/office/drawing/2014/main" id="{08F0824F-8295-4213-B6EF-36DFDCEC5D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2662" y="2105250"/>
                        <a:ext cx="6192837" cy="410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8891407-1EB5-4EC8-BE0A-924978C9E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Contoh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089FB1-3FB0-4063-AD55-3CA9B9F7C13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706688" y="1844676"/>
            <a:ext cx="7637462" cy="720725"/>
          </a:xfrm>
        </p:spPr>
        <p:txBody>
          <a:bodyPr/>
          <a:lstStyle/>
          <a:p>
            <a:pPr marL="1346200" indent="-1346200">
              <a:buNone/>
            </a:pPr>
            <a:r>
              <a:rPr lang="en-US" altLang="en-US" sz="2000"/>
              <a:t>Penelitian : Kontribusi Kemampuan Pegawai dan Motivassi Kerja Pegawai terhadap Produktivitas Kerja</a:t>
            </a:r>
          </a:p>
        </p:txBody>
      </p:sp>
      <p:sp>
        <p:nvSpPr>
          <p:cNvPr id="16388" name="WordArt 4">
            <a:extLst>
              <a:ext uri="{FF2B5EF4-FFF2-40B4-BE49-F238E27FC236}">
                <a16:creationId xmlns:a16="http://schemas.microsoft.com/office/drawing/2014/main" id="{9B73111C-98CB-461D-A0FF-C46323BCF24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543926" y="188914"/>
            <a:ext cx="18383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1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Analisis Jalur</a:t>
            </a:r>
          </a:p>
        </p:txBody>
      </p:sp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6B9A2BE8-8DD6-4A3F-A3DD-064BE9739166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2886076" y="2565401"/>
          <a:ext cx="6069013" cy="390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Worksheet" r:id="rId3" imgW="3305175" imgH="3067050" progId="Excel.Sheet.8">
                  <p:embed/>
                </p:oleObj>
              </mc:Choice>
              <mc:Fallback>
                <p:oleObj name="Worksheet" r:id="rId3" imgW="3305175" imgH="3067050" progId="Excel.Sheet.8">
                  <p:embed/>
                  <p:pic>
                    <p:nvPicPr>
                      <p:cNvPr id="16389" name="Object 5">
                        <a:extLst>
                          <a:ext uri="{FF2B5EF4-FFF2-40B4-BE49-F238E27FC236}">
                            <a16:creationId xmlns:a16="http://schemas.microsoft.com/office/drawing/2014/main" id="{6B9A2BE8-8DD6-4A3F-A3DD-064BE97391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6" y="2565401"/>
                        <a:ext cx="6069013" cy="390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81222E7-BBEF-48C0-9560-9B538F4405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945D522-27CB-4C19-81D3-B737BDA8ED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 altLang="en-US" sz="3200"/>
              <a:t>Langkah 1 :</a:t>
            </a:r>
            <a:br>
              <a:rPr lang="en-US" altLang="en-US" sz="4000"/>
            </a:br>
            <a:r>
              <a:rPr lang="en-US" altLang="en-US" sz="3600"/>
              <a:t>Hipotesis &amp; Persamaan Struktural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87569A4-4C75-46A4-9A16-A4BC29ABAC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48076" y="2017713"/>
            <a:ext cx="6831013" cy="2132012"/>
          </a:xfrm>
        </p:spPr>
        <p:txBody>
          <a:bodyPr/>
          <a:lstStyle/>
          <a:p>
            <a:pPr marL="0" indent="0">
              <a:buNone/>
            </a:pPr>
            <a:r>
              <a:rPr lang="en-US" altLang="en-US"/>
              <a:t>Kemampuan pegawai dan motivasi kerja berkontribusi secara simultan dan signifikan terhadap produktivitas kerja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9FC7E0E6-22C4-4C28-B645-B26E99B3A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060576"/>
            <a:ext cx="1873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Hipotesis :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B8843CBE-65DF-4FBC-B97C-D2A0E327B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6" y="4176713"/>
            <a:ext cx="683101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35088" indent="-5334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971675" indent="-4572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532063" indent="-3810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3092450" indent="-3810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35496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40068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44640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9212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400">
                <a:sym typeface="Symbol" panose="05050102010706020507" pitchFamily="18" charset="2"/>
              </a:rPr>
              <a:t>Y=</a:t>
            </a:r>
            <a:r>
              <a:rPr lang="en-US" altLang="en-US" sz="4400" baseline="-25000">
                <a:sym typeface="Symbol" panose="05050102010706020507" pitchFamily="18" charset="2"/>
              </a:rPr>
              <a:t>YX1</a:t>
            </a:r>
            <a:r>
              <a:rPr lang="en-US" altLang="en-US" sz="4400">
                <a:sym typeface="Symbol" panose="05050102010706020507" pitchFamily="18" charset="2"/>
              </a:rPr>
              <a:t>X</a:t>
            </a:r>
            <a:r>
              <a:rPr lang="en-US" altLang="en-US" sz="4400" baseline="-25000">
                <a:sym typeface="Symbol" panose="05050102010706020507" pitchFamily="18" charset="2"/>
              </a:rPr>
              <a:t>1</a:t>
            </a:r>
            <a:r>
              <a:rPr lang="en-US" altLang="en-US" sz="4400">
                <a:sym typeface="Symbol" panose="05050102010706020507" pitchFamily="18" charset="2"/>
              </a:rPr>
              <a:t>+ </a:t>
            </a:r>
            <a:r>
              <a:rPr lang="en-US" altLang="en-US" sz="4400" baseline="-25000">
                <a:sym typeface="Symbol" panose="05050102010706020507" pitchFamily="18" charset="2"/>
              </a:rPr>
              <a:t>YX2</a:t>
            </a:r>
            <a:r>
              <a:rPr lang="en-US" altLang="en-US" sz="4400">
                <a:sym typeface="Symbol" panose="05050102010706020507" pitchFamily="18" charset="2"/>
              </a:rPr>
              <a:t>X</a:t>
            </a:r>
            <a:r>
              <a:rPr lang="en-US" altLang="en-US" sz="4400" baseline="-25000">
                <a:sym typeface="Symbol" panose="05050102010706020507" pitchFamily="18" charset="2"/>
              </a:rPr>
              <a:t>2</a:t>
            </a:r>
            <a:r>
              <a:rPr lang="en-US" altLang="en-US" sz="4400">
                <a:sym typeface="Symbol" panose="05050102010706020507" pitchFamily="18" charset="2"/>
              </a:rPr>
              <a:t> + </a:t>
            </a:r>
            <a:r>
              <a:rPr lang="en-US" altLang="en-US" sz="4400" baseline="-25000">
                <a:sym typeface="Symbol" panose="05050102010706020507" pitchFamily="18" charset="2"/>
              </a:rPr>
              <a:t>Y</a:t>
            </a:r>
            <a:r>
              <a:rPr lang="en-US" altLang="en-US" sz="4400">
                <a:sym typeface="Symbol" panose="05050102010706020507" pitchFamily="18" charset="2"/>
              </a:rPr>
              <a:t> </a:t>
            </a:r>
            <a:r>
              <a:rPr lang="en-US" altLang="en-US" sz="4400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25606" name="Text Box 6">
            <a:extLst>
              <a:ext uri="{FF2B5EF4-FFF2-40B4-BE49-F238E27FC236}">
                <a16:creationId xmlns:a16="http://schemas.microsoft.com/office/drawing/2014/main" id="{14859F4A-79AA-49A5-83FB-B0629EFA1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4292601"/>
            <a:ext cx="1873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Struktur :</a:t>
            </a:r>
          </a:p>
        </p:txBody>
      </p:sp>
      <p:sp>
        <p:nvSpPr>
          <p:cNvPr id="17415" name="WordArt 7">
            <a:extLst>
              <a:ext uri="{FF2B5EF4-FFF2-40B4-BE49-F238E27FC236}">
                <a16:creationId xmlns:a16="http://schemas.microsoft.com/office/drawing/2014/main" id="{63A5C7BD-71E0-4060-AF5F-41BE752E071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543926" y="188914"/>
            <a:ext cx="18383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1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Analisis Jalur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3B636B-E94B-42AB-9003-A4319ADE17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9F1B88F-04A7-4987-9051-69A7C0EAAA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 altLang="en-US" sz="3600"/>
              <a:t>Langkah 2 :</a:t>
            </a:r>
            <a:br>
              <a:rPr lang="en-US" altLang="en-US"/>
            </a:br>
            <a:r>
              <a:rPr lang="en-US" altLang="en-US" sz="4000"/>
              <a:t>Hitung koefisien jalur (1)</a:t>
            </a: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28179A8E-DAA5-4BDA-8698-AB6FBEBB2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3097213"/>
            <a:ext cx="68310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35088" indent="-5334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971675" indent="-4572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532063" indent="-3810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3092450" indent="-3810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35496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40068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44640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921250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4400">
                <a:sym typeface="Symbol" panose="05050102010706020507" pitchFamily="18" charset="2"/>
              </a:rPr>
              <a:t>Y=</a:t>
            </a:r>
            <a:r>
              <a:rPr lang="en-US" altLang="en-US" sz="4400" baseline="-25000">
                <a:sym typeface="Symbol" panose="05050102010706020507" pitchFamily="18" charset="2"/>
              </a:rPr>
              <a:t>YX1</a:t>
            </a:r>
            <a:r>
              <a:rPr lang="en-US" altLang="en-US" sz="4400">
                <a:sym typeface="Symbol" panose="05050102010706020507" pitchFamily="18" charset="2"/>
              </a:rPr>
              <a:t>X</a:t>
            </a:r>
            <a:r>
              <a:rPr lang="en-US" altLang="en-US" sz="4400" baseline="-25000">
                <a:sym typeface="Symbol" panose="05050102010706020507" pitchFamily="18" charset="2"/>
              </a:rPr>
              <a:t>1</a:t>
            </a:r>
            <a:r>
              <a:rPr lang="en-US" altLang="en-US" sz="4400">
                <a:sym typeface="Symbol" panose="05050102010706020507" pitchFamily="18" charset="2"/>
              </a:rPr>
              <a:t>+ </a:t>
            </a:r>
            <a:r>
              <a:rPr lang="en-US" altLang="en-US" sz="4400" baseline="-25000">
                <a:sym typeface="Symbol" panose="05050102010706020507" pitchFamily="18" charset="2"/>
              </a:rPr>
              <a:t>YX2</a:t>
            </a:r>
            <a:r>
              <a:rPr lang="en-US" altLang="en-US" sz="4400">
                <a:sym typeface="Symbol" panose="05050102010706020507" pitchFamily="18" charset="2"/>
              </a:rPr>
              <a:t>X</a:t>
            </a:r>
            <a:r>
              <a:rPr lang="en-US" altLang="en-US" sz="4400" baseline="-25000">
                <a:sym typeface="Symbol" panose="05050102010706020507" pitchFamily="18" charset="2"/>
              </a:rPr>
              <a:t>2</a:t>
            </a:r>
            <a:r>
              <a:rPr lang="en-US" altLang="en-US" sz="4400">
                <a:sym typeface="Symbol" panose="05050102010706020507" pitchFamily="18" charset="2"/>
              </a:rPr>
              <a:t> + </a:t>
            </a:r>
            <a:r>
              <a:rPr lang="en-US" altLang="en-US" sz="4400" baseline="-25000">
                <a:sym typeface="Symbol" panose="05050102010706020507" pitchFamily="18" charset="2"/>
              </a:rPr>
              <a:t>Y</a:t>
            </a:r>
            <a:r>
              <a:rPr lang="en-US" altLang="en-US" sz="4400">
                <a:sym typeface="Symbol" panose="05050102010706020507" pitchFamily="18" charset="2"/>
              </a:rPr>
              <a:t> +</a:t>
            </a:r>
            <a:r>
              <a:rPr lang="en-US" altLang="en-US" sz="4400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8436" name="Rectangle 8">
            <a:extLst>
              <a:ext uri="{FF2B5EF4-FFF2-40B4-BE49-F238E27FC236}">
                <a16:creationId xmlns:a16="http://schemas.microsoft.com/office/drawing/2014/main" id="{E440DE0D-4134-41A0-BF52-AFB204A89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6" y="4364039"/>
            <a:ext cx="20161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/>
              <a:t>KOORDINASI</a:t>
            </a:r>
          </a:p>
          <a:p>
            <a:pPr algn="ctr"/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)</a:t>
            </a:r>
          </a:p>
        </p:txBody>
      </p:sp>
      <p:sp>
        <p:nvSpPr>
          <p:cNvPr id="18437" name="Rectangle 9">
            <a:extLst>
              <a:ext uri="{FF2B5EF4-FFF2-40B4-BE49-F238E27FC236}">
                <a16:creationId xmlns:a16="http://schemas.microsoft.com/office/drawing/2014/main" id="{2F49C243-2343-468A-81F2-463AD4609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6" y="5589589"/>
            <a:ext cx="20161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/>
              <a:t>MOTIVASI KERJA</a:t>
            </a:r>
          </a:p>
          <a:p>
            <a:pPr algn="ctr"/>
            <a:r>
              <a:rPr lang="en-US" altLang="en-US"/>
              <a:t>(X</a:t>
            </a:r>
            <a:r>
              <a:rPr lang="en-US" altLang="en-US" baseline="-25000"/>
              <a:t>2</a:t>
            </a:r>
            <a:r>
              <a:rPr lang="en-US" altLang="en-US"/>
              <a:t>)</a:t>
            </a:r>
          </a:p>
        </p:txBody>
      </p:sp>
      <p:sp>
        <p:nvSpPr>
          <p:cNvPr id="18438" name="Rectangle 10">
            <a:extLst>
              <a:ext uri="{FF2B5EF4-FFF2-40B4-BE49-F238E27FC236}">
                <a16:creationId xmlns:a16="http://schemas.microsoft.com/office/drawing/2014/main" id="{2AE071C8-F7D2-461E-86FC-AB318B374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788" y="4868863"/>
            <a:ext cx="215900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/>
              <a:t>PRODUKTIVITAS </a:t>
            </a:r>
          </a:p>
          <a:p>
            <a:pPr algn="ctr"/>
            <a:r>
              <a:rPr lang="en-US" altLang="en-US"/>
              <a:t>KERJA</a:t>
            </a:r>
          </a:p>
          <a:p>
            <a:pPr algn="ctr"/>
            <a:r>
              <a:rPr lang="en-US" altLang="en-US"/>
              <a:t>(Y)</a:t>
            </a: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E051CF21-C4B0-436C-A919-A0E4EB9F2E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4652963"/>
            <a:ext cx="2808288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247D548F-AFEA-4789-B3D6-A5F3EA27D0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16500" y="5372101"/>
            <a:ext cx="2808288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95D927C6-FCB2-45DF-8E15-DBCA80CC5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2850" y="4292601"/>
            <a:ext cx="0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38" name="Freeform 14">
            <a:extLst>
              <a:ext uri="{FF2B5EF4-FFF2-40B4-BE49-F238E27FC236}">
                <a16:creationId xmlns:a16="http://schemas.microsoft.com/office/drawing/2014/main" id="{2CFF88A1-ECBB-4BD5-B82B-225233B1EA09}"/>
              </a:ext>
            </a:extLst>
          </p:cNvPr>
          <p:cNvSpPr>
            <a:spLocks/>
          </p:cNvSpPr>
          <p:nvPr/>
        </p:nvSpPr>
        <p:spPr bwMode="auto">
          <a:xfrm>
            <a:off x="2208214" y="4579938"/>
            <a:ext cx="769937" cy="1524000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43" name="Text Box 15">
            <a:extLst>
              <a:ext uri="{FF2B5EF4-FFF2-40B4-BE49-F238E27FC236}">
                <a16:creationId xmlns:a16="http://schemas.microsoft.com/office/drawing/2014/main" id="{A8893069-953A-47F4-A2B7-A580EB9D5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1" y="50847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12</a:t>
            </a:r>
          </a:p>
        </p:txBody>
      </p:sp>
      <p:sp>
        <p:nvSpPr>
          <p:cNvPr id="18444" name="Text Box 16">
            <a:extLst>
              <a:ext uri="{FF2B5EF4-FFF2-40B4-BE49-F238E27FC236}">
                <a16:creationId xmlns:a16="http://schemas.microsoft.com/office/drawing/2014/main" id="{2C3B9311-12BB-43F1-BBA1-0B7D92C0C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4563" y="43640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yx1</a:t>
            </a:r>
          </a:p>
        </p:txBody>
      </p:sp>
      <p:sp>
        <p:nvSpPr>
          <p:cNvPr id="18445" name="Text Box 17">
            <a:extLst>
              <a:ext uri="{FF2B5EF4-FFF2-40B4-BE49-F238E27FC236}">
                <a16:creationId xmlns:a16="http://schemas.microsoft.com/office/drawing/2014/main" id="{9317C772-5C07-4E5A-B4BD-0063F998B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5895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yx2</a:t>
            </a:r>
          </a:p>
        </p:txBody>
      </p:sp>
      <p:sp>
        <p:nvSpPr>
          <p:cNvPr id="18446" name="Text Box 18">
            <a:extLst>
              <a:ext uri="{FF2B5EF4-FFF2-40B4-BE49-F238E27FC236}">
                <a16:creationId xmlns:a16="http://schemas.microsoft.com/office/drawing/2014/main" id="{DC27299B-B103-48E2-86E6-9805217A7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5" y="3860801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8447" name="Text Box 19">
            <a:extLst>
              <a:ext uri="{FF2B5EF4-FFF2-40B4-BE49-F238E27FC236}">
                <a16:creationId xmlns:a16="http://schemas.microsoft.com/office/drawing/2014/main" id="{F19060E4-FFAB-4BCA-A4AB-09D59CCB1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4288" y="43640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</a:t>
            </a:r>
          </a:p>
        </p:txBody>
      </p:sp>
      <p:sp>
        <p:nvSpPr>
          <p:cNvPr id="26644" name="Text Box 20">
            <a:extLst>
              <a:ext uri="{FF2B5EF4-FFF2-40B4-BE49-F238E27FC236}">
                <a16:creationId xmlns:a16="http://schemas.microsoft.com/office/drawing/2014/main" id="{07A9C014-2E37-4D24-86A5-094790C85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2133601"/>
            <a:ext cx="446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a. Gambar Diagram Jalur</a:t>
            </a:r>
          </a:p>
        </p:txBody>
      </p:sp>
      <p:sp>
        <p:nvSpPr>
          <p:cNvPr id="18449" name="WordArt 21">
            <a:extLst>
              <a:ext uri="{FF2B5EF4-FFF2-40B4-BE49-F238E27FC236}">
                <a16:creationId xmlns:a16="http://schemas.microsoft.com/office/drawing/2014/main" id="{57476E58-2D25-4D53-9D90-FFEB358BF5D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543926" y="188914"/>
            <a:ext cx="18383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1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Analisis Jalur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ED334A5-A13A-4519-A5F7-9E3219FCCB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A535495-EFED-4023-A82F-344DDDD555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192000" cy="686707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A297BE8-8B4A-47D7-B2B7-C752341D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445" y="2284761"/>
            <a:ext cx="3800381" cy="469762"/>
          </a:xfrm>
        </p:spPr>
        <p:txBody>
          <a:bodyPr>
            <a:noAutofit/>
          </a:bodyPr>
          <a:lstStyle/>
          <a:p>
            <a:r>
              <a:rPr lang="en-ID" sz="2800" b="1" spc="-3" dirty="0">
                <a:latin typeface="Arial"/>
                <a:cs typeface="Arial"/>
              </a:rPr>
              <a:t>TERIMAKASIH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DD093D-C70A-423B-94D5-0A08CF472D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8434" name="Rectangle 2">
            <a:extLst>
              <a:ext uri="{FF2B5EF4-FFF2-40B4-BE49-F238E27FC236}">
                <a16:creationId xmlns:a16="http://schemas.microsoft.com/office/drawing/2014/main" id="{8B1457C3-FE86-421C-B8C5-E92D9AFFB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954157"/>
            <a:ext cx="10515600" cy="73653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Sejarah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BC8863-5734-43AE-B245-43C4D0932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1920 : Sewall (</a:t>
            </a:r>
            <a:r>
              <a:rPr lang="en-US" altLang="en-US" dirty="0" err="1"/>
              <a:t>ahli</a:t>
            </a:r>
            <a:r>
              <a:rPr lang="en-US" altLang="en-US" dirty="0"/>
              <a:t> </a:t>
            </a:r>
            <a:r>
              <a:rPr lang="en-US" altLang="en-US" dirty="0" err="1"/>
              <a:t>genetika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1966 : Otis D. </a:t>
            </a:r>
            <a:r>
              <a:rPr lang="en-US" altLang="en-US" dirty="0" err="1"/>
              <a:t>Ducan</a:t>
            </a:r>
            <a:r>
              <a:rPr lang="en-US" altLang="en-US" dirty="0"/>
              <a:t> (</a:t>
            </a:r>
            <a:r>
              <a:rPr lang="en-US" altLang="en-US" dirty="0" err="1"/>
              <a:t>sosiolog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1970 : Karl G. </a:t>
            </a:r>
            <a:r>
              <a:rPr lang="en-US" altLang="en-US" dirty="0" err="1"/>
              <a:t>Joreskog</a:t>
            </a:r>
            <a:r>
              <a:rPr lang="en-US" altLang="en-US" dirty="0"/>
              <a:t> &amp; Dag </a:t>
            </a:r>
            <a:r>
              <a:rPr lang="en-US" altLang="en-US" dirty="0" err="1"/>
              <a:t>Sorbon</a:t>
            </a:r>
            <a:r>
              <a:rPr lang="en-US" altLang="en-US" dirty="0"/>
              <a:t> (</a:t>
            </a:r>
            <a:r>
              <a:rPr lang="en-US" altLang="en-US" dirty="0" err="1"/>
              <a:t>ahli</a:t>
            </a:r>
            <a:r>
              <a:rPr lang="en-US" altLang="en-US" dirty="0"/>
              <a:t> </a:t>
            </a:r>
            <a:r>
              <a:rPr lang="en-US" altLang="en-US" dirty="0" err="1"/>
              <a:t>statistika</a:t>
            </a:r>
            <a:r>
              <a:rPr lang="en-US" altLang="en-US" dirty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LISREL (</a:t>
            </a:r>
            <a:r>
              <a:rPr lang="en-US" altLang="en-US" b="1" dirty="0" err="1">
                <a:solidFill>
                  <a:schemeClr val="hlink"/>
                </a:solidFill>
              </a:rPr>
              <a:t>LI</a:t>
            </a:r>
            <a:r>
              <a:rPr lang="en-US" altLang="en-US" dirty="0" err="1"/>
              <a:t>nier</a:t>
            </a:r>
            <a:r>
              <a:rPr lang="en-US" altLang="en-US" dirty="0"/>
              <a:t> </a:t>
            </a:r>
            <a:r>
              <a:rPr lang="en-US" altLang="en-US" b="1" dirty="0">
                <a:solidFill>
                  <a:schemeClr val="hlink"/>
                </a:solidFill>
              </a:rPr>
              <a:t>S</a:t>
            </a:r>
            <a:r>
              <a:rPr lang="en-US" altLang="en-US" dirty="0"/>
              <a:t>tructural </a:t>
            </a:r>
            <a:r>
              <a:rPr lang="en-US" altLang="en-US" b="1" dirty="0" err="1">
                <a:solidFill>
                  <a:schemeClr val="hlink"/>
                </a:solidFill>
              </a:rPr>
              <a:t>REL</a:t>
            </a:r>
            <a:r>
              <a:rPr lang="en-US" altLang="en-US" dirty="0" err="1"/>
              <a:t>ationship</a:t>
            </a:r>
            <a:r>
              <a:rPr lang="en-US" altLang="en-US" dirty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SEM (</a:t>
            </a:r>
            <a:r>
              <a:rPr lang="en-US" altLang="en-US" b="1" dirty="0">
                <a:solidFill>
                  <a:schemeClr val="hlink"/>
                </a:solidFill>
              </a:rPr>
              <a:t>S</a:t>
            </a:r>
            <a:r>
              <a:rPr lang="en-US" altLang="en-US" dirty="0"/>
              <a:t>tructural </a:t>
            </a:r>
            <a:r>
              <a:rPr lang="en-US" altLang="en-US" b="1" dirty="0">
                <a:solidFill>
                  <a:schemeClr val="hlink"/>
                </a:solidFill>
              </a:rPr>
              <a:t>E</a:t>
            </a:r>
            <a:r>
              <a:rPr lang="en-US" altLang="en-US" dirty="0"/>
              <a:t>quation </a:t>
            </a:r>
            <a:r>
              <a:rPr lang="en-US" altLang="en-US" b="1" dirty="0">
                <a:solidFill>
                  <a:schemeClr val="hlink"/>
                </a:solidFill>
              </a:rPr>
              <a:t>M</a:t>
            </a:r>
            <a:r>
              <a:rPr lang="en-US" altLang="en-US" dirty="0"/>
              <a:t>odeling)</a:t>
            </a:r>
          </a:p>
        </p:txBody>
      </p:sp>
      <p:sp>
        <p:nvSpPr>
          <p:cNvPr id="18439" name="AutoShape 7">
            <a:extLst>
              <a:ext uri="{FF2B5EF4-FFF2-40B4-BE49-F238E27FC236}">
                <a16:creationId xmlns:a16="http://schemas.microsoft.com/office/drawing/2014/main" id="{297C395D-BD4A-41CB-BC0A-414440EE6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424" y="3296478"/>
            <a:ext cx="646802" cy="572294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44DF7EB-78A1-4EFB-8157-12FB839B63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122" name="Rectangle 2">
            <a:extLst>
              <a:ext uri="{FF2B5EF4-FFF2-40B4-BE49-F238E27FC236}">
                <a16:creationId xmlns:a16="http://schemas.microsoft.com/office/drawing/2014/main" id="{A7123A2C-D246-4FEE-BED1-2B91F894AE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99930"/>
            <a:ext cx="10515600" cy="59075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PENGERTIAN ANALISIS JALUR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8B3F1FE-BBF2-4EE3-B16A-0EF3CA46A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5188" y="2017713"/>
            <a:ext cx="8343900" cy="4114800"/>
          </a:xfrm>
        </p:spPr>
        <p:txBody>
          <a:bodyPr/>
          <a:lstStyle/>
          <a:p>
            <a:pPr marL="185738" indent="0">
              <a:buNone/>
            </a:pPr>
            <a:r>
              <a:rPr lang="en-US" altLang="en-US" sz="3600" i="1"/>
              <a:t>A technique for estimating the effect’s a set  of independent variables has on a dependent variable from a set of observed correlations, given a set of hypothesis causal asymmetric relation among the variables.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85641668-BADA-4249-88DC-D27958944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2060575"/>
            <a:ext cx="8343900" cy="338455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573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255713" indent="-5334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892300" indent="-4572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452688" indent="-3810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3013075" indent="-3810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3470275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927475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4384675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841875" indent="-3810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/>
              <a:t>Suatu teknik untuk mengestimasi dampak dari serangkaian variabel bebas terhadap sebuah variabel bebas dari serangkaian hubungan (korelasi) yang teramati, dimana diduga terdapat hubungan sebab akibat asimetris diantara variabel tersebut</a:t>
            </a:r>
            <a:endParaRPr lang="en-US" altLang="en-US" sz="4000" i="1"/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C9FBF2E6-1BD5-4F7C-B9F3-BD7F45926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5805488"/>
            <a:ext cx="828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Bohrnstedt;1974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9B390DA-4F84-4464-8025-87371B8194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6146" name="Rectangle 2">
            <a:extLst>
              <a:ext uri="{FF2B5EF4-FFF2-40B4-BE49-F238E27FC236}">
                <a16:creationId xmlns:a16="http://schemas.microsoft.com/office/drawing/2014/main" id="{D18CC6EC-518F-4CF0-8943-78EDFCB4C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46922"/>
            <a:ext cx="10515600" cy="64376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TUJUAN ANALISIS JALUR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8CA1780-0608-4CE2-BF1D-314E4696C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9650" y="2017713"/>
            <a:ext cx="8199438" cy="4114800"/>
          </a:xfrm>
        </p:spPr>
        <p:txBody>
          <a:bodyPr/>
          <a:lstStyle/>
          <a:p>
            <a:pPr marL="92075" indent="0">
              <a:buNone/>
            </a:pPr>
            <a:r>
              <a:rPr lang="en-US" altLang="en-US" i="1"/>
              <a:t>A method of measuring the direct influence along each separate path in such a system and thus of finding the degree to which variation of a given effect is determined by each particular cause. The method depend on the combination of knowledge of the degree of correlation among the variables in a system with such knowledge as may possessed of the causal relations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AF780397-1B2A-4CEF-8454-029DBDA04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6165851"/>
            <a:ext cx="68405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Maruyama 1998:16 dalam Riduwan &amp; Engkos;2007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24C4C14-B247-45A2-AD46-989C76C6A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2060576"/>
            <a:ext cx="8199438" cy="3960813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92075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22325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30313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383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i="1"/>
              <a:t>Suatu metode untuk mengukur pengaruh langsung setiap jalur yang terpisah dalam suatu sistem dan kemudian menemukan tingkat dimana variasi dari dampak ditentukan oleh setiap penyebab </a:t>
            </a:r>
            <a:r>
              <a:rPr lang="en-US" altLang="en-US" sz="2800" b="1" i="1">
                <a:solidFill>
                  <a:schemeClr val="hlink"/>
                </a:solidFill>
              </a:rPr>
              <a:t>particular </a:t>
            </a:r>
            <a:r>
              <a:rPr lang="en-US" altLang="en-US" sz="2800" b="1" i="1"/>
              <a:t>. </a:t>
            </a:r>
            <a:r>
              <a:rPr lang="en-US" altLang="en-US" sz="2800" i="1"/>
              <a:t>Metode ini tergantung pada kombinasi pengetahuan tingkat korelasi diantara variabel-variabel dalam suatu sistem dengan pengetahuan </a:t>
            </a:r>
            <a:r>
              <a:rPr lang="en-US" altLang="en-US" sz="2800" b="1" i="1">
                <a:solidFill>
                  <a:schemeClr val="hlink"/>
                </a:solidFill>
              </a:rPr>
              <a:t>as may possessed</a:t>
            </a:r>
            <a:r>
              <a:rPr lang="en-US" altLang="en-US" sz="2800" i="1"/>
              <a:t> dari hubungan sebab akibat</a:t>
            </a:r>
            <a:endParaRPr lang="en-US" altLang="en-US" sz="2800" i="1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34AD52-81F3-4E6D-937A-99CFE7A79C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0242" name="Rectangle 2">
            <a:extLst>
              <a:ext uri="{FF2B5EF4-FFF2-40B4-BE49-F238E27FC236}">
                <a16:creationId xmlns:a16="http://schemas.microsoft.com/office/drawing/2014/main" id="{2591DF1E-EAFC-40BF-822D-4D2AAF7B0F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46922"/>
            <a:ext cx="10515600" cy="64376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Pengertian</a:t>
            </a:r>
            <a:endParaRPr lang="en-US" sz="5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F708D91-1550-4912-9D80-C1A86051C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06688" y="2017714"/>
            <a:ext cx="7772400" cy="4003675"/>
          </a:xfrm>
        </p:spPr>
        <p:txBody>
          <a:bodyPr/>
          <a:lstStyle/>
          <a:p>
            <a:pPr eaLnBrk="1" hangingPunct="1"/>
            <a:r>
              <a:rPr lang="en-US" altLang="en-US"/>
              <a:t>Model </a:t>
            </a:r>
            <a:r>
              <a:rPr lang="en-US" altLang="en-US" i="1"/>
              <a:t>Path Analysis </a:t>
            </a:r>
            <a:r>
              <a:rPr lang="en-US" altLang="en-US"/>
              <a:t>digunakan untuk menjelaskan </a:t>
            </a:r>
            <a:r>
              <a:rPr lang="en-US" altLang="en-US" b="1">
                <a:solidFill>
                  <a:schemeClr val="hlink"/>
                </a:solidFill>
              </a:rPr>
              <a:t>pola hubungan</a:t>
            </a:r>
            <a:r>
              <a:rPr lang="en-US" altLang="en-US"/>
              <a:t> antar variabel dengan tujuan mengetahui </a:t>
            </a:r>
            <a:r>
              <a:rPr lang="en-US" altLang="en-US" b="1">
                <a:solidFill>
                  <a:schemeClr val="hlink"/>
                </a:solidFill>
              </a:rPr>
              <a:t>pengaruh langsung</a:t>
            </a:r>
            <a:r>
              <a:rPr lang="en-US" altLang="en-US"/>
              <a:t> maupun </a:t>
            </a:r>
            <a:r>
              <a:rPr lang="en-US" altLang="en-US" b="1">
                <a:solidFill>
                  <a:schemeClr val="hlink"/>
                </a:solidFill>
              </a:rPr>
              <a:t>tidak langsung</a:t>
            </a:r>
            <a:r>
              <a:rPr lang="en-US" altLang="en-US"/>
              <a:t> dari seperangkat variabel bebas (eksogen) terhadap variabel terikat (endogen)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9FEC4A-D72B-4593-9444-DA7B3AD5DF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2290" name="Rectangle 2">
            <a:extLst>
              <a:ext uri="{FF2B5EF4-FFF2-40B4-BE49-F238E27FC236}">
                <a16:creationId xmlns:a16="http://schemas.microsoft.com/office/drawing/2014/main" id="{4455F8DF-B886-4DA0-A783-190D88809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135512"/>
            <a:ext cx="10515600" cy="55517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Manfaat</a:t>
            </a:r>
            <a:endParaRPr lang="en-US" sz="5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50CFC5C-8524-4278-89D9-66CBA26A18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Penjelasan</a:t>
            </a:r>
            <a:r>
              <a:rPr lang="en-US" altLang="en-US" dirty="0"/>
              <a:t> </a:t>
            </a:r>
            <a:r>
              <a:rPr lang="en-US" altLang="en-US" dirty="0" err="1"/>
              <a:t>fenomena</a:t>
            </a:r>
            <a:r>
              <a:rPr lang="en-US" altLang="en-US" dirty="0"/>
              <a:t> yang </a:t>
            </a:r>
            <a:r>
              <a:rPr lang="en-US" altLang="en-US" dirty="0" err="1"/>
              <a:t>dipelajari</a:t>
            </a:r>
            <a:r>
              <a:rPr lang="en-US" altLang="en-US" dirty="0"/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Prediksi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terikat</a:t>
            </a:r>
            <a:r>
              <a:rPr lang="en-US" altLang="en-US" dirty="0"/>
              <a:t> </a:t>
            </a:r>
            <a:r>
              <a:rPr lang="en-US" altLang="en-US" dirty="0" err="1"/>
              <a:t>berdasarkan</a:t>
            </a:r>
            <a:r>
              <a:rPr lang="en-US" altLang="en-US" dirty="0"/>
              <a:t>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bebas</a:t>
            </a:r>
            <a:r>
              <a:rPr lang="en-US" altLang="en-US" dirty="0"/>
              <a:t> (</a:t>
            </a:r>
            <a:r>
              <a:rPr lang="en-US" altLang="en-US" dirty="0" err="1"/>
              <a:t>bersifat</a:t>
            </a:r>
            <a:r>
              <a:rPr lang="en-US" altLang="en-US" dirty="0"/>
              <a:t> </a:t>
            </a:r>
            <a:r>
              <a:rPr lang="en-US" altLang="en-US" dirty="0" err="1"/>
              <a:t>kualitatif</a:t>
            </a:r>
            <a:r>
              <a:rPr lang="en-US" altLang="en-US" dirty="0"/>
              <a:t>)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Faktor</a:t>
            </a:r>
            <a:r>
              <a:rPr lang="en-US" altLang="en-US" dirty="0"/>
              <a:t> </a:t>
            </a:r>
            <a:r>
              <a:rPr lang="en-US" altLang="en-US" dirty="0" err="1"/>
              <a:t>determinan</a:t>
            </a:r>
            <a:r>
              <a:rPr lang="en-US" altLang="en-US" dirty="0"/>
              <a:t> :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bebas</a:t>
            </a:r>
            <a:r>
              <a:rPr lang="en-US" altLang="en-US" dirty="0"/>
              <a:t> mana yang </a:t>
            </a:r>
            <a:r>
              <a:rPr lang="en-US" altLang="en-US" dirty="0" err="1"/>
              <a:t>berpengaruh</a:t>
            </a:r>
            <a:r>
              <a:rPr lang="en-US" altLang="en-US" dirty="0"/>
              <a:t> </a:t>
            </a:r>
            <a:r>
              <a:rPr lang="en-US" altLang="en-US" dirty="0" err="1"/>
              <a:t>dominan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varibel</a:t>
            </a:r>
            <a:r>
              <a:rPr lang="en-US" altLang="en-US" dirty="0"/>
              <a:t> </a:t>
            </a:r>
            <a:r>
              <a:rPr lang="en-US" altLang="en-US" dirty="0" err="1"/>
              <a:t>terikat</a:t>
            </a: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Pengujian</a:t>
            </a:r>
            <a:r>
              <a:rPr lang="en-US" altLang="en-US" dirty="0"/>
              <a:t> Model : </a:t>
            </a:r>
            <a:r>
              <a:rPr lang="en-US" altLang="en-US" dirty="0" err="1"/>
              <a:t>baik</a:t>
            </a:r>
            <a:r>
              <a:rPr lang="en-US" altLang="en-US" dirty="0"/>
              <a:t> </a:t>
            </a:r>
            <a:r>
              <a:rPr lang="en-US" altLang="en-US" dirty="0" err="1"/>
              <a:t>konsep</a:t>
            </a:r>
            <a:r>
              <a:rPr lang="en-US" altLang="en-US" dirty="0"/>
              <a:t> yang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maupun</a:t>
            </a:r>
            <a:r>
              <a:rPr lang="en-US" altLang="en-US" dirty="0"/>
              <a:t> </a:t>
            </a:r>
            <a:r>
              <a:rPr lang="en-US" altLang="en-US" dirty="0" err="1"/>
              <a:t>pengembangan</a:t>
            </a:r>
            <a:r>
              <a:rPr lang="en-US" altLang="en-US" dirty="0"/>
              <a:t> </a:t>
            </a:r>
            <a:r>
              <a:rPr lang="en-US" altLang="en-US" dirty="0" err="1"/>
              <a:t>konsep</a:t>
            </a:r>
            <a:r>
              <a:rPr lang="en-US" altLang="en-US" dirty="0"/>
              <a:t> </a:t>
            </a:r>
            <a:r>
              <a:rPr lang="en-US" altLang="en-US" dirty="0" err="1"/>
              <a:t>baru</a:t>
            </a:r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54B9EE-35C9-4A7B-A54A-A774D69693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3314" name="Rectangle 2">
            <a:extLst>
              <a:ext uri="{FF2B5EF4-FFF2-40B4-BE49-F238E27FC236}">
                <a16:creationId xmlns:a16="http://schemas.microsoft.com/office/drawing/2014/main" id="{F90F282B-A0F5-468E-B0D6-C9A649AEC4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135512"/>
            <a:ext cx="10515600" cy="55517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0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Asumsi-Asumsi</a:t>
            </a:r>
            <a:endParaRPr lang="en-US" sz="6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E15191A-C239-4BAA-90A6-7ADF8E5DBC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antar</a:t>
            </a:r>
            <a:r>
              <a:rPr lang="en-US" altLang="en-US" dirty="0"/>
              <a:t> </a:t>
            </a: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bersifat</a:t>
            </a:r>
            <a:r>
              <a:rPr lang="en-US" altLang="en-US" dirty="0"/>
              <a:t> linier, </a:t>
            </a:r>
            <a:r>
              <a:rPr lang="en-US" altLang="en-US" dirty="0" err="1"/>
              <a:t>adaptif</a:t>
            </a:r>
            <a:r>
              <a:rPr lang="en-US" altLang="en-US" dirty="0"/>
              <a:t>, dan normal.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kausal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arah</a:t>
            </a:r>
            <a:r>
              <a:rPr lang="en-US" altLang="en-US" dirty="0"/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terikat</a:t>
            </a:r>
            <a:r>
              <a:rPr lang="en-US" altLang="en-US" dirty="0"/>
              <a:t> </a:t>
            </a:r>
            <a:r>
              <a:rPr lang="en-US" altLang="en-US" dirty="0" err="1"/>
              <a:t>berskala</a:t>
            </a:r>
            <a:r>
              <a:rPr lang="en-US" altLang="en-US" dirty="0"/>
              <a:t> interval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rasio</a:t>
            </a:r>
            <a:r>
              <a:rPr lang="en-US" altLang="en-US" dirty="0"/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i="1" dirty="0"/>
              <a:t>probability sampling</a:t>
            </a: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i="1" dirty="0"/>
              <a:t>Observed variables</a:t>
            </a:r>
            <a:r>
              <a:rPr lang="en-US" altLang="en-US" dirty="0"/>
              <a:t> </a:t>
            </a:r>
            <a:r>
              <a:rPr lang="en-US" altLang="en-US" dirty="0" err="1"/>
              <a:t>diukur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valid dan </a:t>
            </a:r>
            <a:r>
              <a:rPr lang="en-US" altLang="en-US" i="1" dirty="0"/>
              <a:t>reliable</a:t>
            </a:r>
            <a:endParaRPr lang="en-US" altLang="en-US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/>
              <a:t>Model </a:t>
            </a:r>
            <a:r>
              <a:rPr lang="en-US" altLang="en-US" dirty="0" err="1"/>
              <a:t>dispesifikasikan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benar</a:t>
            </a:r>
            <a:r>
              <a:rPr lang="en-US" altLang="en-US" dirty="0"/>
              <a:t> </a:t>
            </a:r>
            <a:r>
              <a:rPr lang="en-US" altLang="en-US" dirty="0" err="1"/>
              <a:t>berdasar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dan </a:t>
            </a:r>
            <a:r>
              <a:rPr lang="en-US" altLang="en-US" dirty="0" err="1"/>
              <a:t>konsep</a:t>
            </a:r>
            <a:r>
              <a:rPr lang="en-US" altLang="en-US" dirty="0"/>
              <a:t> yang </a:t>
            </a:r>
            <a:r>
              <a:rPr lang="en-US" altLang="en-US" dirty="0" err="1"/>
              <a:t>relevan</a:t>
            </a: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5962C59B-5835-4A9D-8290-F5EA63DE5B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4338" name="Rectangle 2">
            <a:extLst>
              <a:ext uri="{FF2B5EF4-FFF2-40B4-BE49-F238E27FC236}">
                <a16:creationId xmlns:a16="http://schemas.microsoft.com/office/drawing/2014/main" id="{75462818-7292-4F3C-8AE3-D72B3FB3B2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05338"/>
            <a:ext cx="10515600" cy="6853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Model Path Analysis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B2B923C-CECF-4AD7-B87C-9293CB106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4149726"/>
            <a:ext cx="1871662" cy="5762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Correlated 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1C0C79B-5CC0-49CC-8AA9-FC6280819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064" y="2133600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4C2E2D2-D3AE-48EF-B78A-EB1234A15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064" y="3286125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7A737FE2-2A65-4F1D-943D-51F0F7DC7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1" y="27098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F95171F7-CA25-41AD-B91B-2C5D507962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7200" y="2420938"/>
            <a:ext cx="100965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7B71F0B4-0D44-4320-9A8F-C86772921D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97200" y="3141664"/>
            <a:ext cx="100965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5" name="Freeform 9">
            <a:extLst>
              <a:ext uri="{FF2B5EF4-FFF2-40B4-BE49-F238E27FC236}">
                <a16:creationId xmlns:a16="http://schemas.microsoft.com/office/drawing/2014/main" id="{6BE4DC58-21C3-468A-876C-AA0F1DAB995B}"/>
              </a:ext>
            </a:extLst>
          </p:cNvPr>
          <p:cNvSpPr>
            <a:spLocks/>
          </p:cNvSpPr>
          <p:nvPr/>
        </p:nvSpPr>
        <p:spPr bwMode="auto">
          <a:xfrm>
            <a:off x="1797051" y="2492376"/>
            <a:ext cx="411163" cy="792163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AEAE7509-36FB-4477-B9ED-AFE3DDCF0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2708276"/>
            <a:ext cx="57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12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1F2A5C82-17E4-4D78-8D0A-CC6D30E7F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13360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31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9460432E-52FC-4FD8-90A4-51B0F814C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33575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32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2B9BD605-CD1E-4E0C-9DD3-2853B045C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19161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endParaRPr lang="en-US" altLang="en-US" b="1" baseline="-25000">
              <a:sym typeface="Symbol" panose="05050102010706020507" pitchFamily="18" charset="2"/>
            </a:endParaRPr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F87401BE-E824-406A-AB3D-5ED6F31F1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2276475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52" name="Rectangle 16">
            <a:extLst>
              <a:ext uri="{FF2B5EF4-FFF2-40B4-BE49-F238E27FC236}">
                <a16:creationId xmlns:a16="http://schemas.microsoft.com/office/drawing/2014/main" id="{21AB02BC-A603-4CCD-BCE3-EE1CCFC82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3051" y="2060575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14353" name="Rectangle 17">
            <a:extLst>
              <a:ext uri="{FF2B5EF4-FFF2-40B4-BE49-F238E27FC236}">
                <a16:creationId xmlns:a16="http://schemas.microsoft.com/office/drawing/2014/main" id="{6CC6CF9A-8123-4D59-9840-94CB3F91A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3051" y="3213100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4354" name="Rectangle 18">
            <a:extLst>
              <a:ext uri="{FF2B5EF4-FFF2-40B4-BE49-F238E27FC236}">
                <a16:creationId xmlns:a16="http://schemas.microsoft.com/office/drawing/2014/main" id="{9F417A6B-7FB4-4106-BF89-922AA11A3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1839" y="2636838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A1C9F0C6-C560-458D-924C-B4C2AF43E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2188" y="2347913"/>
            <a:ext cx="100965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56" name="Line 20">
            <a:extLst>
              <a:ext uri="{FF2B5EF4-FFF2-40B4-BE49-F238E27FC236}">
                <a16:creationId xmlns:a16="http://schemas.microsoft.com/office/drawing/2014/main" id="{281F98F9-7A4B-488A-A567-0B73A4A819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2188" y="3068639"/>
            <a:ext cx="100965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0" name="Text Box 23">
            <a:extLst>
              <a:ext uri="{FF2B5EF4-FFF2-40B4-BE49-F238E27FC236}">
                <a16:creationId xmlns:a16="http://schemas.microsoft.com/office/drawing/2014/main" id="{3028EB88-6B97-4080-B1EC-7DB42171B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9513" y="206057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31</a:t>
            </a:r>
          </a:p>
        </p:txBody>
      </p:sp>
      <p:sp>
        <p:nvSpPr>
          <p:cNvPr id="10261" name="Text Box 24">
            <a:extLst>
              <a:ext uri="{FF2B5EF4-FFF2-40B4-BE49-F238E27FC236}">
                <a16:creationId xmlns:a16="http://schemas.microsoft.com/office/drawing/2014/main" id="{77E1206B-742B-4C64-8375-AA309C4EA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4288" y="321310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32</a:t>
            </a:r>
          </a:p>
        </p:txBody>
      </p:sp>
      <p:sp>
        <p:nvSpPr>
          <p:cNvPr id="10262" name="Text Box 25">
            <a:extLst>
              <a:ext uri="{FF2B5EF4-FFF2-40B4-BE49-F238E27FC236}">
                <a16:creationId xmlns:a16="http://schemas.microsoft.com/office/drawing/2014/main" id="{5BB2CE74-D50C-46A5-89D8-5964CFFD6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4863" y="18430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endParaRPr lang="en-US" altLang="en-US" b="1" baseline="-25000">
              <a:sym typeface="Symbol" panose="05050102010706020507" pitchFamily="18" charset="2"/>
            </a:endParaRPr>
          </a:p>
        </p:txBody>
      </p:sp>
      <p:sp>
        <p:nvSpPr>
          <p:cNvPr id="14363" name="Line 27">
            <a:extLst>
              <a:ext uri="{FF2B5EF4-FFF2-40B4-BE49-F238E27FC236}">
                <a16:creationId xmlns:a16="http://schemas.microsoft.com/office/drawing/2014/main" id="{AE4D20D0-AA0A-40CE-9929-C9A0A745E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10763" y="2203450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64" name="Rectangle 28">
            <a:extLst>
              <a:ext uri="{FF2B5EF4-FFF2-40B4-BE49-F238E27FC236}">
                <a16:creationId xmlns:a16="http://schemas.microsoft.com/office/drawing/2014/main" id="{2754A412-7385-4BF4-A697-59F68C447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6" y="4076700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14365" name="Rectangle 29">
            <a:extLst>
              <a:ext uri="{FF2B5EF4-FFF2-40B4-BE49-F238E27FC236}">
                <a16:creationId xmlns:a16="http://schemas.microsoft.com/office/drawing/2014/main" id="{53EED957-0606-4DDC-BB38-040FC4B35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6" y="5229225"/>
            <a:ext cx="7207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14366" name="Rectangle 30">
            <a:extLst>
              <a:ext uri="{FF2B5EF4-FFF2-40B4-BE49-F238E27FC236}">
                <a16:creationId xmlns:a16="http://schemas.microsoft.com/office/drawing/2014/main" id="{22440777-5CDA-468C-ACF1-92EC49B6F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2114" y="4652963"/>
            <a:ext cx="720725" cy="6477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14367" name="Line 31">
            <a:extLst>
              <a:ext uri="{FF2B5EF4-FFF2-40B4-BE49-F238E27FC236}">
                <a16:creationId xmlns:a16="http://schemas.microsoft.com/office/drawing/2014/main" id="{01541B99-884B-4D12-8A8F-B2663592EF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2463" y="4364038"/>
            <a:ext cx="100965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68" name="Line 32">
            <a:extLst>
              <a:ext uri="{FF2B5EF4-FFF2-40B4-BE49-F238E27FC236}">
                <a16:creationId xmlns:a16="http://schemas.microsoft.com/office/drawing/2014/main" id="{8B638D2B-1C51-45E6-AB19-A02F557BBF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32463" y="5084764"/>
            <a:ext cx="100965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9" name="Text Box 35">
            <a:extLst>
              <a:ext uri="{FF2B5EF4-FFF2-40B4-BE49-F238E27FC236}">
                <a16:creationId xmlns:a16="http://schemas.microsoft.com/office/drawing/2014/main" id="{093062E3-A64C-4D34-84EB-FEF4C7EBE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4563" y="41497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31</a:t>
            </a:r>
          </a:p>
        </p:txBody>
      </p:sp>
      <p:sp>
        <p:nvSpPr>
          <p:cNvPr id="10270" name="Text Box 36">
            <a:extLst>
              <a:ext uri="{FF2B5EF4-FFF2-40B4-BE49-F238E27FC236}">
                <a16:creationId xmlns:a16="http://schemas.microsoft.com/office/drawing/2014/main" id="{991A2986-B66A-4907-8CB5-DA7E7A2CF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963" y="52085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32</a:t>
            </a:r>
          </a:p>
        </p:txBody>
      </p:sp>
      <p:sp>
        <p:nvSpPr>
          <p:cNvPr id="10271" name="Text Box 37">
            <a:extLst>
              <a:ext uri="{FF2B5EF4-FFF2-40B4-BE49-F238E27FC236}">
                <a16:creationId xmlns:a16="http://schemas.microsoft.com/office/drawing/2014/main" id="{3421FE09-9F7E-47F0-97C9-39FCC8353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138" y="38592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4375" name="Line 39">
            <a:extLst>
              <a:ext uri="{FF2B5EF4-FFF2-40B4-BE49-F238E27FC236}">
                <a16:creationId xmlns:a16="http://schemas.microsoft.com/office/drawing/2014/main" id="{8CCAE8A2-B3A6-4A7B-8BB9-74C9300BD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1038" y="4219575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76" name="Line 40">
            <a:extLst>
              <a:ext uri="{FF2B5EF4-FFF2-40B4-BE49-F238E27FC236}">
                <a16:creationId xmlns:a16="http://schemas.microsoft.com/office/drawing/2014/main" id="{29E68A8E-5FAF-47D1-99D2-8EABAE54D5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75275" y="4724401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74" name="Text Box 41">
            <a:extLst>
              <a:ext uri="{FF2B5EF4-FFF2-40B4-BE49-F238E27FC236}">
                <a16:creationId xmlns:a16="http://schemas.microsoft.com/office/drawing/2014/main" id="{66445E19-D1BF-44BF-B640-6B3811E7A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4797426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21</a:t>
            </a:r>
          </a:p>
        </p:txBody>
      </p:sp>
      <p:sp>
        <p:nvSpPr>
          <p:cNvPr id="14378" name="Line 42">
            <a:extLst>
              <a:ext uri="{FF2B5EF4-FFF2-40B4-BE49-F238E27FC236}">
                <a16:creationId xmlns:a16="http://schemas.microsoft.com/office/drawing/2014/main" id="{50AE7B59-C0C6-4C60-ACAB-4A11AA845E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7214" y="5589588"/>
            <a:ext cx="649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76" name="Text Box 43">
            <a:extLst>
              <a:ext uri="{FF2B5EF4-FFF2-40B4-BE49-F238E27FC236}">
                <a16:creationId xmlns:a16="http://schemas.microsoft.com/office/drawing/2014/main" id="{05F3D4C7-E881-4DA8-8E8D-32CD61192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5372101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0277" name="Text Box 44">
            <a:extLst>
              <a:ext uri="{FF2B5EF4-FFF2-40B4-BE49-F238E27FC236}">
                <a16:creationId xmlns:a16="http://schemas.microsoft.com/office/drawing/2014/main" id="{85A8DE0C-2CC3-479E-A01A-755899E9D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9" y="5516563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2</a:t>
            </a:r>
          </a:p>
        </p:txBody>
      </p:sp>
      <p:sp>
        <p:nvSpPr>
          <p:cNvPr id="10278" name="Rectangle 45">
            <a:extLst>
              <a:ext uri="{FF2B5EF4-FFF2-40B4-BE49-F238E27FC236}">
                <a16:creationId xmlns:a16="http://schemas.microsoft.com/office/drawing/2014/main" id="{C0F7A81D-227D-46DD-A01D-A21AEFF7B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6092826"/>
            <a:ext cx="18716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Mediated</a:t>
            </a:r>
            <a:r>
              <a:rPr lang="en-US" altLang="en-US"/>
              <a:t> </a:t>
            </a:r>
          </a:p>
        </p:txBody>
      </p:sp>
      <p:sp>
        <p:nvSpPr>
          <p:cNvPr id="10279" name="Rectangle 46">
            <a:extLst>
              <a:ext uri="{FF2B5EF4-FFF2-40B4-BE49-F238E27FC236}">
                <a16:creationId xmlns:a16="http://schemas.microsoft.com/office/drawing/2014/main" id="{866DCAF6-DCFB-46A1-BA96-D96EB1E78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4076701"/>
            <a:ext cx="230505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Independent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85306035-A74F-44EE-93BA-6B7F35908E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6363B2D0-D672-4BCC-8620-7ABCC88D02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46164"/>
            <a:ext cx="10515600" cy="64452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Contoh</a:t>
            </a:r>
            <a:endParaRPr lang="en-US" sz="4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Text Box 4">
            <a:extLst>
              <a:ext uri="{FF2B5EF4-FFF2-40B4-BE49-F238E27FC236}">
                <a16:creationId xmlns:a16="http://schemas.microsoft.com/office/drawing/2014/main" id="{EAFA3303-FB7E-41AF-9A9C-6A6005394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2055813"/>
            <a:ext cx="7345363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Diduga </a:t>
            </a:r>
            <a:r>
              <a:rPr lang="en-US" altLang="en-US" sz="3200">
                <a:solidFill>
                  <a:schemeClr val="folHlink"/>
                </a:solidFill>
              </a:rPr>
              <a:t>kemampuan berkoordinasi</a:t>
            </a:r>
            <a:r>
              <a:rPr lang="en-US" altLang="en-US" sz="2800"/>
              <a:t> dan </a:t>
            </a:r>
            <a:r>
              <a:rPr lang="en-US" altLang="en-US" sz="2800">
                <a:solidFill>
                  <a:schemeClr val="folHlink"/>
                </a:solidFill>
              </a:rPr>
              <a:t>motivasi kerja</a:t>
            </a:r>
            <a:r>
              <a:rPr lang="en-US" altLang="en-US" sz="2800"/>
              <a:t> pegawai berkontribusi secara simultas dan signifikan terhadap </a:t>
            </a:r>
            <a:r>
              <a:rPr lang="en-US" altLang="en-US" sz="2800">
                <a:solidFill>
                  <a:schemeClr val="hlink"/>
                </a:solidFill>
              </a:rPr>
              <a:t>produktivitas kerja</a:t>
            </a:r>
          </a:p>
        </p:txBody>
      </p:sp>
      <p:sp>
        <p:nvSpPr>
          <p:cNvPr id="11268" name="Rectangle 5">
            <a:extLst>
              <a:ext uri="{FF2B5EF4-FFF2-40B4-BE49-F238E27FC236}">
                <a16:creationId xmlns:a16="http://schemas.microsoft.com/office/drawing/2014/main" id="{63326BB5-DB1B-4096-8968-F7E0C3651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6" y="4508500"/>
            <a:ext cx="20161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/>
              <a:t>KOORDINASI</a:t>
            </a:r>
          </a:p>
          <a:p>
            <a:pPr algn="ctr"/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)</a:t>
            </a:r>
          </a:p>
        </p:txBody>
      </p:sp>
      <p:sp>
        <p:nvSpPr>
          <p:cNvPr id="11269" name="Rectangle 6">
            <a:extLst>
              <a:ext uri="{FF2B5EF4-FFF2-40B4-BE49-F238E27FC236}">
                <a16:creationId xmlns:a16="http://schemas.microsoft.com/office/drawing/2014/main" id="{3B8BEE00-C589-419B-974D-1C8F8A6DD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6" y="5734050"/>
            <a:ext cx="20161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/>
              <a:t>MOTIVASI KERJA</a:t>
            </a:r>
          </a:p>
          <a:p>
            <a:pPr algn="ctr"/>
            <a:r>
              <a:rPr lang="en-US" altLang="en-US"/>
              <a:t>(X</a:t>
            </a:r>
            <a:r>
              <a:rPr lang="en-US" altLang="en-US" baseline="-25000"/>
              <a:t>2</a:t>
            </a:r>
            <a:r>
              <a:rPr lang="en-US" altLang="en-US"/>
              <a:t>)</a:t>
            </a:r>
          </a:p>
        </p:txBody>
      </p:sp>
      <p:sp>
        <p:nvSpPr>
          <p:cNvPr id="11270" name="Rectangle 7">
            <a:extLst>
              <a:ext uri="{FF2B5EF4-FFF2-40B4-BE49-F238E27FC236}">
                <a16:creationId xmlns:a16="http://schemas.microsoft.com/office/drawing/2014/main" id="{D458D852-05D9-428B-A986-461782774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788" y="5013326"/>
            <a:ext cx="2159000" cy="10080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/>
              <a:t>PRODUKTIVITAS </a:t>
            </a:r>
          </a:p>
          <a:p>
            <a:pPr algn="ctr"/>
            <a:r>
              <a:rPr lang="en-US" altLang="en-US"/>
              <a:t>KERJA</a:t>
            </a:r>
          </a:p>
          <a:p>
            <a:pPr algn="ctr"/>
            <a:r>
              <a:rPr lang="en-US" altLang="en-US"/>
              <a:t>(Y)</a:t>
            </a:r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9D7D627E-9750-4CB3-A6E0-FC5963D60E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4797425"/>
            <a:ext cx="2808288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73" name="Line 9">
            <a:extLst>
              <a:ext uri="{FF2B5EF4-FFF2-40B4-BE49-F238E27FC236}">
                <a16:creationId xmlns:a16="http://schemas.microsoft.com/office/drawing/2014/main" id="{0721FCD4-C09B-40A0-AE96-81E10E8E66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16500" y="5516564"/>
            <a:ext cx="2808288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74" name="Line 10">
            <a:extLst>
              <a:ext uri="{FF2B5EF4-FFF2-40B4-BE49-F238E27FC236}">
                <a16:creationId xmlns:a16="http://schemas.microsoft.com/office/drawing/2014/main" id="{DAAEBA68-8D5B-46D2-A6F2-4F25439BAE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2850" y="4437063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75" name="Freeform 11">
            <a:extLst>
              <a:ext uri="{FF2B5EF4-FFF2-40B4-BE49-F238E27FC236}">
                <a16:creationId xmlns:a16="http://schemas.microsoft.com/office/drawing/2014/main" id="{8A053661-2869-49D1-807C-F7D238DBEF8E}"/>
              </a:ext>
            </a:extLst>
          </p:cNvPr>
          <p:cNvSpPr>
            <a:spLocks/>
          </p:cNvSpPr>
          <p:nvPr/>
        </p:nvSpPr>
        <p:spPr bwMode="auto">
          <a:xfrm>
            <a:off x="2208214" y="4724400"/>
            <a:ext cx="769937" cy="1524000"/>
          </a:xfrm>
          <a:custGeom>
            <a:avLst/>
            <a:gdLst>
              <a:gd name="T0" fmla="*/ 392 w 440"/>
              <a:gd name="T1" fmla="*/ 960 h 960"/>
              <a:gd name="T2" fmla="*/ 8 w 440"/>
              <a:gd name="T3" fmla="*/ 432 h 960"/>
              <a:gd name="T4" fmla="*/ 440 w 440"/>
              <a:gd name="T5" fmla="*/ 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40" h="960">
                <a:moveTo>
                  <a:pt x="392" y="960"/>
                </a:moveTo>
                <a:cubicBezTo>
                  <a:pt x="196" y="776"/>
                  <a:pt x="0" y="592"/>
                  <a:pt x="8" y="432"/>
                </a:cubicBezTo>
                <a:cubicBezTo>
                  <a:pt x="16" y="272"/>
                  <a:pt x="228" y="136"/>
                  <a:pt x="44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 Box 12">
            <a:extLst>
              <a:ext uri="{FF2B5EF4-FFF2-40B4-BE49-F238E27FC236}">
                <a16:creationId xmlns:a16="http://schemas.microsoft.com/office/drawing/2014/main" id="{4801560B-6FBE-4F8B-8D8C-222CBE08A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1" y="5229226"/>
            <a:ext cx="57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</a:t>
            </a:r>
            <a:r>
              <a:rPr lang="en-US" altLang="en-US" baseline="-25000"/>
              <a:t>12</a:t>
            </a:r>
          </a:p>
        </p:txBody>
      </p:sp>
      <p:sp>
        <p:nvSpPr>
          <p:cNvPr id="11276" name="Text Box 13">
            <a:extLst>
              <a:ext uri="{FF2B5EF4-FFF2-40B4-BE49-F238E27FC236}">
                <a16:creationId xmlns:a16="http://schemas.microsoft.com/office/drawing/2014/main" id="{5AA3ACDC-6527-4DA1-A3A5-85479E43C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4563" y="450850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yx1</a:t>
            </a:r>
          </a:p>
        </p:txBody>
      </p:sp>
      <p:sp>
        <p:nvSpPr>
          <p:cNvPr id="11277" name="Text Box 14">
            <a:extLst>
              <a:ext uri="{FF2B5EF4-FFF2-40B4-BE49-F238E27FC236}">
                <a16:creationId xmlns:a16="http://schemas.microsoft.com/office/drawing/2014/main" id="{226841FA-6A41-4C1E-A1CD-8AEE436B6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73405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yx2</a:t>
            </a:r>
          </a:p>
        </p:txBody>
      </p:sp>
      <p:sp>
        <p:nvSpPr>
          <p:cNvPr id="11278" name="Text Box 15">
            <a:extLst>
              <a:ext uri="{FF2B5EF4-FFF2-40B4-BE49-F238E27FC236}">
                <a16:creationId xmlns:a16="http://schemas.microsoft.com/office/drawing/2014/main" id="{968B7AFD-F811-4B70-B9E0-A2D3FD77E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5" y="40052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</a:t>
            </a:r>
            <a:r>
              <a:rPr lang="en-US" altLang="en-US" b="1" baseline="-25000">
                <a:sym typeface="Symbol" panose="05050102010706020507" pitchFamily="18" charset="2"/>
              </a:rPr>
              <a:t>1</a:t>
            </a:r>
          </a:p>
        </p:txBody>
      </p:sp>
      <p:sp>
        <p:nvSpPr>
          <p:cNvPr id="11279" name="Text Box 16">
            <a:extLst>
              <a:ext uri="{FF2B5EF4-FFF2-40B4-BE49-F238E27FC236}">
                <a16:creationId xmlns:a16="http://schemas.microsoft.com/office/drawing/2014/main" id="{61183C2C-E980-45BE-8892-9875BE7A8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4288" y="4508501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</a:t>
            </a:r>
            <a:r>
              <a:rPr lang="en-US" altLang="en-US" b="1" baseline="-25000">
                <a:sym typeface="Symbol" panose="05050102010706020507" pitchFamily="18" charset="2"/>
              </a:rPr>
              <a:t>y</a:t>
            </a:r>
          </a:p>
        </p:txBody>
      </p:sp>
      <p:sp>
        <p:nvSpPr>
          <p:cNvPr id="11282" name="Text Box 18">
            <a:extLst>
              <a:ext uri="{FF2B5EF4-FFF2-40B4-BE49-F238E27FC236}">
                <a16:creationId xmlns:a16="http://schemas.microsoft.com/office/drawing/2014/main" id="{683B5031-C11B-4487-9A20-497D7CD51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2" y="1552576"/>
            <a:ext cx="3889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Hipotesis 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690</Words>
  <Application>Microsoft Office PowerPoint</Application>
  <PresentationFormat>Widescreen</PresentationFormat>
  <Paragraphs>151</Paragraphs>
  <Slides>17</Slides>
  <Notes>0</Notes>
  <HiddenSlides>3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Aharoni</vt:lpstr>
      <vt:lpstr>Arial</vt:lpstr>
      <vt:lpstr>Arial Black</vt:lpstr>
      <vt:lpstr>Calibri</vt:lpstr>
      <vt:lpstr>Calibri Light</vt:lpstr>
      <vt:lpstr>Tahoma</vt:lpstr>
      <vt:lpstr>Wingdings</vt:lpstr>
      <vt:lpstr>Office Theme</vt:lpstr>
      <vt:lpstr>Worksheet</vt:lpstr>
      <vt:lpstr>PowerPoint Presentation</vt:lpstr>
      <vt:lpstr>Sejarah</vt:lpstr>
      <vt:lpstr>PENGERTIAN ANALISIS JALUR</vt:lpstr>
      <vt:lpstr>TUJUAN ANALISIS JALUR</vt:lpstr>
      <vt:lpstr>Pengertian</vt:lpstr>
      <vt:lpstr>Manfaat</vt:lpstr>
      <vt:lpstr>Asumsi-Asumsi</vt:lpstr>
      <vt:lpstr>Model Path Analysis</vt:lpstr>
      <vt:lpstr>Contoh</vt:lpstr>
      <vt:lpstr>Model Struktural</vt:lpstr>
      <vt:lpstr>Sub Struktur 1</vt:lpstr>
      <vt:lpstr>Sub Struktur 2</vt:lpstr>
      <vt:lpstr>Transformasi Data Ordinal menjadi Interval</vt:lpstr>
      <vt:lpstr>Contoh </vt:lpstr>
      <vt:lpstr>Langkah 1 : Hipotesis &amp; Persamaan Struktural</vt:lpstr>
      <vt:lpstr>Langkah 2 : Hitung koefisien jalur (1)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User</cp:lastModifiedBy>
  <cp:revision>7</cp:revision>
  <dcterms:created xsi:type="dcterms:W3CDTF">2021-09-06T02:19:53Z</dcterms:created>
  <dcterms:modified xsi:type="dcterms:W3CDTF">2021-09-06T22:47:11Z</dcterms:modified>
</cp:coreProperties>
</file>