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Bebas Neue" panose="020F0502020204030204" pitchFamily="34" charset="0"/>
      <p:regular r:id="rId28"/>
    </p:embeddedFont>
    <p:embeddedFont>
      <p:font typeface="Catamaran" panose="020B0604020202020204" charset="0"/>
      <p:regular r:id="rId29"/>
      <p:bold r:id="rId30"/>
    </p:embeddedFont>
    <p:embeddedFont>
      <p:font typeface="Lexend Deca" panose="020B060402020202020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FB4B31-5D6A-47A1-9FD6-6ED209D33096}">
  <a:tblStyle styleId="{59FB4B31-5D6A-47A1-9FD6-6ED209D3309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3bbb6e15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3bbb6e15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3be84917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3be84917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3be8491744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3be849174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3be8491744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3be8491744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3be8491744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3be8491744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d0c17d836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d0c17d836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3cba300a3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3cba300a3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3be8491744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3be8491744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d0c17d836d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d0c17d836d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d0c17d836d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d0c17d836d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3be8491744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3be8491744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3bb83d9c5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3bb83d9c5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3be8491744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3be8491744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d0c17d836d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d0c17d836d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3c2006fb7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3c2006fb7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d5ac39934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d5ac39934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d0c17d836d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d0c17d836d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3c2006fb7b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3c2006fb7b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3bb83d9c52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3bb83d9c5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3bb83d9c52_0_27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3bb83d9c52_0_27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3be849174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3be849174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d0c17d836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d0c17d836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3bb83d9c5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3bb83d9c5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3bb83d9c52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3bb83d9c52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d0c17d836d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d0c17d836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129925"/>
            <a:ext cx="7717500" cy="24747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5300">
                <a:solidFill>
                  <a:srgbClr val="212529"/>
                </a:solidFill>
                <a:latin typeface="Lexend Deca"/>
                <a:ea typeface="Lexend Deca"/>
                <a:cs typeface="Lexend Deca"/>
                <a:sym typeface="Lexend Dec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92500" y="3604075"/>
            <a:ext cx="43590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400"/>
              <a:buNone/>
              <a:defRPr sz="1600">
                <a:latin typeface="Catamaran"/>
                <a:ea typeface="Catamaran"/>
                <a:cs typeface="Catamaran"/>
                <a:sym typeface="Catamaran"/>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1" name="Google Shape;11;p2"/>
          <p:cNvSpPr/>
          <p:nvPr/>
        </p:nvSpPr>
        <p:spPr>
          <a:xfrm>
            <a:off x="-565100" y="-462500"/>
            <a:ext cx="5909100" cy="1002000"/>
          </a:xfrm>
          <a:prstGeom prst="roundRect">
            <a:avLst>
              <a:gd name="adj" fmla="val 50000"/>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99950" y="4608575"/>
            <a:ext cx="5909100" cy="10020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5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22713" y="2047575"/>
            <a:ext cx="28383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 name="Google Shape;62;p13"/>
          <p:cNvSpPr txBox="1">
            <a:spLocks noGrp="1"/>
          </p:cNvSpPr>
          <p:nvPr>
            <p:ph type="title" idx="2" hasCustomPrompt="1"/>
          </p:nvPr>
        </p:nvSpPr>
        <p:spPr>
          <a:xfrm>
            <a:off x="2589974" y="1454400"/>
            <a:ext cx="703800" cy="59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 name="Google Shape;63;p13"/>
          <p:cNvSpPr txBox="1">
            <a:spLocks noGrp="1"/>
          </p:cNvSpPr>
          <p:nvPr>
            <p:ph type="subTitle" idx="1"/>
          </p:nvPr>
        </p:nvSpPr>
        <p:spPr>
          <a:xfrm>
            <a:off x="1522713" y="2405500"/>
            <a:ext cx="283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64" name="Google Shape;64;p13"/>
          <p:cNvSpPr txBox="1">
            <a:spLocks noGrp="1"/>
          </p:cNvSpPr>
          <p:nvPr>
            <p:ph type="title" idx="3"/>
          </p:nvPr>
        </p:nvSpPr>
        <p:spPr>
          <a:xfrm>
            <a:off x="4782992" y="2047575"/>
            <a:ext cx="28383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5" name="Google Shape;65;p13"/>
          <p:cNvSpPr txBox="1">
            <a:spLocks noGrp="1"/>
          </p:cNvSpPr>
          <p:nvPr>
            <p:ph type="title" idx="4" hasCustomPrompt="1"/>
          </p:nvPr>
        </p:nvSpPr>
        <p:spPr>
          <a:xfrm>
            <a:off x="5850246" y="1454400"/>
            <a:ext cx="703800" cy="59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 name="Google Shape;66;p13"/>
          <p:cNvSpPr txBox="1">
            <a:spLocks noGrp="1"/>
          </p:cNvSpPr>
          <p:nvPr>
            <p:ph type="subTitle" idx="5"/>
          </p:nvPr>
        </p:nvSpPr>
        <p:spPr>
          <a:xfrm>
            <a:off x="4782992" y="2405500"/>
            <a:ext cx="283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67" name="Google Shape;67;p13"/>
          <p:cNvSpPr txBox="1">
            <a:spLocks noGrp="1"/>
          </p:cNvSpPr>
          <p:nvPr>
            <p:ph type="title" idx="6"/>
          </p:nvPr>
        </p:nvSpPr>
        <p:spPr>
          <a:xfrm>
            <a:off x="1522713" y="3689650"/>
            <a:ext cx="28383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8" name="Google Shape;68;p13"/>
          <p:cNvSpPr txBox="1">
            <a:spLocks noGrp="1"/>
          </p:cNvSpPr>
          <p:nvPr>
            <p:ph type="title" idx="7" hasCustomPrompt="1"/>
          </p:nvPr>
        </p:nvSpPr>
        <p:spPr>
          <a:xfrm>
            <a:off x="2589974" y="3096475"/>
            <a:ext cx="703800" cy="59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 name="Google Shape;69;p13"/>
          <p:cNvSpPr txBox="1">
            <a:spLocks noGrp="1"/>
          </p:cNvSpPr>
          <p:nvPr>
            <p:ph type="subTitle" idx="8"/>
          </p:nvPr>
        </p:nvSpPr>
        <p:spPr>
          <a:xfrm>
            <a:off x="1522713" y="4047575"/>
            <a:ext cx="283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70" name="Google Shape;70;p13"/>
          <p:cNvSpPr txBox="1">
            <a:spLocks noGrp="1"/>
          </p:cNvSpPr>
          <p:nvPr>
            <p:ph type="title" idx="9"/>
          </p:nvPr>
        </p:nvSpPr>
        <p:spPr>
          <a:xfrm>
            <a:off x="4782992" y="3689650"/>
            <a:ext cx="28383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1" name="Google Shape;71;p13"/>
          <p:cNvSpPr txBox="1">
            <a:spLocks noGrp="1"/>
          </p:cNvSpPr>
          <p:nvPr>
            <p:ph type="title" idx="13" hasCustomPrompt="1"/>
          </p:nvPr>
        </p:nvSpPr>
        <p:spPr>
          <a:xfrm>
            <a:off x="5850246" y="3096475"/>
            <a:ext cx="703800" cy="59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 name="Google Shape;72;p13"/>
          <p:cNvSpPr txBox="1">
            <a:spLocks noGrp="1"/>
          </p:cNvSpPr>
          <p:nvPr>
            <p:ph type="subTitle" idx="14"/>
          </p:nvPr>
        </p:nvSpPr>
        <p:spPr>
          <a:xfrm>
            <a:off x="4782992" y="4047575"/>
            <a:ext cx="283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73" name="Google Shape;73;p13"/>
          <p:cNvSpPr txBox="1">
            <a:spLocks noGrp="1"/>
          </p:cNvSpPr>
          <p:nvPr>
            <p:ph type="title" idx="15"/>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 name="Google Shape;74;p13"/>
          <p:cNvSpPr/>
          <p:nvPr/>
        </p:nvSpPr>
        <p:spPr>
          <a:xfrm rot="5400000">
            <a:off x="-2062900" y="2056600"/>
            <a:ext cx="4036200" cy="1002000"/>
          </a:xfrm>
          <a:prstGeom prst="roundRect">
            <a:avLst>
              <a:gd name="adj" fmla="val 50000"/>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rot="5400000">
            <a:off x="7170700" y="2056600"/>
            <a:ext cx="4036200" cy="10020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8" name="Google Shape;78;p14"/>
          <p:cNvSpPr/>
          <p:nvPr/>
        </p:nvSpPr>
        <p:spPr>
          <a:xfrm>
            <a:off x="-796275" y="-462500"/>
            <a:ext cx="2202600" cy="1002000"/>
          </a:xfrm>
          <a:prstGeom prst="roundRect">
            <a:avLst>
              <a:gd name="adj" fmla="val 50000"/>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79" name="Google Shape;79;p14"/>
          <p:cNvSpPr/>
          <p:nvPr/>
        </p:nvSpPr>
        <p:spPr>
          <a:xfrm rot="5400000">
            <a:off x="7830700" y="-462500"/>
            <a:ext cx="2202600" cy="1002000"/>
          </a:xfrm>
          <a:prstGeom prst="roundRect">
            <a:avLst>
              <a:gd name="adj" fmla="val 50000"/>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713225" y="1469700"/>
            <a:ext cx="2997900" cy="1567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 name="Google Shape;82;p15"/>
          <p:cNvSpPr txBox="1">
            <a:spLocks noGrp="1"/>
          </p:cNvSpPr>
          <p:nvPr>
            <p:ph type="subTitle" idx="1"/>
          </p:nvPr>
        </p:nvSpPr>
        <p:spPr>
          <a:xfrm>
            <a:off x="1155875" y="3001175"/>
            <a:ext cx="2555100" cy="67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3" name="Google Shape;83;p15"/>
          <p:cNvSpPr/>
          <p:nvPr/>
        </p:nvSpPr>
        <p:spPr>
          <a:xfrm>
            <a:off x="713225" y="-212037"/>
            <a:ext cx="2903400" cy="1002000"/>
          </a:xfrm>
          <a:prstGeom prst="roundRect">
            <a:avLst>
              <a:gd name="adj" fmla="val 50000"/>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84" name="Google Shape;84;p15"/>
          <p:cNvSpPr/>
          <p:nvPr/>
        </p:nvSpPr>
        <p:spPr>
          <a:xfrm>
            <a:off x="5488625" y="4353538"/>
            <a:ext cx="2903400" cy="10020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5432875" y="1451863"/>
            <a:ext cx="2997900" cy="1567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7" name="Google Shape;87;p16"/>
          <p:cNvSpPr txBox="1">
            <a:spLocks noGrp="1"/>
          </p:cNvSpPr>
          <p:nvPr>
            <p:ph type="subTitle" idx="1"/>
          </p:nvPr>
        </p:nvSpPr>
        <p:spPr>
          <a:xfrm>
            <a:off x="5432875" y="3019063"/>
            <a:ext cx="2555100" cy="67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8" name="Google Shape;88;p16"/>
          <p:cNvSpPr/>
          <p:nvPr/>
        </p:nvSpPr>
        <p:spPr>
          <a:xfrm>
            <a:off x="5527375" y="-212037"/>
            <a:ext cx="2903400" cy="1002000"/>
          </a:xfrm>
          <a:prstGeom prst="roundRect">
            <a:avLst>
              <a:gd name="adj" fmla="val 50000"/>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89" name="Google Shape;89;p16"/>
          <p:cNvSpPr/>
          <p:nvPr/>
        </p:nvSpPr>
        <p:spPr>
          <a:xfrm>
            <a:off x="713225" y="4353538"/>
            <a:ext cx="2903400" cy="10020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2290025" y="2855113"/>
            <a:ext cx="4563900" cy="66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2" name="Google Shape;92;p17"/>
          <p:cNvSpPr txBox="1">
            <a:spLocks noGrp="1"/>
          </p:cNvSpPr>
          <p:nvPr>
            <p:ph type="subTitle" idx="1"/>
          </p:nvPr>
        </p:nvSpPr>
        <p:spPr>
          <a:xfrm>
            <a:off x="1458125" y="1599438"/>
            <a:ext cx="6227700" cy="1464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160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sp>
        <p:nvSpPr>
          <p:cNvPr id="93" name="Google Shape;93;p17"/>
          <p:cNvSpPr/>
          <p:nvPr/>
        </p:nvSpPr>
        <p:spPr>
          <a:xfrm>
            <a:off x="3053250" y="-570500"/>
            <a:ext cx="3037500" cy="1110000"/>
          </a:xfrm>
          <a:prstGeom prst="roundRect">
            <a:avLst>
              <a:gd name="adj" fmla="val 50000"/>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94" name="Google Shape;94;p17"/>
          <p:cNvSpPr/>
          <p:nvPr/>
        </p:nvSpPr>
        <p:spPr>
          <a:xfrm>
            <a:off x="3053225" y="4560425"/>
            <a:ext cx="3037500" cy="1110000"/>
          </a:xfrm>
          <a:prstGeom prst="roundRect">
            <a:avLst>
              <a:gd name="adj" fmla="val 50000"/>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95"/>
        <p:cNvGrpSpPr/>
        <p:nvPr/>
      </p:nvGrpSpPr>
      <p:grpSpPr>
        <a:xfrm>
          <a:off x="0" y="0"/>
          <a:ext cx="0" cy="0"/>
          <a:chOff x="0" y="0"/>
          <a:chExt cx="0" cy="0"/>
        </a:xfrm>
      </p:grpSpPr>
      <p:sp>
        <p:nvSpPr>
          <p:cNvPr id="96" name="Google Shape;96;p18"/>
          <p:cNvSpPr txBox="1">
            <a:spLocks noGrp="1"/>
          </p:cNvSpPr>
          <p:nvPr>
            <p:ph type="subTitle" idx="1"/>
          </p:nvPr>
        </p:nvSpPr>
        <p:spPr>
          <a:xfrm>
            <a:off x="5230675" y="2474163"/>
            <a:ext cx="2466900" cy="102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7" name="Google Shape;97;p18"/>
          <p:cNvSpPr txBox="1">
            <a:spLocks noGrp="1"/>
          </p:cNvSpPr>
          <p:nvPr>
            <p:ph type="title"/>
          </p:nvPr>
        </p:nvSpPr>
        <p:spPr>
          <a:xfrm>
            <a:off x="5230675" y="1648750"/>
            <a:ext cx="3200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8" name="Google Shape;98;p18"/>
          <p:cNvSpPr/>
          <p:nvPr/>
        </p:nvSpPr>
        <p:spPr>
          <a:xfrm>
            <a:off x="6413575" y="-462500"/>
            <a:ext cx="4034400" cy="1002000"/>
          </a:xfrm>
          <a:prstGeom prst="roundRect">
            <a:avLst>
              <a:gd name="adj" fmla="val 50000"/>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p:nvPr/>
        </p:nvSpPr>
        <p:spPr>
          <a:xfrm>
            <a:off x="6413575" y="4608575"/>
            <a:ext cx="4034400" cy="1002000"/>
          </a:xfrm>
          <a:prstGeom prst="roundRect">
            <a:avLst>
              <a:gd name="adj" fmla="val 50000"/>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00"/>
        <p:cNvGrpSpPr/>
        <p:nvPr/>
      </p:nvGrpSpPr>
      <p:grpSpPr>
        <a:xfrm>
          <a:off x="0" y="0"/>
          <a:ext cx="0" cy="0"/>
          <a:chOff x="0" y="0"/>
          <a:chExt cx="0" cy="0"/>
        </a:xfrm>
      </p:grpSpPr>
      <p:sp>
        <p:nvSpPr>
          <p:cNvPr id="101" name="Google Shape;101;p19"/>
          <p:cNvSpPr txBox="1">
            <a:spLocks noGrp="1"/>
          </p:cNvSpPr>
          <p:nvPr>
            <p:ph type="subTitle" idx="1"/>
          </p:nvPr>
        </p:nvSpPr>
        <p:spPr>
          <a:xfrm>
            <a:off x="1029825" y="1470650"/>
            <a:ext cx="3368100" cy="2274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rtl="0">
              <a:lnSpc>
                <a:spcPct val="100000"/>
              </a:lnSpc>
              <a:spcBef>
                <a:spcPts val="0"/>
              </a:spcBef>
              <a:spcAft>
                <a:spcPts val="0"/>
              </a:spcAft>
              <a:buSzPts val="1400"/>
              <a:buChar char="○"/>
              <a:defRPr/>
            </a:lvl2pPr>
            <a:lvl3pPr lvl="2" rtl="0">
              <a:lnSpc>
                <a:spcPct val="100000"/>
              </a:lnSpc>
              <a:spcBef>
                <a:spcPts val="1600"/>
              </a:spcBef>
              <a:spcAft>
                <a:spcPts val="0"/>
              </a:spcAft>
              <a:buSzPts val="1400"/>
              <a:buChar char="■"/>
              <a:defRPr/>
            </a:lvl3pPr>
            <a:lvl4pPr lvl="3" rtl="0">
              <a:lnSpc>
                <a:spcPct val="100000"/>
              </a:lnSpc>
              <a:spcBef>
                <a:spcPts val="1600"/>
              </a:spcBef>
              <a:spcAft>
                <a:spcPts val="0"/>
              </a:spcAft>
              <a:buSzPts val="1400"/>
              <a:buChar char="●"/>
              <a:defRPr/>
            </a:lvl4pPr>
            <a:lvl5pPr lvl="4" rtl="0">
              <a:lnSpc>
                <a:spcPct val="100000"/>
              </a:lnSpc>
              <a:spcBef>
                <a:spcPts val="1600"/>
              </a:spcBef>
              <a:spcAft>
                <a:spcPts val="0"/>
              </a:spcAft>
              <a:buSzPts val="1400"/>
              <a:buChar char="○"/>
              <a:defRPr/>
            </a:lvl5pPr>
            <a:lvl6pPr lvl="5" rtl="0">
              <a:lnSpc>
                <a:spcPct val="100000"/>
              </a:lnSpc>
              <a:spcBef>
                <a:spcPts val="1600"/>
              </a:spcBef>
              <a:spcAft>
                <a:spcPts val="0"/>
              </a:spcAft>
              <a:buSzPts val="1400"/>
              <a:buChar char="■"/>
              <a:defRPr/>
            </a:lvl6pPr>
            <a:lvl7pPr lvl="6" rtl="0">
              <a:lnSpc>
                <a:spcPct val="100000"/>
              </a:lnSpc>
              <a:spcBef>
                <a:spcPts val="1600"/>
              </a:spcBef>
              <a:spcAft>
                <a:spcPts val="0"/>
              </a:spcAft>
              <a:buSzPts val="1400"/>
              <a:buChar char="●"/>
              <a:defRPr/>
            </a:lvl7pPr>
            <a:lvl8pPr lvl="7" rtl="0">
              <a:lnSpc>
                <a:spcPct val="100000"/>
              </a:lnSpc>
              <a:spcBef>
                <a:spcPts val="1600"/>
              </a:spcBef>
              <a:spcAft>
                <a:spcPts val="0"/>
              </a:spcAft>
              <a:buSzPts val="1400"/>
              <a:buChar char="○"/>
              <a:defRPr/>
            </a:lvl8pPr>
            <a:lvl9pPr lvl="8" rtl="0">
              <a:lnSpc>
                <a:spcPct val="100000"/>
              </a:lnSpc>
              <a:spcBef>
                <a:spcPts val="1600"/>
              </a:spcBef>
              <a:spcAft>
                <a:spcPts val="1600"/>
              </a:spcAft>
              <a:buSzPts val="1400"/>
              <a:buChar char="■"/>
              <a:defRPr/>
            </a:lvl9pPr>
          </a:lstStyle>
          <a:p>
            <a:endParaRPr/>
          </a:p>
        </p:txBody>
      </p:sp>
      <p:sp>
        <p:nvSpPr>
          <p:cNvPr id="102" name="Google Shape;102;p19"/>
          <p:cNvSpPr txBox="1">
            <a:spLocks noGrp="1"/>
          </p:cNvSpPr>
          <p:nvPr>
            <p:ph type="subTitle" idx="2"/>
          </p:nvPr>
        </p:nvSpPr>
        <p:spPr>
          <a:xfrm>
            <a:off x="4746075" y="2606350"/>
            <a:ext cx="3368100" cy="1139100"/>
          </a:xfrm>
          <a:prstGeom prst="rect">
            <a:avLst/>
          </a:prstGeom>
        </p:spPr>
        <p:txBody>
          <a:bodyPr spcFirstLastPara="1" wrap="square" lIns="91425" tIns="91425" rIns="91425" bIns="91425" anchor="t" anchorCtr="0">
            <a:noAutofit/>
          </a:bodyPr>
          <a:lstStyle>
            <a:lvl1pPr lvl="0" rtl="0">
              <a:lnSpc>
                <a:spcPct val="100000"/>
              </a:lnSpc>
              <a:spcBef>
                <a:spcPts val="800"/>
              </a:spcBef>
              <a:spcAft>
                <a:spcPts val="0"/>
              </a:spcAft>
              <a:buSzPts val="1400"/>
              <a:buChar char="●"/>
              <a:defRPr/>
            </a:lvl1pPr>
            <a:lvl2pPr lvl="1" rtl="0">
              <a:lnSpc>
                <a:spcPct val="100000"/>
              </a:lnSpc>
              <a:spcBef>
                <a:spcPts val="0"/>
              </a:spcBef>
              <a:spcAft>
                <a:spcPts val="0"/>
              </a:spcAft>
              <a:buSzPts val="1400"/>
              <a:buChar char="○"/>
              <a:defRPr/>
            </a:lvl2pPr>
            <a:lvl3pPr lvl="2" rtl="0">
              <a:lnSpc>
                <a:spcPct val="100000"/>
              </a:lnSpc>
              <a:spcBef>
                <a:spcPts val="1600"/>
              </a:spcBef>
              <a:spcAft>
                <a:spcPts val="0"/>
              </a:spcAft>
              <a:buSzPts val="1400"/>
              <a:buChar char="■"/>
              <a:defRPr/>
            </a:lvl3pPr>
            <a:lvl4pPr lvl="3" rtl="0">
              <a:lnSpc>
                <a:spcPct val="100000"/>
              </a:lnSpc>
              <a:spcBef>
                <a:spcPts val="1600"/>
              </a:spcBef>
              <a:spcAft>
                <a:spcPts val="0"/>
              </a:spcAft>
              <a:buSzPts val="1400"/>
              <a:buChar char="●"/>
              <a:defRPr/>
            </a:lvl4pPr>
            <a:lvl5pPr lvl="4" rtl="0">
              <a:lnSpc>
                <a:spcPct val="100000"/>
              </a:lnSpc>
              <a:spcBef>
                <a:spcPts val="1600"/>
              </a:spcBef>
              <a:spcAft>
                <a:spcPts val="0"/>
              </a:spcAft>
              <a:buSzPts val="1400"/>
              <a:buChar char="○"/>
              <a:defRPr/>
            </a:lvl5pPr>
            <a:lvl6pPr lvl="5" rtl="0">
              <a:lnSpc>
                <a:spcPct val="100000"/>
              </a:lnSpc>
              <a:spcBef>
                <a:spcPts val="1600"/>
              </a:spcBef>
              <a:spcAft>
                <a:spcPts val="0"/>
              </a:spcAft>
              <a:buSzPts val="1400"/>
              <a:buChar char="■"/>
              <a:defRPr/>
            </a:lvl6pPr>
            <a:lvl7pPr lvl="6" rtl="0">
              <a:lnSpc>
                <a:spcPct val="100000"/>
              </a:lnSpc>
              <a:spcBef>
                <a:spcPts val="1600"/>
              </a:spcBef>
              <a:spcAft>
                <a:spcPts val="0"/>
              </a:spcAft>
              <a:buSzPts val="1400"/>
              <a:buChar char="●"/>
              <a:defRPr/>
            </a:lvl7pPr>
            <a:lvl8pPr lvl="7" rtl="0">
              <a:lnSpc>
                <a:spcPct val="100000"/>
              </a:lnSpc>
              <a:spcBef>
                <a:spcPts val="1600"/>
              </a:spcBef>
              <a:spcAft>
                <a:spcPts val="0"/>
              </a:spcAft>
              <a:buSzPts val="1400"/>
              <a:buChar char="○"/>
              <a:defRPr/>
            </a:lvl8pPr>
            <a:lvl9pPr lvl="8" rtl="0">
              <a:lnSpc>
                <a:spcPct val="100000"/>
              </a:lnSpc>
              <a:spcBef>
                <a:spcPts val="1600"/>
              </a:spcBef>
              <a:spcAft>
                <a:spcPts val="1600"/>
              </a:spcAft>
              <a:buSzPts val="1400"/>
              <a:buChar char="■"/>
              <a:defRPr/>
            </a:lvl9pPr>
          </a:lstStyle>
          <a:p>
            <a:endParaRPr/>
          </a:p>
        </p:txBody>
      </p:sp>
      <p:sp>
        <p:nvSpPr>
          <p:cNvPr id="103" name="Google Shape;103;p1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4" name="Google Shape;104;p19"/>
          <p:cNvSpPr/>
          <p:nvPr/>
        </p:nvSpPr>
        <p:spPr>
          <a:xfrm rot="5400000">
            <a:off x="-1172500" y="2927825"/>
            <a:ext cx="2359500" cy="1002000"/>
          </a:xfrm>
          <a:prstGeom prst="roundRect">
            <a:avLst>
              <a:gd name="adj" fmla="val 50000"/>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05" name="Google Shape;105;p19"/>
          <p:cNvSpPr/>
          <p:nvPr/>
        </p:nvSpPr>
        <p:spPr>
          <a:xfrm rot="5400000">
            <a:off x="7957000" y="1218250"/>
            <a:ext cx="2359500" cy="10020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720000" y="2784563"/>
            <a:ext cx="2336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8" name="Google Shape;108;p20"/>
          <p:cNvSpPr txBox="1">
            <a:spLocks noGrp="1"/>
          </p:cNvSpPr>
          <p:nvPr>
            <p:ph type="subTitle" idx="1"/>
          </p:nvPr>
        </p:nvSpPr>
        <p:spPr>
          <a:xfrm>
            <a:off x="720000" y="3142508"/>
            <a:ext cx="2336400" cy="81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 name="Google Shape;109;p20"/>
          <p:cNvSpPr txBox="1">
            <a:spLocks noGrp="1"/>
          </p:cNvSpPr>
          <p:nvPr>
            <p:ph type="title" idx="2"/>
          </p:nvPr>
        </p:nvSpPr>
        <p:spPr>
          <a:xfrm>
            <a:off x="3403800" y="2784563"/>
            <a:ext cx="2336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 name="Google Shape;110;p20"/>
          <p:cNvSpPr txBox="1">
            <a:spLocks noGrp="1"/>
          </p:cNvSpPr>
          <p:nvPr>
            <p:ph type="subTitle" idx="3"/>
          </p:nvPr>
        </p:nvSpPr>
        <p:spPr>
          <a:xfrm>
            <a:off x="3403800" y="3142508"/>
            <a:ext cx="2336400" cy="81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 name="Google Shape;111;p20"/>
          <p:cNvSpPr txBox="1">
            <a:spLocks noGrp="1"/>
          </p:cNvSpPr>
          <p:nvPr>
            <p:ph type="title" idx="4"/>
          </p:nvPr>
        </p:nvSpPr>
        <p:spPr>
          <a:xfrm>
            <a:off x="6087600" y="2784563"/>
            <a:ext cx="2336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 name="Google Shape;112;p20"/>
          <p:cNvSpPr txBox="1">
            <a:spLocks noGrp="1"/>
          </p:cNvSpPr>
          <p:nvPr>
            <p:ph type="subTitle" idx="5"/>
          </p:nvPr>
        </p:nvSpPr>
        <p:spPr>
          <a:xfrm>
            <a:off x="6087600" y="3142508"/>
            <a:ext cx="2336400" cy="81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20"/>
          <p:cNvSpPr txBox="1">
            <a:spLocks noGrp="1"/>
          </p:cNvSpPr>
          <p:nvPr>
            <p:ph type="title" idx="6"/>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 name="Google Shape;114;p20"/>
          <p:cNvSpPr/>
          <p:nvPr/>
        </p:nvSpPr>
        <p:spPr>
          <a:xfrm>
            <a:off x="-1303975" y="-462500"/>
            <a:ext cx="4034400" cy="1002000"/>
          </a:xfrm>
          <a:prstGeom prst="roundRect">
            <a:avLst>
              <a:gd name="adj" fmla="val 50000"/>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0"/>
          <p:cNvSpPr/>
          <p:nvPr/>
        </p:nvSpPr>
        <p:spPr>
          <a:xfrm>
            <a:off x="6413575" y="4608575"/>
            <a:ext cx="4034400" cy="1002000"/>
          </a:xfrm>
          <a:prstGeom prst="roundRect">
            <a:avLst>
              <a:gd name="adj" fmla="val 50000"/>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1354375" y="1786225"/>
            <a:ext cx="2732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8" name="Google Shape;118;p21"/>
          <p:cNvSpPr txBox="1">
            <a:spLocks noGrp="1"/>
          </p:cNvSpPr>
          <p:nvPr>
            <p:ph type="subTitle" idx="1"/>
          </p:nvPr>
        </p:nvSpPr>
        <p:spPr>
          <a:xfrm>
            <a:off x="1354375" y="2144150"/>
            <a:ext cx="2732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21"/>
          <p:cNvSpPr txBox="1">
            <a:spLocks noGrp="1"/>
          </p:cNvSpPr>
          <p:nvPr>
            <p:ph type="title" idx="2"/>
          </p:nvPr>
        </p:nvSpPr>
        <p:spPr>
          <a:xfrm>
            <a:off x="5057233" y="1786225"/>
            <a:ext cx="2732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21"/>
          <p:cNvSpPr txBox="1">
            <a:spLocks noGrp="1"/>
          </p:cNvSpPr>
          <p:nvPr>
            <p:ph type="subTitle" idx="3"/>
          </p:nvPr>
        </p:nvSpPr>
        <p:spPr>
          <a:xfrm>
            <a:off x="5057233" y="2144150"/>
            <a:ext cx="2732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21"/>
          <p:cNvSpPr txBox="1">
            <a:spLocks noGrp="1"/>
          </p:cNvSpPr>
          <p:nvPr>
            <p:ph type="title" idx="4"/>
          </p:nvPr>
        </p:nvSpPr>
        <p:spPr>
          <a:xfrm>
            <a:off x="1354375" y="3219625"/>
            <a:ext cx="2732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21"/>
          <p:cNvSpPr txBox="1">
            <a:spLocks noGrp="1"/>
          </p:cNvSpPr>
          <p:nvPr>
            <p:ph type="subTitle" idx="5"/>
          </p:nvPr>
        </p:nvSpPr>
        <p:spPr>
          <a:xfrm>
            <a:off x="1354375" y="3577550"/>
            <a:ext cx="2732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21"/>
          <p:cNvSpPr txBox="1">
            <a:spLocks noGrp="1"/>
          </p:cNvSpPr>
          <p:nvPr>
            <p:ph type="title" idx="6"/>
          </p:nvPr>
        </p:nvSpPr>
        <p:spPr>
          <a:xfrm>
            <a:off x="5057233" y="3219625"/>
            <a:ext cx="2732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21"/>
          <p:cNvSpPr txBox="1">
            <a:spLocks noGrp="1"/>
          </p:cNvSpPr>
          <p:nvPr>
            <p:ph type="subTitle" idx="7"/>
          </p:nvPr>
        </p:nvSpPr>
        <p:spPr>
          <a:xfrm>
            <a:off x="5057233" y="3577550"/>
            <a:ext cx="2732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21"/>
          <p:cNvSpPr txBox="1">
            <a:spLocks noGrp="1"/>
          </p:cNvSpPr>
          <p:nvPr>
            <p:ph type="title" idx="8"/>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6" name="Google Shape;126;p21"/>
          <p:cNvSpPr/>
          <p:nvPr/>
        </p:nvSpPr>
        <p:spPr>
          <a:xfrm>
            <a:off x="-738475" y="539500"/>
            <a:ext cx="2903400" cy="1002000"/>
          </a:xfrm>
          <a:prstGeom prst="roundRect">
            <a:avLst>
              <a:gd name="adj" fmla="val 50000"/>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27" name="Google Shape;127;p21"/>
          <p:cNvSpPr/>
          <p:nvPr/>
        </p:nvSpPr>
        <p:spPr>
          <a:xfrm>
            <a:off x="6979075" y="539500"/>
            <a:ext cx="2903400" cy="1002000"/>
          </a:xfrm>
          <a:prstGeom prst="roundRect">
            <a:avLst>
              <a:gd name="adj" fmla="val 50000"/>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91900" y="2561225"/>
            <a:ext cx="4360200" cy="8418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2996550" y="1262225"/>
            <a:ext cx="31509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2391925" y="3361375"/>
            <a:ext cx="4360200" cy="51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 name="Google Shape;17;p3"/>
          <p:cNvSpPr/>
          <p:nvPr/>
        </p:nvSpPr>
        <p:spPr>
          <a:xfrm>
            <a:off x="-808800" y="539500"/>
            <a:ext cx="3037500" cy="1110000"/>
          </a:xfrm>
          <a:prstGeom prst="roundRect">
            <a:avLst>
              <a:gd name="adj" fmla="val 50000"/>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8" name="Google Shape;18;p3"/>
          <p:cNvSpPr/>
          <p:nvPr/>
        </p:nvSpPr>
        <p:spPr>
          <a:xfrm>
            <a:off x="6912025" y="3498575"/>
            <a:ext cx="3037500" cy="1110000"/>
          </a:xfrm>
          <a:prstGeom prst="roundRect">
            <a:avLst>
              <a:gd name="adj" fmla="val 50000"/>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1098513" y="1951013"/>
            <a:ext cx="20790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 name="Google Shape;130;p22"/>
          <p:cNvSpPr txBox="1">
            <a:spLocks noGrp="1"/>
          </p:cNvSpPr>
          <p:nvPr>
            <p:ph type="subTitle" idx="1"/>
          </p:nvPr>
        </p:nvSpPr>
        <p:spPr>
          <a:xfrm>
            <a:off x="1098513" y="2308938"/>
            <a:ext cx="2079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 name="Google Shape;131;p22"/>
          <p:cNvSpPr txBox="1">
            <a:spLocks noGrp="1"/>
          </p:cNvSpPr>
          <p:nvPr>
            <p:ph type="title" idx="2"/>
          </p:nvPr>
        </p:nvSpPr>
        <p:spPr>
          <a:xfrm>
            <a:off x="3532501" y="1951013"/>
            <a:ext cx="20790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2" name="Google Shape;132;p22"/>
          <p:cNvSpPr txBox="1">
            <a:spLocks noGrp="1"/>
          </p:cNvSpPr>
          <p:nvPr>
            <p:ph type="subTitle" idx="3"/>
          </p:nvPr>
        </p:nvSpPr>
        <p:spPr>
          <a:xfrm>
            <a:off x="3532505" y="2308938"/>
            <a:ext cx="2079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 name="Google Shape;133;p22"/>
          <p:cNvSpPr txBox="1">
            <a:spLocks noGrp="1"/>
          </p:cNvSpPr>
          <p:nvPr>
            <p:ph type="title" idx="4"/>
          </p:nvPr>
        </p:nvSpPr>
        <p:spPr>
          <a:xfrm>
            <a:off x="1098513" y="3689650"/>
            <a:ext cx="20790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4" name="Google Shape;134;p22"/>
          <p:cNvSpPr txBox="1">
            <a:spLocks noGrp="1"/>
          </p:cNvSpPr>
          <p:nvPr>
            <p:ph type="subTitle" idx="5"/>
          </p:nvPr>
        </p:nvSpPr>
        <p:spPr>
          <a:xfrm>
            <a:off x="1098513" y="4047575"/>
            <a:ext cx="2079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22"/>
          <p:cNvSpPr txBox="1">
            <a:spLocks noGrp="1"/>
          </p:cNvSpPr>
          <p:nvPr>
            <p:ph type="title" idx="6"/>
          </p:nvPr>
        </p:nvSpPr>
        <p:spPr>
          <a:xfrm>
            <a:off x="3532501" y="3689650"/>
            <a:ext cx="20790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6" name="Google Shape;136;p22"/>
          <p:cNvSpPr txBox="1">
            <a:spLocks noGrp="1"/>
          </p:cNvSpPr>
          <p:nvPr>
            <p:ph type="subTitle" idx="7"/>
          </p:nvPr>
        </p:nvSpPr>
        <p:spPr>
          <a:xfrm>
            <a:off x="3532501" y="4047575"/>
            <a:ext cx="2079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22"/>
          <p:cNvSpPr txBox="1">
            <a:spLocks noGrp="1"/>
          </p:cNvSpPr>
          <p:nvPr>
            <p:ph type="title" idx="8"/>
          </p:nvPr>
        </p:nvSpPr>
        <p:spPr>
          <a:xfrm>
            <a:off x="5966497" y="1951013"/>
            <a:ext cx="20790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8" name="Google Shape;138;p22"/>
          <p:cNvSpPr txBox="1">
            <a:spLocks noGrp="1"/>
          </p:cNvSpPr>
          <p:nvPr>
            <p:ph type="subTitle" idx="9"/>
          </p:nvPr>
        </p:nvSpPr>
        <p:spPr>
          <a:xfrm>
            <a:off x="5966497" y="2308938"/>
            <a:ext cx="2079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 name="Google Shape;139;p22"/>
          <p:cNvSpPr txBox="1">
            <a:spLocks noGrp="1"/>
          </p:cNvSpPr>
          <p:nvPr>
            <p:ph type="title" idx="13"/>
          </p:nvPr>
        </p:nvSpPr>
        <p:spPr>
          <a:xfrm>
            <a:off x="5966497" y="3689650"/>
            <a:ext cx="20790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0" name="Google Shape;140;p22"/>
          <p:cNvSpPr txBox="1">
            <a:spLocks noGrp="1"/>
          </p:cNvSpPr>
          <p:nvPr>
            <p:ph type="subTitle" idx="14"/>
          </p:nvPr>
        </p:nvSpPr>
        <p:spPr>
          <a:xfrm>
            <a:off x="5966497" y="4047575"/>
            <a:ext cx="2079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 name="Google Shape;141;p22"/>
          <p:cNvSpPr txBox="1">
            <a:spLocks noGrp="1"/>
          </p:cNvSpPr>
          <p:nvPr>
            <p:ph type="title" idx="15"/>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2" name="Google Shape;142;p22"/>
          <p:cNvSpPr/>
          <p:nvPr/>
        </p:nvSpPr>
        <p:spPr>
          <a:xfrm rot="5400000">
            <a:off x="-1172500" y="1218250"/>
            <a:ext cx="2359500" cy="1002000"/>
          </a:xfrm>
          <a:prstGeom prst="roundRect">
            <a:avLst>
              <a:gd name="adj" fmla="val 50000"/>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43" name="Google Shape;143;p22"/>
          <p:cNvSpPr/>
          <p:nvPr/>
        </p:nvSpPr>
        <p:spPr>
          <a:xfrm rot="5400000">
            <a:off x="7957000" y="2927825"/>
            <a:ext cx="2359500" cy="10020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44"/>
        <p:cNvGrpSpPr/>
        <p:nvPr/>
      </p:nvGrpSpPr>
      <p:grpSpPr>
        <a:xfrm>
          <a:off x="0" y="0"/>
          <a:ext cx="0" cy="0"/>
          <a:chOff x="0" y="0"/>
          <a:chExt cx="0" cy="0"/>
        </a:xfrm>
      </p:grpSpPr>
      <p:sp>
        <p:nvSpPr>
          <p:cNvPr id="145" name="Google Shape;145;p23"/>
          <p:cNvSpPr txBox="1">
            <a:spLocks noGrp="1"/>
          </p:cNvSpPr>
          <p:nvPr>
            <p:ph type="title" hasCustomPrompt="1"/>
          </p:nvPr>
        </p:nvSpPr>
        <p:spPr>
          <a:xfrm>
            <a:off x="1151614" y="1438900"/>
            <a:ext cx="2138100" cy="518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6" name="Google Shape;146;p23"/>
          <p:cNvSpPr txBox="1">
            <a:spLocks noGrp="1"/>
          </p:cNvSpPr>
          <p:nvPr>
            <p:ph type="subTitle" idx="1"/>
          </p:nvPr>
        </p:nvSpPr>
        <p:spPr>
          <a:xfrm>
            <a:off x="1151400" y="1769102"/>
            <a:ext cx="2138100" cy="387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23"/>
          <p:cNvSpPr txBox="1">
            <a:spLocks noGrp="1"/>
          </p:cNvSpPr>
          <p:nvPr>
            <p:ph type="title" idx="2" hasCustomPrompt="1"/>
          </p:nvPr>
        </p:nvSpPr>
        <p:spPr>
          <a:xfrm>
            <a:off x="5854575" y="1935975"/>
            <a:ext cx="2138100" cy="518100"/>
          </a:xfrm>
          <a:prstGeom prst="rect">
            <a:avLst/>
          </a:prstGeom>
        </p:spPr>
        <p:txBody>
          <a:bodyPr spcFirstLastPara="1" wrap="square" lIns="91425" tIns="91425" rIns="91425" bIns="91425" anchor="b" anchorCtr="0">
            <a:noAutofit/>
          </a:bodyPr>
          <a:lstStyle>
            <a:lvl1pPr lvl="0"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8" name="Google Shape;148;p23"/>
          <p:cNvSpPr txBox="1">
            <a:spLocks noGrp="1"/>
          </p:cNvSpPr>
          <p:nvPr>
            <p:ph type="subTitle" idx="3"/>
          </p:nvPr>
        </p:nvSpPr>
        <p:spPr>
          <a:xfrm>
            <a:off x="5854575" y="2266167"/>
            <a:ext cx="2138100" cy="38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23"/>
          <p:cNvSpPr txBox="1">
            <a:spLocks noGrp="1"/>
          </p:cNvSpPr>
          <p:nvPr>
            <p:ph type="title" idx="4" hasCustomPrompt="1"/>
          </p:nvPr>
        </p:nvSpPr>
        <p:spPr>
          <a:xfrm>
            <a:off x="5854619" y="2930124"/>
            <a:ext cx="2138100" cy="518100"/>
          </a:xfrm>
          <a:prstGeom prst="rect">
            <a:avLst/>
          </a:prstGeom>
        </p:spPr>
        <p:txBody>
          <a:bodyPr spcFirstLastPara="1" wrap="square" lIns="91425" tIns="91425" rIns="91425" bIns="91425" anchor="b" anchorCtr="0">
            <a:noAutofit/>
          </a:bodyPr>
          <a:lstStyle>
            <a:lvl1pPr lvl="0"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0" name="Google Shape;150;p23"/>
          <p:cNvSpPr txBox="1">
            <a:spLocks noGrp="1"/>
          </p:cNvSpPr>
          <p:nvPr>
            <p:ph type="subTitle" idx="5"/>
          </p:nvPr>
        </p:nvSpPr>
        <p:spPr>
          <a:xfrm>
            <a:off x="5854616" y="3260300"/>
            <a:ext cx="2138100" cy="38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 name="Google Shape;151;p23"/>
          <p:cNvSpPr txBox="1">
            <a:spLocks noGrp="1"/>
          </p:cNvSpPr>
          <p:nvPr>
            <p:ph type="title" idx="6" hasCustomPrompt="1"/>
          </p:nvPr>
        </p:nvSpPr>
        <p:spPr>
          <a:xfrm>
            <a:off x="1151504" y="2433054"/>
            <a:ext cx="2138100" cy="518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2" name="Google Shape;152;p23"/>
          <p:cNvSpPr txBox="1">
            <a:spLocks noGrp="1"/>
          </p:cNvSpPr>
          <p:nvPr>
            <p:ph type="subTitle" idx="7"/>
          </p:nvPr>
        </p:nvSpPr>
        <p:spPr>
          <a:xfrm>
            <a:off x="1151400" y="2763238"/>
            <a:ext cx="2138100" cy="387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 name="Google Shape;153;p23"/>
          <p:cNvSpPr txBox="1">
            <a:spLocks noGrp="1"/>
          </p:cNvSpPr>
          <p:nvPr>
            <p:ph type="title" idx="8"/>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4" name="Google Shape;154;p23"/>
          <p:cNvSpPr/>
          <p:nvPr/>
        </p:nvSpPr>
        <p:spPr>
          <a:xfrm>
            <a:off x="-458062" y="-212037"/>
            <a:ext cx="2903400" cy="1002000"/>
          </a:xfrm>
          <a:prstGeom prst="roundRect">
            <a:avLst>
              <a:gd name="adj" fmla="val 50000"/>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55" name="Google Shape;155;p23"/>
          <p:cNvSpPr/>
          <p:nvPr/>
        </p:nvSpPr>
        <p:spPr>
          <a:xfrm>
            <a:off x="6698638" y="4353538"/>
            <a:ext cx="2903400" cy="10020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56" name="Google Shape;156;p23"/>
          <p:cNvSpPr txBox="1">
            <a:spLocks noGrp="1"/>
          </p:cNvSpPr>
          <p:nvPr>
            <p:ph type="title" idx="9" hasCustomPrompt="1"/>
          </p:nvPr>
        </p:nvSpPr>
        <p:spPr>
          <a:xfrm>
            <a:off x="1151454" y="3427204"/>
            <a:ext cx="2138100" cy="518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7" name="Google Shape;157;p23"/>
          <p:cNvSpPr txBox="1">
            <a:spLocks noGrp="1"/>
          </p:cNvSpPr>
          <p:nvPr>
            <p:ph type="subTitle" idx="13"/>
          </p:nvPr>
        </p:nvSpPr>
        <p:spPr>
          <a:xfrm>
            <a:off x="1151350" y="3757388"/>
            <a:ext cx="2138100" cy="387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58"/>
        <p:cNvGrpSpPr/>
        <p:nvPr/>
      </p:nvGrpSpPr>
      <p:grpSpPr>
        <a:xfrm>
          <a:off x="0" y="0"/>
          <a:ext cx="0" cy="0"/>
          <a:chOff x="0" y="0"/>
          <a:chExt cx="0" cy="0"/>
        </a:xfrm>
      </p:grpSpPr>
      <p:sp>
        <p:nvSpPr>
          <p:cNvPr id="159" name="Google Shape;159;p24"/>
          <p:cNvSpPr txBox="1">
            <a:spLocks noGrp="1"/>
          </p:cNvSpPr>
          <p:nvPr>
            <p:ph type="ctrTitle"/>
          </p:nvPr>
        </p:nvSpPr>
        <p:spPr>
          <a:xfrm>
            <a:off x="2135400" y="563236"/>
            <a:ext cx="4873200" cy="1048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7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0" name="Google Shape;160;p24"/>
          <p:cNvSpPr txBox="1">
            <a:spLocks noGrp="1"/>
          </p:cNvSpPr>
          <p:nvPr>
            <p:ph type="subTitle" idx="1"/>
          </p:nvPr>
        </p:nvSpPr>
        <p:spPr>
          <a:xfrm>
            <a:off x="2941775" y="1507125"/>
            <a:ext cx="3200100" cy="13095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61" name="Google Shape;161;p24"/>
          <p:cNvSpPr txBox="1"/>
          <p:nvPr/>
        </p:nvSpPr>
        <p:spPr>
          <a:xfrm>
            <a:off x="2555100" y="3617775"/>
            <a:ext cx="4033800" cy="465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300"/>
              </a:spcBef>
              <a:spcAft>
                <a:spcPts val="0"/>
              </a:spcAft>
              <a:buNone/>
            </a:pPr>
            <a:r>
              <a:rPr lang="en" sz="1000">
                <a:solidFill>
                  <a:srgbClr val="191919"/>
                </a:solidFill>
                <a:latin typeface="Catamaran"/>
                <a:ea typeface="Catamaran"/>
                <a:cs typeface="Catamaran"/>
                <a:sym typeface="Catamaran"/>
              </a:rPr>
              <a:t>CREDITS: This presentation template was created by </a:t>
            </a:r>
            <a:r>
              <a:rPr lang="en" sz="1000" b="1">
                <a:solidFill>
                  <a:srgbClr val="191919"/>
                </a:solidFill>
                <a:uFill>
                  <a:noFill/>
                </a:uFill>
                <a:latin typeface="Catamaran"/>
                <a:ea typeface="Catamaran"/>
                <a:cs typeface="Catamaran"/>
                <a:sym typeface="Catamaran"/>
                <a:hlinkClick r:id="rId2">
                  <a:extLst>
                    <a:ext uri="{A12FA001-AC4F-418D-AE19-62706E023703}">
                      <ahyp:hlinkClr xmlns:ahyp="http://schemas.microsoft.com/office/drawing/2018/hyperlinkcolor" val="tx"/>
                    </a:ext>
                  </a:extLst>
                </a:hlinkClick>
              </a:rPr>
              <a:t>Slidesgo</a:t>
            </a:r>
            <a:r>
              <a:rPr lang="en" sz="1000">
                <a:solidFill>
                  <a:srgbClr val="191919"/>
                </a:solidFill>
                <a:latin typeface="Catamaran"/>
                <a:ea typeface="Catamaran"/>
                <a:cs typeface="Catamaran"/>
                <a:sym typeface="Catamaran"/>
              </a:rPr>
              <a:t>, and includes icons by </a:t>
            </a:r>
            <a:r>
              <a:rPr lang="en" sz="1000" b="1">
                <a:solidFill>
                  <a:srgbClr val="191919"/>
                </a:solidFill>
                <a:uFill>
                  <a:noFill/>
                </a:u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Flaticon</a:t>
            </a:r>
            <a:r>
              <a:rPr lang="en" sz="1000">
                <a:solidFill>
                  <a:srgbClr val="191919"/>
                </a:solidFill>
                <a:latin typeface="Catamaran"/>
                <a:ea typeface="Catamaran"/>
                <a:cs typeface="Catamaran"/>
                <a:sym typeface="Catamaran"/>
              </a:rPr>
              <a:t> and infographics &amp; images by </a:t>
            </a:r>
            <a:r>
              <a:rPr lang="en" sz="1000" b="1">
                <a:solidFill>
                  <a:srgbClr val="191919"/>
                </a:solidFill>
                <a:uFill>
                  <a:noFill/>
                </a:u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Freepik</a:t>
            </a:r>
            <a:endParaRPr sz="1000" b="1">
              <a:solidFill>
                <a:srgbClr val="191919"/>
              </a:solidFill>
              <a:latin typeface="Catamaran"/>
              <a:ea typeface="Catamaran"/>
              <a:cs typeface="Catamaran"/>
              <a:sym typeface="Catamaran"/>
            </a:endParaRPr>
          </a:p>
        </p:txBody>
      </p:sp>
      <p:sp>
        <p:nvSpPr>
          <p:cNvPr id="162" name="Google Shape;162;p24"/>
          <p:cNvSpPr/>
          <p:nvPr/>
        </p:nvSpPr>
        <p:spPr>
          <a:xfrm rot="5400000">
            <a:off x="-949225" y="193663"/>
            <a:ext cx="4326900" cy="1002000"/>
          </a:xfrm>
          <a:prstGeom prst="roundRect">
            <a:avLst>
              <a:gd name="adj" fmla="val 50000"/>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4"/>
          <p:cNvSpPr/>
          <p:nvPr/>
        </p:nvSpPr>
        <p:spPr>
          <a:xfrm rot="5400000">
            <a:off x="5766325" y="3947838"/>
            <a:ext cx="4326900" cy="1002000"/>
          </a:xfrm>
          <a:prstGeom prst="roundRect">
            <a:avLst>
              <a:gd name="adj" fmla="val 50000"/>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4"/>
          <p:cNvSpPr txBox="1">
            <a:spLocks noGrp="1"/>
          </p:cNvSpPr>
          <p:nvPr>
            <p:ph type="subTitle" idx="2"/>
          </p:nvPr>
        </p:nvSpPr>
        <p:spPr>
          <a:xfrm>
            <a:off x="2854650" y="4221100"/>
            <a:ext cx="3434700" cy="373800"/>
          </a:xfrm>
          <a:prstGeom prst="rect">
            <a:avLst/>
          </a:prstGeom>
        </p:spPr>
        <p:txBody>
          <a:bodyPr spcFirstLastPara="1" wrap="square" lIns="91425" tIns="91425" rIns="91425" bIns="91425" anchor="t" anchorCtr="0">
            <a:noAutofit/>
          </a:bodyPr>
          <a:lstStyle>
            <a:lvl1pPr lvl="0" algn="ctr">
              <a:spcBef>
                <a:spcPts val="300"/>
              </a:spcBef>
              <a:spcAft>
                <a:spcPts val="0"/>
              </a:spcAft>
              <a:buSzPts val="1000"/>
              <a:buNone/>
              <a:defRPr sz="1000">
                <a:solidFill>
                  <a:srgbClr val="191919"/>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65"/>
        <p:cNvGrpSpPr/>
        <p:nvPr/>
      </p:nvGrpSpPr>
      <p:grpSpPr>
        <a:xfrm>
          <a:off x="0" y="0"/>
          <a:ext cx="0" cy="0"/>
          <a:chOff x="0" y="0"/>
          <a:chExt cx="0" cy="0"/>
        </a:xfrm>
      </p:grpSpPr>
      <p:sp>
        <p:nvSpPr>
          <p:cNvPr id="166" name="Google Shape;166;p25"/>
          <p:cNvSpPr/>
          <p:nvPr/>
        </p:nvSpPr>
        <p:spPr>
          <a:xfrm>
            <a:off x="-565100" y="-462500"/>
            <a:ext cx="5909100" cy="1002000"/>
          </a:xfrm>
          <a:prstGeom prst="roundRect">
            <a:avLst>
              <a:gd name="adj" fmla="val 50000"/>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5"/>
          <p:cNvSpPr/>
          <p:nvPr/>
        </p:nvSpPr>
        <p:spPr>
          <a:xfrm>
            <a:off x="3799950" y="4608575"/>
            <a:ext cx="5909100" cy="10020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68"/>
        <p:cNvGrpSpPr/>
        <p:nvPr/>
      </p:nvGrpSpPr>
      <p:grpSpPr>
        <a:xfrm>
          <a:off x="0" y="0"/>
          <a:ext cx="0" cy="0"/>
          <a:chOff x="0" y="0"/>
          <a:chExt cx="0" cy="0"/>
        </a:xfrm>
      </p:grpSpPr>
      <p:sp>
        <p:nvSpPr>
          <p:cNvPr id="169" name="Google Shape;169;p26"/>
          <p:cNvSpPr/>
          <p:nvPr/>
        </p:nvSpPr>
        <p:spPr>
          <a:xfrm>
            <a:off x="-808800" y="539500"/>
            <a:ext cx="3037500" cy="1110000"/>
          </a:xfrm>
          <a:prstGeom prst="roundRect">
            <a:avLst>
              <a:gd name="adj" fmla="val 50000"/>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70" name="Google Shape;170;p26"/>
          <p:cNvSpPr/>
          <p:nvPr/>
        </p:nvSpPr>
        <p:spPr>
          <a:xfrm>
            <a:off x="6912025" y="3498575"/>
            <a:ext cx="3037500" cy="1110000"/>
          </a:xfrm>
          <a:prstGeom prst="roundRect">
            <a:avLst>
              <a:gd name="adj" fmla="val 50000"/>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4"/>
          <p:cNvSpPr txBox="1">
            <a:spLocks noGrp="1"/>
          </p:cNvSpPr>
          <p:nvPr>
            <p:ph type="body" idx="1"/>
          </p:nvPr>
        </p:nvSpPr>
        <p:spPr>
          <a:xfrm>
            <a:off x="2194800" y="1457275"/>
            <a:ext cx="4754400" cy="293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22" name="Google Shape;22;p4"/>
          <p:cNvSpPr/>
          <p:nvPr/>
        </p:nvSpPr>
        <p:spPr>
          <a:xfrm rot="5400000">
            <a:off x="-187800" y="4401845"/>
            <a:ext cx="2555100" cy="1002000"/>
          </a:xfrm>
          <a:prstGeom prst="roundRect">
            <a:avLst>
              <a:gd name="adj" fmla="val 50000"/>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rot="5400000">
            <a:off x="6776725" y="4401845"/>
            <a:ext cx="2555100" cy="10020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subTitle" idx="1"/>
          </p:nvPr>
        </p:nvSpPr>
        <p:spPr>
          <a:xfrm>
            <a:off x="1662688" y="2732925"/>
            <a:ext cx="2543700" cy="5121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500"/>
              <a:buFont typeface="Bebas Neue"/>
              <a:buNone/>
              <a:defRPr sz="2500">
                <a:latin typeface="Lexend Deca"/>
                <a:ea typeface="Lexend Deca"/>
                <a:cs typeface="Lexend Deca"/>
                <a:sym typeface="Lexend Deca"/>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160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160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160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160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160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160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1600"/>
              </a:spcBef>
              <a:spcAft>
                <a:spcPts val="1600"/>
              </a:spcAft>
              <a:buSzPts val="2500"/>
              <a:buFont typeface="Bebas Neue"/>
              <a:buNone/>
              <a:defRPr sz="2500">
                <a:latin typeface="Bebas Neue"/>
                <a:ea typeface="Bebas Neue"/>
                <a:cs typeface="Bebas Neue"/>
                <a:sym typeface="Bebas Neue"/>
              </a:defRPr>
            </a:lvl9pPr>
          </a:lstStyle>
          <a:p>
            <a:endParaRPr/>
          </a:p>
        </p:txBody>
      </p:sp>
      <p:sp>
        <p:nvSpPr>
          <p:cNvPr id="26" name="Google Shape;26;p5"/>
          <p:cNvSpPr txBox="1">
            <a:spLocks noGrp="1"/>
          </p:cNvSpPr>
          <p:nvPr>
            <p:ph type="subTitle" idx="2"/>
          </p:nvPr>
        </p:nvSpPr>
        <p:spPr>
          <a:xfrm>
            <a:off x="4937604" y="2732925"/>
            <a:ext cx="2543700" cy="512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2500">
                <a:latin typeface="Lexend Deca"/>
                <a:ea typeface="Lexend Deca"/>
                <a:cs typeface="Lexend Deca"/>
                <a:sym typeface="Lexend Deca"/>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160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160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160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160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160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160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1600"/>
              </a:spcBef>
              <a:spcAft>
                <a:spcPts val="1600"/>
              </a:spcAft>
              <a:buSzPts val="2500"/>
              <a:buFont typeface="Bebas Neue"/>
              <a:buNone/>
              <a:defRPr sz="2500">
                <a:latin typeface="Bebas Neue"/>
                <a:ea typeface="Bebas Neue"/>
                <a:cs typeface="Bebas Neue"/>
                <a:sym typeface="Bebas Neue"/>
              </a:defRPr>
            </a:lvl9pPr>
          </a:lstStyle>
          <a:p>
            <a:endParaRPr/>
          </a:p>
        </p:txBody>
      </p:sp>
      <p:sp>
        <p:nvSpPr>
          <p:cNvPr id="27" name="Google Shape;27;p5"/>
          <p:cNvSpPr txBox="1">
            <a:spLocks noGrp="1"/>
          </p:cNvSpPr>
          <p:nvPr>
            <p:ph type="subTitle" idx="3"/>
          </p:nvPr>
        </p:nvSpPr>
        <p:spPr>
          <a:xfrm>
            <a:off x="1662688" y="3069550"/>
            <a:ext cx="2543700" cy="10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 name="Google Shape;28;p5"/>
          <p:cNvSpPr txBox="1">
            <a:spLocks noGrp="1"/>
          </p:cNvSpPr>
          <p:nvPr>
            <p:ph type="subTitle" idx="4"/>
          </p:nvPr>
        </p:nvSpPr>
        <p:spPr>
          <a:xfrm>
            <a:off x="4937611" y="3069550"/>
            <a:ext cx="2543700" cy="10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 name="Google Shape;29;p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 name="Google Shape;30;p5"/>
          <p:cNvSpPr/>
          <p:nvPr/>
        </p:nvSpPr>
        <p:spPr>
          <a:xfrm>
            <a:off x="-1303975" y="-462500"/>
            <a:ext cx="4034400" cy="1002000"/>
          </a:xfrm>
          <a:prstGeom prst="roundRect">
            <a:avLst>
              <a:gd name="adj" fmla="val 50000"/>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6413575" y="4608575"/>
            <a:ext cx="4034400" cy="1002000"/>
          </a:xfrm>
          <a:prstGeom prst="roundRect">
            <a:avLst>
              <a:gd name="adj" fmla="val 50000"/>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 name="Google Shape;34;p6"/>
          <p:cNvSpPr/>
          <p:nvPr/>
        </p:nvSpPr>
        <p:spPr>
          <a:xfrm rot="5400000">
            <a:off x="6743250" y="-209300"/>
            <a:ext cx="2359500" cy="1002000"/>
          </a:xfrm>
          <a:prstGeom prst="roundRect">
            <a:avLst>
              <a:gd name="adj" fmla="val 50000"/>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5" name="Google Shape;35;p6"/>
          <p:cNvSpPr/>
          <p:nvPr/>
        </p:nvSpPr>
        <p:spPr>
          <a:xfrm>
            <a:off x="-1335600" y="4634025"/>
            <a:ext cx="2359500" cy="10020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a:spLocks noGrp="1"/>
          </p:cNvSpPr>
          <p:nvPr>
            <p:ph type="subTitle" idx="1"/>
          </p:nvPr>
        </p:nvSpPr>
        <p:spPr>
          <a:xfrm>
            <a:off x="713225" y="1694350"/>
            <a:ext cx="4134900" cy="205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160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38" name="Google Shape;38;p7"/>
          <p:cNvSpPr txBox="1">
            <a:spLocks noGrp="1"/>
          </p:cNvSpPr>
          <p:nvPr>
            <p:ph type="title"/>
          </p:nvPr>
        </p:nvSpPr>
        <p:spPr>
          <a:xfrm>
            <a:off x="713225" y="541125"/>
            <a:ext cx="36048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 name="Google Shape;39;p7"/>
          <p:cNvSpPr/>
          <p:nvPr/>
        </p:nvSpPr>
        <p:spPr>
          <a:xfrm>
            <a:off x="-1303975" y="-614900"/>
            <a:ext cx="5622000" cy="1002000"/>
          </a:xfrm>
          <a:prstGeom prst="roundRect">
            <a:avLst>
              <a:gd name="adj" fmla="val 50000"/>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p:nvPr/>
        </p:nvSpPr>
        <p:spPr>
          <a:xfrm>
            <a:off x="-1303975" y="4760975"/>
            <a:ext cx="5622000" cy="10020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1388100" y="1374738"/>
            <a:ext cx="6367800" cy="23940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9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43" name="Google Shape;43;p8"/>
          <p:cNvSpPr/>
          <p:nvPr/>
        </p:nvSpPr>
        <p:spPr>
          <a:xfrm rot="5400000">
            <a:off x="6337525" y="-212025"/>
            <a:ext cx="4186500" cy="1002000"/>
          </a:xfrm>
          <a:prstGeom prst="roundRect">
            <a:avLst>
              <a:gd name="adj" fmla="val 50000"/>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44" name="Google Shape;44;p8"/>
          <p:cNvSpPr/>
          <p:nvPr/>
        </p:nvSpPr>
        <p:spPr>
          <a:xfrm rot="5400000">
            <a:off x="-1380025" y="4353550"/>
            <a:ext cx="4186500" cy="1002000"/>
          </a:xfrm>
          <a:prstGeom prst="roundRect">
            <a:avLst>
              <a:gd name="adj" fmla="val 50000"/>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2391900" y="1562825"/>
            <a:ext cx="43602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7" name="Google Shape;47;p9"/>
          <p:cNvSpPr txBox="1">
            <a:spLocks noGrp="1"/>
          </p:cNvSpPr>
          <p:nvPr>
            <p:ph type="subTitle" idx="1"/>
          </p:nvPr>
        </p:nvSpPr>
        <p:spPr>
          <a:xfrm>
            <a:off x="2391925" y="2362975"/>
            <a:ext cx="4360200" cy="121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 name="Google Shape;48;p9"/>
          <p:cNvSpPr/>
          <p:nvPr/>
        </p:nvSpPr>
        <p:spPr>
          <a:xfrm>
            <a:off x="5176050" y="420588"/>
            <a:ext cx="3155400" cy="804300"/>
          </a:xfrm>
          <a:prstGeom prst="roundRect">
            <a:avLst>
              <a:gd name="adj" fmla="val 50000"/>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49" name="Google Shape;49;p9"/>
          <p:cNvSpPr/>
          <p:nvPr/>
        </p:nvSpPr>
        <p:spPr>
          <a:xfrm>
            <a:off x="812550" y="3918613"/>
            <a:ext cx="3155400" cy="804300"/>
          </a:xfrm>
          <a:prstGeom prst="roundRect">
            <a:avLst>
              <a:gd name="adj" fmla="val 50000"/>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720000" y="3323425"/>
            <a:ext cx="4289700" cy="123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2" name="Google Shape;52;p10"/>
          <p:cNvSpPr/>
          <p:nvPr/>
        </p:nvSpPr>
        <p:spPr>
          <a:xfrm>
            <a:off x="-808800" y="539500"/>
            <a:ext cx="3037500" cy="1110000"/>
          </a:xfrm>
          <a:prstGeom prst="roundRect">
            <a:avLst>
              <a:gd name="adj" fmla="val 50000"/>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53" name="Google Shape;53;p10"/>
          <p:cNvSpPr/>
          <p:nvPr/>
        </p:nvSpPr>
        <p:spPr>
          <a:xfrm>
            <a:off x="6912025" y="3498575"/>
            <a:ext cx="3037500" cy="1110000"/>
          </a:xfrm>
          <a:prstGeom prst="roundRect">
            <a:avLst>
              <a:gd name="adj" fmla="val 50000"/>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Lexend Deca"/>
              <a:buNone/>
              <a:defRPr sz="3500">
                <a:solidFill>
                  <a:schemeClr val="dk1"/>
                </a:solidFill>
                <a:latin typeface="Lexend Deca"/>
                <a:ea typeface="Lexend Deca"/>
                <a:cs typeface="Lexend Deca"/>
                <a:sym typeface="Lexend Deca"/>
              </a:defRPr>
            </a:lvl1pPr>
            <a:lvl2pPr lvl="1" rtl="0">
              <a:spcBef>
                <a:spcPts val="0"/>
              </a:spcBef>
              <a:spcAft>
                <a:spcPts val="0"/>
              </a:spcAft>
              <a:buClr>
                <a:schemeClr val="dk1"/>
              </a:buClr>
              <a:buSzPts val="3500"/>
              <a:buFont typeface="Lexend Deca"/>
              <a:buNone/>
              <a:defRPr sz="3500">
                <a:solidFill>
                  <a:schemeClr val="dk1"/>
                </a:solidFill>
                <a:latin typeface="Lexend Deca"/>
                <a:ea typeface="Lexend Deca"/>
                <a:cs typeface="Lexend Deca"/>
                <a:sym typeface="Lexend Deca"/>
              </a:defRPr>
            </a:lvl2pPr>
            <a:lvl3pPr lvl="2" rtl="0">
              <a:spcBef>
                <a:spcPts val="0"/>
              </a:spcBef>
              <a:spcAft>
                <a:spcPts val="0"/>
              </a:spcAft>
              <a:buClr>
                <a:schemeClr val="dk1"/>
              </a:buClr>
              <a:buSzPts val="3500"/>
              <a:buFont typeface="Lexend Deca"/>
              <a:buNone/>
              <a:defRPr sz="3500">
                <a:solidFill>
                  <a:schemeClr val="dk1"/>
                </a:solidFill>
                <a:latin typeface="Lexend Deca"/>
                <a:ea typeface="Lexend Deca"/>
                <a:cs typeface="Lexend Deca"/>
                <a:sym typeface="Lexend Deca"/>
              </a:defRPr>
            </a:lvl3pPr>
            <a:lvl4pPr lvl="3" rtl="0">
              <a:spcBef>
                <a:spcPts val="0"/>
              </a:spcBef>
              <a:spcAft>
                <a:spcPts val="0"/>
              </a:spcAft>
              <a:buClr>
                <a:schemeClr val="dk1"/>
              </a:buClr>
              <a:buSzPts val="3500"/>
              <a:buFont typeface="Lexend Deca"/>
              <a:buNone/>
              <a:defRPr sz="3500">
                <a:solidFill>
                  <a:schemeClr val="dk1"/>
                </a:solidFill>
                <a:latin typeface="Lexend Deca"/>
                <a:ea typeface="Lexend Deca"/>
                <a:cs typeface="Lexend Deca"/>
                <a:sym typeface="Lexend Deca"/>
              </a:defRPr>
            </a:lvl4pPr>
            <a:lvl5pPr lvl="4" rtl="0">
              <a:spcBef>
                <a:spcPts val="0"/>
              </a:spcBef>
              <a:spcAft>
                <a:spcPts val="0"/>
              </a:spcAft>
              <a:buClr>
                <a:schemeClr val="dk1"/>
              </a:buClr>
              <a:buSzPts val="3500"/>
              <a:buFont typeface="Lexend Deca"/>
              <a:buNone/>
              <a:defRPr sz="3500">
                <a:solidFill>
                  <a:schemeClr val="dk1"/>
                </a:solidFill>
                <a:latin typeface="Lexend Deca"/>
                <a:ea typeface="Lexend Deca"/>
                <a:cs typeface="Lexend Deca"/>
                <a:sym typeface="Lexend Deca"/>
              </a:defRPr>
            </a:lvl5pPr>
            <a:lvl6pPr lvl="5" rtl="0">
              <a:spcBef>
                <a:spcPts val="0"/>
              </a:spcBef>
              <a:spcAft>
                <a:spcPts val="0"/>
              </a:spcAft>
              <a:buClr>
                <a:schemeClr val="dk1"/>
              </a:buClr>
              <a:buSzPts val="3500"/>
              <a:buFont typeface="Lexend Deca"/>
              <a:buNone/>
              <a:defRPr sz="3500">
                <a:solidFill>
                  <a:schemeClr val="dk1"/>
                </a:solidFill>
                <a:latin typeface="Lexend Deca"/>
                <a:ea typeface="Lexend Deca"/>
                <a:cs typeface="Lexend Deca"/>
                <a:sym typeface="Lexend Deca"/>
              </a:defRPr>
            </a:lvl6pPr>
            <a:lvl7pPr lvl="6" rtl="0">
              <a:spcBef>
                <a:spcPts val="0"/>
              </a:spcBef>
              <a:spcAft>
                <a:spcPts val="0"/>
              </a:spcAft>
              <a:buClr>
                <a:schemeClr val="dk1"/>
              </a:buClr>
              <a:buSzPts val="3500"/>
              <a:buFont typeface="Lexend Deca"/>
              <a:buNone/>
              <a:defRPr sz="3500">
                <a:solidFill>
                  <a:schemeClr val="dk1"/>
                </a:solidFill>
                <a:latin typeface="Lexend Deca"/>
                <a:ea typeface="Lexend Deca"/>
                <a:cs typeface="Lexend Deca"/>
                <a:sym typeface="Lexend Deca"/>
              </a:defRPr>
            </a:lvl7pPr>
            <a:lvl8pPr lvl="7" rtl="0">
              <a:spcBef>
                <a:spcPts val="0"/>
              </a:spcBef>
              <a:spcAft>
                <a:spcPts val="0"/>
              </a:spcAft>
              <a:buClr>
                <a:schemeClr val="dk1"/>
              </a:buClr>
              <a:buSzPts val="3500"/>
              <a:buFont typeface="Lexend Deca"/>
              <a:buNone/>
              <a:defRPr sz="3500">
                <a:solidFill>
                  <a:schemeClr val="dk1"/>
                </a:solidFill>
                <a:latin typeface="Lexend Deca"/>
                <a:ea typeface="Lexend Deca"/>
                <a:cs typeface="Lexend Deca"/>
                <a:sym typeface="Lexend Deca"/>
              </a:defRPr>
            </a:lvl8pPr>
            <a:lvl9pPr lvl="8" rtl="0">
              <a:spcBef>
                <a:spcPts val="0"/>
              </a:spcBef>
              <a:spcAft>
                <a:spcPts val="0"/>
              </a:spcAft>
              <a:buClr>
                <a:schemeClr val="dk1"/>
              </a:buClr>
              <a:buSzPts val="3500"/>
              <a:buFont typeface="Lexend Deca"/>
              <a:buNone/>
              <a:defRPr sz="3500">
                <a:solidFill>
                  <a:schemeClr val="dk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713225" y="1152475"/>
            <a:ext cx="76824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00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4"/>
        <p:cNvGrpSpPr/>
        <p:nvPr/>
      </p:nvGrpSpPr>
      <p:grpSpPr>
        <a:xfrm>
          <a:off x="0" y="0"/>
          <a:ext cx="0" cy="0"/>
          <a:chOff x="0" y="0"/>
          <a:chExt cx="0" cy="0"/>
        </a:xfrm>
      </p:grpSpPr>
      <p:sp>
        <p:nvSpPr>
          <p:cNvPr id="175" name="Google Shape;175;p27"/>
          <p:cNvSpPr txBox="1">
            <a:spLocks noGrp="1"/>
          </p:cNvSpPr>
          <p:nvPr>
            <p:ph type="ctrTitle"/>
          </p:nvPr>
        </p:nvSpPr>
        <p:spPr>
          <a:xfrm>
            <a:off x="1332450" y="1279400"/>
            <a:ext cx="6479100" cy="117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OBESITAS</a:t>
            </a:r>
            <a:endParaRPr b="1"/>
          </a:p>
        </p:txBody>
      </p:sp>
      <p:sp>
        <p:nvSpPr>
          <p:cNvPr id="176" name="Google Shape;176;p27"/>
          <p:cNvSpPr txBox="1">
            <a:spLocks noGrp="1"/>
          </p:cNvSpPr>
          <p:nvPr>
            <p:ph type="subTitle" idx="1"/>
          </p:nvPr>
        </p:nvSpPr>
        <p:spPr>
          <a:xfrm>
            <a:off x="1453950" y="2825200"/>
            <a:ext cx="6236100" cy="10389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500"/>
              <a:t>Dr PURWO SRI REJEKI, dr, Mkes</a:t>
            </a:r>
            <a:endParaRPr sz="1500"/>
          </a:p>
          <a:p>
            <a:pPr marL="0" lvl="0" indent="0" algn="ctr" rtl="0">
              <a:lnSpc>
                <a:spcPct val="115000"/>
              </a:lnSpc>
              <a:spcBef>
                <a:spcPts val="0"/>
              </a:spcBef>
              <a:spcAft>
                <a:spcPts val="0"/>
              </a:spcAft>
              <a:buNone/>
            </a:pPr>
            <a:r>
              <a:rPr lang="en" sz="1500"/>
              <a:t>Divisi Fisiologi Departemen Ilmu Faal dan Biokimia Kedokteran</a:t>
            </a:r>
            <a:endParaRPr sz="1500"/>
          </a:p>
          <a:p>
            <a:pPr marL="0" lvl="0" indent="0" algn="ctr" rtl="0">
              <a:lnSpc>
                <a:spcPct val="115000"/>
              </a:lnSpc>
              <a:spcBef>
                <a:spcPts val="0"/>
              </a:spcBef>
              <a:spcAft>
                <a:spcPts val="0"/>
              </a:spcAft>
              <a:buNone/>
            </a:pPr>
            <a:r>
              <a:rPr lang="en" sz="1500"/>
              <a:t>Fakultas Kedokteran</a:t>
            </a:r>
            <a:endParaRPr sz="1500"/>
          </a:p>
          <a:p>
            <a:pPr marL="0" lvl="0" indent="0" algn="ctr" rtl="0">
              <a:lnSpc>
                <a:spcPct val="115000"/>
              </a:lnSpc>
              <a:spcBef>
                <a:spcPts val="0"/>
              </a:spcBef>
              <a:spcAft>
                <a:spcPts val="0"/>
              </a:spcAft>
              <a:buNone/>
            </a:pPr>
            <a:r>
              <a:rPr lang="en" sz="1500"/>
              <a:t>Universitas Airlangga</a:t>
            </a:r>
            <a:endParaRPr sz="1500"/>
          </a:p>
        </p:txBody>
      </p:sp>
      <p:cxnSp>
        <p:nvCxnSpPr>
          <p:cNvPr id="177" name="Google Shape;177;p27"/>
          <p:cNvCxnSpPr/>
          <p:nvPr/>
        </p:nvCxnSpPr>
        <p:spPr>
          <a:xfrm>
            <a:off x="3017400" y="2550750"/>
            <a:ext cx="3109200" cy="0"/>
          </a:xfrm>
          <a:prstGeom prst="straightConnector1">
            <a:avLst/>
          </a:prstGeom>
          <a:noFill/>
          <a:ln w="38100" cap="flat" cmpd="sng">
            <a:solidFill>
              <a:schemeClr val="accent3"/>
            </a:solidFill>
            <a:prstDash val="solid"/>
            <a:round/>
            <a:headEnd type="none" w="med" len="med"/>
            <a:tailEnd type="none" w="med" len="med"/>
          </a:ln>
        </p:spPr>
      </p:cxnSp>
      <p:pic>
        <p:nvPicPr>
          <p:cNvPr id="178" name="Google Shape;178;p27"/>
          <p:cNvPicPr preferRelativeResize="0"/>
          <p:nvPr/>
        </p:nvPicPr>
        <p:blipFill>
          <a:blip r:embed="rId3">
            <a:alphaModFix/>
          </a:blip>
          <a:stretch>
            <a:fillRect/>
          </a:stretch>
        </p:blipFill>
        <p:spPr>
          <a:xfrm>
            <a:off x="5749275" y="316575"/>
            <a:ext cx="3109200" cy="7562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6"/>
          <p:cNvSpPr txBox="1">
            <a:spLocks noGrp="1"/>
          </p:cNvSpPr>
          <p:nvPr>
            <p:ph type="subTitle" idx="1"/>
          </p:nvPr>
        </p:nvSpPr>
        <p:spPr>
          <a:xfrm>
            <a:off x="465200" y="782688"/>
            <a:ext cx="7537200" cy="512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sz="2000"/>
              <a:t>Interpretasi Pengukuran </a:t>
            </a:r>
            <a:r>
              <a:rPr lang="en" sz="2000" b="1"/>
              <a:t>WHR (Waist Hip Ratio)</a:t>
            </a:r>
            <a:endParaRPr sz="2000" b="1"/>
          </a:p>
        </p:txBody>
      </p:sp>
      <p:graphicFrame>
        <p:nvGraphicFramePr>
          <p:cNvPr id="242" name="Google Shape;242;p36"/>
          <p:cNvGraphicFramePr/>
          <p:nvPr/>
        </p:nvGraphicFramePr>
        <p:xfrm>
          <a:off x="269413" y="1282313"/>
          <a:ext cx="3000000" cy="3000000"/>
        </p:xfrm>
        <a:graphic>
          <a:graphicData uri="http://schemas.openxmlformats.org/drawingml/2006/table">
            <a:tbl>
              <a:tblPr>
                <a:noFill/>
                <a:tableStyleId>{59FB4B31-5D6A-47A1-9FD6-6ED209D33096}</a:tableStyleId>
              </a:tblPr>
              <a:tblGrid>
                <a:gridCol w="1122975">
                  <a:extLst>
                    <a:ext uri="{9D8B030D-6E8A-4147-A177-3AD203B41FA5}">
                      <a16:colId xmlns:a16="http://schemas.microsoft.com/office/drawing/2014/main" val="20000"/>
                    </a:ext>
                  </a:extLst>
                </a:gridCol>
                <a:gridCol w="894725">
                  <a:extLst>
                    <a:ext uri="{9D8B030D-6E8A-4147-A177-3AD203B41FA5}">
                      <a16:colId xmlns:a16="http://schemas.microsoft.com/office/drawing/2014/main" val="20001"/>
                    </a:ext>
                  </a:extLst>
                </a:gridCol>
                <a:gridCol w="993000">
                  <a:extLst>
                    <a:ext uri="{9D8B030D-6E8A-4147-A177-3AD203B41FA5}">
                      <a16:colId xmlns:a16="http://schemas.microsoft.com/office/drawing/2014/main" val="20002"/>
                    </a:ext>
                  </a:extLst>
                </a:gridCol>
                <a:gridCol w="943875">
                  <a:extLst>
                    <a:ext uri="{9D8B030D-6E8A-4147-A177-3AD203B41FA5}">
                      <a16:colId xmlns:a16="http://schemas.microsoft.com/office/drawing/2014/main" val="20003"/>
                    </a:ext>
                  </a:extLst>
                </a:gridCol>
                <a:gridCol w="907025">
                  <a:extLst>
                    <a:ext uri="{9D8B030D-6E8A-4147-A177-3AD203B41FA5}">
                      <a16:colId xmlns:a16="http://schemas.microsoft.com/office/drawing/2014/main" val="20004"/>
                    </a:ext>
                  </a:extLst>
                </a:gridCol>
              </a:tblGrid>
              <a:tr h="646200">
                <a:tc>
                  <a:txBody>
                    <a:bodyPr/>
                    <a:lstStyle/>
                    <a:p>
                      <a:pPr marL="0" lvl="0" indent="0" algn="l" rtl="0">
                        <a:lnSpc>
                          <a:spcPct val="115000"/>
                        </a:lnSpc>
                        <a:spcBef>
                          <a:spcPts val="0"/>
                        </a:spcBef>
                        <a:spcAft>
                          <a:spcPts val="0"/>
                        </a:spcAft>
                        <a:buNone/>
                      </a:pPr>
                      <a:r>
                        <a:rPr lang="en" sz="1200" b="1">
                          <a:solidFill>
                            <a:srgbClr val="FFFFFF"/>
                          </a:solidFill>
                        </a:rPr>
                        <a:t>Pengukuran</a:t>
                      </a:r>
                      <a:endParaRPr sz="1200" b="1">
                        <a:solidFill>
                          <a:srgbClr val="FFFFFF"/>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285F4"/>
                    </a:solidFill>
                  </a:tcPr>
                </a:tc>
                <a:tc gridSpan="2">
                  <a:txBody>
                    <a:bodyPr/>
                    <a:lstStyle/>
                    <a:p>
                      <a:pPr marL="0" lvl="0" indent="0" algn="ctr" rtl="0">
                        <a:lnSpc>
                          <a:spcPct val="115000"/>
                        </a:lnSpc>
                        <a:spcBef>
                          <a:spcPts val="0"/>
                        </a:spcBef>
                        <a:spcAft>
                          <a:spcPts val="0"/>
                        </a:spcAft>
                        <a:buNone/>
                      </a:pPr>
                      <a:r>
                        <a:rPr lang="en" sz="1200" b="1">
                          <a:solidFill>
                            <a:srgbClr val="FFFFFF"/>
                          </a:solidFill>
                        </a:rPr>
                        <a:t>Pria</a:t>
                      </a:r>
                      <a:endParaRPr sz="1200" b="1">
                        <a:solidFill>
                          <a:srgbClr val="FFFFFF"/>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285F4"/>
                    </a:solidFill>
                  </a:tcPr>
                </a:tc>
                <a:tc hMerge="1">
                  <a:txBody>
                    <a:bodyPr/>
                    <a:lstStyle/>
                    <a:p>
                      <a:endParaRPr lang="en-US"/>
                    </a:p>
                  </a:txBody>
                  <a:tcPr/>
                </a:tc>
                <a:tc gridSpan="2">
                  <a:txBody>
                    <a:bodyPr/>
                    <a:lstStyle/>
                    <a:p>
                      <a:pPr marL="0" lvl="0" indent="0" algn="ctr" rtl="0">
                        <a:lnSpc>
                          <a:spcPct val="115000"/>
                        </a:lnSpc>
                        <a:spcBef>
                          <a:spcPts val="0"/>
                        </a:spcBef>
                        <a:spcAft>
                          <a:spcPts val="0"/>
                        </a:spcAft>
                        <a:buNone/>
                      </a:pPr>
                      <a:r>
                        <a:rPr lang="en" sz="1200" b="1">
                          <a:solidFill>
                            <a:srgbClr val="FFFFFF"/>
                          </a:solidFill>
                        </a:rPr>
                        <a:t>Wanita</a:t>
                      </a:r>
                      <a:endParaRPr sz="1200" b="1">
                        <a:solidFill>
                          <a:srgbClr val="FFFFFF"/>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285F4"/>
                    </a:solidFill>
                  </a:tcPr>
                </a:tc>
                <a:tc hMerge="1">
                  <a:txBody>
                    <a:bodyPr/>
                    <a:lstStyle/>
                    <a:p>
                      <a:endParaRPr lang="en-US"/>
                    </a:p>
                  </a:txBody>
                  <a:tcPr/>
                </a:tc>
                <a:extLst>
                  <a:ext uri="{0D108BD9-81ED-4DB2-BD59-A6C34878D82A}">
                    <a16:rowId xmlns:a16="http://schemas.microsoft.com/office/drawing/2014/main" val="10000"/>
                  </a:ext>
                </a:extLst>
              </a:tr>
              <a:tr h="726075">
                <a:tc>
                  <a:txBody>
                    <a:bodyPr/>
                    <a:lstStyle/>
                    <a:p>
                      <a:pPr marL="0" lvl="0" indent="0" algn="l" rtl="0">
                        <a:lnSpc>
                          <a:spcPct val="115000"/>
                        </a:lnSpc>
                        <a:spcBef>
                          <a:spcPts val="0"/>
                        </a:spcBef>
                        <a:spcAft>
                          <a:spcPts val="0"/>
                        </a:spcAft>
                        <a:buNone/>
                      </a:pPr>
                      <a:r>
                        <a:rPr lang="en" sz="1200"/>
                        <a:t>Risiko</a:t>
                      </a:r>
                      <a:endParaRPr sz="12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9FB"/>
                    </a:solidFill>
                  </a:tcPr>
                </a:tc>
                <a:tc>
                  <a:txBody>
                    <a:bodyPr/>
                    <a:lstStyle/>
                    <a:p>
                      <a:pPr marL="0" lvl="0" indent="0" algn="l" rtl="0">
                        <a:lnSpc>
                          <a:spcPct val="115000"/>
                        </a:lnSpc>
                        <a:spcBef>
                          <a:spcPts val="0"/>
                        </a:spcBef>
                        <a:spcAft>
                          <a:spcPts val="0"/>
                        </a:spcAft>
                        <a:buNone/>
                      </a:pPr>
                      <a:r>
                        <a:rPr lang="en" sz="1200"/>
                        <a:t>meningkat</a:t>
                      </a:r>
                      <a:endParaRPr sz="12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9FB"/>
                    </a:solidFill>
                  </a:tcPr>
                </a:tc>
                <a:tc>
                  <a:txBody>
                    <a:bodyPr/>
                    <a:lstStyle/>
                    <a:p>
                      <a:pPr marL="0" lvl="0" indent="0" algn="l" rtl="0">
                        <a:lnSpc>
                          <a:spcPct val="115000"/>
                        </a:lnSpc>
                        <a:spcBef>
                          <a:spcPts val="0"/>
                        </a:spcBef>
                        <a:spcAft>
                          <a:spcPts val="0"/>
                        </a:spcAft>
                        <a:buNone/>
                      </a:pPr>
                      <a:r>
                        <a:rPr lang="en" sz="1200"/>
                        <a:t>Sangat meningkat</a:t>
                      </a:r>
                      <a:endParaRPr sz="12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9FB"/>
                    </a:solidFill>
                  </a:tcPr>
                </a:tc>
                <a:tc>
                  <a:txBody>
                    <a:bodyPr/>
                    <a:lstStyle/>
                    <a:p>
                      <a:pPr marL="0" lvl="0" indent="0" algn="l" rtl="0">
                        <a:lnSpc>
                          <a:spcPct val="115000"/>
                        </a:lnSpc>
                        <a:spcBef>
                          <a:spcPts val="0"/>
                        </a:spcBef>
                        <a:spcAft>
                          <a:spcPts val="0"/>
                        </a:spcAft>
                        <a:buNone/>
                      </a:pPr>
                      <a:r>
                        <a:rPr lang="en" sz="1200"/>
                        <a:t>Meningkat</a:t>
                      </a:r>
                      <a:endParaRPr sz="12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9FB"/>
                    </a:solidFill>
                  </a:tcPr>
                </a:tc>
                <a:tc>
                  <a:txBody>
                    <a:bodyPr/>
                    <a:lstStyle/>
                    <a:p>
                      <a:pPr marL="0" lvl="0" indent="0" algn="l" rtl="0">
                        <a:lnSpc>
                          <a:spcPct val="115000"/>
                        </a:lnSpc>
                        <a:spcBef>
                          <a:spcPts val="0"/>
                        </a:spcBef>
                        <a:spcAft>
                          <a:spcPts val="0"/>
                        </a:spcAft>
                        <a:buNone/>
                      </a:pPr>
                      <a:r>
                        <a:rPr lang="en" sz="1200"/>
                        <a:t>Sangat Meningkat</a:t>
                      </a:r>
                      <a:endParaRPr sz="12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9FB"/>
                    </a:solidFill>
                  </a:tcPr>
                </a:tc>
                <a:extLst>
                  <a:ext uri="{0D108BD9-81ED-4DB2-BD59-A6C34878D82A}">
                    <a16:rowId xmlns:a16="http://schemas.microsoft.com/office/drawing/2014/main" val="10001"/>
                  </a:ext>
                </a:extLst>
              </a:tr>
              <a:tr h="646200">
                <a:tc>
                  <a:txBody>
                    <a:bodyPr/>
                    <a:lstStyle/>
                    <a:p>
                      <a:pPr marL="0" lvl="0" indent="0" algn="l" rtl="0">
                        <a:lnSpc>
                          <a:spcPct val="115000"/>
                        </a:lnSpc>
                        <a:spcBef>
                          <a:spcPts val="0"/>
                        </a:spcBef>
                        <a:spcAft>
                          <a:spcPts val="0"/>
                        </a:spcAft>
                        <a:buNone/>
                      </a:pPr>
                      <a:r>
                        <a:rPr lang="en" sz="1200"/>
                        <a:t>Lingkar Pinggang</a:t>
                      </a:r>
                      <a:endParaRPr sz="12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DFD"/>
                    </a:solidFill>
                  </a:tcPr>
                </a:tc>
                <a:tc>
                  <a:txBody>
                    <a:bodyPr/>
                    <a:lstStyle/>
                    <a:p>
                      <a:pPr marL="0" lvl="0" indent="0" algn="l" rtl="0">
                        <a:lnSpc>
                          <a:spcPct val="115000"/>
                        </a:lnSpc>
                        <a:spcBef>
                          <a:spcPts val="0"/>
                        </a:spcBef>
                        <a:spcAft>
                          <a:spcPts val="0"/>
                        </a:spcAft>
                        <a:buNone/>
                      </a:pPr>
                      <a:r>
                        <a:rPr lang="en" sz="1200"/>
                        <a:t>&gt;94 cm</a:t>
                      </a:r>
                      <a:endParaRPr sz="12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DFD"/>
                    </a:solidFill>
                  </a:tcPr>
                </a:tc>
                <a:tc>
                  <a:txBody>
                    <a:bodyPr/>
                    <a:lstStyle/>
                    <a:p>
                      <a:pPr marL="0" lvl="0" indent="0" algn="l" rtl="0">
                        <a:lnSpc>
                          <a:spcPct val="115000"/>
                        </a:lnSpc>
                        <a:spcBef>
                          <a:spcPts val="0"/>
                        </a:spcBef>
                        <a:spcAft>
                          <a:spcPts val="0"/>
                        </a:spcAft>
                        <a:buNone/>
                      </a:pPr>
                      <a:r>
                        <a:rPr lang="en" sz="1200"/>
                        <a:t>&gt;102 cm</a:t>
                      </a:r>
                      <a:endParaRPr sz="12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DFD"/>
                    </a:solidFill>
                  </a:tcPr>
                </a:tc>
                <a:tc>
                  <a:txBody>
                    <a:bodyPr/>
                    <a:lstStyle/>
                    <a:p>
                      <a:pPr marL="0" lvl="0" indent="0" algn="l" rtl="0">
                        <a:lnSpc>
                          <a:spcPct val="115000"/>
                        </a:lnSpc>
                        <a:spcBef>
                          <a:spcPts val="0"/>
                        </a:spcBef>
                        <a:spcAft>
                          <a:spcPts val="0"/>
                        </a:spcAft>
                        <a:buNone/>
                      </a:pPr>
                      <a:r>
                        <a:rPr lang="en" sz="1200"/>
                        <a:t>&gt;80 cm</a:t>
                      </a:r>
                      <a:endParaRPr sz="12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DFD"/>
                    </a:solidFill>
                  </a:tcPr>
                </a:tc>
                <a:tc>
                  <a:txBody>
                    <a:bodyPr/>
                    <a:lstStyle/>
                    <a:p>
                      <a:pPr marL="0" lvl="0" indent="0" algn="l" rtl="0">
                        <a:lnSpc>
                          <a:spcPct val="115000"/>
                        </a:lnSpc>
                        <a:spcBef>
                          <a:spcPts val="0"/>
                        </a:spcBef>
                        <a:spcAft>
                          <a:spcPts val="0"/>
                        </a:spcAft>
                        <a:buNone/>
                      </a:pPr>
                      <a:r>
                        <a:rPr lang="en" sz="1200"/>
                        <a:t>&gt;88 cm</a:t>
                      </a:r>
                      <a:endParaRPr sz="12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DFD"/>
                    </a:solidFill>
                  </a:tcPr>
                </a:tc>
                <a:extLst>
                  <a:ext uri="{0D108BD9-81ED-4DB2-BD59-A6C34878D82A}">
                    <a16:rowId xmlns:a16="http://schemas.microsoft.com/office/drawing/2014/main" val="10002"/>
                  </a:ext>
                </a:extLst>
              </a:tr>
              <a:tr h="646200">
                <a:tc>
                  <a:txBody>
                    <a:bodyPr/>
                    <a:lstStyle/>
                    <a:p>
                      <a:pPr marL="0" lvl="0" indent="0" algn="l" rtl="0">
                        <a:lnSpc>
                          <a:spcPct val="115000"/>
                        </a:lnSpc>
                        <a:spcBef>
                          <a:spcPts val="0"/>
                        </a:spcBef>
                        <a:spcAft>
                          <a:spcPts val="0"/>
                        </a:spcAft>
                        <a:buNone/>
                      </a:pPr>
                      <a:r>
                        <a:rPr lang="en" sz="1200"/>
                        <a:t>Pinggang/</a:t>
                      </a:r>
                      <a:endParaRPr sz="1200"/>
                    </a:p>
                    <a:p>
                      <a:pPr marL="0" lvl="0" indent="0" algn="l" rtl="0">
                        <a:lnSpc>
                          <a:spcPct val="115000"/>
                        </a:lnSpc>
                        <a:spcBef>
                          <a:spcPts val="0"/>
                        </a:spcBef>
                        <a:spcAft>
                          <a:spcPts val="0"/>
                        </a:spcAft>
                        <a:buNone/>
                      </a:pPr>
                      <a:r>
                        <a:rPr lang="en" sz="1200"/>
                        <a:t>Panggul</a:t>
                      </a:r>
                      <a:endParaRPr sz="12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9FB"/>
                    </a:solidFill>
                  </a:tcPr>
                </a:tc>
                <a:tc>
                  <a:txBody>
                    <a:bodyPr/>
                    <a:lstStyle/>
                    <a:p>
                      <a:pPr marL="0" lvl="0" indent="0" algn="l" rtl="0">
                        <a:lnSpc>
                          <a:spcPct val="115000"/>
                        </a:lnSpc>
                        <a:spcBef>
                          <a:spcPts val="0"/>
                        </a:spcBef>
                        <a:spcAft>
                          <a:spcPts val="0"/>
                        </a:spcAft>
                        <a:buNone/>
                      </a:pPr>
                      <a:r>
                        <a:rPr lang="en" sz="1200"/>
                        <a:t>0,9</a:t>
                      </a:r>
                      <a:endParaRPr sz="12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9FB"/>
                    </a:solidFill>
                  </a:tcPr>
                </a:tc>
                <a:tc>
                  <a:txBody>
                    <a:bodyPr/>
                    <a:lstStyle/>
                    <a:p>
                      <a:pPr marL="0" lvl="0" indent="0" algn="l" rtl="0">
                        <a:lnSpc>
                          <a:spcPct val="115000"/>
                        </a:lnSpc>
                        <a:spcBef>
                          <a:spcPts val="0"/>
                        </a:spcBef>
                        <a:spcAft>
                          <a:spcPts val="0"/>
                        </a:spcAft>
                        <a:buNone/>
                      </a:pPr>
                      <a:r>
                        <a:rPr lang="en" sz="1200"/>
                        <a:t>1,0</a:t>
                      </a:r>
                      <a:endParaRPr sz="12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9FB"/>
                    </a:solidFill>
                  </a:tcPr>
                </a:tc>
                <a:tc>
                  <a:txBody>
                    <a:bodyPr/>
                    <a:lstStyle/>
                    <a:p>
                      <a:pPr marL="0" lvl="0" indent="0" algn="l" rtl="0">
                        <a:lnSpc>
                          <a:spcPct val="115000"/>
                        </a:lnSpc>
                        <a:spcBef>
                          <a:spcPts val="0"/>
                        </a:spcBef>
                        <a:spcAft>
                          <a:spcPts val="0"/>
                        </a:spcAft>
                        <a:buNone/>
                      </a:pPr>
                      <a:r>
                        <a:rPr lang="en" sz="1200"/>
                        <a:t>0,8</a:t>
                      </a:r>
                      <a:endParaRPr sz="12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9FB"/>
                    </a:solidFill>
                  </a:tcPr>
                </a:tc>
                <a:tc>
                  <a:txBody>
                    <a:bodyPr/>
                    <a:lstStyle/>
                    <a:p>
                      <a:pPr marL="0" lvl="0" indent="0" algn="l" rtl="0">
                        <a:lnSpc>
                          <a:spcPct val="115000"/>
                        </a:lnSpc>
                        <a:spcBef>
                          <a:spcPts val="0"/>
                        </a:spcBef>
                        <a:spcAft>
                          <a:spcPts val="0"/>
                        </a:spcAft>
                        <a:buNone/>
                      </a:pPr>
                      <a:r>
                        <a:rPr lang="en" sz="1200"/>
                        <a:t>0,9</a:t>
                      </a:r>
                      <a:endParaRPr sz="12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9FB"/>
                    </a:solidFill>
                  </a:tcPr>
                </a:tc>
                <a:extLst>
                  <a:ext uri="{0D108BD9-81ED-4DB2-BD59-A6C34878D82A}">
                    <a16:rowId xmlns:a16="http://schemas.microsoft.com/office/drawing/2014/main" val="10003"/>
                  </a:ext>
                </a:extLst>
              </a:tr>
            </a:tbl>
          </a:graphicData>
        </a:graphic>
      </p:graphicFrame>
      <p:sp>
        <p:nvSpPr>
          <p:cNvPr id="243" name="Google Shape;243;p36"/>
          <p:cNvSpPr txBox="1">
            <a:spLocks noGrp="1"/>
          </p:cNvSpPr>
          <p:nvPr>
            <p:ph type="subTitle" idx="4294967295"/>
          </p:nvPr>
        </p:nvSpPr>
        <p:spPr>
          <a:xfrm>
            <a:off x="5045088" y="1196400"/>
            <a:ext cx="3829500" cy="27507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SzPts val="1300"/>
              <a:buChar char="●"/>
            </a:pPr>
            <a:r>
              <a:rPr lang="en" sz="1300"/>
              <a:t>Seorang wanita dengan ukuran pinggang 87.5 cm dan ukuran pinggul 115 cm, memiliki rasio pinggang-pinggul sebesar 0.76. </a:t>
            </a:r>
            <a:endParaRPr sz="1300"/>
          </a:p>
          <a:p>
            <a:pPr marL="457200" lvl="0" indent="-311150" algn="l" rtl="0">
              <a:lnSpc>
                <a:spcPct val="115000"/>
              </a:lnSpc>
              <a:spcBef>
                <a:spcPts val="0"/>
              </a:spcBef>
              <a:spcAft>
                <a:spcPts val="0"/>
              </a:spcAft>
              <a:buSzPts val="1300"/>
              <a:buChar char="●"/>
            </a:pPr>
            <a:r>
              <a:rPr lang="en" sz="1300"/>
              <a:t>Rasio Pinggang Pinggul juga berperan dalam melihat bentuk tubuh seseorang.</a:t>
            </a:r>
            <a:endParaRPr sz="1300"/>
          </a:p>
          <a:p>
            <a:pPr marL="457200" lvl="0" indent="-311150" algn="l" rtl="0">
              <a:lnSpc>
                <a:spcPct val="115000"/>
              </a:lnSpc>
              <a:spcBef>
                <a:spcPts val="0"/>
              </a:spcBef>
              <a:spcAft>
                <a:spcPts val="0"/>
              </a:spcAft>
              <a:buSzPts val="1300"/>
              <a:buChar char="●"/>
            </a:pPr>
            <a:r>
              <a:rPr lang="en" sz="1300"/>
              <a:t>Gambaran buah pir lebih baik dibandingkan dengan gambaran buah apel. Pinggang diukur pada titik yang tersempit, sedangkan pinggul diukur pada titik yang terlebar</a:t>
            </a:r>
            <a:endParaRPr sz="1300"/>
          </a:p>
          <a:p>
            <a:pPr marL="457200" lvl="0" indent="-311150" algn="l" rtl="0">
              <a:lnSpc>
                <a:spcPct val="115000"/>
              </a:lnSpc>
              <a:spcBef>
                <a:spcPts val="0"/>
              </a:spcBef>
              <a:spcAft>
                <a:spcPts val="0"/>
              </a:spcAft>
              <a:buSzPts val="1300"/>
              <a:buChar char="●"/>
            </a:pPr>
            <a:r>
              <a:rPr lang="en" sz="1300"/>
              <a:t>Bebentuk Apel bila: </a:t>
            </a:r>
            <a:endParaRPr sz="1300"/>
          </a:p>
          <a:p>
            <a:pPr marL="914400" lvl="1" indent="-311150" algn="l" rtl="0">
              <a:lnSpc>
                <a:spcPct val="115000"/>
              </a:lnSpc>
              <a:spcBef>
                <a:spcPts val="0"/>
              </a:spcBef>
              <a:spcAft>
                <a:spcPts val="0"/>
              </a:spcAft>
              <a:buSzPts val="1300"/>
              <a:buChar char="○"/>
            </a:pPr>
            <a:r>
              <a:rPr lang="en" sz="1300"/>
              <a:t>WHR pria &gt;1; Wanita &gt;0,8 </a:t>
            </a:r>
            <a:endParaRPr sz="1300"/>
          </a:p>
        </p:txBody>
      </p:sp>
      <p:sp>
        <p:nvSpPr>
          <p:cNvPr id="244" name="Google Shape;244;p36"/>
          <p:cNvSpPr txBox="1">
            <a:spLocks noGrp="1"/>
          </p:cNvSpPr>
          <p:nvPr>
            <p:ph type="title"/>
          </p:nvPr>
        </p:nvSpPr>
        <p:spPr>
          <a:xfrm>
            <a:off x="4829750" y="239650"/>
            <a:ext cx="4032000" cy="512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000" b="1"/>
              <a:t>Cara Mendeteksi Obesitas</a:t>
            </a:r>
            <a:endParaRPr sz="20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p:nvPr/>
        </p:nvSpPr>
        <p:spPr>
          <a:xfrm>
            <a:off x="601500" y="988650"/>
            <a:ext cx="7941000" cy="378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b="1">
                <a:solidFill>
                  <a:schemeClr val="dk1"/>
                </a:solidFill>
                <a:latin typeface="Catamaran"/>
                <a:ea typeface="Catamaran"/>
                <a:cs typeface="Catamaran"/>
                <a:sym typeface="Catamaran"/>
              </a:rPr>
              <a:t>Indeks BROCA</a:t>
            </a:r>
            <a:endParaRPr sz="1700" b="1">
              <a:solidFill>
                <a:schemeClr val="dk1"/>
              </a:solidFill>
              <a:latin typeface="Catamaran"/>
              <a:ea typeface="Catamaran"/>
              <a:cs typeface="Catamaran"/>
              <a:sym typeface="Catamaran"/>
            </a:endParaRPr>
          </a:p>
          <a:p>
            <a:pPr marL="0" lvl="0" indent="0" algn="l" rtl="0">
              <a:lnSpc>
                <a:spcPct val="115000"/>
              </a:lnSpc>
              <a:spcBef>
                <a:spcPts val="0"/>
              </a:spcBef>
              <a:spcAft>
                <a:spcPts val="0"/>
              </a:spcAft>
              <a:buNone/>
            </a:pPr>
            <a:endParaRPr sz="1700" b="1">
              <a:solidFill>
                <a:schemeClr val="dk1"/>
              </a:solidFill>
              <a:latin typeface="Catamaran"/>
              <a:ea typeface="Catamaran"/>
              <a:cs typeface="Catamaran"/>
              <a:sym typeface="Catamaran"/>
            </a:endParaRPr>
          </a:p>
          <a:p>
            <a:pPr marL="457200" lvl="0" indent="-336550" algn="l" rtl="0">
              <a:lnSpc>
                <a:spcPct val="115000"/>
              </a:lnSpc>
              <a:spcBef>
                <a:spcPts val="0"/>
              </a:spcBef>
              <a:spcAft>
                <a:spcPts val="0"/>
              </a:spcAft>
              <a:buClr>
                <a:schemeClr val="dk1"/>
              </a:buClr>
              <a:buSzPts val="1700"/>
              <a:buFont typeface="Catamaran"/>
              <a:buChar char="●"/>
            </a:pPr>
            <a:r>
              <a:rPr lang="en" sz="1700">
                <a:solidFill>
                  <a:schemeClr val="dk1"/>
                </a:solidFill>
                <a:latin typeface="Catamaran"/>
                <a:ea typeface="Catamaran"/>
                <a:cs typeface="Catamaran"/>
                <a:sym typeface="Catamaran"/>
              </a:rPr>
              <a:t>Indeks BROCA dikembangkan oleh Paul Broca, seorang ahli bedah Perancis yang hidup diantara tahun 1824 dan 1880. </a:t>
            </a:r>
            <a:endParaRPr sz="1700">
              <a:solidFill>
                <a:schemeClr val="dk1"/>
              </a:solidFill>
              <a:latin typeface="Catamaran"/>
              <a:ea typeface="Catamaran"/>
              <a:cs typeface="Catamaran"/>
              <a:sym typeface="Catamaran"/>
            </a:endParaRPr>
          </a:p>
          <a:p>
            <a:pPr marL="457200" lvl="0" indent="-336550" algn="l" rtl="0">
              <a:lnSpc>
                <a:spcPct val="115000"/>
              </a:lnSpc>
              <a:spcBef>
                <a:spcPts val="0"/>
              </a:spcBef>
              <a:spcAft>
                <a:spcPts val="0"/>
              </a:spcAft>
              <a:buClr>
                <a:schemeClr val="dk1"/>
              </a:buClr>
              <a:buSzPts val="1700"/>
              <a:buFont typeface="Catamaran"/>
              <a:buChar char="●"/>
            </a:pPr>
            <a:r>
              <a:rPr lang="en" sz="1700">
                <a:solidFill>
                  <a:schemeClr val="dk1"/>
                </a:solidFill>
                <a:latin typeface="Catamaran"/>
                <a:ea typeface="Catamaran"/>
                <a:cs typeface="Catamaran"/>
                <a:sym typeface="Catamaran"/>
              </a:rPr>
              <a:t>Indeks broca ini hanya perkiraan kasar dan digunakan juga untuk mengetahui berat badan ideal. </a:t>
            </a:r>
            <a:endParaRPr sz="1700">
              <a:solidFill>
                <a:schemeClr val="dk1"/>
              </a:solidFill>
              <a:latin typeface="Catamaran"/>
              <a:ea typeface="Catamaran"/>
              <a:cs typeface="Catamaran"/>
              <a:sym typeface="Catamaran"/>
            </a:endParaRPr>
          </a:p>
          <a:p>
            <a:pPr marL="457200" lvl="0" indent="-336550" algn="l" rtl="0">
              <a:lnSpc>
                <a:spcPct val="115000"/>
              </a:lnSpc>
              <a:spcBef>
                <a:spcPts val="0"/>
              </a:spcBef>
              <a:spcAft>
                <a:spcPts val="0"/>
              </a:spcAft>
              <a:buClr>
                <a:schemeClr val="dk1"/>
              </a:buClr>
              <a:buSzPts val="1700"/>
              <a:buFont typeface="Catamaran"/>
              <a:buChar char="●"/>
            </a:pPr>
            <a:r>
              <a:rPr lang="en" sz="1700">
                <a:solidFill>
                  <a:schemeClr val="dk1"/>
                </a:solidFill>
                <a:latin typeface="Catamaran"/>
                <a:ea typeface="Catamaran"/>
                <a:cs typeface="Catamaran"/>
                <a:sym typeface="Catamaran"/>
              </a:rPr>
              <a:t>Perhitungan ini menggunakan rumus BB dan TB yaitu:</a:t>
            </a:r>
            <a:endParaRPr sz="1700">
              <a:solidFill>
                <a:schemeClr val="dk1"/>
              </a:solidFill>
              <a:latin typeface="Catamaran"/>
              <a:ea typeface="Catamaran"/>
              <a:cs typeface="Catamaran"/>
              <a:sym typeface="Catamaran"/>
            </a:endParaRPr>
          </a:p>
          <a:p>
            <a:pPr marL="2286000" lvl="0" indent="457200" algn="l" rtl="0">
              <a:lnSpc>
                <a:spcPct val="115000"/>
              </a:lnSpc>
              <a:spcBef>
                <a:spcPts val="0"/>
              </a:spcBef>
              <a:spcAft>
                <a:spcPts val="0"/>
              </a:spcAft>
              <a:buNone/>
            </a:pPr>
            <a:r>
              <a:rPr lang="en" sz="1700">
                <a:solidFill>
                  <a:schemeClr val="dk1"/>
                </a:solidFill>
                <a:latin typeface="Catamaran"/>
                <a:ea typeface="Catamaran"/>
                <a:cs typeface="Catamaran"/>
                <a:sym typeface="Catamaran"/>
              </a:rPr>
              <a:t>BB - [TB(cm)-100] x 100%. </a:t>
            </a:r>
            <a:endParaRPr sz="1700">
              <a:solidFill>
                <a:schemeClr val="dk1"/>
              </a:solidFill>
              <a:latin typeface="Catamaran"/>
              <a:ea typeface="Catamaran"/>
              <a:cs typeface="Catamaran"/>
              <a:sym typeface="Catamaran"/>
            </a:endParaRPr>
          </a:p>
          <a:p>
            <a:pPr marL="457200" lvl="0" indent="-336550" algn="l" rtl="0">
              <a:lnSpc>
                <a:spcPct val="115000"/>
              </a:lnSpc>
              <a:spcBef>
                <a:spcPts val="0"/>
              </a:spcBef>
              <a:spcAft>
                <a:spcPts val="0"/>
              </a:spcAft>
              <a:buClr>
                <a:schemeClr val="dk1"/>
              </a:buClr>
              <a:buSzPts val="1700"/>
              <a:buFont typeface="Catamaran"/>
              <a:buChar char="●"/>
            </a:pPr>
            <a:r>
              <a:rPr lang="en" sz="1700">
                <a:solidFill>
                  <a:schemeClr val="dk1"/>
                </a:solidFill>
                <a:latin typeface="Catamaran"/>
                <a:ea typeface="Catamaran"/>
                <a:cs typeface="Catamaran"/>
                <a:sym typeface="Catamaran"/>
              </a:rPr>
              <a:t>Hasilnya:</a:t>
            </a:r>
            <a:endParaRPr sz="1700">
              <a:solidFill>
                <a:schemeClr val="dk1"/>
              </a:solidFill>
              <a:latin typeface="Catamaran"/>
              <a:ea typeface="Catamaran"/>
              <a:cs typeface="Catamaran"/>
              <a:sym typeface="Catamaran"/>
            </a:endParaRPr>
          </a:p>
          <a:p>
            <a:pPr marL="457200" lvl="0" indent="0" algn="l" rtl="0">
              <a:lnSpc>
                <a:spcPct val="115000"/>
              </a:lnSpc>
              <a:spcBef>
                <a:spcPts val="0"/>
              </a:spcBef>
              <a:spcAft>
                <a:spcPts val="0"/>
              </a:spcAft>
              <a:buNone/>
            </a:pPr>
            <a:r>
              <a:rPr lang="en" sz="1700">
                <a:solidFill>
                  <a:schemeClr val="dk1"/>
                </a:solidFill>
                <a:latin typeface="Catamaran"/>
                <a:ea typeface="Catamaran"/>
                <a:cs typeface="Catamaran"/>
                <a:sym typeface="Catamaran"/>
              </a:rPr>
              <a:t>     Normal 	: 90-110% </a:t>
            </a:r>
            <a:endParaRPr sz="1700">
              <a:solidFill>
                <a:schemeClr val="dk1"/>
              </a:solidFill>
              <a:latin typeface="Catamaran"/>
              <a:ea typeface="Catamaran"/>
              <a:cs typeface="Catamaran"/>
              <a:sym typeface="Catamaran"/>
            </a:endParaRPr>
          </a:p>
          <a:p>
            <a:pPr marL="457200" lvl="0" indent="0" algn="l" rtl="0">
              <a:lnSpc>
                <a:spcPct val="115000"/>
              </a:lnSpc>
              <a:spcBef>
                <a:spcPts val="0"/>
              </a:spcBef>
              <a:spcAft>
                <a:spcPts val="0"/>
              </a:spcAft>
              <a:buNone/>
            </a:pPr>
            <a:r>
              <a:rPr lang="en" sz="1700">
                <a:solidFill>
                  <a:schemeClr val="dk1"/>
                </a:solidFill>
                <a:latin typeface="Catamaran"/>
                <a:ea typeface="Catamaran"/>
                <a:cs typeface="Catamaran"/>
                <a:sym typeface="Catamaran"/>
              </a:rPr>
              <a:t>     Overwight	: 110-120% </a:t>
            </a:r>
            <a:endParaRPr sz="1700">
              <a:solidFill>
                <a:schemeClr val="dk1"/>
              </a:solidFill>
              <a:latin typeface="Catamaran"/>
              <a:ea typeface="Catamaran"/>
              <a:cs typeface="Catamaran"/>
              <a:sym typeface="Catamaran"/>
            </a:endParaRPr>
          </a:p>
          <a:p>
            <a:pPr marL="457200" lvl="0" indent="0" algn="l" rtl="0">
              <a:lnSpc>
                <a:spcPct val="115000"/>
              </a:lnSpc>
              <a:spcBef>
                <a:spcPts val="0"/>
              </a:spcBef>
              <a:spcAft>
                <a:spcPts val="0"/>
              </a:spcAft>
              <a:buNone/>
            </a:pPr>
            <a:r>
              <a:rPr lang="en" sz="1700">
                <a:solidFill>
                  <a:schemeClr val="dk1"/>
                </a:solidFill>
                <a:latin typeface="Catamaran"/>
                <a:ea typeface="Catamaran"/>
                <a:cs typeface="Catamaran"/>
                <a:sym typeface="Catamaran"/>
              </a:rPr>
              <a:t>     Obesitas	: &gt;120%</a:t>
            </a:r>
            <a:endParaRPr sz="1700">
              <a:solidFill>
                <a:schemeClr val="dk1"/>
              </a:solidFill>
              <a:latin typeface="Catamaran"/>
              <a:ea typeface="Catamaran"/>
              <a:cs typeface="Catamaran"/>
              <a:sym typeface="Catamaran"/>
            </a:endParaRPr>
          </a:p>
        </p:txBody>
      </p:sp>
      <p:sp>
        <p:nvSpPr>
          <p:cNvPr id="250" name="Google Shape;250;p37"/>
          <p:cNvSpPr txBox="1">
            <a:spLocks noGrp="1"/>
          </p:cNvSpPr>
          <p:nvPr>
            <p:ph type="title"/>
          </p:nvPr>
        </p:nvSpPr>
        <p:spPr>
          <a:xfrm>
            <a:off x="4829750" y="239650"/>
            <a:ext cx="4032000" cy="512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000" b="1"/>
              <a:t>Cara Mendeteksi Obesitas</a:t>
            </a:r>
            <a:endParaRPr sz="20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8"/>
          <p:cNvSpPr/>
          <p:nvPr/>
        </p:nvSpPr>
        <p:spPr>
          <a:xfrm>
            <a:off x="5069100" y="4074900"/>
            <a:ext cx="1055400" cy="10686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8"/>
          <p:cNvSpPr txBox="1"/>
          <p:nvPr/>
        </p:nvSpPr>
        <p:spPr>
          <a:xfrm>
            <a:off x="380500" y="825400"/>
            <a:ext cx="5744100" cy="419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b="1">
                <a:solidFill>
                  <a:schemeClr val="dk1"/>
                </a:solidFill>
                <a:latin typeface="Catamaran"/>
                <a:ea typeface="Catamaran"/>
                <a:cs typeface="Catamaran"/>
                <a:sym typeface="Catamaran"/>
              </a:rPr>
              <a:t>Skin Fold Caliper / Tebal Lemak Kulit</a:t>
            </a:r>
            <a:endParaRPr sz="1700" b="1">
              <a:solidFill>
                <a:schemeClr val="dk1"/>
              </a:solidFill>
              <a:latin typeface="Catamaran"/>
              <a:ea typeface="Catamaran"/>
              <a:cs typeface="Catamaran"/>
              <a:sym typeface="Catamaran"/>
            </a:endParaRPr>
          </a:p>
          <a:p>
            <a:pPr marL="0" lvl="0" indent="0" algn="l" rtl="0">
              <a:lnSpc>
                <a:spcPct val="115000"/>
              </a:lnSpc>
              <a:spcBef>
                <a:spcPts val="0"/>
              </a:spcBef>
              <a:spcAft>
                <a:spcPts val="0"/>
              </a:spcAft>
              <a:buNone/>
            </a:pPr>
            <a:endParaRPr sz="1500" b="1">
              <a:solidFill>
                <a:schemeClr val="dk1"/>
              </a:solidFill>
              <a:latin typeface="Catamaran"/>
              <a:ea typeface="Catamaran"/>
              <a:cs typeface="Catamaran"/>
              <a:sym typeface="Catamaran"/>
            </a:endParaRPr>
          </a:p>
          <a:p>
            <a:pPr marL="457200" lvl="0" indent="-304800" algn="l" rtl="0">
              <a:lnSpc>
                <a:spcPct val="115000"/>
              </a:lnSpc>
              <a:spcBef>
                <a:spcPts val="0"/>
              </a:spcBef>
              <a:spcAft>
                <a:spcPts val="0"/>
              </a:spcAft>
              <a:buClr>
                <a:schemeClr val="dk1"/>
              </a:buClr>
              <a:buSzPts val="1200"/>
              <a:buFont typeface="Catamaran"/>
              <a:buChar char="●"/>
            </a:pPr>
            <a:r>
              <a:rPr lang="en" sz="1200">
                <a:solidFill>
                  <a:schemeClr val="dk1"/>
                </a:solidFill>
                <a:latin typeface="Catamaran"/>
                <a:ea typeface="Catamaran"/>
                <a:cs typeface="Catamaran"/>
                <a:sym typeface="Catamaran"/>
              </a:rPr>
              <a:t>Tebal lemak subkutan lipatan kulit dengan menggunakan "Skin Fold Caliper" pada beberapa tempat, </a:t>
            </a:r>
            <a:endParaRPr sz="1200">
              <a:solidFill>
                <a:schemeClr val="dk1"/>
              </a:solidFill>
              <a:latin typeface="Catamaran"/>
              <a:ea typeface="Catamaran"/>
              <a:cs typeface="Catamaran"/>
              <a:sym typeface="Catamaran"/>
            </a:endParaRPr>
          </a:p>
          <a:p>
            <a:pPr marL="457200" lvl="0" indent="-304800" algn="l" rtl="0">
              <a:lnSpc>
                <a:spcPct val="115000"/>
              </a:lnSpc>
              <a:spcBef>
                <a:spcPts val="0"/>
              </a:spcBef>
              <a:spcAft>
                <a:spcPts val="0"/>
              </a:spcAft>
              <a:buClr>
                <a:schemeClr val="dk1"/>
              </a:buClr>
              <a:buSzPts val="1200"/>
              <a:buFont typeface="Catamaran"/>
              <a:buChar char="●"/>
            </a:pPr>
            <a:r>
              <a:rPr lang="en" sz="1200">
                <a:solidFill>
                  <a:schemeClr val="dk1"/>
                </a:solidFill>
                <a:latin typeface="Catamaran"/>
                <a:ea typeface="Catamaran"/>
                <a:cs typeface="Catamaran"/>
                <a:sym typeface="Catamaran"/>
              </a:rPr>
              <a:t>antara lain: triceps, biseps, subskapula dan suprailiaka</a:t>
            </a:r>
            <a:endParaRPr sz="1200">
              <a:solidFill>
                <a:schemeClr val="dk1"/>
              </a:solidFill>
              <a:latin typeface="Catamaran"/>
              <a:ea typeface="Catamaran"/>
              <a:cs typeface="Catamaran"/>
              <a:sym typeface="Catamaran"/>
            </a:endParaRPr>
          </a:p>
          <a:p>
            <a:pPr marL="457200" lvl="0" indent="-304800" algn="l" rtl="0">
              <a:lnSpc>
                <a:spcPct val="115000"/>
              </a:lnSpc>
              <a:spcBef>
                <a:spcPts val="0"/>
              </a:spcBef>
              <a:spcAft>
                <a:spcPts val="0"/>
              </a:spcAft>
              <a:buClr>
                <a:schemeClr val="dk1"/>
              </a:buClr>
              <a:buSzPts val="1200"/>
              <a:buFont typeface="Catamaran"/>
              <a:buChar char="●"/>
            </a:pPr>
            <a:r>
              <a:rPr lang="en" sz="1200">
                <a:solidFill>
                  <a:schemeClr val="dk1"/>
                </a:solidFill>
                <a:latin typeface="Catamaran"/>
                <a:ea typeface="Catamaran"/>
                <a:cs typeface="Catamaran"/>
                <a:sym typeface="Catamaran"/>
              </a:rPr>
              <a:t>Lengan untuk Triceps dan biseps: </a:t>
            </a:r>
            <a:endParaRPr sz="1200">
              <a:solidFill>
                <a:schemeClr val="dk1"/>
              </a:solidFill>
              <a:latin typeface="Catamaran"/>
              <a:ea typeface="Catamaran"/>
              <a:cs typeface="Catamaran"/>
              <a:sym typeface="Catamaran"/>
            </a:endParaRPr>
          </a:p>
          <a:p>
            <a:pPr marL="914400" lvl="1" indent="-304800" algn="l" rtl="0">
              <a:lnSpc>
                <a:spcPct val="115000"/>
              </a:lnSpc>
              <a:spcBef>
                <a:spcPts val="0"/>
              </a:spcBef>
              <a:spcAft>
                <a:spcPts val="0"/>
              </a:spcAft>
              <a:buClr>
                <a:schemeClr val="dk1"/>
              </a:buClr>
              <a:buSzPts val="1200"/>
              <a:buFont typeface="Catamaran"/>
              <a:buChar char="○"/>
            </a:pPr>
            <a:r>
              <a:rPr lang="en" sz="1200">
                <a:solidFill>
                  <a:schemeClr val="dk1"/>
                </a:solidFill>
                <a:latin typeface="Catamaran"/>
                <a:ea typeface="Catamaran"/>
                <a:cs typeface="Catamaran"/>
                <a:sym typeface="Catamaran"/>
              </a:rPr>
              <a:t>Diukur Panjang lengan atas, kita cari titik tengahnya. Kita tandai bagian depan (bisep) dan belakang (trisep)</a:t>
            </a:r>
            <a:endParaRPr sz="1200">
              <a:solidFill>
                <a:schemeClr val="dk1"/>
              </a:solidFill>
              <a:latin typeface="Catamaran"/>
              <a:ea typeface="Catamaran"/>
              <a:cs typeface="Catamaran"/>
              <a:sym typeface="Catamaran"/>
            </a:endParaRPr>
          </a:p>
          <a:p>
            <a:pPr marL="914400" lvl="1" indent="-304800" algn="l" rtl="0">
              <a:lnSpc>
                <a:spcPct val="115000"/>
              </a:lnSpc>
              <a:spcBef>
                <a:spcPts val="0"/>
              </a:spcBef>
              <a:spcAft>
                <a:spcPts val="0"/>
              </a:spcAft>
              <a:buClr>
                <a:schemeClr val="dk1"/>
              </a:buClr>
              <a:buSzPts val="1200"/>
              <a:buFont typeface="Catamaran"/>
              <a:buChar char="○"/>
            </a:pPr>
            <a:r>
              <a:rPr lang="en" sz="1200">
                <a:solidFill>
                  <a:schemeClr val="dk1"/>
                </a:solidFill>
                <a:latin typeface="Catamaran"/>
                <a:ea typeface="Catamaran"/>
                <a:cs typeface="Catamaran"/>
                <a:sym typeface="Catamaran"/>
              </a:rPr>
              <a:t>Kita lakukan penjepitan skin caliper 1 cm di antara titik, kita tahan dua detik kemudian kita ukur.</a:t>
            </a:r>
            <a:endParaRPr sz="1200">
              <a:solidFill>
                <a:schemeClr val="dk1"/>
              </a:solidFill>
              <a:latin typeface="Catamaran"/>
              <a:ea typeface="Catamaran"/>
              <a:cs typeface="Catamaran"/>
              <a:sym typeface="Catamaran"/>
            </a:endParaRPr>
          </a:p>
          <a:p>
            <a:pPr marL="914400" lvl="1" indent="-304800" algn="l" rtl="0">
              <a:lnSpc>
                <a:spcPct val="115000"/>
              </a:lnSpc>
              <a:spcBef>
                <a:spcPts val="0"/>
              </a:spcBef>
              <a:spcAft>
                <a:spcPts val="0"/>
              </a:spcAft>
              <a:buClr>
                <a:schemeClr val="dk1"/>
              </a:buClr>
              <a:buSzPts val="1200"/>
              <a:buFont typeface="Catamaran"/>
              <a:buChar char="○"/>
            </a:pPr>
            <a:r>
              <a:rPr lang="en" sz="1200">
                <a:solidFill>
                  <a:schemeClr val="dk1"/>
                </a:solidFill>
                <a:latin typeface="Catamaran"/>
                <a:ea typeface="Catamaran"/>
                <a:cs typeface="Catamaran"/>
                <a:sym typeface="Catamaran"/>
              </a:rPr>
              <a:t>Obes: Pria &gt;30 mm, Perempuan &gt; 20 mm</a:t>
            </a:r>
            <a:endParaRPr sz="1200">
              <a:solidFill>
                <a:schemeClr val="dk1"/>
              </a:solidFill>
              <a:latin typeface="Catamaran"/>
              <a:ea typeface="Catamaran"/>
              <a:cs typeface="Catamaran"/>
              <a:sym typeface="Catamaran"/>
            </a:endParaRPr>
          </a:p>
          <a:p>
            <a:pPr marL="457200" lvl="0" indent="-304800" algn="l" rtl="0">
              <a:lnSpc>
                <a:spcPct val="115000"/>
              </a:lnSpc>
              <a:spcBef>
                <a:spcPts val="0"/>
              </a:spcBef>
              <a:spcAft>
                <a:spcPts val="0"/>
              </a:spcAft>
              <a:buClr>
                <a:schemeClr val="dk1"/>
              </a:buClr>
              <a:buSzPts val="1200"/>
              <a:buFont typeface="Catamaran"/>
              <a:buChar char="●"/>
            </a:pPr>
            <a:r>
              <a:rPr lang="en" sz="1200">
                <a:solidFill>
                  <a:schemeClr val="dk1"/>
                </a:solidFill>
                <a:latin typeface="Catamaran"/>
                <a:ea typeface="Catamaran"/>
                <a:cs typeface="Catamaran"/>
                <a:sym typeface="Catamaran"/>
              </a:rPr>
              <a:t>Suprailika (di atas tulang ilium)</a:t>
            </a:r>
            <a:endParaRPr sz="1200">
              <a:solidFill>
                <a:schemeClr val="dk1"/>
              </a:solidFill>
              <a:latin typeface="Catamaran"/>
              <a:ea typeface="Catamaran"/>
              <a:cs typeface="Catamaran"/>
              <a:sym typeface="Catamaran"/>
            </a:endParaRPr>
          </a:p>
          <a:p>
            <a:pPr marL="914400" lvl="1" indent="-304800" algn="l" rtl="0">
              <a:lnSpc>
                <a:spcPct val="115000"/>
              </a:lnSpc>
              <a:spcBef>
                <a:spcPts val="0"/>
              </a:spcBef>
              <a:spcAft>
                <a:spcPts val="0"/>
              </a:spcAft>
              <a:buClr>
                <a:schemeClr val="dk1"/>
              </a:buClr>
              <a:buSzPts val="1200"/>
              <a:buFont typeface="Catamaran"/>
              <a:buChar char="○"/>
            </a:pPr>
            <a:r>
              <a:rPr lang="en" sz="1200">
                <a:solidFill>
                  <a:schemeClr val="dk1"/>
                </a:solidFill>
                <a:latin typeface="Catamaran"/>
                <a:ea typeface="Catamaran"/>
                <a:cs typeface="Catamaran"/>
                <a:sym typeface="Catamaran"/>
              </a:rPr>
              <a:t>Pengukuran tebal lemak sejajar di atas tulang ilium</a:t>
            </a:r>
            <a:endParaRPr sz="1200">
              <a:solidFill>
                <a:schemeClr val="dk1"/>
              </a:solidFill>
              <a:latin typeface="Catamaran"/>
              <a:ea typeface="Catamaran"/>
              <a:cs typeface="Catamaran"/>
              <a:sym typeface="Catamaran"/>
            </a:endParaRPr>
          </a:p>
          <a:p>
            <a:pPr marL="457200" lvl="0" indent="-304800" algn="l" rtl="0">
              <a:lnSpc>
                <a:spcPct val="115000"/>
              </a:lnSpc>
              <a:spcBef>
                <a:spcPts val="0"/>
              </a:spcBef>
              <a:spcAft>
                <a:spcPts val="0"/>
              </a:spcAft>
              <a:buClr>
                <a:schemeClr val="dk1"/>
              </a:buClr>
              <a:buSzPts val="1200"/>
              <a:buFont typeface="Catamaran"/>
              <a:buChar char="●"/>
            </a:pPr>
            <a:r>
              <a:rPr lang="en" sz="1200">
                <a:solidFill>
                  <a:schemeClr val="dk1"/>
                </a:solidFill>
                <a:latin typeface="Catamaran"/>
                <a:ea typeface="Catamaran"/>
                <a:cs typeface="Catamaran"/>
                <a:sym typeface="Catamaran"/>
              </a:rPr>
              <a:t>Subskapula (di bawah scapula)</a:t>
            </a:r>
            <a:endParaRPr sz="1200">
              <a:solidFill>
                <a:schemeClr val="dk1"/>
              </a:solidFill>
              <a:latin typeface="Catamaran"/>
              <a:ea typeface="Catamaran"/>
              <a:cs typeface="Catamaran"/>
              <a:sym typeface="Catamaran"/>
            </a:endParaRPr>
          </a:p>
          <a:p>
            <a:pPr marL="914400" lvl="1" indent="-304800" algn="l" rtl="0">
              <a:lnSpc>
                <a:spcPct val="115000"/>
              </a:lnSpc>
              <a:spcBef>
                <a:spcPts val="0"/>
              </a:spcBef>
              <a:spcAft>
                <a:spcPts val="0"/>
              </a:spcAft>
              <a:buClr>
                <a:schemeClr val="dk1"/>
              </a:buClr>
              <a:buSzPts val="1200"/>
              <a:buFont typeface="Catamaran"/>
              <a:buChar char="○"/>
            </a:pPr>
            <a:r>
              <a:rPr lang="en" sz="1200">
                <a:solidFill>
                  <a:schemeClr val="dk1"/>
                </a:solidFill>
                <a:latin typeface="Catamaran"/>
                <a:ea typeface="Catamaran"/>
                <a:cs typeface="Catamaran"/>
                <a:sym typeface="Catamaran"/>
              </a:rPr>
              <a:t>Pengukuran tebal lemak sejajar di bawah tulang scapula (belikat)</a:t>
            </a:r>
            <a:endParaRPr sz="1200">
              <a:solidFill>
                <a:schemeClr val="dk1"/>
              </a:solidFill>
              <a:latin typeface="Catamaran"/>
              <a:ea typeface="Catamaran"/>
              <a:cs typeface="Catamaran"/>
              <a:sym typeface="Catamaran"/>
            </a:endParaRPr>
          </a:p>
          <a:p>
            <a:pPr marL="457200" lvl="0" indent="-304800" algn="l" rtl="0">
              <a:lnSpc>
                <a:spcPct val="115000"/>
              </a:lnSpc>
              <a:spcBef>
                <a:spcPts val="0"/>
              </a:spcBef>
              <a:spcAft>
                <a:spcPts val="0"/>
              </a:spcAft>
              <a:buClr>
                <a:schemeClr val="dk1"/>
              </a:buClr>
              <a:buSzPts val="1200"/>
              <a:buFont typeface="Catamaran"/>
              <a:buChar char="●"/>
            </a:pPr>
            <a:r>
              <a:rPr lang="en" sz="1200">
                <a:solidFill>
                  <a:schemeClr val="dk1"/>
                </a:solidFill>
                <a:latin typeface="Catamaran"/>
                <a:ea typeface="Catamaran"/>
                <a:cs typeface="Catamaran"/>
                <a:sym typeface="Catamaran"/>
              </a:rPr>
              <a:t>Pengukuran dikeempat bagian tubuh ini lebih dianjurkan dari pada berat badan, karena tidak dipengaruhi tinggi badan, sehingga dapat memberi nilai untuk tiap umur dan jenis kelamin</a:t>
            </a:r>
            <a:endParaRPr sz="1200">
              <a:solidFill>
                <a:schemeClr val="dk1"/>
              </a:solidFill>
              <a:latin typeface="Catamaran"/>
              <a:ea typeface="Catamaran"/>
              <a:cs typeface="Catamaran"/>
              <a:sym typeface="Catamaran"/>
            </a:endParaRPr>
          </a:p>
        </p:txBody>
      </p:sp>
      <p:sp>
        <p:nvSpPr>
          <p:cNvPr id="257" name="Google Shape;257;p38"/>
          <p:cNvSpPr txBox="1">
            <a:spLocks noGrp="1"/>
          </p:cNvSpPr>
          <p:nvPr>
            <p:ph type="title"/>
          </p:nvPr>
        </p:nvSpPr>
        <p:spPr>
          <a:xfrm>
            <a:off x="4829750" y="239650"/>
            <a:ext cx="4032000" cy="512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000" b="1"/>
              <a:t>Cara Mendeteksi Obesitas</a:t>
            </a:r>
            <a:endParaRPr sz="2000" b="1"/>
          </a:p>
        </p:txBody>
      </p:sp>
      <p:pic>
        <p:nvPicPr>
          <p:cNvPr id="258" name="Google Shape;258;p38"/>
          <p:cNvPicPr preferRelativeResize="0"/>
          <p:nvPr/>
        </p:nvPicPr>
        <p:blipFill>
          <a:blip r:embed="rId3">
            <a:alphaModFix/>
          </a:blip>
          <a:stretch>
            <a:fillRect/>
          </a:stretch>
        </p:blipFill>
        <p:spPr>
          <a:xfrm>
            <a:off x="5968525" y="2059275"/>
            <a:ext cx="2893225" cy="1726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9"/>
          <p:cNvSpPr txBox="1"/>
          <p:nvPr/>
        </p:nvSpPr>
        <p:spPr>
          <a:xfrm>
            <a:off x="625975" y="1050025"/>
            <a:ext cx="7941000" cy="316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b="1">
                <a:solidFill>
                  <a:schemeClr val="dk1"/>
                </a:solidFill>
                <a:latin typeface="Catamaran"/>
                <a:ea typeface="Catamaran"/>
                <a:cs typeface="Catamaran"/>
                <a:sym typeface="Catamaran"/>
              </a:rPr>
              <a:t>Underwater Weight</a:t>
            </a:r>
            <a:endParaRPr sz="1700" b="1">
              <a:solidFill>
                <a:schemeClr val="dk1"/>
              </a:solidFill>
              <a:latin typeface="Catamaran"/>
              <a:ea typeface="Catamaran"/>
              <a:cs typeface="Catamaran"/>
              <a:sym typeface="Catamaran"/>
            </a:endParaRPr>
          </a:p>
          <a:p>
            <a:pPr marL="0" lvl="0" indent="0" algn="l" rtl="0">
              <a:lnSpc>
                <a:spcPct val="115000"/>
              </a:lnSpc>
              <a:spcBef>
                <a:spcPts val="0"/>
              </a:spcBef>
              <a:spcAft>
                <a:spcPts val="0"/>
              </a:spcAft>
              <a:buClr>
                <a:schemeClr val="hlink"/>
              </a:buClr>
              <a:buSzPts val="1100"/>
              <a:buFont typeface="Arial"/>
              <a:buNone/>
            </a:pPr>
            <a:endParaRPr sz="1700" b="1">
              <a:solidFill>
                <a:schemeClr val="dk1"/>
              </a:solidFill>
              <a:latin typeface="Catamaran"/>
              <a:ea typeface="Catamaran"/>
              <a:cs typeface="Catamaran"/>
              <a:sym typeface="Catamaran"/>
            </a:endParaRPr>
          </a:p>
          <a:p>
            <a:pPr marL="457200" lvl="0" indent="-336550" algn="l" rtl="0">
              <a:lnSpc>
                <a:spcPct val="115000"/>
              </a:lnSpc>
              <a:spcBef>
                <a:spcPts val="0"/>
              </a:spcBef>
              <a:spcAft>
                <a:spcPts val="0"/>
              </a:spcAft>
              <a:buClr>
                <a:schemeClr val="dk1"/>
              </a:buClr>
              <a:buSzPts val="1700"/>
              <a:buFont typeface="Catamaran"/>
              <a:buChar char="●"/>
            </a:pPr>
            <a:r>
              <a:rPr lang="en" sz="1700">
                <a:solidFill>
                  <a:schemeClr val="dk1"/>
                </a:solidFill>
                <a:latin typeface="Catamaran"/>
                <a:ea typeface="Catamaran"/>
                <a:cs typeface="Catamaran"/>
                <a:sym typeface="Catamaran"/>
              </a:rPr>
              <a:t>Underwater weight merupakan pengukuran berat badan dilakukan di dalam air </a:t>
            </a:r>
            <a:endParaRPr sz="1700">
              <a:solidFill>
                <a:schemeClr val="dk1"/>
              </a:solidFill>
              <a:latin typeface="Catamaran"/>
              <a:ea typeface="Catamaran"/>
              <a:cs typeface="Catamaran"/>
              <a:sym typeface="Catamaran"/>
            </a:endParaRPr>
          </a:p>
          <a:p>
            <a:pPr marL="457200" lvl="0" indent="-336550" algn="l" rtl="0">
              <a:lnSpc>
                <a:spcPct val="115000"/>
              </a:lnSpc>
              <a:spcBef>
                <a:spcPts val="0"/>
              </a:spcBef>
              <a:spcAft>
                <a:spcPts val="0"/>
              </a:spcAft>
              <a:buClr>
                <a:schemeClr val="dk1"/>
              </a:buClr>
              <a:buSzPts val="1700"/>
              <a:buFont typeface="Catamaran"/>
              <a:buChar char="●"/>
            </a:pPr>
            <a:r>
              <a:rPr lang="en" sz="1700">
                <a:solidFill>
                  <a:schemeClr val="dk1"/>
                </a:solidFill>
                <a:latin typeface="Catamaran"/>
                <a:ea typeface="Catamaran"/>
                <a:cs typeface="Catamaran"/>
                <a:sym typeface="Catamaran"/>
              </a:rPr>
              <a:t>Merupakan pengukuran yang relatif kompleks namun akuran untuk pengukuran persentase lemak tubuh</a:t>
            </a:r>
            <a:endParaRPr sz="1700">
              <a:solidFill>
                <a:schemeClr val="dk1"/>
              </a:solidFill>
              <a:latin typeface="Catamaran"/>
              <a:ea typeface="Catamaran"/>
              <a:cs typeface="Catamaran"/>
              <a:sym typeface="Catamaran"/>
            </a:endParaRPr>
          </a:p>
          <a:p>
            <a:pPr marL="457200" lvl="0" indent="-336550" algn="l" rtl="0">
              <a:lnSpc>
                <a:spcPct val="115000"/>
              </a:lnSpc>
              <a:spcBef>
                <a:spcPts val="0"/>
              </a:spcBef>
              <a:spcAft>
                <a:spcPts val="0"/>
              </a:spcAft>
              <a:buClr>
                <a:schemeClr val="dk1"/>
              </a:buClr>
              <a:buSzPts val="1700"/>
              <a:buFont typeface="Catamaran"/>
              <a:buChar char="●"/>
            </a:pPr>
            <a:r>
              <a:rPr lang="en" sz="1700">
                <a:solidFill>
                  <a:schemeClr val="dk1"/>
                </a:solidFill>
                <a:latin typeface="Catamaran"/>
                <a:ea typeface="Catamaran"/>
                <a:cs typeface="Catamaran"/>
                <a:sym typeface="Catamaran"/>
              </a:rPr>
              <a:t>Prinsip dasarnya adalah bahwa lemak tubuh mempunyai densitas yang lebih rendah daripada air, dan masa otot sebaliknya</a:t>
            </a:r>
            <a:endParaRPr sz="1700">
              <a:solidFill>
                <a:schemeClr val="dk1"/>
              </a:solidFill>
              <a:latin typeface="Catamaran"/>
              <a:ea typeface="Catamaran"/>
              <a:cs typeface="Catamaran"/>
              <a:sym typeface="Catamaran"/>
            </a:endParaRPr>
          </a:p>
        </p:txBody>
      </p:sp>
      <p:sp>
        <p:nvSpPr>
          <p:cNvPr id="264" name="Google Shape;264;p39"/>
          <p:cNvSpPr txBox="1">
            <a:spLocks noGrp="1"/>
          </p:cNvSpPr>
          <p:nvPr>
            <p:ph type="title"/>
          </p:nvPr>
        </p:nvSpPr>
        <p:spPr>
          <a:xfrm>
            <a:off x="4829750" y="239650"/>
            <a:ext cx="4032000" cy="512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000" b="1"/>
              <a:t>Cara Mendeteksi Obesitas</a:t>
            </a:r>
            <a:endParaRPr sz="20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0"/>
          <p:cNvSpPr txBox="1">
            <a:spLocks noGrp="1"/>
          </p:cNvSpPr>
          <p:nvPr>
            <p:ph type="title" idx="6"/>
          </p:nvPr>
        </p:nvSpPr>
        <p:spPr>
          <a:xfrm>
            <a:off x="673050" y="957350"/>
            <a:ext cx="7797900" cy="32649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000" b="1"/>
              <a:t>3. Pengukuran Laboratorik</a:t>
            </a:r>
            <a:endParaRPr sz="2000" b="1"/>
          </a:p>
          <a:p>
            <a:pPr marL="0" lvl="0" indent="0" algn="just" rtl="0">
              <a:spcBef>
                <a:spcPts val="0"/>
              </a:spcBef>
              <a:spcAft>
                <a:spcPts val="0"/>
              </a:spcAft>
              <a:buNone/>
            </a:pPr>
            <a:endParaRPr sz="2000" b="1"/>
          </a:p>
          <a:p>
            <a:pPr marL="457200" lvl="0" indent="-336550" algn="l" rtl="0">
              <a:lnSpc>
                <a:spcPct val="115000"/>
              </a:lnSpc>
              <a:spcBef>
                <a:spcPts val="0"/>
              </a:spcBef>
              <a:spcAft>
                <a:spcPts val="0"/>
              </a:spcAft>
              <a:buSzPts val="1700"/>
              <a:buAutoNum type="alphaLcPeriod"/>
            </a:pPr>
            <a:r>
              <a:rPr lang="en" sz="1700" b="1"/>
              <a:t>Bioelectric Impedance Analysis (BIA)</a:t>
            </a:r>
            <a:endParaRPr sz="1700" b="1"/>
          </a:p>
          <a:p>
            <a:pPr marL="914400" lvl="0" indent="-336550" algn="l" rtl="0">
              <a:lnSpc>
                <a:spcPct val="115000"/>
              </a:lnSpc>
              <a:spcBef>
                <a:spcPts val="0"/>
              </a:spcBef>
              <a:spcAft>
                <a:spcPts val="0"/>
              </a:spcAft>
              <a:buSzPts val="1700"/>
              <a:buChar char="●"/>
            </a:pPr>
            <a:r>
              <a:rPr lang="en" sz="1700"/>
              <a:t>Cara pengukuran: penderita berdiri di atas skala khusus dan sejumlah arus listrik yang tidak berbahaya dialirkan ke seluruh tubuh lalu dianalisis</a:t>
            </a:r>
            <a:endParaRPr sz="1700"/>
          </a:p>
          <a:p>
            <a:pPr marL="914400" lvl="0" indent="-336550" algn="l" rtl="0">
              <a:lnSpc>
                <a:spcPct val="115000"/>
              </a:lnSpc>
              <a:spcBef>
                <a:spcPts val="0"/>
              </a:spcBef>
              <a:spcAft>
                <a:spcPts val="0"/>
              </a:spcAft>
              <a:buSzPts val="1700"/>
              <a:buChar char="●"/>
            </a:pPr>
            <a:r>
              <a:rPr lang="en" sz="1700"/>
              <a:t>Hasil: besaran persentase lemak tubuh, masa air dan masa otot total maupun parsial tiap bagian tubuh.</a:t>
            </a:r>
            <a:endParaRPr sz="1700"/>
          </a:p>
          <a:p>
            <a:pPr marL="0" lvl="0" indent="0" algn="l" rtl="0">
              <a:lnSpc>
                <a:spcPct val="115000"/>
              </a:lnSpc>
              <a:spcBef>
                <a:spcPts val="0"/>
              </a:spcBef>
              <a:spcAft>
                <a:spcPts val="0"/>
              </a:spcAft>
              <a:buNone/>
            </a:pPr>
            <a:endParaRPr sz="2000" b="1"/>
          </a:p>
        </p:txBody>
      </p:sp>
      <p:sp>
        <p:nvSpPr>
          <p:cNvPr id="270" name="Google Shape;270;p40"/>
          <p:cNvSpPr txBox="1">
            <a:spLocks noGrp="1"/>
          </p:cNvSpPr>
          <p:nvPr>
            <p:ph type="title"/>
          </p:nvPr>
        </p:nvSpPr>
        <p:spPr>
          <a:xfrm>
            <a:off x="4829750" y="239650"/>
            <a:ext cx="4032000" cy="512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000" b="1"/>
              <a:t>Cara Mendeteksi Obesitas</a:t>
            </a:r>
            <a:endParaRPr sz="20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1"/>
          <p:cNvSpPr txBox="1">
            <a:spLocks noGrp="1"/>
          </p:cNvSpPr>
          <p:nvPr>
            <p:ph type="title" idx="4294967295"/>
          </p:nvPr>
        </p:nvSpPr>
        <p:spPr>
          <a:xfrm>
            <a:off x="673050" y="751750"/>
            <a:ext cx="7797900" cy="37680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000" b="1"/>
              <a:t>3. Pengukuran Laboratorik</a:t>
            </a:r>
            <a:endParaRPr sz="2000" b="1"/>
          </a:p>
          <a:p>
            <a:pPr marL="0" lvl="0" indent="0" algn="l" rtl="0">
              <a:lnSpc>
                <a:spcPct val="115000"/>
              </a:lnSpc>
              <a:spcBef>
                <a:spcPts val="0"/>
              </a:spcBef>
              <a:spcAft>
                <a:spcPts val="0"/>
              </a:spcAft>
              <a:buNone/>
            </a:pPr>
            <a:endParaRPr sz="2000" b="1"/>
          </a:p>
          <a:p>
            <a:pPr marL="0" lvl="0" indent="0" algn="l" rtl="0">
              <a:lnSpc>
                <a:spcPct val="115000"/>
              </a:lnSpc>
              <a:spcBef>
                <a:spcPts val="0"/>
              </a:spcBef>
              <a:spcAft>
                <a:spcPts val="0"/>
              </a:spcAft>
              <a:buClr>
                <a:schemeClr val="hlink"/>
              </a:buClr>
              <a:buSzPts val="1100"/>
              <a:buFont typeface="Arial"/>
              <a:buNone/>
            </a:pPr>
            <a:r>
              <a:rPr lang="en" sz="1700" b="1"/>
              <a:t>b. BOP POD</a:t>
            </a:r>
            <a:endParaRPr sz="1700" b="1"/>
          </a:p>
          <a:p>
            <a:pPr marL="914400" lvl="0" indent="-336550" algn="l" rtl="0">
              <a:lnSpc>
                <a:spcPct val="115000"/>
              </a:lnSpc>
              <a:spcBef>
                <a:spcPts val="0"/>
              </a:spcBef>
              <a:spcAft>
                <a:spcPts val="0"/>
              </a:spcAft>
              <a:buSzPts val="1700"/>
              <a:buChar char="●"/>
            </a:pPr>
            <a:r>
              <a:rPr lang="en" sz="1700"/>
              <a:t>Untuk mengukur lemak dalam tubuh, yaitu berupa ruang berbentuk telur yang telah dikomputerisasi. </a:t>
            </a:r>
            <a:endParaRPr sz="1700"/>
          </a:p>
          <a:p>
            <a:pPr marL="914400" lvl="0" indent="-336550" algn="l" rtl="0">
              <a:lnSpc>
                <a:spcPct val="115000"/>
              </a:lnSpc>
              <a:spcBef>
                <a:spcPts val="0"/>
              </a:spcBef>
              <a:spcAft>
                <a:spcPts val="0"/>
              </a:spcAft>
              <a:buSzPts val="1700"/>
              <a:buChar char="●"/>
            </a:pPr>
            <a:r>
              <a:rPr lang="en" sz="1700"/>
              <a:t>Prinsip: jumlah udara yang tersisa digunakan untuk mengukur lemak tubuh</a:t>
            </a:r>
            <a:endParaRPr sz="1700"/>
          </a:p>
          <a:p>
            <a:pPr marL="0" lvl="0" indent="0" algn="l" rtl="0">
              <a:lnSpc>
                <a:spcPct val="115000"/>
              </a:lnSpc>
              <a:spcBef>
                <a:spcPts val="0"/>
              </a:spcBef>
              <a:spcAft>
                <a:spcPts val="0"/>
              </a:spcAft>
              <a:buClr>
                <a:schemeClr val="hlink"/>
              </a:buClr>
              <a:buSzPts val="1100"/>
              <a:buFont typeface="Arial"/>
              <a:buNone/>
            </a:pPr>
            <a:endParaRPr sz="1700"/>
          </a:p>
          <a:p>
            <a:pPr marL="0" lvl="0" indent="0" algn="l" rtl="0">
              <a:lnSpc>
                <a:spcPct val="115000"/>
              </a:lnSpc>
              <a:spcBef>
                <a:spcPts val="0"/>
              </a:spcBef>
              <a:spcAft>
                <a:spcPts val="0"/>
              </a:spcAft>
              <a:buClr>
                <a:schemeClr val="hlink"/>
              </a:buClr>
              <a:buSzPts val="1100"/>
              <a:buFont typeface="Arial"/>
              <a:buNone/>
            </a:pPr>
            <a:r>
              <a:rPr lang="en" sz="1700" b="1"/>
              <a:t>c. Dual Energy X-ray Absorptometry (DXA)</a:t>
            </a:r>
            <a:endParaRPr sz="1700" b="1"/>
          </a:p>
          <a:p>
            <a:pPr marL="914400" lvl="0" indent="-336550" algn="l" rtl="0">
              <a:lnSpc>
                <a:spcPct val="115000"/>
              </a:lnSpc>
              <a:spcBef>
                <a:spcPts val="0"/>
              </a:spcBef>
              <a:spcAft>
                <a:spcPts val="0"/>
              </a:spcAft>
              <a:buSzPts val="1700"/>
              <a:buChar char="●"/>
            </a:pPr>
            <a:r>
              <a:rPr lang="en" sz="1700"/>
              <a:t>Untuk mengukur jumlah dan lokasi lemak dalam tubuh yaitu dengan cara menyerupai scanning tulang. </a:t>
            </a:r>
            <a:endParaRPr sz="1700"/>
          </a:p>
          <a:p>
            <a:pPr marL="914400" lvl="0" indent="-336550" algn="l" rtl="0">
              <a:lnSpc>
                <a:spcPct val="115000"/>
              </a:lnSpc>
              <a:spcBef>
                <a:spcPts val="0"/>
              </a:spcBef>
              <a:spcAft>
                <a:spcPts val="0"/>
              </a:spcAft>
              <a:buSzPts val="1700"/>
              <a:buChar char="●"/>
            </a:pPr>
            <a:r>
              <a:rPr lang="en" sz="1700"/>
              <a:t>Menggunakan Sinar X</a:t>
            </a:r>
            <a:endParaRPr sz="1700"/>
          </a:p>
        </p:txBody>
      </p:sp>
      <p:sp>
        <p:nvSpPr>
          <p:cNvPr id="276" name="Google Shape;276;p41"/>
          <p:cNvSpPr txBox="1">
            <a:spLocks noGrp="1"/>
          </p:cNvSpPr>
          <p:nvPr>
            <p:ph type="title"/>
          </p:nvPr>
        </p:nvSpPr>
        <p:spPr>
          <a:xfrm>
            <a:off x="4829750" y="239650"/>
            <a:ext cx="4032000" cy="512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000" b="1"/>
              <a:t>Cara Mendeteksi Obesitas</a:t>
            </a:r>
            <a:endParaRPr sz="20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2"/>
          <p:cNvSpPr txBox="1">
            <a:spLocks noGrp="1"/>
          </p:cNvSpPr>
          <p:nvPr>
            <p:ph type="title" idx="4294967295"/>
          </p:nvPr>
        </p:nvSpPr>
        <p:spPr>
          <a:xfrm>
            <a:off x="673050" y="751750"/>
            <a:ext cx="7797900" cy="37680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000" b="1"/>
              <a:t>3. Pengukuran Laboratorik</a:t>
            </a:r>
            <a:endParaRPr sz="2000" b="1"/>
          </a:p>
          <a:p>
            <a:pPr marL="0" lvl="0" indent="0" algn="l" rtl="0">
              <a:lnSpc>
                <a:spcPct val="115000"/>
              </a:lnSpc>
              <a:spcBef>
                <a:spcPts val="0"/>
              </a:spcBef>
              <a:spcAft>
                <a:spcPts val="0"/>
              </a:spcAft>
              <a:buNone/>
            </a:pPr>
            <a:endParaRPr sz="2000" b="1"/>
          </a:p>
          <a:p>
            <a:pPr marL="0" lvl="0" indent="0" algn="l" rtl="0">
              <a:lnSpc>
                <a:spcPct val="115000"/>
              </a:lnSpc>
              <a:spcBef>
                <a:spcPts val="0"/>
              </a:spcBef>
              <a:spcAft>
                <a:spcPts val="0"/>
              </a:spcAft>
              <a:buNone/>
            </a:pPr>
            <a:r>
              <a:rPr lang="en" sz="1700" b="1"/>
              <a:t>d. Computed Tomography Scan (CT Scan)</a:t>
            </a:r>
            <a:endParaRPr sz="1700" b="1"/>
          </a:p>
          <a:p>
            <a:pPr marL="914400" lvl="0" indent="-336550" algn="l" rtl="0">
              <a:lnSpc>
                <a:spcPct val="115000"/>
              </a:lnSpc>
              <a:spcBef>
                <a:spcPts val="0"/>
              </a:spcBef>
              <a:spcAft>
                <a:spcPts val="0"/>
              </a:spcAft>
              <a:buSzPts val="1700"/>
              <a:buChar char="●"/>
            </a:pPr>
            <a:r>
              <a:rPr lang="en" sz="1700"/>
              <a:t>Pertama kali dikenalkankan oleh Huunsfield pada tahun 1973, </a:t>
            </a:r>
            <a:endParaRPr sz="1700"/>
          </a:p>
          <a:p>
            <a:pPr marL="914400" lvl="0" indent="-336550" algn="l" rtl="0">
              <a:lnSpc>
                <a:spcPct val="115000"/>
              </a:lnSpc>
              <a:spcBef>
                <a:spcPts val="0"/>
              </a:spcBef>
              <a:spcAft>
                <a:spcPts val="0"/>
              </a:spcAft>
              <a:buSzPts val="1700"/>
              <a:buChar char="●"/>
            </a:pPr>
            <a:r>
              <a:rPr lang="en" sz="1700"/>
              <a:t>Tahun 1980 digunakan untuk diagnosis di rumah sakit</a:t>
            </a:r>
            <a:endParaRPr sz="1700"/>
          </a:p>
          <a:p>
            <a:pPr marL="914400" lvl="0" indent="-336550" algn="l" rtl="0">
              <a:lnSpc>
                <a:spcPct val="115000"/>
              </a:lnSpc>
              <a:spcBef>
                <a:spcPts val="0"/>
              </a:spcBef>
              <a:spcAft>
                <a:spcPts val="0"/>
              </a:spcAft>
              <a:buSzPts val="1700"/>
              <a:buChar char="●"/>
            </a:pPr>
            <a:r>
              <a:rPr lang="en" sz="1700"/>
              <a:t>Tahun 1981 digunakan untuk pengukuran volume jaringan lemak. </a:t>
            </a:r>
            <a:endParaRPr sz="1700"/>
          </a:p>
          <a:p>
            <a:pPr marL="914400" lvl="0" indent="-336550" algn="l" rtl="0">
              <a:lnSpc>
                <a:spcPct val="115000"/>
              </a:lnSpc>
              <a:spcBef>
                <a:spcPts val="0"/>
              </a:spcBef>
              <a:spcAft>
                <a:spcPts val="0"/>
              </a:spcAft>
              <a:buSzPts val="1700"/>
              <a:buChar char="●"/>
            </a:pPr>
            <a:r>
              <a:rPr lang="en" sz="1700"/>
              <a:t>CT Scan merupakan gold standard untuk menghitung secara kwantitatif jaringan adipose intraabdomal. Tetapi penggunaannya masih terbatas, dengan pertimbangan ekonomi dan paparan radiasi</a:t>
            </a:r>
            <a:endParaRPr sz="1700"/>
          </a:p>
        </p:txBody>
      </p:sp>
      <p:sp>
        <p:nvSpPr>
          <p:cNvPr id="282" name="Google Shape;282;p42"/>
          <p:cNvSpPr txBox="1">
            <a:spLocks noGrp="1"/>
          </p:cNvSpPr>
          <p:nvPr>
            <p:ph type="title"/>
          </p:nvPr>
        </p:nvSpPr>
        <p:spPr>
          <a:xfrm>
            <a:off x="4829750" y="239650"/>
            <a:ext cx="4032000" cy="512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000" b="1"/>
              <a:t>Cara Mendeteksi Obesitas</a:t>
            </a:r>
            <a:endParaRPr sz="20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3"/>
          <p:cNvSpPr txBox="1">
            <a:spLocks noGrp="1"/>
          </p:cNvSpPr>
          <p:nvPr>
            <p:ph type="title" idx="6"/>
          </p:nvPr>
        </p:nvSpPr>
        <p:spPr>
          <a:xfrm>
            <a:off x="673050" y="751750"/>
            <a:ext cx="7378500" cy="42099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000" b="1"/>
              <a:t>3. Pengukuran Laboratorik</a:t>
            </a:r>
            <a:endParaRPr sz="2000" b="1"/>
          </a:p>
          <a:p>
            <a:pPr marL="0" lvl="0" indent="0" algn="just" rtl="0">
              <a:spcBef>
                <a:spcPts val="0"/>
              </a:spcBef>
              <a:spcAft>
                <a:spcPts val="0"/>
              </a:spcAft>
              <a:buNone/>
            </a:pPr>
            <a:endParaRPr sz="1200" b="1"/>
          </a:p>
          <a:p>
            <a:pPr marL="0" lvl="0" indent="0" algn="l" rtl="0">
              <a:lnSpc>
                <a:spcPct val="115000"/>
              </a:lnSpc>
              <a:spcBef>
                <a:spcPts val="0"/>
              </a:spcBef>
              <a:spcAft>
                <a:spcPts val="0"/>
              </a:spcAft>
              <a:buNone/>
            </a:pPr>
            <a:r>
              <a:rPr lang="en" sz="1700" b="1"/>
              <a:t>e. Magnetic Resonace Imaging (MRI)</a:t>
            </a:r>
            <a:endParaRPr sz="1700" b="1"/>
          </a:p>
          <a:p>
            <a:pPr marL="914400" lvl="0" indent="-317500" algn="l" rtl="0">
              <a:lnSpc>
                <a:spcPct val="115000"/>
              </a:lnSpc>
              <a:spcBef>
                <a:spcPts val="0"/>
              </a:spcBef>
              <a:spcAft>
                <a:spcPts val="0"/>
              </a:spcAft>
              <a:buSzPts val="1400"/>
              <a:buChar char="●"/>
            </a:pPr>
            <a:r>
              <a:rPr lang="en" sz="1400"/>
              <a:t>Pada tahun 1980, Foster melaporkan pertama kali penggunaan MRI untuk menghitung komposisi tubuh manusia. </a:t>
            </a:r>
            <a:endParaRPr sz="1400"/>
          </a:p>
          <a:p>
            <a:pPr marL="914400" lvl="0" indent="-317500" algn="l" rtl="0">
              <a:lnSpc>
                <a:spcPct val="115000"/>
              </a:lnSpc>
              <a:spcBef>
                <a:spcPts val="0"/>
              </a:spcBef>
              <a:spcAft>
                <a:spcPts val="0"/>
              </a:spcAft>
              <a:buSzPts val="1400"/>
              <a:buChar char="●"/>
            </a:pPr>
            <a:r>
              <a:rPr lang="en" sz="1400"/>
              <a:t>MRI digunakan untuk menghltung jaringan adiposa intra abdominal</a:t>
            </a:r>
            <a:endParaRPr sz="1400"/>
          </a:p>
          <a:p>
            <a:pPr marL="914400" lvl="0" indent="-317500" algn="l" rtl="0">
              <a:lnSpc>
                <a:spcPct val="115000"/>
              </a:lnSpc>
              <a:spcBef>
                <a:spcPts val="0"/>
              </a:spcBef>
              <a:spcAft>
                <a:spcPts val="0"/>
              </a:spcAft>
              <a:buSzPts val="1400"/>
              <a:buChar char="●"/>
            </a:pPr>
            <a:r>
              <a:rPr lang="en" sz="1400"/>
              <a:t>Kelebihan MRI:</a:t>
            </a:r>
            <a:endParaRPr sz="1400"/>
          </a:p>
          <a:p>
            <a:pPr marL="1371600" lvl="1" indent="-304800" algn="l" rtl="0">
              <a:lnSpc>
                <a:spcPct val="115000"/>
              </a:lnSpc>
              <a:spcBef>
                <a:spcPts val="0"/>
              </a:spcBef>
              <a:spcAft>
                <a:spcPts val="0"/>
              </a:spcAft>
              <a:buSzPts val="1200"/>
              <a:buChar char="○"/>
            </a:pPr>
            <a:r>
              <a:rPr lang="en" sz="1200"/>
              <a:t>tidak tergantung pada operator sehingga tidak terdapat inter observer </a:t>
            </a:r>
            <a:endParaRPr sz="1200"/>
          </a:p>
          <a:p>
            <a:pPr marL="1371600" lvl="1" indent="-304800" algn="l" rtl="0">
              <a:lnSpc>
                <a:spcPct val="115000"/>
              </a:lnSpc>
              <a:spcBef>
                <a:spcPts val="0"/>
              </a:spcBef>
              <a:spcAft>
                <a:spcPts val="0"/>
              </a:spcAft>
              <a:buSzPts val="1200"/>
              <a:buChar char="○"/>
            </a:pPr>
            <a:r>
              <a:rPr lang="en" sz="1200"/>
              <a:t>tidak menggunakan X-Ray. </a:t>
            </a:r>
            <a:endParaRPr sz="1200"/>
          </a:p>
          <a:p>
            <a:pPr marL="1371600" lvl="1" indent="-304800" algn="l" rtl="0">
              <a:lnSpc>
                <a:spcPct val="115000"/>
              </a:lnSpc>
              <a:spcBef>
                <a:spcPts val="0"/>
              </a:spcBef>
              <a:spcAft>
                <a:spcPts val="0"/>
              </a:spcAft>
              <a:buSzPts val="1200"/>
              <a:buChar char="○"/>
            </a:pPr>
            <a:r>
              <a:rPr lang="en" sz="1200"/>
              <a:t>Lebih objektif daripada ultrasonografi</a:t>
            </a:r>
            <a:endParaRPr sz="1200"/>
          </a:p>
          <a:p>
            <a:pPr marL="1371600" lvl="1" indent="-304800" algn="l" rtl="0">
              <a:lnSpc>
                <a:spcPct val="115000"/>
              </a:lnSpc>
              <a:spcBef>
                <a:spcPts val="0"/>
              </a:spcBef>
              <a:spcAft>
                <a:spcPts val="0"/>
              </a:spcAft>
              <a:buSzPts val="1200"/>
              <a:buChar char="○"/>
            </a:pPr>
            <a:r>
              <a:rPr lang="en" sz="1200"/>
              <a:t>Dapat digunakan pada pasien muda yang menderita hepatic steatosis. </a:t>
            </a:r>
            <a:endParaRPr sz="1200"/>
          </a:p>
          <a:p>
            <a:pPr marL="914400" lvl="0" indent="-317500" algn="l" rtl="0">
              <a:lnSpc>
                <a:spcPct val="115000"/>
              </a:lnSpc>
              <a:spcBef>
                <a:spcPts val="0"/>
              </a:spcBef>
              <a:spcAft>
                <a:spcPts val="0"/>
              </a:spcAft>
              <a:buSzPts val="1400"/>
              <a:buChar char="●"/>
            </a:pPr>
            <a:r>
              <a:rPr lang="en" sz="1400"/>
              <a:t>Kerugian dari pemeriksaan ini adalah:</a:t>
            </a:r>
            <a:endParaRPr sz="1400"/>
          </a:p>
          <a:p>
            <a:pPr marL="1371600" lvl="1" indent="-304800" algn="l" rtl="0">
              <a:lnSpc>
                <a:spcPct val="115000"/>
              </a:lnSpc>
              <a:spcBef>
                <a:spcPts val="0"/>
              </a:spcBef>
              <a:spcAft>
                <a:spcPts val="0"/>
              </a:spcAft>
              <a:buSzPts val="1200"/>
              <a:buChar char="○"/>
            </a:pPr>
            <a:r>
              <a:rPr lang="en" sz="1200"/>
              <a:t>membutuhkan waktu yang lama dibandingkan dengan CT Scan</a:t>
            </a:r>
            <a:endParaRPr sz="1200"/>
          </a:p>
          <a:p>
            <a:pPr marL="1371600" lvl="1" indent="-304800" algn="l" rtl="0">
              <a:lnSpc>
                <a:spcPct val="115000"/>
              </a:lnSpc>
              <a:spcBef>
                <a:spcPts val="0"/>
              </a:spcBef>
              <a:spcAft>
                <a:spcPts val="0"/>
              </a:spcAft>
              <a:buSzPts val="1200"/>
              <a:buChar char="○"/>
            </a:pPr>
            <a:r>
              <a:rPr lang="en" sz="1200"/>
              <a:t>Pada saat pemeriksaan berlangsung pasien harus menahan nafas serta tidak diperbolehkan bergerak. </a:t>
            </a:r>
            <a:endParaRPr sz="1200"/>
          </a:p>
          <a:p>
            <a:pPr marL="1371600" lvl="1" indent="-304800" algn="l" rtl="0">
              <a:lnSpc>
                <a:spcPct val="115000"/>
              </a:lnSpc>
              <a:spcBef>
                <a:spcPts val="0"/>
              </a:spcBef>
              <a:spcAft>
                <a:spcPts val="0"/>
              </a:spcAft>
              <a:buSzPts val="1200"/>
              <a:buChar char="○"/>
            </a:pPr>
            <a:r>
              <a:rPr lang="en" sz="1200"/>
              <a:t>Alat ini juga kurang efisien karena mahal dan tidak bisa di pindah ke tempat lain.</a:t>
            </a:r>
            <a:endParaRPr sz="1200"/>
          </a:p>
          <a:p>
            <a:pPr marL="0" lvl="0" indent="0" algn="l" rtl="0">
              <a:lnSpc>
                <a:spcPct val="115000"/>
              </a:lnSpc>
              <a:spcBef>
                <a:spcPts val="0"/>
              </a:spcBef>
              <a:spcAft>
                <a:spcPts val="0"/>
              </a:spcAft>
              <a:buNone/>
            </a:pPr>
            <a:endParaRPr sz="1000" b="1"/>
          </a:p>
        </p:txBody>
      </p:sp>
      <p:sp>
        <p:nvSpPr>
          <p:cNvPr id="288" name="Google Shape;288;p43"/>
          <p:cNvSpPr txBox="1">
            <a:spLocks noGrp="1"/>
          </p:cNvSpPr>
          <p:nvPr>
            <p:ph type="title"/>
          </p:nvPr>
        </p:nvSpPr>
        <p:spPr>
          <a:xfrm>
            <a:off x="4829750" y="239650"/>
            <a:ext cx="4032000" cy="512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000" b="1"/>
              <a:t>Cara Mendeteksi Obesitas</a:t>
            </a:r>
            <a:endParaRPr sz="20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4"/>
          <p:cNvSpPr txBox="1">
            <a:spLocks noGrp="1"/>
          </p:cNvSpPr>
          <p:nvPr>
            <p:ph type="title" idx="4294967295"/>
          </p:nvPr>
        </p:nvSpPr>
        <p:spPr>
          <a:xfrm>
            <a:off x="673050" y="1069800"/>
            <a:ext cx="7797900" cy="3003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a:t>3. Pengukuran Laboratorik</a:t>
            </a:r>
            <a:endParaRPr sz="2000" b="1"/>
          </a:p>
          <a:p>
            <a:pPr marL="0" lvl="0" indent="0" algn="l" rtl="0">
              <a:lnSpc>
                <a:spcPct val="115000"/>
              </a:lnSpc>
              <a:spcBef>
                <a:spcPts val="0"/>
              </a:spcBef>
              <a:spcAft>
                <a:spcPts val="0"/>
              </a:spcAft>
              <a:buNone/>
            </a:pPr>
            <a:endParaRPr sz="2000" b="1"/>
          </a:p>
          <a:p>
            <a:pPr marL="0" lvl="0" indent="0" algn="l" rtl="0">
              <a:lnSpc>
                <a:spcPct val="115000"/>
              </a:lnSpc>
              <a:spcBef>
                <a:spcPts val="0"/>
              </a:spcBef>
              <a:spcAft>
                <a:spcPts val="0"/>
              </a:spcAft>
              <a:buNone/>
            </a:pPr>
            <a:r>
              <a:rPr lang="en" sz="1700" b="1"/>
              <a:t>f. Gelombang Ultrasonic</a:t>
            </a:r>
            <a:endParaRPr sz="1700" b="1"/>
          </a:p>
          <a:p>
            <a:pPr marL="914400" lvl="0" indent="-336550" algn="l" rtl="0">
              <a:lnSpc>
                <a:spcPct val="115000"/>
              </a:lnSpc>
              <a:spcBef>
                <a:spcPts val="0"/>
              </a:spcBef>
              <a:spcAft>
                <a:spcPts val="0"/>
              </a:spcAft>
              <a:buSzPts val="1700"/>
              <a:buChar char="●"/>
            </a:pPr>
            <a:r>
              <a:rPr lang="en" sz="1700"/>
              <a:t>Gelombang ultrasonic dianggap merupakan metode gold standard untuk menilai jaringan adipose visceral, pre peritoneal dan subkutan</a:t>
            </a:r>
            <a:endParaRPr sz="1700"/>
          </a:p>
          <a:p>
            <a:pPr marL="914400" lvl="0" indent="-336550" algn="l" rtl="0">
              <a:lnSpc>
                <a:spcPct val="115000"/>
              </a:lnSpc>
              <a:spcBef>
                <a:spcPts val="0"/>
              </a:spcBef>
              <a:spcAft>
                <a:spcPts val="0"/>
              </a:spcAft>
              <a:buSzPts val="1700"/>
              <a:buChar char="●"/>
            </a:pPr>
            <a:r>
              <a:rPr lang="en" sz="1700"/>
              <a:t>Ultrasonografi merupakan teknik alternatif, tidak invasive untuk menghitung jaringan adiposa visceral dan subkutan</a:t>
            </a:r>
            <a:endParaRPr sz="1700"/>
          </a:p>
          <a:p>
            <a:pPr marL="914400" lvl="0" indent="-336550" algn="l" rtl="0">
              <a:lnSpc>
                <a:spcPct val="115000"/>
              </a:lnSpc>
              <a:spcBef>
                <a:spcPts val="0"/>
              </a:spcBef>
              <a:spcAft>
                <a:spcPts val="0"/>
              </a:spcAft>
              <a:buSzPts val="1700"/>
              <a:buChar char="●"/>
            </a:pPr>
            <a:r>
              <a:rPr lang="en" sz="1700"/>
              <a:t>Melengkapi kekurangan dari pengukuran antropometerik</a:t>
            </a:r>
            <a:endParaRPr sz="1700"/>
          </a:p>
        </p:txBody>
      </p:sp>
      <p:sp>
        <p:nvSpPr>
          <p:cNvPr id="294" name="Google Shape;294;p44"/>
          <p:cNvSpPr txBox="1">
            <a:spLocks noGrp="1"/>
          </p:cNvSpPr>
          <p:nvPr>
            <p:ph type="title"/>
          </p:nvPr>
        </p:nvSpPr>
        <p:spPr>
          <a:xfrm>
            <a:off x="4829750" y="239650"/>
            <a:ext cx="4032000" cy="512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000" b="1"/>
              <a:t>Cara Mendeteksi Obesitas</a:t>
            </a:r>
            <a:endParaRPr sz="20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5"/>
          <p:cNvSpPr/>
          <p:nvPr/>
        </p:nvSpPr>
        <p:spPr>
          <a:xfrm>
            <a:off x="901813" y="1628254"/>
            <a:ext cx="3130500" cy="1887000"/>
          </a:xfrm>
          <a:prstGeom prst="roundRect">
            <a:avLst>
              <a:gd name="adj" fmla="val 50000"/>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00" name="Google Shape;300;p45"/>
          <p:cNvSpPr/>
          <p:nvPr/>
        </p:nvSpPr>
        <p:spPr>
          <a:xfrm>
            <a:off x="5111687" y="1628250"/>
            <a:ext cx="3130500" cy="1887000"/>
          </a:xfrm>
          <a:prstGeom prst="roundRect">
            <a:avLst>
              <a:gd name="adj" fmla="val 50000"/>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01" name="Google Shape;301;p45"/>
          <p:cNvSpPr txBox="1">
            <a:spLocks noGrp="1"/>
          </p:cNvSpPr>
          <p:nvPr>
            <p:ph type="title" idx="15"/>
          </p:nvPr>
        </p:nvSpPr>
        <p:spPr>
          <a:xfrm>
            <a:off x="1795350" y="581000"/>
            <a:ext cx="5553300" cy="51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Dampak Obesitas</a:t>
            </a:r>
            <a:endParaRPr b="1"/>
          </a:p>
        </p:txBody>
      </p:sp>
      <p:sp>
        <p:nvSpPr>
          <p:cNvPr id="302" name="Google Shape;302;p45"/>
          <p:cNvSpPr txBox="1">
            <a:spLocks noGrp="1"/>
          </p:cNvSpPr>
          <p:nvPr>
            <p:ph type="title"/>
          </p:nvPr>
        </p:nvSpPr>
        <p:spPr>
          <a:xfrm>
            <a:off x="993175" y="2071050"/>
            <a:ext cx="2947800" cy="10014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t>Masalah </a:t>
            </a:r>
            <a:endParaRPr b="1"/>
          </a:p>
          <a:p>
            <a:pPr marL="0" lvl="0" indent="0" algn="ctr" rtl="0">
              <a:lnSpc>
                <a:spcPct val="115000"/>
              </a:lnSpc>
              <a:spcBef>
                <a:spcPts val="0"/>
              </a:spcBef>
              <a:spcAft>
                <a:spcPts val="0"/>
              </a:spcAft>
              <a:buNone/>
            </a:pPr>
            <a:r>
              <a:rPr lang="en" b="1"/>
              <a:t>Kesehatan</a:t>
            </a:r>
            <a:endParaRPr/>
          </a:p>
        </p:txBody>
      </p:sp>
      <p:sp>
        <p:nvSpPr>
          <p:cNvPr id="303" name="Google Shape;303;p45"/>
          <p:cNvSpPr txBox="1">
            <a:spLocks noGrp="1"/>
          </p:cNvSpPr>
          <p:nvPr>
            <p:ph type="title"/>
          </p:nvPr>
        </p:nvSpPr>
        <p:spPr>
          <a:xfrm>
            <a:off x="5203025" y="2292600"/>
            <a:ext cx="2947800" cy="5583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t>Estetik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a:spLocks noGrp="1"/>
          </p:cNvSpPr>
          <p:nvPr>
            <p:ph type="title"/>
          </p:nvPr>
        </p:nvSpPr>
        <p:spPr>
          <a:xfrm>
            <a:off x="720000" y="4698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Definisi Obesitas</a:t>
            </a:r>
            <a:endParaRPr b="1"/>
          </a:p>
        </p:txBody>
      </p:sp>
      <p:sp>
        <p:nvSpPr>
          <p:cNvPr id="184" name="Google Shape;184;p28"/>
          <p:cNvSpPr txBox="1"/>
          <p:nvPr/>
        </p:nvSpPr>
        <p:spPr>
          <a:xfrm>
            <a:off x="720000" y="1362600"/>
            <a:ext cx="7704000" cy="30561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1"/>
              </a:buClr>
              <a:buSzPts val="1600"/>
              <a:buFont typeface="Catamaran"/>
              <a:buChar char="●"/>
            </a:pPr>
            <a:r>
              <a:rPr lang="en" sz="1600">
                <a:solidFill>
                  <a:schemeClr val="dk1"/>
                </a:solidFill>
                <a:latin typeface="Catamaran"/>
                <a:ea typeface="Catamaran"/>
                <a:cs typeface="Catamaran"/>
                <a:sym typeface="Catamaran"/>
              </a:rPr>
              <a:t>Obesitas adalah kondisi ketika lemak yang menumpuk di dalam tubuh lebih dari normal. </a:t>
            </a:r>
            <a:endParaRPr sz="1600">
              <a:solidFill>
                <a:schemeClr val="dk1"/>
              </a:solidFill>
              <a:latin typeface="Catamaran"/>
              <a:ea typeface="Catamaran"/>
              <a:cs typeface="Catamaran"/>
              <a:sym typeface="Catamaran"/>
            </a:endParaRPr>
          </a:p>
          <a:p>
            <a:pPr marL="457200" lvl="0" indent="-330200" algn="l" rtl="0">
              <a:lnSpc>
                <a:spcPct val="115000"/>
              </a:lnSpc>
              <a:spcBef>
                <a:spcPts val="0"/>
              </a:spcBef>
              <a:spcAft>
                <a:spcPts val="0"/>
              </a:spcAft>
              <a:buClr>
                <a:schemeClr val="dk1"/>
              </a:buClr>
              <a:buSzPts val="1600"/>
              <a:buFont typeface="Catamaran"/>
              <a:buChar char="●"/>
            </a:pPr>
            <a:r>
              <a:rPr lang="en" sz="1600">
                <a:solidFill>
                  <a:schemeClr val="dk1"/>
                </a:solidFill>
                <a:latin typeface="Catamaran"/>
                <a:ea typeface="Catamaran"/>
                <a:cs typeface="Catamaran"/>
                <a:sym typeface="Catamaran"/>
              </a:rPr>
              <a:t>Obesitas bukan sekadar</a:t>
            </a:r>
            <a:r>
              <a:rPr lang="en" sz="1600">
                <a:solidFill>
                  <a:srgbClr val="4A86E8"/>
                </a:solidFill>
                <a:latin typeface="Catamaran"/>
                <a:ea typeface="Catamaran"/>
                <a:cs typeface="Catamaran"/>
                <a:sym typeface="Catamaran"/>
              </a:rPr>
              <a:t> berat badan berlebih</a:t>
            </a:r>
            <a:r>
              <a:rPr lang="en" sz="1600">
                <a:solidFill>
                  <a:schemeClr val="dk1"/>
                </a:solidFill>
                <a:latin typeface="Catamaran"/>
                <a:ea typeface="Catamaran"/>
                <a:cs typeface="Catamaran"/>
                <a:sym typeface="Catamaran"/>
              </a:rPr>
              <a:t> (</a:t>
            </a:r>
            <a:r>
              <a:rPr lang="en" sz="1600" i="1">
                <a:solidFill>
                  <a:schemeClr val="dk1"/>
                </a:solidFill>
                <a:latin typeface="Catamaran"/>
                <a:ea typeface="Catamaran"/>
                <a:cs typeface="Catamaran"/>
                <a:sym typeface="Catamaran"/>
              </a:rPr>
              <a:t>overweight</a:t>
            </a:r>
            <a:r>
              <a:rPr lang="en" sz="1600">
                <a:solidFill>
                  <a:schemeClr val="dk1"/>
                </a:solidFill>
                <a:latin typeface="Catamaran"/>
                <a:ea typeface="Catamaran"/>
                <a:cs typeface="Catamaran"/>
                <a:sym typeface="Catamaran"/>
              </a:rPr>
              <a:t>). </a:t>
            </a:r>
            <a:endParaRPr sz="1600">
              <a:solidFill>
                <a:schemeClr val="dk1"/>
              </a:solidFill>
              <a:latin typeface="Catamaran"/>
              <a:ea typeface="Catamaran"/>
              <a:cs typeface="Catamaran"/>
              <a:sym typeface="Catamaran"/>
            </a:endParaRPr>
          </a:p>
          <a:p>
            <a:pPr marL="457200" lvl="0" indent="-330200" algn="l" rtl="0">
              <a:lnSpc>
                <a:spcPct val="115000"/>
              </a:lnSpc>
              <a:spcBef>
                <a:spcPts val="0"/>
              </a:spcBef>
              <a:spcAft>
                <a:spcPts val="0"/>
              </a:spcAft>
              <a:buClr>
                <a:schemeClr val="dk1"/>
              </a:buClr>
              <a:buSzPts val="1600"/>
              <a:buFont typeface="Catamaran"/>
              <a:buChar char="●"/>
            </a:pPr>
            <a:r>
              <a:rPr lang="en" sz="1600">
                <a:solidFill>
                  <a:schemeClr val="dk1"/>
                </a:solidFill>
                <a:latin typeface="Catamaran"/>
                <a:ea typeface="Catamaran"/>
                <a:cs typeface="Catamaran"/>
                <a:sym typeface="Catamaran"/>
              </a:rPr>
              <a:t>Ditandai dengan nilai indeks massa tubuh (IMT) &gt; 25 untuk orang Asia Pasifik, penumpukan lemak di beberapa area tubuh, mudah lelah,  nyeri sendi serta mudah atau banyak berkeringat</a:t>
            </a:r>
            <a:endParaRPr sz="1600">
              <a:solidFill>
                <a:schemeClr val="dk1"/>
              </a:solidFill>
              <a:latin typeface="Catamaran"/>
              <a:ea typeface="Catamaran"/>
              <a:cs typeface="Catamaran"/>
              <a:sym typeface="Catamaran"/>
            </a:endParaRPr>
          </a:p>
          <a:p>
            <a:pPr marL="457200" lvl="0" indent="-330200" algn="l" rtl="0">
              <a:lnSpc>
                <a:spcPct val="115000"/>
              </a:lnSpc>
              <a:spcBef>
                <a:spcPts val="0"/>
              </a:spcBef>
              <a:spcAft>
                <a:spcPts val="0"/>
              </a:spcAft>
              <a:buClr>
                <a:schemeClr val="dk1"/>
              </a:buClr>
              <a:buSzPts val="1600"/>
              <a:buFont typeface="Catamaran"/>
              <a:buChar char="●"/>
            </a:pPr>
            <a:r>
              <a:rPr lang="en" sz="1600">
                <a:solidFill>
                  <a:schemeClr val="dk1"/>
                </a:solidFill>
                <a:latin typeface="Catamaran"/>
                <a:ea typeface="Catamaran"/>
                <a:cs typeface="Catamaran"/>
                <a:sym typeface="Catamaran"/>
              </a:rPr>
              <a:t>Penyebab kalori yang masuk lebih banyak dibandingkan dengan yang dibakar. </a:t>
            </a:r>
            <a:endParaRPr sz="1600">
              <a:solidFill>
                <a:schemeClr val="dk1"/>
              </a:solidFill>
              <a:latin typeface="Catamaran"/>
              <a:ea typeface="Catamaran"/>
              <a:cs typeface="Catamaran"/>
              <a:sym typeface="Catamaran"/>
            </a:endParaRPr>
          </a:p>
          <a:p>
            <a:pPr marL="457200" lvl="0" indent="-330200" algn="l" rtl="0">
              <a:lnSpc>
                <a:spcPct val="115000"/>
              </a:lnSpc>
              <a:spcBef>
                <a:spcPts val="0"/>
              </a:spcBef>
              <a:spcAft>
                <a:spcPts val="0"/>
              </a:spcAft>
              <a:buClr>
                <a:schemeClr val="dk1"/>
              </a:buClr>
              <a:buSzPts val="1600"/>
              <a:buFont typeface="Catamaran"/>
              <a:buChar char="●"/>
            </a:pPr>
            <a:r>
              <a:rPr lang="en" sz="1600">
                <a:solidFill>
                  <a:schemeClr val="dk1"/>
                </a:solidFill>
                <a:latin typeface="Catamaran"/>
                <a:ea typeface="Catamaran"/>
                <a:cs typeface="Catamaran"/>
                <a:sym typeface="Catamaran"/>
              </a:rPr>
              <a:t>Jika tidak segera ditangani, obesitas dapat meningkatkan risiko terjadinya penyakit</a:t>
            </a:r>
            <a:endParaRPr sz="1600">
              <a:solidFill>
                <a:schemeClr val="dk1"/>
              </a:solidFill>
              <a:latin typeface="Catamaran"/>
              <a:ea typeface="Catamaran"/>
              <a:cs typeface="Catamaran"/>
              <a:sym typeface="Catamaran"/>
            </a:endParaRPr>
          </a:p>
          <a:p>
            <a:pPr marL="914400" lvl="1" indent="-330200" algn="l" rtl="0">
              <a:lnSpc>
                <a:spcPct val="115000"/>
              </a:lnSpc>
              <a:spcBef>
                <a:spcPts val="0"/>
              </a:spcBef>
              <a:spcAft>
                <a:spcPts val="0"/>
              </a:spcAft>
              <a:buClr>
                <a:schemeClr val="dk1"/>
              </a:buClr>
              <a:buSzPts val="1600"/>
              <a:buFont typeface="Catamaran"/>
              <a:buChar char="○"/>
            </a:pPr>
            <a:r>
              <a:rPr lang="en" sz="1600">
                <a:solidFill>
                  <a:schemeClr val="dk1"/>
                </a:solidFill>
                <a:latin typeface="Catamaran"/>
                <a:ea typeface="Catamaran"/>
                <a:cs typeface="Catamaran"/>
                <a:sym typeface="Catamaran"/>
              </a:rPr>
              <a:t>jantung, hipertensi</a:t>
            </a:r>
            <a:endParaRPr sz="1600">
              <a:solidFill>
                <a:schemeClr val="dk1"/>
              </a:solidFill>
              <a:latin typeface="Catamaran"/>
              <a:ea typeface="Catamaran"/>
              <a:cs typeface="Catamaran"/>
              <a:sym typeface="Catamaran"/>
            </a:endParaRPr>
          </a:p>
          <a:p>
            <a:pPr marL="914400" lvl="1" indent="-330200" algn="l" rtl="0">
              <a:lnSpc>
                <a:spcPct val="115000"/>
              </a:lnSpc>
              <a:spcBef>
                <a:spcPts val="0"/>
              </a:spcBef>
              <a:spcAft>
                <a:spcPts val="0"/>
              </a:spcAft>
              <a:buClr>
                <a:schemeClr val="dk1"/>
              </a:buClr>
              <a:buSzPts val="1600"/>
              <a:buFont typeface="Catamaran"/>
              <a:buChar char="○"/>
            </a:pPr>
            <a:r>
              <a:rPr lang="en" sz="1600">
                <a:solidFill>
                  <a:schemeClr val="dk1"/>
                </a:solidFill>
                <a:latin typeface="Catamaran"/>
                <a:ea typeface="Catamaran"/>
                <a:cs typeface="Catamaran"/>
                <a:sym typeface="Catamaran"/>
              </a:rPr>
              <a:t>diabetes dan komplikasi lainnya seperti stroke</a:t>
            </a:r>
            <a:endParaRPr sz="1600">
              <a:solidFill>
                <a:schemeClr val="dk1"/>
              </a:solidFill>
              <a:latin typeface="Catamaran"/>
              <a:ea typeface="Catamaran"/>
              <a:cs typeface="Catamaran"/>
              <a:sym typeface="Catamaran"/>
            </a:endParaRPr>
          </a:p>
        </p:txBody>
      </p:sp>
      <p:cxnSp>
        <p:nvCxnSpPr>
          <p:cNvPr id="185" name="Google Shape;185;p28"/>
          <p:cNvCxnSpPr/>
          <p:nvPr/>
        </p:nvCxnSpPr>
        <p:spPr>
          <a:xfrm>
            <a:off x="3167900" y="1202575"/>
            <a:ext cx="3109200" cy="0"/>
          </a:xfrm>
          <a:prstGeom prst="straightConnector1">
            <a:avLst/>
          </a:prstGeom>
          <a:noFill/>
          <a:ln w="38100" cap="flat" cmpd="sng">
            <a:solidFill>
              <a:schemeClr val="lt2"/>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6"/>
          <p:cNvSpPr txBox="1">
            <a:spLocks noGrp="1"/>
          </p:cNvSpPr>
          <p:nvPr>
            <p:ph type="title"/>
          </p:nvPr>
        </p:nvSpPr>
        <p:spPr>
          <a:xfrm>
            <a:off x="590475" y="553400"/>
            <a:ext cx="55587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Dampak Obesitas</a:t>
            </a:r>
            <a:endParaRPr b="1"/>
          </a:p>
        </p:txBody>
      </p:sp>
      <p:sp>
        <p:nvSpPr>
          <p:cNvPr id="309" name="Google Shape;309;p46"/>
          <p:cNvSpPr txBox="1">
            <a:spLocks noGrp="1"/>
          </p:cNvSpPr>
          <p:nvPr>
            <p:ph type="subTitle" idx="1"/>
          </p:nvPr>
        </p:nvSpPr>
        <p:spPr>
          <a:xfrm>
            <a:off x="546900" y="1301575"/>
            <a:ext cx="8050200" cy="3104700"/>
          </a:xfrm>
          <a:prstGeom prst="rect">
            <a:avLst/>
          </a:prstGeom>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SzPts val="1500"/>
              <a:buChar char="●"/>
            </a:pPr>
            <a:r>
              <a:rPr lang="en" sz="1500"/>
              <a:t>Estetik</a:t>
            </a:r>
            <a:endParaRPr sz="1500"/>
          </a:p>
          <a:p>
            <a:pPr marL="457200" lvl="0" indent="-323850" algn="l" rtl="0">
              <a:lnSpc>
                <a:spcPct val="115000"/>
              </a:lnSpc>
              <a:spcBef>
                <a:spcPts val="0"/>
              </a:spcBef>
              <a:spcAft>
                <a:spcPts val="0"/>
              </a:spcAft>
              <a:buSzPts val="1500"/>
              <a:buChar char="●"/>
            </a:pPr>
            <a:r>
              <a:rPr lang="en" sz="1500"/>
              <a:t>Kondisi obesitas ini berbahaya dan berdampak negatif bagi kesehatan karena obesitas dapat memicu datangnya penyakit yang serius, antara lain:</a:t>
            </a:r>
            <a:endParaRPr sz="1500"/>
          </a:p>
          <a:p>
            <a:pPr marL="914400" lvl="1" indent="-323850" algn="just" rtl="0">
              <a:lnSpc>
                <a:spcPct val="115000"/>
              </a:lnSpc>
              <a:spcBef>
                <a:spcPts val="0"/>
              </a:spcBef>
              <a:spcAft>
                <a:spcPts val="0"/>
              </a:spcAft>
              <a:buSzPts val="1500"/>
              <a:buChar char="○"/>
            </a:pPr>
            <a:r>
              <a:rPr lang="en" sz="1500" b="1"/>
              <a:t>Penyakit jantung dan stroke.</a:t>
            </a:r>
            <a:r>
              <a:rPr lang="en" sz="1500"/>
              <a:t> Obesitas cenderung memiliki tekanan darah tinggi dan kadar kolesterol abnormal, yang merupakan faktor risiko penyakit jantung dan stroke.</a:t>
            </a:r>
            <a:endParaRPr sz="1500"/>
          </a:p>
          <a:p>
            <a:pPr marL="914400" lvl="1" indent="-323850" algn="just" rtl="0">
              <a:lnSpc>
                <a:spcPct val="115000"/>
              </a:lnSpc>
              <a:spcBef>
                <a:spcPts val="0"/>
              </a:spcBef>
              <a:spcAft>
                <a:spcPts val="0"/>
              </a:spcAft>
              <a:buSzPts val="1500"/>
              <a:buChar char="○"/>
            </a:pPr>
            <a:r>
              <a:rPr lang="en" sz="1500" b="1"/>
              <a:t>Diabetes tipe 2.</a:t>
            </a:r>
            <a:r>
              <a:rPr lang="en" sz="1500"/>
              <a:t> Kondisi ini dapat mempengaruhi cara tubuh menggunakan insulin untuk mengontrol kadar gula darah. Hal ini meningkatkan risiko resistensi insulin dan diabetes.</a:t>
            </a:r>
            <a:endParaRPr sz="1500"/>
          </a:p>
          <a:p>
            <a:pPr marL="914400" lvl="1" indent="-323850" algn="just" rtl="0">
              <a:lnSpc>
                <a:spcPct val="115000"/>
              </a:lnSpc>
              <a:spcBef>
                <a:spcPts val="0"/>
              </a:spcBef>
              <a:spcAft>
                <a:spcPts val="0"/>
              </a:spcAft>
              <a:buSzPts val="1500"/>
              <a:buChar char="○"/>
            </a:pPr>
            <a:r>
              <a:rPr lang="en" sz="1500" b="1"/>
              <a:t>Kanker tertentu.</a:t>
            </a:r>
            <a:r>
              <a:rPr lang="en" sz="1500"/>
              <a:t> Obesitas dapat meningkatkan risiko kanker rahim, leher rahim, endometrium, ovarium, payudara, usus besar, rektum, kerongkongan, hati, kandung empedu, pankreas, ginjal dan prostat.</a:t>
            </a:r>
            <a:endParaRPr sz="1500"/>
          </a:p>
        </p:txBody>
      </p:sp>
      <p:cxnSp>
        <p:nvCxnSpPr>
          <p:cNvPr id="310" name="Google Shape;310;p46"/>
          <p:cNvCxnSpPr/>
          <p:nvPr/>
        </p:nvCxnSpPr>
        <p:spPr>
          <a:xfrm>
            <a:off x="2427275" y="1060900"/>
            <a:ext cx="366000" cy="0"/>
          </a:xfrm>
          <a:prstGeom prst="straightConnector1">
            <a:avLst/>
          </a:prstGeom>
          <a:noFill/>
          <a:ln w="38100" cap="flat" cmpd="sng">
            <a:solidFill>
              <a:schemeClr val="lt2"/>
            </a:solidFill>
            <a:prstDash val="solid"/>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7"/>
          <p:cNvSpPr txBox="1">
            <a:spLocks noGrp="1"/>
          </p:cNvSpPr>
          <p:nvPr>
            <p:ph type="title"/>
          </p:nvPr>
        </p:nvSpPr>
        <p:spPr>
          <a:xfrm>
            <a:off x="5652600" y="355975"/>
            <a:ext cx="2944500" cy="48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2000" b="1"/>
              <a:t>Dampak Obesitas</a:t>
            </a:r>
            <a:endParaRPr sz="2000" b="1"/>
          </a:p>
        </p:txBody>
      </p:sp>
      <p:sp>
        <p:nvSpPr>
          <p:cNvPr id="316" name="Google Shape;316;p47"/>
          <p:cNvSpPr txBox="1">
            <a:spLocks noGrp="1"/>
          </p:cNvSpPr>
          <p:nvPr>
            <p:ph type="subTitle" idx="1"/>
          </p:nvPr>
        </p:nvSpPr>
        <p:spPr>
          <a:xfrm>
            <a:off x="546900" y="1301575"/>
            <a:ext cx="8050200" cy="2613900"/>
          </a:xfrm>
          <a:prstGeom prst="rect">
            <a:avLst/>
          </a:prstGeom>
        </p:spPr>
        <p:txBody>
          <a:bodyPr spcFirstLastPara="1" wrap="square" lIns="91425" tIns="91425" rIns="91425" bIns="91425" anchor="t" anchorCtr="0">
            <a:noAutofit/>
          </a:bodyPr>
          <a:lstStyle/>
          <a:p>
            <a:pPr marL="914400" lvl="1" indent="-323850" algn="just" rtl="0">
              <a:lnSpc>
                <a:spcPct val="115000"/>
              </a:lnSpc>
              <a:spcBef>
                <a:spcPts val="0"/>
              </a:spcBef>
              <a:spcAft>
                <a:spcPts val="0"/>
              </a:spcAft>
              <a:buSzPts val="1500"/>
              <a:buChar char="○"/>
            </a:pPr>
            <a:r>
              <a:rPr lang="en" sz="1500" b="1"/>
              <a:t>Masalah pencernaan.</a:t>
            </a:r>
            <a:r>
              <a:rPr lang="en" sz="1500"/>
              <a:t> Pengidap obesitas lebih berisiko mengalami mulas, penyakit kandung empedu dan masalah hati.</a:t>
            </a:r>
            <a:endParaRPr sz="1500"/>
          </a:p>
          <a:p>
            <a:pPr marL="914400" lvl="1" indent="-323850" algn="l" rtl="0">
              <a:lnSpc>
                <a:spcPct val="115000"/>
              </a:lnSpc>
              <a:spcBef>
                <a:spcPts val="0"/>
              </a:spcBef>
              <a:spcAft>
                <a:spcPts val="0"/>
              </a:spcAft>
              <a:buSzPts val="1500"/>
              <a:buChar char="○"/>
            </a:pPr>
            <a:r>
              <a:rPr lang="en" sz="1500" b="1"/>
              <a:t>Sleep apnea. </a:t>
            </a:r>
            <a:r>
              <a:rPr lang="en" sz="1500"/>
              <a:t>Orang dengan obesitas rentan mengalami sleep apnea, gangguan yang berpotensi serius di mana pernapasan berulang kali berhenti dan dimulai saat tidur.</a:t>
            </a:r>
            <a:endParaRPr sz="1500"/>
          </a:p>
          <a:p>
            <a:pPr marL="914400" lvl="1" indent="-323850" algn="l" rtl="0">
              <a:lnSpc>
                <a:spcPct val="115000"/>
              </a:lnSpc>
              <a:spcBef>
                <a:spcPts val="0"/>
              </a:spcBef>
              <a:spcAft>
                <a:spcPts val="0"/>
              </a:spcAft>
              <a:buSzPts val="1500"/>
              <a:buChar char="○"/>
            </a:pPr>
            <a:r>
              <a:rPr lang="en" sz="1500" b="1"/>
              <a:t>Osteoartritis.</a:t>
            </a:r>
            <a:r>
              <a:rPr lang="en" sz="1500"/>
              <a:t> Obesitas meningkatkan tekanan pada sendi yang menahan beban, selain meningkatkan peradangan di dalam tubuh. Faktor-faktor ini dapat menyebabkan komplikasi seperti osteoarthritis.</a:t>
            </a:r>
            <a:endParaRPr sz="1500"/>
          </a:p>
          <a:p>
            <a:pPr marL="914400" lvl="1" indent="-323850" algn="l" rtl="0">
              <a:lnSpc>
                <a:spcPct val="115000"/>
              </a:lnSpc>
              <a:spcBef>
                <a:spcPts val="0"/>
              </a:spcBef>
              <a:spcAft>
                <a:spcPts val="0"/>
              </a:spcAft>
              <a:buSzPts val="1500"/>
              <a:buChar char="○"/>
            </a:pPr>
            <a:r>
              <a:rPr lang="en" sz="1500" b="1"/>
              <a:t>Gejala COVID-19 yang parah.</a:t>
            </a:r>
            <a:r>
              <a:rPr lang="en" sz="1500"/>
              <a:t> Obesitas meningkatkan risiko mengembangkan gejala parah saat pengidapnya terinfeksi coronavirus (COVID-19).</a:t>
            </a:r>
            <a:endParaRPr sz="15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Tatalaksana Obesitas</a:t>
            </a:r>
            <a:endParaRPr b="1"/>
          </a:p>
        </p:txBody>
      </p:sp>
      <p:cxnSp>
        <p:nvCxnSpPr>
          <p:cNvPr id="322" name="Google Shape;322;p48"/>
          <p:cNvCxnSpPr/>
          <p:nvPr/>
        </p:nvCxnSpPr>
        <p:spPr>
          <a:xfrm>
            <a:off x="3365100" y="1224375"/>
            <a:ext cx="2457600" cy="0"/>
          </a:xfrm>
          <a:prstGeom prst="straightConnector1">
            <a:avLst/>
          </a:prstGeom>
          <a:noFill/>
          <a:ln w="38100" cap="flat" cmpd="sng">
            <a:solidFill>
              <a:schemeClr val="lt2"/>
            </a:solidFill>
            <a:prstDash val="solid"/>
            <a:round/>
            <a:headEnd type="none" w="med" len="med"/>
            <a:tailEnd type="none" w="med" len="med"/>
          </a:ln>
        </p:spPr>
      </p:cxnSp>
      <p:pic>
        <p:nvPicPr>
          <p:cNvPr id="323" name="Google Shape;323;p48"/>
          <p:cNvPicPr preferRelativeResize="0"/>
          <p:nvPr/>
        </p:nvPicPr>
        <p:blipFill>
          <a:blip r:embed="rId3">
            <a:alphaModFix/>
          </a:blip>
          <a:stretch>
            <a:fillRect/>
          </a:stretch>
        </p:blipFill>
        <p:spPr>
          <a:xfrm>
            <a:off x="1487560" y="1336550"/>
            <a:ext cx="6168874" cy="3052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cxnSp>
        <p:nvCxnSpPr>
          <p:cNvPr id="328" name="Google Shape;328;p49"/>
          <p:cNvCxnSpPr/>
          <p:nvPr/>
        </p:nvCxnSpPr>
        <p:spPr>
          <a:xfrm>
            <a:off x="3365100" y="1029575"/>
            <a:ext cx="2457600" cy="0"/>
          </a:xfrm>
          <a:prstGeom prst="straightConnector1">
            <a:avLst/>
          </a:prstGeom>
          <a:noFill/>
          <a:ln w="38100" cap="flat" cmpd="sng">
            <a:solidFill>
              <a:schemeClr val="lt2"/>
            </a:solidFill>
            <a:prstDash val="solid"/>
            <a:round/>
            <a:headEnd type="none" w="med" len="med"/>
            <a:tailEnd type="none" w="med" len="med"/>
          </a:ln>
        </p:spPr>
      </p:cxnSp>
      <p:sp>
        <p:nvSpPr>
          <p:cNvPr id="329" name="Google Shape;329;p49"/>
          <p:cNvSpPr txBox="1"/>
          <p:nvPr/>
        </p:nvSpPr>
        <p:spPr>
          <a:xfrm>
            <a:off x="822000" y="1336550"/>
            <a:ext cx="7543800" cy="3354300"/>
          </a:xfrm>
          <a:prstGeom prst="rect">
            <a:avLst/>
          </a:prstGeom>
          <a:noFill/>
          <a:ln>
            <a:noFill/>
          </a:ln>
        </p:spPr>
        <p:txBody>
          <a:bodyPr spcFirstLastPara="1" wrap="square" lIns="91425" tIns="91425" rIns="91425" bIns="91425" anchor="ctr" anchorCtr="0">
            <a:noAutofit/>
          </a:bodyPr>
          <a:lstStyle/>
          <a:p>
            <a:pPr marL="457200" lvl="0" indent="-317500" algn="just" rtl="0">
              <a:lnSpc>
                <a:spcPct val="115000"/>
              </a:lnSpc>
              <a:spcBef>
                <a:spcPts val="0"/>
              </a:spcBef>
              <a:spcAft>
                <a:spcPts val="0"/>
              </a:spcAft>
              <a:buClr>
                <a:schemeClr val="dk1"/>
              </a:buClr>
              <a:buSzPts val="1400"/>
              <a:buFont typeface="Catamaran"/>
              <a:buChar char="●"/>
            </a:pPr>
            <a:r>
              <a:rPr lang="en" b="1">
                <a:solidFill>
                  <a:schemeClr val="dk1"/>
                </a:solidFill>
                <a:latin typeface="Catamaran"/>
                <a:ea typeface="Catamaran"/>
                <a:cs typeface="Catamaran"/>
                <a:sym typeface="Catamaran"/>
              </a:rPr>
              <a:t>Memotong kalori. </a:t>
            </a:r>
            <a:r>
              <a:rPr lang="en">
                <a:solidFill>
                  <a:schemeClr val="dk1"/>
                </a:solidFill>
                <a:latin typeface="Catamaran"/>
                <a:ea typeface="Catamaran"/>
                <a:cs typeface="Catamaran"/>
                <a:sym typeface="Catamaran"/>
              </a:rPr>
              <a:t>Kunci untuk menurunkan berat badan adalah mengurangi  kalori yang dikonsumsi. Pengurangan kaloridisarankan sebesar 500 kalori/hari. Normalnya, wanita butuh 1.200 hingga 1.500 kalori dan pria butuh 1.500 hingga 1.800 kalori.</a:t>
            </a:r>
            <a:endParaRPr>
              <a:solidFill>
                <a:schemeClr val="dk1"/>
              </a:solidFill>
              <a:latin typeface="Catamaran"/>
              <a:ea typeface="Catamaran"/>
              <a:cs typeface="Catamaran"/>
              <a:sym typeface="Catamaran"/>
            </a:endParaRPr>
          </a:p>
          <a:p>
            <a:pPr marL="457200" lvl="0" indent="-317500" algn="just" rtl="0">
              <a:lnSpc>
                <a:spcPct val="115000"/>
              </a:lnSpc>
              <a:spcBef>
                <a:spcPts val="0"/>
              </a:spcBef>
              <a:spcAft>
                <a:spcPts val="0"/>
              </a:spcAft>
              <a:buClr>
                <a:schemeClr val="dk1"/>
              </a:buClr>
              <a:buSzPts val="1400"/>
              <a:buFont typeface="Catamaran"/>
              <a:buChar char="●"/>
            </a:pPr>
            <a:r>
              <a:rPr lang="en" b="1">
                <a:solidFill>
                  <a:schemeClr val="dk1"/>
                </a:solidFill>
                <a:latin typeface="Catamaran"/>
                <a:ea typeface="Catamaran"/>
                <a:cs typeface="Catamaran"/>
                <a:sym typeface="Catamaran"/>
              </a:rPr>
              <a:t>Latihan dan aktivitas.</a:t>
            </a:r>
            <a:r>
              <a:rPr lang="en">
                <a:solidFill>
                  <a:schemeClr val="dk1"/>
                </a:solidFill>
                <a:latin typeface="Catamaran"/>
                <a:ea typeface="Catamaran"/>
                <a:cs typeface="Catamaran"/>
                <a:sym typeface="Catamaran"/>
              </a:rPr>
              <a:t> Orang dengan obesitas perlu melakukan setidaknya 150 menit seminggu aktivitas fisik intensitas sedang untuk mencegah penambahan berat badan lebih lanjut.</a:t>
            </a:r>
            <a:endParaRPr>
              <a:solidFill>
                <a:schemeClr val="dk1"/>
              </a:solidFill>
              <a:latin typeface="Catamaran"/>
              <a:ea typeface="Catamaran"/>
              <a:cs typeface="Catamaran"/>
              <a:sym typeface="Catamaran"/>
            </a:endParaRPr>
          </a:p>
          <a:p>
            <a:pPr marL="457200" lvl="0" indent="-317500" algn="just" rtl="0">
              <a:lnSpc>
                <a:spcPct val="115000"/>
              </a:lnSpc>
              <a:spcBef>
                <a:spcPts val="0"/>
              </a:spcBef>
              <a:spcAft>
                <a:spcPts val="0"/>
              </a:spcAft>
              <a:buClr>
                <a:schemeClr val="dk1"/>
              </a:buClr>
              <a:buSzPts val="1400"/>
              <a:buFont typeface="Catamaran"/>
              <a:buChar char="●"/>
            </a:pPr>
            <a:r>
              <a:rPr lang="en" b="1">
                <a:solidFill>
                  <a:schemeClr val="dk1"/>
                </a:solidFill>
                <a:latin typeface="Catamaran"/>
                <a:ea typeface="Catamaran"/>
                <a:cs typeface="Catamaran"/>
                <a:sym typeface="Catamaran"/>
              </a:rPr>
              <a:t>Obat-Obatan </a:t>
            </a:r>
            <a:r>
              <a:rPr lang="en">
                <a:solidFill>
                  <a:schemeClr val="dk1"/>
                </a:solidFill>
                <a:latin typeface="Catamaran"/>
                <a:ea typeface="Catamaran"/>
                <a:cs typeface="Catamaran"/>
                <a:sym typeface="Catamaran"/>
              </a:rPr>
              <a:t>untuk menekan nafsu makan atau mengurangi penyerapan makan</a:t>
            </a:r>
            <a:endParaRPr>
              <a:solidFill>
                <a:schemeClr val="dk1"/>
              </a:solidFill>
              <a:latin typeface="Catamaran"/>
              <a:ea typeface="Catamaran"/>
              <a:cs typeface="Catamaran"/>
              <a:sym typeface="Catamaran"/>
            </a:endParaRPr>
          </a:p>
          <a:p>
            <a:pPr marL="457200" lvl="0" indent="-317500" algn="just" rtl="0">
              <a:lnSpc>
                <a:spcPct val="115000"/>
              </a:lnSpc>
              <a:spcBef>
                <a:spcPts val="0"/>
              </a:spcBef>
              <a:spcAft>
                <a:spcPts val="0"/>
              </a:spcAft>
              <a:buClr>
                <a:schemeClr val="dk1"/>
              </a:buClr>
              <a:buSzPts val="1400"/>
              <a:buFont typeface="Catamaran"/>
              <a:buChar char="●"/>
            </a:pPr>
            <a:r>
              <a:rPr lang="en" b="1">
                <a:solidFill>
                  <a:schemeClr val="dk1"/>
                </a:solidFill>
                <a:latin typeface="Catamaran"/>
                <a:ea typeface="Catamaran"/>
                <a:cs typeface="Catamaran"/>
                <a:sym typeface="Catamaran"/>
              </a:rPr>
              <a:t>Gastroplasti dengan endoskopi.</a:t>
            </a:r>
            <a:r>
              <a:rPr lang="en">
                <a:solidFill>
                  <a:schemeClr val="dk1"/>
                </a:solidFill>
                <a:latin typeface="Catamaran"/>
                <a:ea typeface="Catamaran"/>
                <a:cs typeface="Catamaran"/>
                <a:sym typeface="Catamaran"/>
              </a:rPr>
              <a:t> Prosedur ini melibatkan penempatan jahitan di perut untuk mengurangi jumlah makanan dan cairan yang bisa ditampung perut pada satu waktu. Seiring waktu, makan dan minum lebih sedikit membantu orang biasa menurunkan berat badan.</a:t>
            </a:r>
            <a:endParaRPr>
              <a:solidFill>
                <a:schemeClr val="dk1"/>
              </a:solidFill>
              <a:latin typeface="Catamaran"/>
              <a:ea typeface="Catamaran"/>
              <a:cs typeface="Catamaran"/>
              <a:sym typeface="Catamaran"/>
            </a:endParaRPr>
          </a:p>
          <a:p>
            <a:pPr marL="457200" lvl="0" indent="-317500" algn="just" rtl="0">
              <a:lnSpc>
                <a:spcPct val="115000"/>
              </a:lnSpc>
              <a:spcBef>
                <a:spcPts val="0"/>
              </a:spcBef>
              <a:spcAft>
                <a:spcPts val="0"/>
              </a:spcAft>
              <a:buClr>
                <a:schemeClr val="dk1"/>
              </a:buClr>
              <a:buSzPts val="1400"/>
              <a:buFont typeface="Catamaran"/>
              <a:buChar char="●"/>
            </a:pPr>
            <a:r>
              <a:rPr lang="en" b="1">
                <a:solidFill>
                  <a:schemeClr val="dk1"/>
                </a:solidFill>
                <a:latin typeface="Catamaran"/>
                <a:ea typeface="Catamaran"/>
                <a:cs typeface="Catamaran"/>
                <a:sym typeface="Catamaran"/>
              </a:rPr>
              <a:t>Balon intragastrik.</a:t>
            </a:r>
            <a:r>
              <a:rPr lang="en">
                <a:solidFill>
                  <a:schemeClr val="dk1"/>
                </a:solidFill>
                <a:latin typeface="Catamaran"/>
                <a:ea typeface="Catamaran"/>
                <a:cs typeface="Catamaran"/>
                <a:sym typeface="Catamaran"/>
              </a:rPr>
              <a:t> Dalam prosedur ini, dokter menempatkan balon kecil ke dalam perut. Balon kemudian diisi dengan air untuk mengurangi jumlah ruang di perut, sehingga akan merasa kenyang dengan makan lebih sedikit.</a:t>
            </a:r>
            <a:endParaRPr>
              <a:solidFill>
                <a:schemeClr val="dk1"/>
              </a:solidFill>
              <a:latin typeface="Catamaran"/>
              <a:ea typeface="Catamaran"/>
              <a:cs typeface="Catamaran"/>
              <a:sym typeface="Catamaran"/>
            </a:endParaRPr>
          </a:p>
        </p:txBody>
      </p:sp>
      <p:sp>
        <p:nvSpPr>
          <p:cNvPr id="330" name="Google Shape;330;p49"/>
          <p:cNvSpPr txBox="1">
            <a:spLocks noGrp="1"/>
          </p:cNvSpPr>
          <p:nvPr>
            <p:ph type="title"/>
          </p:nvPr>
        </p:nvSpPr>
        <p:spPr>
          <a:xfrm>
            <a:off x="5339100" y="379950"/>
            <a:ext cx="3232200" cy="540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b="1"/>
              <a:t>Tatalaksana Obesitas</a:t>
            </a:r>
            <a:endParaRPr sz="20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0"/>
          <p:cNvSpPr txBox="1">
            <a:spLocks noGrp="1"/>
          </p:cNvSpPr>
          <p:nvPr>
            <p:ph type="title"/>
          </p:nvPr>
        </p:nvSpPr>
        <p:spPr>
          <a:xfrm>
            <a:off x="5339100" y="379950"/>
            <a:ext cx="3232200" cy="540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b="1"/>
              <a:t>Tatalaksana Obesitas</a:t>
            </a:r>
            <a:endParaRPr sz="2000" b="1"/>
          </a:p>
        </p:txBody>
      </p:sp>
      <p:sp>
        <p:nvSpPr>
          <p:cNvPr id="336" name="Google Shape;336;p50"/>
          <p:cNvSpPr txBox="1"/>
          <p:nvPr/>
        </p:nvSpPr>
        <p:spPr>
          <a:xfrm>
            <a:off x="822000" y="1336550"/>
            <a:ext cx="7543800" cy="25419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Clr>
                <a:schemeClr val="dk1"/>
              </a:buClr>
              <a:buSzPts val="1400"/>
              <a:buFont typeface="Catamaran"/>
              <a:buChar char="●"/>
            </a:pPr>
            <a:r>
              <a:rPr lang="en" b="1">
                <a:solidFill>
                  <a:schemeClr val="dk1"/>
                </a:solidFill>
                <a:latin typeface="Catamaran"/>
                <a:ea typeface="Catamaran"/>
                <a:cs typeface="Catamaran"/>
                <a:sym typeface="Catamaran"/>
              </a:rPr>
              <a:t>Operasi bypass lambung. </a:t>
            </a:r>
            <a:r>
              <a:rPr lang="en">
                <a:solidFill>
                  <a:schemeClr val="dk1"/>
                </a:solidFill>
                <a:latin typeface="Catamaran"/>
                <a:ea typeface="Catamaran"/>
                <a:cs typeface="Catamaran"/>
                <a:sym typeface="Catamaran"/>
              </a:rPr>
              <a:t>Melalui prosedur ini, ahli bedah perlu membuat kantong kecil di bagian atas perut. Usus halus kemudian dipotong agak jauh di bawah lambung utama dan dihubungkan dengan kantong baru. Makanan dan cairan mengalir langsung dari kantong ke bagian usus ini, melewati sebagian besar lambung.</a:t>
            </a:r>
            <a:endParaRPr>
              <a:solidFill>
                <a:schemeClr val="dk1"/>
              </a:solidFill>
              <a:latin typeface="Catamaran"/>
              <a:ea typeface="Catamaran"/>
              <a:cs typeface="Catamaran"/>
              <a:sym typeface="Catamaran"/>
            </a:endParaRPr>
          </a:p>
          <a:p>
            <a:pPr marL="457200" lvl="0" indent="-317500" algn="l" rtl="0">
              <a:lnSpc>
                <a:spcPct val="115000"/>
              </a:lnSpc>
              <a:spcBef>
                <a:spcPts val="0"/>
              </a:spcBef>
              <a:spcAft>
                <a:spcPts val="0"/>
              </a:spcAft>
              <a:buClr>
                <a:schemeClr val="dk1"/>
              </a:buClr>
              <a:buSzPts val="1400"/>
              <a:buFont typeface="Catamaran"/>
              <a:buChar char="●"/>
            </a:pPr>
            <a:r>
              <a:rPr lang="en" b="1">
                <a:solidFill>
                  <a:schemeClr val="dk1"/>
                </a:solidFill>
                <a:latin typeface="Catamaran"/>
                <a:ea typeface="Catamaran"/>
                <a:cs typeface="Catamaran"/>
                <a:sym typeface="Catamaran"/>
              </a:rPr>
              <a:t>Konseling. </a:t>
            </a:r>
            <a:endParaRPr b="1">
              <a:solidFill>
                <a:schemeClr val="dk1"/>
              </a:solidFill>
              <a:latin typeface="Catamaran"/>
              <a:ea typeface="Catamaran"/>
              <a:cs typeface="Catamaran"/>
              <a:sym typeface="Catamaran"/>
            </a:endParaRPr>
          </a:p>
          <a:p>
            <a:pPr marL="914400" lvl="1" indent="-317500" algn="l" rtl="0">
              <a:lnSpc>
                <a:spcPct val="115000"/>
              </a:lnSpc>
              <a:spcBef>
                <a:spcPts val="0"/>
              </a:spcBef>
              <a:spcAft>
                <a:spcPts val="0"/>
              </a:spcAft>
              <a:buClr>
                <a:schemeClr val="dk1"/>
              </a:buClr>
              <a:buSzPts val="1400"/>
              <a:buFont typeface="Catamaran"/>
              <a:buChar char="○"/>
            </a:pPr>
            <a:r>
              <a:rPr lang="en">
                <a:solidFill>
                  <a:schemeClr val="dk1"/>
                </a:solidFill>
                <a:latin typeface="Catamaran"/>
                <a:ea typeface="Catamaran"/>
                <a:cs typeface="Catamaran"/>
                <a:sym typeface="Catamaran"/>
              </a:rPr>
              <a:t>Terapis dapat membantu dalam memahami mengapa bisa makan berlebihan dan mempelajari cara-cara sehat untuk mengatasi kecemasan. </a:t>
            </a:r>
            <a:endParaRPr>
              <a:solidFill>
                <a:schemeClr val="dk1"/>
              </a:solidFill>
              <a:latin typeface="Catamaran"/>
              <a:ea typeface="Catamaran"/>
              <a:cs typeface="Catamaran"/>
              <a:sym typeface="Catamaran"/>
            </a:endParaRPr>
          </a:p>
          <a:p>
            <a:pPr marL="914400" lvl="1" indent="-317500" algn="l" rtl="0">
              <a:lnSpc>
                <a:spcPct val="115000"/>
              </a:lnSpc>
              <a:spcBef>
                <a:spcPts val="0"/>
              </a:spcBef>
              <a:spcAft>
                <a:spcPts val="0"/>
              </a:spcAft>
              <a:buClr>
                <a:schemeClr val="dk1"/>
              </a:buClr>
              <a:buSzPts val="1400"/>
              <a:buFont typeface="Catamaran"/>
              <a:buChar char="○"/>
            </a:pPr>
            <a:r>
              <a:rPr lang="en">
                <a:solidFill>
                  <a:schemeClr val="dk1"/>
                </a:solidFill>
                <a:latin typeface="Catamaran"/>
                <a:ea typeface="Catamaran"/>
                <a:cs typeface="Catamaran"/>
                <a:sym typeface="Catamaran"/>
              </a:rPr>
              <a:t>Mempelajari cara memantau diet dan aktivitas, memahami pemicu makan, dan mengatasi mengidam makanan.</a:t>
            </a:r>
            <a:endParaRPr>
              <a:solidFill>
                <a:schemeClr val="dk1"/>
              </a:solidFill>
              <a:latin typeface="Catamaran"/>
              <a:ea typeface="Catamaran"/>
              <a:cs typeface="Catamaran"/>
              <a:sym typeface="Catamar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1"/>
          <p:cNvSpPr txBox="1">
            <a:spLocks noGrp="1"/>
          </p:cNvSpPr>
          <p:nvPr>
            <p:ph type="title"/>
          </p:nvPr>
        </p:nvSpPr>
        <p:spPr>
          <a:xfrm>
            <a:off x="1388100" y="1859845"/>
            <a:ext cx="6367800" cy="142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t>Terima Kasih</a:t>
            </a:r>
            <a:endParaRPr sz="5000" b="1"/>
          </a:p>
        </p:txBody>
      </p:sp>
      <p:cxnSp>
        <p:nvCxnSpPr>
          <p:cNvPr id="342" name="Google Shape;342;p51"/>
          <p:cNvCxnSpPr/>
          <p:nvPr/>
        </p:nvCxnSpPr>
        <p:spPr>
          <a:xfrm>
            <a:off x="2756850" y="2918925"/>
            <a:ext cx="3630300" cy="0"/>
          </a:xfrm>
          <a:prstGeom prst="straightConnector1">
            <a:avLst/>
          </a:prstGeom>
          <a:noFill/>
          <a:ln w="38100" cap="flat" cmpd="sng">
            <a:solidFill>
              <a:schemeClr val="lt2"/>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idx="15"/>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Obesitas pada Anak</a:t>
            </a:r>
            <a:endParaRPr b="1"/>
          </a:p>
        </p:txBody>
      </p:sp>
      <p:cxnSp>
        <p:nvCxnSpPr>
          <p:cNvPr id="191" name="Google Shape;191;p29"/>
          <p:cNvCxnSpPr/>
          <p:nvPr/>
        </p:nvCxnSpPr>
        <p:spPr>
          <a:xfrm>
            <a:off x="4506750" y="1210600"/>
            <a:ext cx="2005800" cy="0"/>
          </a:xfrm>
          <a:prstGeom prst="straightConnector1">
            <a:avLst/>
          </a:prstGeom>
          <a:noFill/>
          <a:ln w="38100" cap="flat" cmpd="sng">
            <a:solidFill>
              <a:schemeClr val="accent3"/>
            </a:solidFill>
            <a:prstDash val="solid"/>
            <a:round/>
            <a:headEnd type="none" w="med" len="med"/>
            <a:tailEnd type="none" w="med" len="med"/>
          </a:ln>
        </p:spPr>
      </p:cxnSp>
      <p:pic>
        <p:nvPicPr>
          <p:cNvPr id="192" name="Google Shape;192;p29"/>
          <p:cNvPicPr preferRelativeResize="0"/>
          <p:nvPr/>
        </p:nvPicPr>
        <p:blipFill rotWithShape="1">
          <a:blip r:embed="rId3">
            <a:alphaModFix/>
          </a:blip>
          <a:srcRect l="18580" t="26259" r="20481"/>
          <a:stretch/>
        </p:blipFill>
        <p:spPr>
          <a:xfrm>
            <a:off x="896000" y="1386925"/>
            <a:ext cx="3129825" cy="2135675"/>
          </a:xfrm>
          <a:prstGeom prst="rect">
            <a:avLst/>
          </a:prstGeom>
          <a:noFill/>
          <a:ln>
            <a:noFill/>
          </a:ln>
        </p:spPr>
      </p:pic>
      <p:sp>
        <p:nvSpPr>
          <p:cNvPr id="193" name="Google Shape;193;p29"/>
          <p:cNvSpPr txBox="1"/>
          <p:nvPr/>
        </p:nvSpPr>
        <p:spPr>
          <a:xfrm>
            <a:off x="4112475" y="1386925"/>
            <a:ext cx="4311600" cy="30318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1"/>
              </a:buClr>
              <a:buSzPts val="1600"/>
              <a:buFont typeface="Catamaran"/>
              <a:buChar char="●"/>
            </a:pPr>
            <a:r>
              <a:rPr lang="en" sz="1600">
                <a:solidFill>
                  <a:schemeClr val="dk1"/>
                </a:solidFill>
                <a:latin typeface="Catamaran"/>
                <a:ea typeface="Catamaran"/>
                <a:cs typeface="Catamaran"/>
                <a:sym typeface="Catamaran"/>
              </a:rPr>
              <a:t>Pada anak-anak, obesitas umumnya ditandai </a:t>
            </a:r>
            <a:endParaRPr sz="1600">
              <a:solidFill>
                <a:schemeClr val="dk1"/>
              </a:solidFill>
              <a:latin typeface="Catamaran"/>
              <a:ea typeface="Catamaran"/>
              <a:cs typeface="Catamaran"/>
              <a:sym typeface="Catamaran"/>
            </a:endParaRPr>
          </a:p>
          <a:p>
            <a:pPr marL="914400" lvl="1" indent="-330200" algn="l" rtl="0">
              <a:lnSpc>
                <a:spcPct val="115000"/>
              </a:lnSpc>
              <a:spcBef>
                <a:spcPts val="0"/>
              </a:spcBef>
              <a:spcAft>
                <a:spcPts val="0"/>
              </a:spcAft>
              <a:buClr>
                <a:schemeClr val="dk1"/>
              </a:buClr>
              <a:buSzPts val="1600"/>
              <a:buFont typeface="Catamaran"/>
              <a:buChar char="○"/>
            </a:pPr>
            <a:r>
              <a:rPr lang="en" sz="1600">
                <a:solidFill>
                  <a:schemeClr val="dk1"/>
                </a:solidFill>
                <a:latin typeface="Catamaran"/>
                <a:ea typeface="Catamaran"/>
                <a:cs typeface="Catamaran"/>
                <a:sym typeface="Catamaran"/>
              </a:rPr>
              <a:t>Penumpukan lemak di bagian payudara, </a:t>
            </a:r>
            <a:endParaRPr sz="1600">
              <a:solidFill>
                <a:schemeClr val="dk1"/>
              </a:solidFill>
              <a:latin typeface="Catamaran"/>
              <a:ea typeface="Catamaran"/>
              <a:cs typeface="Catamaran"/>
              <a:sym typeface="Catamaran"/>
            </a:endParaRPr>
          </a:p>
          <a:p>
            <a:pPr marL="914400" lvl="1" indent="-330200" algn="l" rtl="0">
              <a:lnSpc>
                <a:spcPct val="115000"/>
              </a:lnSpc>
              <a:spcBef>
                <a:spcPts val="0"/>
              </a:spcBef>
              <a:spcAft>
                <a:spcPts val="0"/>
              </a:spcAft>
              <a:buClr>
                <a:schemeClr val="dk1"/>
              </a:buClr>
              <a:buSzPts val="1600"/>
              <a:buFont typeface="Catamaran"/>
              <a:buChar char="○"/>
            </a:pPr>
            <a:r>
              <a:rPr lang="en" sz="1600">
                <a:solidFill>
                  <a:schemeClr val="dk1"/>
                </a:solidFill>
                <a:latin typeface="Catamaran"/>
                <a:ea typeface="Catamaran"/>
                <a:cs typeface="Catamaran"/>
                <a:sym typeface="Catamaran"/>
              </a:rPr>
              <a:t>Sesak ketika melakukan aktivitas fisik, </a:t>
            </a:r>
            <a:endParaRPr sz="1600">
              <a:solidFill>
                <a:schemeClr val="dk1"/>
              </a:solidFill>
              <a:latin typeface="Catamaran"/>
              <a:ea typeface="Catamaran"/>
              <a:cs typeface="Catamaran"/>
              <a:sym typeface="Catamaran"/>
            </a:endParaRPr>
          </a:p>
          <a:p>
            <a:pPr marL="914400" lvl="1" indent="-330200" algn="l" rtl="0">
              <a:lnSpc>
                <a:spcPct val="115000"/>
              </a:lnSpc>
              <a:spcBef>
                <a:spcPts val="0"/>
              </a:spcBef>
              <a:spcAft>
                <a:spcPts val="0"/>
              </a:spcAft>
              <a:buClr>
                <a:schemeClr val="dk1"/>
              </a:buClr>
              <a:buSzPts val="1600"/>
              <a:buFont typeface="Catamaran"/>
              <a:buChar char="○"/>
            </a:pPr>
            <a:r>
              <a:rPr lang="en" sz="1600">
                <a:solidFill>
                  <a:schemeClr val="dk1"/>
                </a:solidFill>
                <a:latin typeface="Catamaran"/>
                <a:ea typeface="Catamaran"/>
                <a:cs typeface="Catamaran"/>
                <a:sym typeface="Catamaran"/>
              </a:rPr>
              <a:t>Gangguan pubertas</a:t>
            </a:r>
            <a:endParaRPr sz="1600">
              <a:solidFill>
                <a:schemeClr val="dk1"/>
              </a:solidFill>
              <a:latin typeface="Catamaran"/>
              <a:ea typeface="Catamaran"/>
              <a:cs typeface="Catamaran"/>
              <a:sym typeface="Catamar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0"/>
          <p:cNvSpPr txBox="1"/>
          <p:nvPr/>
        </p:nvSpPr>
        <p:spPr>
          <a:xfrm>
            <a:off x="4707674" y="1424075"/>
            <a:ext cx="3614100" cy="206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chemeClr val="dk1"/>
                </a:solidFill>
                <a:latin typeface="Catamaran"/>
                <a:ea typeface="Catamaran"/>
                <a:cs typeface="Catamaran"/>
                <a:sym typeface="Catamaran"/>
              </a:rPr>
              <a:t>Obesitas dapat disebabkan oleh </a:t>
            </a:r>
            <a:endParaRPr sz="1600">
              <a:solidFill>
                <a:schemeClr val="dk1"/>
              </a:solidFill>
              <a:latin typeface="Catamaran"/>
              <a:ea typeface="Catamaran"/>
              <a:cs typeface="Catamaran"/>
              <a:sym typeface="Catamaran"/>
            </a:endParaRPr>
          </a:p>
          <a:p>
            <a:pPr marL="457200" lvl="0" indent="-330200" algn="l" rtl="0">
              <a:lnSpc>
                <a:spcPct val="115000"/>
              </a:lnSpc>
              <a:spcBef>
                <a:spcPts val="0"/>
              </a:spcBef>
              <a:spcAft>
                <a:spcPts val="0"/>
              </a:spcAft>
              <a:buClr>
                <a:schemeClr val="dk1"/>
              </a:buClr>
              <a:buSzPts val="1600"/>
              <a:buFont typeface="Catamaran"/>
              <a:buChar char="●"/>
            </a:pPr>
            <a:r>
              <a:rPr lang="en" sz="1600">
                <a:solidFill>
                  <a:schemeClr val="dk1"/>
                </a:solidFill>
                <a:latin typeface="Catamaran"/>
                <a:ea typeface="Catamaran"/>
                <a:cs typeface="Catamaran"/>
                <a:sym typeface="Catamaran"/>
              </a:rPr>
              <a:t>Konsumsi makanan cepat saji atau minuman yang mengandung gula tambahan dalam jangka panjang</a:t>
            </a:r>
            <a:endParaRPr sz="1600">
              <a:solidFill>
                <a:schemeClr val="dk1"/>
              </a:solidFill>
              <a:latin typeface="Catamaran"/>
              <a:ea typeface="Catamaran"/>
              <a:cs typeface="Catamaran"/>
              <a:sym typeface="Catamaran"/>
            </a:endParaRPr>
          </a:p>
          <a:p>
            <a:pPr marL="457200" lvl="0" indent="-330200" algn="l" rtl="0">
              <a:lnSpc>
                <a:spcPct val="115000"/>
              </a:lnSpc>
              <a:spcBef>
                <a:spcPts val="0"/>
              </a:spcBef>
              <a:spcAft>
                <a:spcPts val="0"/>
              </a:spcAft>
              <a:buClr>
                <a:schemeClr val="dk1"/>
              </a:buClr>
              <a:buSzPts val="1600"/>
              <a:buFont typeface="Catamaran"/>
              <a:buChar char="●"/>
            </a:pPr>
            <a:r>
              <a:rPr lang="en" sz="1600">
                <a:solidFill>
                  <a:schemeClr val="dk1"/>
                </a:solidFill>
                <a:latin typeface="Catamaran"/>
                <a:ea typeface="Catamaran"/>
                <a:cs typeface="Catamaran"/>
                <a:sym typeface="Catamaran"/>
              </a:rPr>
              <a:t>Konsumsi makanan secara berlebihan yang tidak diimbangi dengan olahraga secara rutin.</a:t>
            </a:r>
            <a:endParaRPr sz="1600">
              <a:solidFill>
                <a:schemeClr val="dk1"/>
              </a:solidFill>
              <a:latin typeface="Catamaran"/>
              <a:ea typeface="Catamaran"/>
              <a:cs typeface="Catamaran"/>
              <a:sym typeface="Catamaran"/>
            </a:endParaRPr>
          </a:p>
          <a:p>
            <a:pPr marL="0" lvl="0" indent="0" algn="l" rtl="0">
              <a:lnSpc>
                <a:spcPct val="115000"/>
              </a:lnSpc>
              <a:spcBef>
                <a:spcPts val="0"/>
              </a:spcBef>
              <a:spcAft>
                <a:spcPts val="0"/>
              </a:spcAft>
              <a:buNone/>
            </a:pPr>
            <a:endParaRPr sz="1600">
              <a:solidFill>
                <a:schemeClr val="dk1"/>
              </a:solidFill>
              <a:latin typeface="Catamaran"/>
              <a:ea typeface="Catamaran"/>
              <a:cs typeface="Catamaran"/>
              <a:sym typeface="Catamaran"/>
            </a:endParaRPr>
          </a:p>
        </p:txBody>
      </p:sp>
      <p:pic>
        <p:nvPicPr>
          <p:cNvPr id="199" name="Google Shape;199;p30"/>
          <p:cNvPicPr preferRelativeResize="0"/>
          <p:nvPr/>
        </p:nvPicPr>
        <p:blipFill>
          <a:blip r:embed="rId3">
            <a:alphaModFix/>
          </a:blip>
          <a:stretch>
            <a:fillRect/>
          </a:stretch>
        </p:blipFill>
        <p:spPr>
          <a:xfrm>
            <a:off x="588338" y="1323913"/>
            <a:ext cx="4021125" cy="2261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1"/>
          <p:cNvSpPr txBox="1">
            <a:spLocks noGrp="1"/>
          </p:cNvSpPr>
          <p:nvPr>
            <p:ph type="title"/>
          </p:nvPr>
        </p:nvSpPr>
        <p:spPr>
          <a:xfrm>
            <a:off x="673050" y="1865625"/>
            <a:ext cx="7797900" cy="20865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000" b="1"/>
              <a:t>1. Cara Pengukuran Sederhana dengan Body Mass Index</a:t>
            </a:r>
            <a:endParaRPr sz="2000" b="1"/>
          </a:p>
          <a:p>
            <a:pPr marL="914400" lvl="0" indent="-336550" algn="l" rtl="0">
              <a:lnSpc>
                <a:spcPct val="115000"/>
              </a:lnSpc>
              <a:spcBef>
                <a:spcPts val="0"/>
              </a:spcBef>
              <a:spcAft>
                <a:spcPts val="0"/>
              </a:spcAft>
              <a:buSzPts val="1700"/>
              <a:buChar char="●"/>
            </a:pPr>
            <a:r>
              <a:rPr lang="en" sz="1700"/>
              <a:t>Ditemukan oleh ahli matematika dan statistik, Lambert Adolf Jacques dengan menggunakan berat badan dan tinggi badan. </a:t>
            </a:r>
            <a:endParaRPr sz="1700"/>
          </a:p>
          <a:p>
            <a:pPr marL="914400" lvl="0" indent="-336550" algn="l" rtl="0">
              <a:lnSpc>
                <a:spcPct val="115000"/>
              </a:lnSpc>
              <a:spcBef>
                <a:spcPts val="0"/>
              </a:spcBef>
              <a:spcAft>
                <a:spcPts val="0"/>
              </a:spcAft>
              <a:buSzPts val="1700"/>
              <a:buChar char="●"/>
            </a:pPr>
            <a:r>
              <a:rPr lang="en" sz="1700"/>
              <a:t>BMI/IMT memiliki korelasi positif dengan total lemak tubuh.</a:t>
            </a:r>
            <a:endParaRPr sz="1700"/>
          </a:p>
        </p:txBody>
      </p:sp>
      <p:sp>
        <p:nvSpPr>
          <p:cNvPr id="205" name="Google Shape;205;p31"/>
          <p:cNvSpPr txBox="1">
            <a:spLocks noGrp="1"/>
          </p:cNvSpPr>
          <p:nvPr>
            <p:ph type="title" idx="8"/>
          </p:nvPr>
        </p:nvSpPr>
        <p:spPr>
          <a:xfrm>
            <a:off x="1405350" y="386925"/>
            <a:ext cx="6333300" cy="131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400" b="1"/>
              <a:t>Bagaimana Cara Mendeteksi Obesitas?</a:t>
            </a:r>
            <a:endParaRPr sz="34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p:nvPr/>
        </p:nvSpPr>
        <p:spPr>
          <a:xfrm>
            <a:off x="2663251" y="941944"/>
            <a:ext cx="3817500" cy="1600800"/>
          </a:xfrm>
          <a:prstGeom prst="roundRect">
            <a:avLst>
              <a:gd name="adj" fmla="val 50000"/>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11" name="Google Shape;211;p32"/>
          <p:cNvSpPr txBox="1">
            <a:spLocks noGrp="1"/>
          </p:cNvSpPr>
          <p:nvPr>
            <p:ph type="subTitle" idx="1"/>
          </p:nvPr>
        </p:nvSpPr>
        <p:spPr>
          <a:xfrm>
            <a:off x="1278313" y="2571750"/>
            <a:ext cx="6587400" cy="20292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hlink"/>
              </a:buClr>
              <a:buSzPts val="1100"/>
              <a:buFont typeface="Arial"/>
              <a:buNone/>
            </a:pPr>
            <a:r>
              <a:rPr lang="en" sz="1800"/>
              <a:t>Misalnya, </a:t>
            </a:r>
            <a:endParaRPr sz="1800"/>
          </a:p>
          <a:p>
            <a:pPr marL="0" lvl="0" indent="0" algn="l" rtl="0">
              <a:lnSpc>
                <a:spcPct val="115000"/>
              </a:lnSpc>
              <a:spcBef>
                <a:spcPts val="0"/>
              </a:spcBef>
              <a:spcAft>
                <a:spcPts val="0"/>
              </a:spcAft>
              <a:buClr>
                <a:schemeClr val="hlink"/>
              </a:buClr>
              <a:buSzPts val="1100"/>
              <a:buFont typeface="Arial"/>
              <a:buNone/>
            </a:pPr>
            <a:r>
              <a:rPr lang="en" sz="1800"/>
              <a:t>Andi berat badan 70 kilogram dan tinggi 160 cm (1,60 meter). </a:t>
            </a:r>
            <a:endParaRPr sz="1800"/>
          </a:p>
          <a:p>
            <a:pPr marL="0" lvl="0" indent="0" algn="l" rtl="0">
              <a:lnSpc>
                <a:spcPct val="115000"/>
              </a:lnSpc>
              <a:spcBef>
                <a:spcPts val="0"/>
              </a:spcBef>
              <a:spcAft>
                <a:spcPts val="0"/>
              </a:spcAft>
              <a:buClr>
                <a:schemeClr val="hlink"/>
              </a:buClr>
              <a:buSzPts val="1100"/>
              <a:buFont typeface="Arial"/>
              <a:buNone/>
            </a:pPr>
            <a:r>
              <a:rPr lang="en" sz="1800"/>
              <a:t>Kalikan tinggi badan dalam kuadrat: 1,60 x 1,60 = 2,56.</a:t>
            </a:r>
            <a:endParaRPr sz="1800"/>
          </a:p>
          <a:p>
            <a:pPr marL="0" lvl="0" indent="0" algn="l" rtl="0">
              <a:lnSpc>
                <a:spcPct val="115000"/>
              </a:lnSpc>
              <a:spcBef>
                <a:spcPts val="0"/>
              </a:spcBef>
              <a:spcAft>
                <a:spcPts val="0"/>
              </a:spcAft>
              <a:buNone/>
            </a:pPr>
            <a:r>
              <a:rPr lang="en" sz="1800"/>
              <a:t>Lalu, bagi angka berat badan dengan hasil kuadrat tinggi badan: 70/2,56 = 27,3.</a:t>
            </a:r>
            <a:endParaRPr sz="1800"/>
          </a:p>
        </p:txBody>
      </p:sp>
      <p:sp>
        <p:nvSpPr>
          <p:cNvPr id="212" name="Google Shape;212;p32"/>
          <p:cNvSpPr txBox="1">
            <a:spLocks noGrp="1"/>
          </p:cNvSpPr>
          <p:nvPr>
            <p:ph type="title"/>
          </p:nvPr>
        </p:nvSpPr>
        <p:spPr>
          <a:xfrm>
            <a:off x="4829750" y="239650"/>
            <a:ext cx="4032000" cy="512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000" b="1"/>
              <a:t>Cara Mendeteksi Obesitas</a:t>
            </a:r>
            <a:endParaRPr sz="2000" b="1"/>
          </a:p>
        </p:txBody>
      </p:sp>
      <p:pic>
        <p:nvPicPr>
          <p:cNvPr id="213" name="Google Shape;213;p32"/>
          <p:cNvPicPr preferRelativeResize="0"/>
          <p:nvPr/>
        </p:nvPicPr>
        <p:blipFill rotWithShape="1">
          <a:blip r:embed="rId3">
            <a:alphaModFix/>
          </a:blip>
          <a:srcRect l="2423" t="7621" r="2537" b="10865"/>
          <a:stretch/>
        </p:blipFill>
        <p:spPr>
          <a:xfrm>
            <a:off x="3016438" y="1125675"/>
            <a:ext cx="3111126" cy="12333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p:nvPr/>
        </p:nvSpPr>
        <p:spPr>
          <a:xfrm>
            <a:off x="4921800" y="319125"/>
            <a:ext cx="3817200" cy="9204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9" name="Google Shape;219;p33"/>
          <p:cNvCxnSpPr/>
          <p:nvPr/>
        </p:nvCxnSpPr>
        <p:spPr>
          <a:xfrm>
            <a:off x="5039300" y="2325725"/>
            <a:ext cx="1016700" cy="0"/>
          </a:xfrm>
          <a:prstGeom prst="straightConnector1">
            <a:avLst/>
          </a:prstGeom>
          <a:noFill/>
          <a:ln w="38100" cap="flat" cmpd="sng">
            <a:solidFill>
              <a:schemeClr val="lt2"/>
            </a:solidFill>
            <a:prstDash val="solid"/>
            <a:round/>
            <a:headEnd type="none" w="med" len="med"/>
            <a:tailEnd type="none" w="med" len="med"/>
          </a:ln>
        </p:spPr>
      </p:cxnSp>
      <p:sp>
        <p:nvSpPr>
          <p:cNvPr id="220" name="Google Shape;220;p33"/>
          <p:cNvSpPr txBox="1">
            <a:spLocks noGrp="1"/>
          </p:cNvSpPr>
          <p:nvPr>
            <p:ph type="title"/>
          </p:nvPr>
        </p:nvSpPr>
        <p:spPr>
          <a:xfrm>
            <a:off x="767100" y="865575"/>
            <a:ext cx="4957500" cy="72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t>Klasifikasi Hasil Pengukuran BMI</a:t>
            </a:r>
            <a:endParaRPr sz="2000"/>
          </a:p>
        </p:txBody>
      </p:sp>
      <p:sp>
        <p:nvSpPr>
          <p:cNvPr id="221" name="Google Shape;221;p33"/>
          <p:cNvSpPr txBox="1">
            <a:spLocks noGrp="1"/>
          </p:cNvSpPr>
          <p:nvPr>
            <p:ph type="title"/>
          </p:nvPr>
        </p:nvSpPr>
        <p:spPr>
          <a:xfrm>
            <a:off x="4829750" y="239650"/>
            <a:ext cx="4032000" cy="512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000" b="1"/>
              <a:t>Cara Mendeteksi Obesitas</a:t>
            </a:r>
            <a:endParaRPr sz="2000" b="1"/>
          </a:p>
        </p:txBody>
      </p:sp>
      <p:pic>
        <p:nvPicPr>
          <p:cNvPr id="222" name="Google Shape;222;p33"/>
          <p:cNvPicPr preferRelativeResize="0"/>
          <p:nvPr/>
        </p:nvPicPr>
        <p:blipFill rotWithShape="1">
          <a:blip r:embed="rId3">
            <a:alphaModFix/>
          </a:blip>
          <a:srcRect t="4239" r="1835" b="3184"/>
          <a:stretch/>
        </p:blipFill>
        <p:spPr>
          <a:xfrm>
            <a:off x="1858125" y="1512925"/>
            <a:ext cx="5427750" cy="2586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4"/>
          <p:cNvSpPr txBox="1">
            <a:spLocks noGrp="1"/>
          </p:cNvSpPr>
          <p:nvPr>
            <p:ph type="title" idx="6"/>
          </p:nvPr>
        </p:nvSpPr>
        <p:spPr>
          <a:xfrm>
            <a:off x="245475" y="751750"/>
            <a:ext cx="5511000" cy="45045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000" b="1"/>
              <a:t>2. Cara Pengukuran Obesitas dengan Antoprometrik Lainnya</a:t>
            </a:r>
            <a:endParaRPr sz="2000" b="1"/>
          </a:p>
          <a:p>
            <a:pPr marL="0" lvl="0" indent="0" algn="just" rtl="0">
              <a:spcBef>
                <a:spcPts val="0"/>
              </a:spcBef>
              <a:spcAft>
                <a:spcPts val="0"/>
              </a:spcAft>
              <a:buNone/>
            </a:pPr>
            <a:endParaRPr sz="1700"/>
          </a:p>
          <a:p>
            <a:pPr marL="0" lvl="0" indent="0" algn="l" rtl="0">
              <a:lnSpc>
                <a:spcPct val="115000"/>
              </a:lnSpc>
              <a:spcBef>
                <a:spcPts val="0"/>
              </a:spcBef>
              <a:spcAft>
                <a:spcPts val="0"/>
              </a:spcAft>
              <a:buNone/>
            </a:pPr>
            <a:r>
              <a:rPr lang="en" sz="1700"/>
              <a:t>Waist Circumference/Lingkar Pinggang</a:t>
            </a:r>
            <a:endParaRPr sz="1700"/>
          </a:p>
          <a:p>
            <a:pPr marL="457200" lvl="0" indent="-298450" algn="l" rtl="0">
              <a:lnSpc>
                <a:spcPct val="115000"/>
              </a:lnSpc>
              <a:spcBef>
                <a:spcPts val="0"/>
              </a:spcBef>
              <a:spcAft>
                <a:spcPts val="0"/>
              </a:spcAft>
              <a:buSzPts val="1100"/>
              <a:buChar char="●"/>
            </a:pPr>
            <a:r>
              <a:rPr lang="en" sz="1100"/>
              <a:t>Distribusi lemak dalam tubuh dapat diketahui dengan menggunakan pengukuran lingkar lengan atas (LLA), pengukuran lingkar panggul/pinggang, dan melihat ciri fisik bentuk tubuh. </a:t>
            </a:r>
            <a:endParaRPr sz="1100"/>
          </a:p>
          <a:p>
            <a:pPr marL="457200" lvl="0" indent="-298450" algn="l" rtl="0">
              <a:lnSpc>
                <a:spcPct val="115000"/>
              </a:lnSpc>
              <a:spcBef>
                <a:spcPts val="0"/>
              </a:spcBef>
              <a:spcAft>
                <a:spcPts val="0"/>
              </a:spcAft>
              <a:buSzPts val="1100"/>
              <a:buChar char="●"/>
            </a:pPr>
            <a:r>
              <a:rPr lang="en" sz="1100"/>
              <a:t>Lemak yang berada di sekitar perut memberikan risiko kesehatan yang lebih tinggi dibandingkan lemak di daerah paha atau bagian tubuh lain. </a:t>
            </a:r>
            <a:endParaRPr sz="1100"/>
          </a:p>
          <a:p>
            <a:pPr marL="457200" lvl="0" indent="-298450" algn="l" rtl="0">
              <a:lnSpc>
                <a:spcPct val="115000"/>
              </a:lnSpc>
              <a:spcBef>
                <a:spcPts val="0"/>
              </a:spcBef>
              <a:spcAft>
                <a:spcPts val="0"/>
              </a:spcAft>
              <a:buSzPts val="1100"/>
              <a:buChar char="●"/>
            </a:pPr>
            <a:r>
              <a:rPr lang="en" sz="1100"/>
              <a:t>Pengukuran Weist Cirkumference merupakan cara yang mudah untuk menentukan bentuk tubuh,</a:t>
            </a:r>
            <a:endParaRPr sz="1100"/>
          </a:p>
          <a:p>
            <a:pPr marL="457200" lvl="0" indent="-298450" algn="l" rtl="0">
              <a:lnSpc>
                <a:spcPct val="115000"/>
              </a:lnSpc>
              <a:spcBef>
                <a:spcPts val="0"/>
              </a:spcBef>
              <a:spcAft>
                <a:spcPts val="0"/>
              </a:spcAft>
              <a:buSzPts val="1100"/>
              <a:buChar char="●"/>
            </a:pPr>
            <a:r>
              <a:rPr lang="en" sz="1100"/>
              <a:t>Caranya: yang diukur dalam kondisi berdiri, akhir respirasi pelan dan dalam, diukur lingkaran pada pertengahan antara iga terbawah dan crista iliaca,  Pengukuran dilakukan sebanyak tiga kali, dan kita mengambil nilai rata-ratanya</a:t>
            </a:r>
            <a:endParaRPr sz="1100"/>
          </a:p>
          <a:p>
            <a:pPr marL="457200" lvl="0" indent="-298450" algn="l" rtl="0">
              <a:lnSpc>
                <a:spcPct val="115000"/>
              </a:lnSpc>
              <a:spcBef>
                <a:spcPts val="0"/>
              </a:spcBef>
              <a:spcAft>
                <a:spcPts val="0"/>
              </a:spcAft>
              <a:buSzPts val="1100"/>
              <a:buChar char="●"/>
            </a:pPr>
            <a:r>
              <a:rPr lang="en" sz="1100"/>
              <a:t>Hasil pengukuran lingkar pinggang ini tidak hanya mencerminkan jaringan adipose. tetapi meliputi seluruh kompertemennya. </a:t>
            </a:r>
            <a:endParaRPr sz="1100"/>
          </a:p>
          <a:p>
            <a:pPr marL="457200" lvl="0" indent="-298450" algn="l" rtl="0">
              <a:lnSpc>
                <a:spcPct val="115000"/>
              </a:lnSpc>
              <a:spcBef>
                <a:spcPts val="0"/>
              </a:spcBef>
              <a:spcAft>
                <a:spcPts val="0"/>
              </a:spcAft>
              <a:buSzPts val="1100"/>
              <a:buChar char="●"/>
            </a:pPr>
            <a:r>
              <a:rPr lang="en" sz="1100"/>
              <a:t>Lingkar pinggang berkolerasi dengan resiko jantung koroner dan diabetes. </a:t>
            </a:r>
            <a:endParaRPr sz="1700"/>
          </a:p>
          <a:p>
            <a:pPr marL="0" lvl="0" indent="0" algn="l" rtl="0">
              <a:lnSpc>
                <a:spcPct val="115000"/>
              </a:lnSpc>
              <a:spcBef>
                <a:spcPts val="0"/>
              </a:spcBef>
              <a:spcAft>
                <a:spcPts val="0"/>
              </a:spcAft>
              <a:buNone/>
            </a:pPr>
            <a:endParaRPr sz="1700"/>
          </a:p>
        </p:txBody>
      </p:sp>
      <p:sp>
        <p:nvSpPr>
          <p:cNvPr id="228" name="Google Shape;228;p34"/>
          <p:cNvSpPr txBox="1">
            <a:spLocks noGrp="1"/>
          </p:cNvSpPr>
          <p:nvPr>
            <p:ph type="title" idx="6"/>
          </p:nvPr>
        </p:nvSpPr>
        <p:spPr>
          <a:xfrm>
            <a:off x="4829750" y="239650"/>
            <a:ext cx="4032000" cy="512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000" b="1"/>
              <a:t>Cara Mendeteksi Obesitas</a:t>
            </a:r>
            <a:endParaRPr sz="2000" b="1"/>
          </a:p>
        </p:txBody>
      </p:sp>
      <p:pic>
        <p:nvPicPr>
          <p:cNvPr id="229" name="Google Shape;229;p34"/>
          <p:cNvPicPr preferRelativeResize="0"/>
          <p:nvPr/>
        </p:nvPicPr>
        <p:blipFill>
          <a:blip r:embed="rId3">
            <a:alphaModFix/>
          </a:blip>
          <a:stretch>
            <a:fillRect/>
          </a:stretch>
        </p:blipFill>
        <p:spPr>
          <a:xfrm>
            <a:off x="5896650" y="974100"/>
            <a:ext cx="2777350" cy="3195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5"/>
          <p:cNvSpPr txBox="1">
            <a:spLocks noGrp="1"/>
          </p:cNvSpPr>
          <p:nvPr>
            <p:ph type="title" idx="6"/>
          </p:nvPr>
        </p:nvSpPr>
        <p:spPr>
          <a:xfrm>
            <a:off x="233200" y="751750"/>
            <a:ext cx="5511000" cy="35196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000" b="1"/>
              <a:t>2. Cara Pengukuran Obesitas dengan Antoprometrik Lainnya</a:t>
            </a:r>
            <a:endParaRPr sz="2000" b="1"/>
          </a:p>
          <a:p>
            <a:pPr marL="0" lvl="0" indent="0" algn="just" rtl="0">
              <a:spcBef>
                <a:spcPts val="0"/>
              </a:spcBef>
              <a:spcAft>
                <a:spcPts val="0"/>
              </a:spcAft>
              <a:buNone/>
            </a:pPr>
            <a:endParaRPr sz="2000"/>
          </a:p>
          <a:p>
            <a:pPr marL="0" lvl="0" indent="0" algn="l" rtl="0">
              <a:lnSpc>
                <a:spcPct val="115000"/>
              </a:lnSpc>
              <a:spcBef>
                <a:spcPts val="0"/>
              </a:spcBef>
              <a:spcAft>
                <a:spcPts val="0"/>
              </a:spcAft>
              <a:buNone/>
            </a:pPr>
            <a:r>
              <a:rPr lang="en" sz="2000"/>
              <a:t>Hip Circumference/Lingkar Panggul</a:t>
            </a:r>
            <a:endParaRPr sz="2000"/>
          </a:p>
          <a:p>
            <a:pPr marL="457200" lvl="0" indent="-317500" algn="l" rtl="0">
              <a:lnSpc>
                <a:spcPct val="115000"/>
              </a:lnSpc>
              <a:spcBef>
                <a:spcPts val="0"/>
              </a:spcBef>
              <a:spcAft>
                <a:spcPts val="0"/>
              </a:spcAft>
              <a:buSzPts val="1400"/>
              <a:buChar char="●"/>
            </a:pPr>
            <a:r>
              <a:rPr lang="en" sz="1400"/>
              <a:t>Caranya: yang diukur dalam kondisi berdiri, kita tentukan simfisis pubis dan bagian maksimum pantat kemudian kita ukur melingkar. Pengukuran dilakukan sebanyak tiga kali, dan kita mengambil nilai rata-ratanya</a:t>
            </a:r>
            <a:endParaRPr sz="1400"/>
          </a:p>
          <a:p>
            <a:pPr marL="457200" lvl="0" indent="-317500" algn="l" rtl="0">
              <a:lnSpc>
                <a:spcPct val="115000"/>
              </a:lnSpc>
              <a:spcBef>
                <a:spcPts val="0"/>
              </a:spcBef>
              <a:spcAft>
                <a:spcPts val="0"/>
              </a:spcAft>
              <a:buSzPts val="1400"/>
              <a:buChar char="●"/>
            </a:pPr>
            <a:r>
              <a:rPr lang="en" sz="1400"/>
              <a:t>Setelah itu kita tentukan rasio pinggang panggul (waist hip ratio) </a:t>
            </a:r>
            <a:endParaRPr sz="2000"/>
          </a:p>
          <a:p>
            <a:pPr marL="0" lvl="0" indent="0" algn="l" rtl="0">
              <a:lnSpc>
                <a:spcPct val="115000"/>
              </a:lnSpc>
              <a:spcBef>
                <a:spcPts val="0"/>
              </a:spcBef>
              <a:spcAft>
                <a:spcPts val="0"/>
              </a:spcAft>
              <a:buNone/>
            </a:pPr>
            <a:endParaRPr sz="2000"/>
          </a:p>
        </p:txBody>
      </p:sp>
      <p:sp>
        <p:nvSpPr>
          <p:cNvPr id="235" name="Google Shape;235;p35"/>
          <p:cNvSpPr txBox="1">
            <a:spLocks noGrp="1"/>
          </p:cNvSpPr>
          <p:nvPr>
            <p:ph type="title" idx="6"/>
          </p:nvPr>
        </p:nvSpPr>
        <p:spPr>
          <a:xfrm>
            <a:off x="4829750" y="239650"/>
            <a:ext cx="4032000" cy="512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000" b="1"/>
              <a:t>Cara Mendeteksi Obesitas</a:t>
            </a:r>
            <a:endParaRPr sz="2000" b="1"/>
          </a:p>
        </p:txBody>
      </p:sp>
      <p:pic>
        <p:nvPicPr>
          <p:cNvPr id="236" name="Google Shape;236;p35"/>
          <p:cNvPicPr preferRelativeResize="0"/>
          <p:nvPr/>
        </p:nvPicPr>
        <p:blipFill>
          <a:blip r:embed="rId3">
            <a:alphaModFix/>
          </a:blip>
          <a:stretch>
            <a:fillRect/>
          </a:stretch>
        </p:blipFill>
        <p:spPr>
          <a:xfrm>
            <a:off x="5896650" y="974100"/>
            <a:ext cx="2777350" cy="3195300"/>
          </a:xfrm>
          <a:prstGeom prst="rect">
            <a:avLst/>
          </a:prstGeom>
          <a:noFill/>
          <a:ln>
            <a:noFill/>
          </a:ln>
        </p:spPr>
      </p:pic>
    </p:spTree>
  </p:cSld>
  <p:clrMapOvr>
    <a:masterClrMapping/>
  </p:clrMapOvr>
</p:sld>
</file>

<file path=ppt/theme/theme1.xml><?xml version="1.0" encoding="utf-8"?>
<a:theme xmlns:a="http://schemas.openxmlformats.org/drawingml/2006/main" name="Pastel Minimalist Elegant Lines Portfolio by Slidesgo">
  <a:themeElements>
    <a:clrScheme name="Simple Light">
      <a:dk1>
        <a:srgbClr val="191919"/>
      </a:dk1>
      <a:lt1>
        <a:srgbClr val="E7E4F1"/>
      </a:lt1>
      <a:dk2>
        <a:srgbClr val="F5F3ED"/>
      </a:dk2>
      <a:lt2>
        <a:srgbClr val="FFE0A7"/>
      </a:lt2>
      <a:accent1>
        <a:srgbClr val="F9CFD0"/>
      </a:accent1>
      <a:accent2>
        <a:srgbClr val="D9CFDE"/>
      </a:accent2>
      <a:accent3>
        <a:srgbClr val="D2DAE9"/>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1640</Words>
  <Application>Microsoft Office PowerPoint</Application>
  <PresentationFormat>On-screen Show (16:9)</PresentationFormat>
  <Paragraphs>179</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Catamaran</vt:lpstr>
      <vt:lpstr>Bebas Neue</vt:lpstr>
      <vt:lpstr>Lexend Deca</vt:lpstr>
      <vt:lpstr>Pastel Minimalist Elegant Lines Portfolio by Slidesgo</vt:lpstr>
      <vt:lpstr>OBESITAS</vt:lpstr>
      <vt:lpstr>Definisi Obesitas</vt:lpstr>
      <vt:lpstr>Obesitas pada Anak</vt:lpstr>
      <vt:lpstr>PowerPoint Presentation</vt:lpstr>
      <vt:lpstr>1. Cara Pengukuran Sederhana dengan Body Mass Index Ditemukan oleh ahli matematika dan statistik, Lambert Adolf Jacques dengan menggunakan berat badan dan tinggi badan.  BMI/IMT memiliki korelasi positif dengan total lemak tubuh.</vt:lpstr>
      <vt:lpstr>Cara Mendeteksi Obesitas</vt:lpstr>
      <vt:lpstr>Klasifikasi Hasil Pengukuran BMI</vt:lpstr>
      <vt:lpstr>2. Cara Pengukuran Obesitas dengan Antoprometrik Lainnya  Waist Circumference/Lingkar Pinggang Distribusi lemak dalam tubuh dapat diketahui dengan menggunakan pengukuran lingkar lengan atas (LLA), pengukuran lingkar panggul/pinggang, dan melihat ciri fisik bentuk tubuh.  Lemak yang berada di sekitar perut memberikan risiko kesehatan yang lebih tinggi dibandingkan lemak di daerah paha atau bagian tubuh lain.  Pengukuran Weist Cirkumference merupakan cara yang mudah untuk menentukan bentuk tubuh, Caranya: yang diukur dalam kondisi berdiri, akhir respirasi pelan dan dalam, diukur lingkaran pada pertengahan antara iga terbawah dan crista iliaca,  Pengukuran dilakukan sebanyak tiga kali, dan kita mengambil nilai rata-ratanya Hasil pengukuran lingkar pinggang ini tidak hanya mencerminkan jaringan adipose. tetapi meliputi seluruh kompertemennya.  Lingkar pinggang berkolerasi dengan resiko jantung koroner dan diabetes.  </vt:lpstr>
      <vt:lpstr>2. Cara Pengukuran Obesitas dengan Antoprometrik Lainnya  Hip Circumference/Lingkar Panggul Caranya: yang diukur dalam kondisi berdiri, kita tentukan simfisis pubis dan bagian maksimum pantat kemudian kita ukur melingkar. Pengukuran dilakukan sebanyak tiga kali, dan kita mengambil nilai rata-ratanya Setelah itu kita tentukan rasio pinggang panggul (waist hip ratio)  </vt:lpstr>
      <vt:lpstr>Cara Mendeteksi Obesitas</vt:lpstr>
      <vt:lpstr>Cara Mendeteksi Obesitas</vt:lpstr>
      <vt:lpstr>Cara Mendeteksi Obesitas</vt:lpstr>
      <vt:lpstr>Cara Mendeteksi Obesitas</vt:lpstr>
      <vt:lpstr>3. Pengukuran Laboratorik  Bioelectric Impedance Analysis (BIA) Cara pengukuran: penderita berdiri di atas skala khusus dan sejumlah arus listrik yang tidak berbahaya dialirkan ke seluruh tubuh lalu dianalisis Hasil: besaran persentase lemak tubuh, masa air dan masa otot total maupun parsial tiap bagian tubuh. </vt:lpstr>
      <vt:lpstr>3. Pengukuran Laboratorik  b. BOP POD Untuk mengukur lemak dalam tubuh, yaitu berupa ruang berbentuk telur yang telah dikomputerisasi.  Prinsip: jumlah udara yang tersisa digunakan untuk mengukur lemak tubuh  c. Dual Energy X-ray Absorptometry (DXA) Untuk mengukur jumlah dan lokasi lemak dalam tubuh yaitu dengan cara menyerupai scanning tulang.  Menggunakan Sinar X</vt:lpstr>
      <vt:lpstr>3. Pengukuran Laboratorik  d. Computed Tomography Scan (CT Scan) Pertama kali dikenalkankan oleh Huunsfield pada tahun 1973,  Tahun 1980 digunakan untuk diagnosis di rumah sakit Tahun 1981 digunakan untuk pengukuran volume jaringan lemak.  CT Scan merupakan gold standard untuk menghitung secara kwantitatif jaringan adipose intraabdomal. Tetapi penggunaannya masih terbatas, dengan pertimbangan ekonomi dan paparan radiasi</vt:lpstr>
      <vt:lpstr>3. Pengukuran Laboratorik  e. Magnetic Resonace Imaging (MRI) Pada tahun 1980, Foster melaporkan pertama kali penggunaan MRI untuk menghitung komposisi tubuh manusia.  MRI digunakan untuk menghltung jaringan adiposa intra abdominal Kelebihan MRI: tidak tergantung pada operator sehingga tidak terdapat inter observer  tidak menggunakan X-Ray.  Lebih objektif daripada ultrasonografi Dapat digunakan pada pasien muda yang menderita hepatic steatosis.  Kerugian dari pemeriksaan ini adalah: membutuhkan waktu yang lama dibandingkan dengan CT Scan Pada saat pemeriksaan berlangsung pasien harus menahan nafas serta tidak diperbolehkan bergerak.  Alat ini juga kurang efisien karena mahal dan tidak bisa di pindah ke tempat lain. </vt:lpstr>
      <vt:lpstr>3. Pengukuran Laboratorik  f. Gelombang Ultrasonic Gelombang ultrasonic dianggap merupakan metode gold standard untuk menilai jaringan adipose visceral, pre peritoneal dan subkutan Ultrasonografi merupakan teknik alternatif, tidak invasive untuk menghitung jaringan adiposa visceral dan subkutan Melengkapi kekurangan dari pengukuran antropometerik</vt:lpstr>
      <vt:lpstr>Dampak Obesitas</vt:lpstr>
      <vt:lpstr>Dampak Obesitas</vt:lpstr>
      <vt:lpstr>Dampak Obesitas</vt:lpstr>
      <vt:lpstr>Tatalaksana Obesitas</vt:lpstr>
      <vt:lpstr>Tatalaksana Obesitas</vt:lpstr>
      <vt:lpstr>Tatalaksana Obesitas</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SULIH PRIYONO</cp:lastModifiedBy>
  <cp:revision>1</cp:revision>
  <dcterms:modified xsi:type="dcterms:W3CDTF">2024-06-25T04:56:53Z</dcterms:modified>
</cp:coreProperties>
</file>