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5" r:id="rId3"/>
    <p:sldId id="257" r:id="rId4"/>
    <p:sldId id="310" r:id="rId5"/>
    <p:sldId id="311" r:id="rId6"/>
    <p:sldId id="312" r:id="rId7"/>
    <p:sldId id="306" r:id="rId8"/>
    <p:sldId id="313" r:id="rId9"/>
    <p:sldId id="309" r:id="rId10"/>
    <p:sldId id="316" r:id="rId11"/>
    <p:sldId id="315" r:id="rId12"/>
    <p:sldId id="274" r:id="rId13"/>
    <p:sldId id="273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udul" id="{A8B49EA9-F148-4559-B8B6-4EF5E402790E}">
          <p14:sldIdLst>
            <p14:sldId id="256"/>
          </p14:sldIdLst>
        </p14:section>
        <p14:section name="Daftar Isi" id="{D5A62476-3AD7-4393-B089-04659E793F5C}">
          <p14:sldIdLst>
            <p14:sldId id="305"/>
          </p14:sldIdLst>
        </p14:section>
        <p14:section name="BAB 1 - Risiko Kehilangan Dana dari Sisi Penidstribusian dan Pemanfaatan" id="{421FFC8F-3179-49BF-9582-F324F317E3C9}">
          <p14:sldIdLst>
            <p14:sldId id="257"/>
            <p14:sldId id="310"/>
            <p14:sldId id="311"/>
            <p14:sldId id="312"/>
          </p14:sldIdLst>
        </p14:section>
        <p14:section name="BAB II - Risiko Operasional" id="{9D5B8651-59D0-41EA-866A-DEFCEA7165D3}">
          <p14:sldIdLst>
            <p14:sldId id="306"/>
            <p14:sldId id="313"/>
          </p14:sldIdLst>
        </p14:section>
        <p14:section name="BAB III - Peran Stakeholder dalam Mitigasi Risiko" id="{59B61F31-45DC-4B6B-BB13-A925DCA9BD8A}">
          <p14:sldIdLst>
            <p14:sldId id="309"/>
            <p14:sldId id="316"/>
            <p14:sldId id="315"/>
          </p14:sldIdLst>
        </p14:section>
        <p14:section name="Penutup" id="{D6E0A118-E7C2-4CC4-8364-46408A5D54B0}">
          <p14:sldIdLst>
            <p14:sldId id="274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DD"/>
    <a:srgbClr val="FF5B82"/>
    <a:srgbClr val="FFD44B"/>
    <a:srgbClr val="FFE697"/>
    <a:srgbClr val="262626"/>
    <a:srgbClr val="000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A22AF-9375-4856-BC7A-A7EF4FB32FAF}" v="908" dt="2024-03-30T06:33:44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Tanpa Gaya, Kisi Tabel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45" autoAdjust="0"/>
    <p:restoredTop sz="94641" autoAdjust="0"/>
  </p:normalViewPr>
  <p:slideViewPr>
    <p:cSldViewPr snapToGrid="0" showGuides="1">
      <p:cViewPr varScale="1">
        <p:scale>
          <a:sx n="80" d="100"/>
          <a:sy n="80" d="100"/>
        </p:scale>
        <p:origin x="-8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2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Tampungan Tangga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FEB5B-22A7-44F9-82C0-1EE52FEE3352}" type="datetimeFigureOut">
              <a:rPr lang="id-ID" smtClean="0"/>
              <a:t>4/2/24</a:t>
            </a:fld>
            <a:endParaRPr lang="id-ID"/>
          </a:p>
        </p:txBody>
      </p:sp>
      <p:sp>
        <p:nvSpPr>
          <p:cNvPr id="4" name="Tampungan Gambar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Tampungan Catatan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6" name="Tampungan Ka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Tampungan Nomor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DFE66-C5D4-4EB3-9528-AC85F1C0A30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790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DFE66-C5D4-4EB3-9528-AC85F1C0A30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84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Gambar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ampungan Catatan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Tampungan Nomor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DDFE66-C5D4-4EB3-9528-AC85F1C0A30F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1246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Jud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AA78783E-CC07-C3D2-1BDA-497860C19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d-ID" dirty="0"/>
              <a:t>Klik untuk mengedit gaya judul Master</a:t>
            </a: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xmlns="" id="{34F0B722-D51C-554B-7CE5-8DED6BE05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Klik untuk mengedit gaya </a:t>
            </a:r>
            <a:r>
              <a:rPr lang="id-ID" dirty="0" err="1"/>
              <a:t>subjudul</a:t>
            </a:r>
            <a:r>
              <a:rPr lang="id-ID" dirty="0"/>
              <a:t>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50681616-BC13-53CE-EED0-7E7AEFC65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4/2/24</a:t>
            </a:fld>
            <a:endParaRPr lang="id-ID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DAB81AE6-E8BA-6342-895F-E18D6D91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C9F1C28A-92A4-F9BE-2624-23307CC7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707329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Judul dan Teks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CB9D0863-0E4D-8086-FD67-3ADCD92D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xmlns="" id="{C9AC351F-7CE1-6913-F021-A5818F05E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036CEBAC-FF5D-6876-E531-184D72FDE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4/2/24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76DC218D-B5C2-E5AA-4097-FE9737085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2C204CC4-0B89-51D7-57DE-3960F170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48277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Judul Vertikal dan Te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Vertikal 1">
            <a:extLst>
              <a:ext uri="{FF2B5EF4-FFF2-40B4-BE49-F238E27FC236}">
                <a16:creationId xmlns:a16="http://schemas.microsoft.com/office/drawing/2014/main" xmlns="" id="{F021867A-B84A-6B0D-7420-EF7165BDD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Vertikal 2">
            <a:extLst>
              <a:ext uri="{FF2B5EF4-FFF2-40B4-BE49-F238E27FC236}">
                <a16:creationId xmlns:a16="http://schemas.microsoft.com/office/drawing/2014/main" xmlns="" id="{6939F72B-7B36-BB7B-8FA0-08C1DCBEA0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D30902DF-445F-F51A-7568-2588CF69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4/2/24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77121ADA-A94D-603B-B873-BD411C7A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1252C75A-9402-BB0E-DF61-D531937A5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45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udul dan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7F26F35F-B8C5-D6D9-E02C-18E459C56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E50D96EB-7334-23D1-D86C-D298AB750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9DCEFAB4-2965-238E-A090-7EC95C756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4/2/24</a:t>
            </a:fld>
            <a:endParaRPr lang="id-ID" dirty="0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EE3CB67E-311F-28F5-73A7-0637AE67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47DAA347-54A4-9F2E-AF58-B145055B4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061000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 Bagi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2888946A-CB86-578D-94AC-4C2F1724E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xmlns="" id="{5D400263-F1D6-952A-3FBF-5384D974C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87EFB436-460F-A1CD-7B2C-DCE9C3FF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4/2/24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2AE6F155-B099-3580-3DDC-A736DA1FD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8A5114A9-DA0C-589A-E36B-7770DBC4B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67214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 Ko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D319BC18-327E-FF3F-722F-EF576BC5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ED3297FE-5809-1CE7-4706-F4B204DDB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xmlns="" id="{8B7E3C66-64A8-1D30-FC32-51B79386C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xmlns="" id="{CAB8E7AA-D995-C490-525F-ADD09F58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4/2/24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xmlns="" id="{5E63C0BE-6C51-6D48-587C-3E110A464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xmlns="" id="{6AED341C-DAD8-C039-B634-3BAF0377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186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erbandi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A24A44EE-F5AF-5C2F-131F-05D3D4B5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xmlns="" id="{503D7252-DD19-7736-CC73-6FE760B33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4" name="Tampungan Konten 3">
            <a:extLst>
              <a:ext uri="{FF2B5EF4-FFF2-40B4-BE49-F238E27FC236}">
                <a16:creationId xmlns:a16="http://schemas.microsoft.com/office/drawing/2014/main" xmlns="" id="{19CDA95D-FC9A-ED09-DCE3-91FDCEB2C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5" name="Tampungan Teks 4">
            <a:extLst>
              <a:ext uri="{FF2B5EF4-FFF2-40B4-BE49-F238E27FC236}">
                <a16:creationId xmlns:a16="http://schemas.microsoft.com/office/drawing/2014/main" xmlns="" id="{69E69477-9548-5FF2-7FE2-921178D32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6" name="Tampungan Konten 5">
            <a:extLst>
              <a:ext uri="{FF2B5EF4-FFF2-40B4-BE49-F238E27FC236}">
                <a16:creationId xmlns:a16="http://schemas.microsoft.com/office/drawing/2014/main" xmlns="" id="{C04F90B9-B92B-DEFC-7FFD-171AABFA0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7" name="Tampungan Tanggal 6">
            <a:extLst>
              <a:ext uri="{FF2B5EF4-FFF2-40B4-BE49-F238E27FC236}">
                <a16:creationId xmlns:a16="http://schemas.microsoft.com/office/drawing/2014/main" xmlns="" id="{82A159DF-C060-E9F2-5C7F-15FC22286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4/2/24</a:t>
            </a:fld>
            <a:endParaRPr lang="id-ID"/>
          </a:p>
        </p:txBody>
      </p:sp>
      <p:sp>
        <p:nvSpPr>
          <p:cNvPr id="8" name="Tampungan Kaki 7">
            <a:extLst>
              <a:ext uri="{FF2B5EF4-FFF2-40B4-BE49-F238E27FC236}">
                <a16:creationId xmlns:a16="http://schemas.microsoft.com/office/drawing/2014/main" xmlns="" id="{03F9D21C-7931-1EDF-2CD2-46A61EE33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Tampungan Nomor Slide 8">
            <a:extLst>
              <a:ext uri="{FF2B5EF4-FFF2-40B4-BE49-F238E27FC236}">
                <a16:creationId xmlns:a16="http://schemas.microsoft.com/office/drawing/2014/main" xmlns="" id="{E7B6C34E-3E59-62CE-F740-A926FF48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698921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dul S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959428CC-B8AF-9F23-03CC-7A63029A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xmlns="" id="{D2AE64C3-353C-CCBE-EBEB-CC5AD31C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4/2/24</a:t>
            </a:fld>
            <a:endParaRPr lang="id-ID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xmlns="" id="{32AE368B-6720-7A99-AD77-86CEBF5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xmlns="" id="{C7F73470-D468-8D90-0033-CB9DA8FF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32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s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Tanggal 1">
            <a:extLst>
              <a:ext uri="{FF2B5EF4-FFF2-40B4-BE49-F238E27FC236}">
                <a16:creationId xmlns:a16="http://schemas.microsoft.com/office/drawing/2014/main" xmlns="" id="{0AF27BA8-A280-C54C-9086-E9029B022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4/2/24</a:t>
            </a:fld>
            <a:endParaRPr lang="id-ID"/>
          </a:p>
        </p:txBody>
      </p:sp>
      <p:sp>
        <p:nvSpPr>
          <p:cNvPr id="3" name="Tampungan Kaki 2">
            <a:extLst>
              <a:ext uri="{FF2B5EF4-FFF2-40B4-BE49-F238E27FC236}">
                <a16:creationId xmlns:a16="http://schemas.microsoft.com/office/drawing/2014/main" xmlns="" id="{A7AE06F9-24B5-3750-72C2-121982ACF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Tampungan Nomor Slide 3">
            <a:extLst>
              <a:ext uri="{FF2B5EF4-FFF2-40B4-BE49-F238E27FC236}">
                <a16:creationId xmlns:a16="http://schemas.microsoft.com/office/drawing/2014/main" xmlns="" id="{F11F30D6-18AC-9323-487F-FE301A257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374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A0CFCB4C-82AA-D026-C8D6-54E911DED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AA702F45-D05B-D5E3-4CB0-1B3BFE969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xmlns="" id="{8EA54C89-6BBF-9319-7219-F34AD2A87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xmlns="" id="{317F0632-53D3-392E-6B6A-2D1142AF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4/2/24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xmlns="" id="{034CCECB-C95D-A155-CB41-90D1A6DCE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xmlns="" id="{27AAA866-4F52-38EF-FCF8-77917636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013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Gambar dengan Keteran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316AAD43-B646-1282-A0CF-71573E7B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d-ID"/>
              <a:t>Klik untuk mengedit gaya judul Master</a:t>
            </a:r>
          </a:p>
        </p:txBody>
      </p:sp>
      <p:sp>
        <p:nvSpPr>
          <p:cNvPr id="3" name="Tampungan Gambar 2">
            <a:extLst>
              <a:ext uri="{FF2B5EF4-FFF2-40B4-BE49-F238E27FC236}">
                <a16:creationId xmlns:a16="http://schemas.microsoft.com/office/drawing/2014/main" xmlns="" id="{1E7EDA86-972F-EF5F-AF82-11642E439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ampungan Teks 3">
            <a:extLst>
              <a:ext uri="{FF2B5EF4-FFF2-40B4-BE49-F238E27FC236}">
                <a16:creationId xmlns:a16="http://schemas.microsoft.com/office/drawing/2014/main" xmlns="" id="{9FD5B00F-D49E-72B9-6766-BB181F584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d-ID"/>
              <a:t>Klik untuk edit gaya teks Master</a:t>
            </a:r>
          </a:p>
        </p:txBody>
      </p:sp>
      <p:sp>
        <p:nvSpPr>
          <p:cNvPr id="5" name="Tampungan Tanggal 4">
            <a:extLst>
              <a:ext uri="{FF2B5EF4-FFF2-40B4-BE49-F238E27FC236}">
                <a16:creationId xmlns:a16="http://schemas.microsoft.com/office/drawing/2014/main" xmlns="" id="{1097F6E3-F339-B98D-60E6-082DA1F32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7D971-DA03-4DE7-AF98-6C4BB56EDB0C}" type="datetimeFigureOut">
              <a:rPr lang="id-ID" smtClean="0"/>
              <a:t>4/2/24</a:t>
            </a:fld>
            <a:endParaRPr lang="id-ID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xmlns="" id="{C4ECEDEF-8F75-FC71-27E9-96C67B24D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xmlns="" id="{A9956918-921C-CDEB-73BC-093582F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954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Judul 1">
            <a:extLst>
              <a:ext uri="{FF2B5EF4-FFF2-40B4-BE49-F238E27FC236}">
                <a16:creationId xmlns:a16="http://schemas.microsoft.com/office/drawing/2014/main" xmlns="" id="{DF481398-B99A-8E39-F3C4-8C48B4526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d-ID"/>
              <a:t>Klik untuk mengedit gaya judul Master</a:t>
            </a:r>
          </a:p>
        </p:txBody>
      </p:sp>
      <p:sp>
        <p:nvSpPr>
          <p:cNvPr id="3" name="Tampungan Teks 2">
            <a:extLst>
              <a:ext uri="{FF2B5EF4-FFF2-40B4-BE49-F238E27FC236}">
                <a16:creationId xmlns:a16="http://schemas.microsoft.com/office/drawing/2014/main" xmlns="" id="{E12C5EA5-F1F5-B9CE-842B-60BB9B97A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d-ID"/>
              <a:t>Klik untuk edit gaya teks Master</a:t>
            </a:r>
          </a:p>
          <a:p>
            <a:pPr lvl="1"/>
            <a:r>
              <a:rPr lang="id-ID"/>
              <a:t>Tingkat kedua</a:t>
            </a:r>
          </a:p>
          <a:p>
            <a:pPr lvl="2"/>
            <a:r>
              <a:rPr lang="id-ID"/>
              <a:t>Tingkat ketiga</a:t>
            </a:r>
          </a:p>
          <a:p>
            <a:pPr lvl="3"/>
            <a:r>
              <a:rPr lang="id-ID"/>
              <a:t>Tingkat keempat</a:t>
            </a:r>
          </a:p>
          <a:p>
            <a:pPr lvl="4"/>
            <a:r>
              <a:rPr lang="id-ID"/>
              <a:t>Tingkat kelima</a:t>
            </a:r>
          </a:p>
        </p:txBody>
      </p:sp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F4389CEC-7343-EA9F-C894-56A895676C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7D971-DA03-4DE7-AF98-6C4BB56EDB0C}" type="datetimeFigureOut">
              <a:rPr lang="id-ID" smtClean="0"/>
              <a:t>4/2/24</a:t>
            </a:fld>
            <a:endParaRPr lang="id-ID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A9A463B4-6FB5-25C1-4164-2441C29537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4362EDFF-B97C-A2B0-A694-D164676AB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9CB4D-BD62-4A90-8011-E0D34C75F115}" type="slidenum">
              <a:rPr lang="id-ID" smtClean="0"/>
              <a:t>‹#›</a:t>
            </a:fld>
            <a:endParaRPr lang="id-ID"/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xmlns="" id="{168BC113-A70F-33F8-AD51-6811C72FC24C}"/>
              </a:ext>
            </a:extLst>
          </p:cNvPr>
          <p:cNvSpPr/>
          <p:nvPr userDrawn="1"/>
        </p:nvSpPr>
        <p:spPr>
          <a:xfrm>
            <a:off x="0" y="6546715"/>
            <a:ext cx="12192000" cy="311285"/>
          </a:xfrm>
          <a:prstGeom prst="rect">
            <a:avLst/>
          </a:prstGeom>
          <a:solidFill>
            <a:srgbClr val="FFD2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89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7E1342B4-F0D3-A751-5A6F-918054E9C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506183"/>
            <a:ext cx="5913120" cy="2838691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en-US" sz="7200" b="1" dirty="0" err="1">
                <a:latin typeface="Wremena" panose="02000000000000000000" pitchFamily="50" charset="0"/>
                <a:ea typeface="Wremena" panose="02000000000000000000" pitchFamily="50" charset="0"/>
              </a:rPr>
              <a:t>Manajemen</a:t>
            </a:r>
            <a:r>
              <a:rPr lang="en-US" sz="7200" b="1" dirty="0">
                <a:latin typeface="Wremena" panose="02000000000000000000" pitchFamily="50" charset="0"/>
                <a:ea typeface="Wremena" panose="02000000000000000000" pitchFamily="50" charset="0"/>
              </a:rPr>
              <a:t> </a:t>
            </a:r>
            <a:r>
              <a:rPr lang="en-US" sz="7200" b="1" dirty="0" err="1">
                <a:latin typeface="Wremena" panose="02000000000000000000" pitchFamily="50" charset="0"/>
                <a:ea typeface="Wremena" panose="02000000000000000000" pitchFamily="50" charset="0"/>
              </a:rPr>
              <a:t>Risiko</a:t>
            </a:r>
            <a:r>
              <a:rPr lang="en-US" sz="7200" b="1" dirty="0">
                <a:latin typeface="Wremena" panose="02000000000000000000" pitchFamily="50" charset="0"/>
                <a:ea typeface="Wremena" panose="02000000000000000000" pitchFamily="50" charset="0"/>
              </a:rPr>
              <a:t> Zakat dan </a:t>
            </a:r>
            <a:r>
              <a:rPr lang="en-US" sz="7200" b="1" dirty="0" err="1">
                <a:latin typeface="Wremena" panose="02000000000000000000" pitchFamily="50" charset="0"/>
                <a:ea typeface="Wremena" panose="02000000000000000000" pitchFamily="50" charset="0"/>
              </a:rPr>
              <a:t>Wakaf</a:t>
            </a:r>
            <a:endParaRPr lang="id-ID" sz="7200" b="1" dirty="0">
              <a:latin typeface="Wremena" panose="02000000000000000000" pitchFamily="50" charset="0"/>
              <a:ea typeface="Wremena" panose="02000000000000000000" pitchFamily="50" charset="0"/>
            </a:endParaRPr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xmlns="" id="{CCF1F9E7-26B9-ADB1-541D-93B9A1FE6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025956"/>
            <a:ext cx="4098587" cy="80702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Oleh: </a:t>
            </a:r>
            <a:r>
              <a:rPr lang="en-US" b="1" dirty="0"/>
              <a:t>Prof. Dr. Tika </a:t>
            </a:r>
            <a:r>
              <a:rPr lang="en-US" b="1" dirty="0" err="1"/>
              <a:t>Widiastuti</a:t>
            </a:r>
            <a:r>
              <a:rPr lang="en-US" b="1" dirty="0"/>
              <a:t>, S.E., </a:t>
            </a:r>
            <a:r>
              <a:rPr lang="en-US" b="1" dirty="0" err="1"/>
              <a:t>M.Si</a:t>
            </a:r>
            <a:r>
              <a:rPr lang="en-US" b="1" dirty="0"/>
              <a:t>.</a:t>
            </a:r>
            <a:endParaRPr lang="id-ID" b="1" dirty="0"/>
          </a:p>
        </p:txBody>
      </p:sp>
      <p:sp>
        <p:nvSpPr>
          <p:cNvPr id="4" name="Subjudul 2">
            <a:extLst>
              <a:ext uri="{FF2B5EF4-FFF2-40B4-BE49-F238E27FC236}">
                <a16:creationId xmlns:a16="http://schemas.microsoft.com/office/drawing/2014/main" xmlns="" id="{99BD7399-F276-1306-34C4-ED18F99AB6E8}"/>
              </a:ext>
            </a:extLst>
          </p:cNvPr>
          <p:cNvSpPr txBox="1">
            <a:spLocks/>
          </p:cNvSpPr>
          <p:nvPr/>
        </p:nvSpPr>
        <p:spPr>
          <a:xfrm>
            <a:off x="1066800" y="4058609"/>
            <a:ext cx="2600529" cy="893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 err="1">
                <a:latin typeface="DM Sans" pitchFamily="2" charset="0"/>
              </a:rPr>
              <a:t>Microcredential</a:t>
            </a:r>
            <a:r>
              <a:rPr lang="en-US" i="1" dirty="0">
                <a:latin typeface="DM Sans" pitchFamily="2" charset="0"/>
              </a:rPr>
              <a:t> Workshop</a:t>
            </a:r>
            <a:endParaRPr lang="id-ID" i="1" dirty="0">
              <a:latin typeface="DM Sans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B460620-F8E6-AA63-73E8-C995D4E26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49" r="24049"/>
          <a:stretch/>
        </p:blipFill>
        <p:spPr bwMode="auto">
          <a:xfrm>
            <a:off x="6852213" y="0"/>
            <a:ext cx="53397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rsegi Panjang 4">
            <a:extLst>
              <a:ext uri="{FF2B5EF4-FFF2-40B4-BE49-F238E27FC236}">
                <a16:creationId xmlns:a16="http://schemas.microsoft.com/office/drawing/2014/main" xmlns="" id="{18808610-DAD2-8898-3567-E54919AAC598}"/>
              </a:ext>
            </a:extLst>
          </p:cNvPr>
          <p:cNvSpPr/>
          <p:nvPr/>
        </p:nvSpPr>
        <p:spPr>
          <a:xfrm>
            <a:off x="0" y="6546715"/>
            <a:ext cx="12192000" cy="311285"/>
          </a:xfrm>
          <a:prstGeom prst="rect">
            <a:avLst/>
          </a:prstGeom>
          <a:solidFill>
            <a:srgbClr val="FFD2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24737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D6EF9841-EF63-1DCB-F0E9-FBBA98CA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Peran </a:t>
            </a:r>
            <a:r>
              <a:rPr lang="en-US" sz="4000" b="1" i="1" dirty="0"/>
              <a:t>Stakeholders</a:t>
            </a:r>
            <a:r>
              <a:rPr lang="en-US" sz="4000" b="1" dirty="0"/>
              <a:t> </a:t>
            </a:r>
            <a:r>
              <a:rPr lang="en-US" sz="4000" b="1" dirty="0" err="1"/>
              <a:t>dalam</a:t>
            </a:r>
            <a:r>
              <a:rPr lang="en-US" sz="4000" b="1" dirty="0"/>
              <a:t> </a:t>
            </a:r>
            <a:r>
              <a:rPr lang="en-US" sz="4000" b="1" dirty="0" err="1"/>
              <a:t>Mitigasi</a:t>
            </a:r>
            <a:r>
              <a:rPr lang="en-US" sz="4000" b="1" dirty="0"/>
              <a:t> </a:t>
            </a:r>
            <a:r>
              <a:rPr lang="en-US" sz="4000" b="1" dirty="0" err="1"/>
              <a:t>Risiko</a:t>
            </a:r>
            <a:endParaRPr lang="id-ID" sz="4000" b="1" dirty="0"/>
          </a:p>
        </p:txBody>
      </p:sp>
      <p:grpSp>
        <p:nvGrpSpPr>
          <p:cNvPr id="3" name="Grup 2">
            <a:extLst>
              <a:ext uri="{FF2B5EF4-FFF2-40B4-BE49-F238E27FC236}">
                <a16:creationId xmlns:a16="http://schemas.microsoft.com/office/drawing/2014/main" xmlns="" id="{66B9F1FB-AA8D-4AED-870B-457AD4596F0E}"/>
              </a:ext>
            </a:extLst>
          </p:cNvPr>
          <p:cNvGrpSpPr/>
          <p:nvPr/>
        </p:nvGrpSpPr>
        <p:grpSpPr>
          <a:xfrm>
            <a:off x="942371" y="1690688"/>
            <a:ext cx="4799635" cy="2707692"/>
            <a:chOff x="942371" y="1690688"/>
            <a:chExt cx="4799635" cy="2707692"/>
          </a:xfrm>
        </p:grpSpPr>
        <p:sp>
          <p:nvSpPr>
            <p:cNvPr id="5" name="Persegi Panjang 4">
              <a:extLst>
                <a:ext uri="{FF2B5EF4-FFF2-40B4-BE49-F238E27FC236}">
                  <a16:creationId xmlns:a16="http://schemas.microsoft.com/office/drawing/2014/main" xmlns="" id="{8DABDB4D-C5B9-6441-2E57-402C61C9F32C}"/>
                </a:ext>
              </a:extLst>
            </p:cNvPr>
            <p:cNvSpPr/>
            <p:nvPr/>
          </p:nvSpPr>
          <p:spPr>
            <a:xfrm>
              <a:off x="942372" y="2221194"/>
              <a:ext cx="4799634" cy="2177186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Pelaku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manajemen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risiko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Pembuat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kebijakan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internal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lembaga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dalam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mitigasi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risiko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Asesor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dalam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pengukuran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risiko</a:t>
              </a:r>
              <a:endParaRPr lang="id-ID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" name="Persegi Panjang 5">
              <a:extLst>
                <a:ext uri="{FF2B5EF4-FFF2-40B4-BE49-F238E27FC236}">
                  <a16:creationId xmlns:a16="http://schemas.microsoft.com/office/drawing/2014/main" xmlns="" id="{F5906E8C-5339-ADED-30D4-C624D2D44C41}"/>
                </a:ext>
              </a:extLst>
            </p:cNvPr>
            <p:cNvSpPr/>
            <p:nvPr/>
          </p:nvSpPr>
          <p:spPr>
            <a:xfrm>
              <a:off x="942371" y="1690688"/>
              <a:ext cx="4799634" cy="530506"/>
            </a:xfrm>
            <a:prstGeom prst="rect">
              <a:avLst/>
            </a:prstGeom>
            <a:solidFill>
              <a:srgbClr val="FFD2DD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Peran Lembaga Zakat dan </a:t>
              </a:r>
              <a:r>
                <a:rPr lang="en-US" sz="20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Wakaf</a:t>
              </a:r>
              <a:endParaRPr lang="id-ID" sz="20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4" name="Grup 3">
            <a:extLst>
              <a:ext uri="{FF2B5EF4-FFF2-40B4-BE49-F238E27FC236}">
                <a16:creationId xmlns:a16="http://schemas.microsoft.com/office/drawing/2014/main" xmlns="" id="{90614C1D-C495-2591-BEB7-C0B5E8933CC6}"/>
              </a:ext>
            </a:extLst>
          </p:cNvPr>
          <p:cNvGrpSpPr/>
          <p:nvPr/>
        </p:nvGrpSpPr>
        <p:grpSpPr>
          <a:xfrm>
            <a:off x="6204029" y="1690688"/>
            <a:ext cx="4282634" cy="3853585"/>
            <a:chOff x="6204029" y="1690688"/>
            <a:chExt cx="4282634" cy="3853585"/>
          </a:xfrm>
        </p:grpSpPr>
        <p:sp>
          <p:nvSpPr>
            <p:cNvPr id="10" name="Persegi Panjang 9">
              <a:extLst>
                <a:ext uri="{FF2B5EF4-FFF2-40B4-BE49-F238E27FC236}">
                  <a16:creationId xmlns:a16="http://schemas.microsoft.com/office/drawing/2014/main" xmlns="" id="{81FD674B-8640-A533-3403-89EC677E6713}"/>
                </a:ext>
              </a:extLst>
            </p:cNvPr>
            <p:cNvSpPr/>
            <p:nvPr/>
          </p:nvSpPr>
          <p:spPr>
            <a:xfrm>
              <a:off x="6204030" y="2221194"/>
              <a:ext cx="4282633" cy="3323079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Regulator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bidang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zakat dan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wakaf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Pengatur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mengenai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risiko-risiko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lembaga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zakat dan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wakaf</a:t>
              </a:r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Pembuat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pedoman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mitigasi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risiko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bagi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lembaga</a:t>
              </a:r>
              <a:r>
                <a:rPr 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zakat dan </a:t>
              </a:r>
              <a:r>
                <a:rPr lang="en-US" sz="2400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wakaf</a:t>
              </a:r>
              <a:endParaRPr lang="id-ID" sz="24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1" name="Persegi Panjang 10">
              <a:extLst>
                <a:ext uri="{FF2B5EF4-FFF2-40B4-BE49-F238E27FC236}">
                  <a16:creationId xmlns:a16="http://schemas.microsoft.com/office/drawing/2014/main" xmlns="" id="{697A3F60-ED7C-38A7-2DF5-4FEBEFF10FEA}"/>
                </a:ext>
              </a:extLst>
            </p:cNvPr>
            <p:cNvSpPr/>
            <p:nvPr/>
          </p:nvSpPr>
          <p:spPr>
            <a:xfrm>
              <a:off x="6204029" y="1690688"/>
              <a:ext cx="4282634" cy="530506"/>
            </a:xfrm>
            <a:prstGeom prst="rect">
              <a:avLst/>
            </a:prstGeom>
            <a:solidFill>
              <a:srgbClr val="FFD2DD"/>
            </a:solidFill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Peran </a:t>
              </a:r>
              <a:r>
                <a:rPr lang="en-US" sz="2400" b="1" dirty="0" err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Pemerintah</a:t>
              </a:r>
              <a:endParaRPr lang="id-ID" sz="2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5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D6EF9841-EF63-1DCB-F0E9-FBBA98CA3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Peran </a:t>
            </a:r>
            <a:r>
              <a:rPr lang="en-US" sz="4000" b="1" i="1" dirty="0"/>
              <a:t>Stakeholders</a:t>
            </a:r>
            <a:r>
              <a:rPr lang="en-US" sz="4000" b="1" dirty="0"/>
              <a:t> </a:t>
            </a:r>
            <a:r>
              <a:rPr lang="en-US" sz="4000" b="1" dirty="0" err="1"/>
              <a:t>dalam</a:t>
            </a:r>
            <a:r>
              <a:rPr lang="en-US" sz="4000" b="1" dirty="0"/>
              <a:t> </a:t>
            </a:r>
            <a:r>
              <a:rPr lang="en-US" sz="4000" b="1" dirty="0" err="1"/>
              <a:t>Mitigasi</a:t>
            </a:r>
            <a:r>
              <a:rPr lang="en-US" sz="4000" b="1" dirty="0"/>
              <a:t> </a:t>
            </a:r>
            <a:r>
              <a:rPr lang="en-US" sz="4000" b="1" dirty="0" err="1"/>
              <a:t>Risiko</a:t>
            </a:r>
            <a:endParaRPr lang="id-ID" sz="4000" b="1" dirty="0"/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xmlns="" id="{8DABDB4D-C5B9-6441-2E57-402C61C9F32C}"/>
              </a:ext>
            </a:extLst>
          </p:cNvPr>
          <p:cNvSpPr/>
          <p:nvPr/>
        </p:nvSpPr>
        <p:spPr>
          <a:xfrm>
            <a:off x="988670" y="2083442"/>
            <a:ext cx="5678348" cy="322162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Memahami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konsep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manajemen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risiko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Merumuskan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bagaimana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pengukuran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solusi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dan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instrumen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risiko-risiko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lembaga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zakat dan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wakaf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Menerjemahkan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hasil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penelitian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ilmiah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kepada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stakeholders: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Pemerintah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lembaga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wakaf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zakat, dan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masyarakat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secara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umum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id-ID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xmlns="" id="{F5906E8C-5339-ADED-30D4-C624D2D44C41}"/>
              </a:ext>
            </a:extLst>
          </p:cNvPr>
          <p:cNvSpPr/>
          <p:nvPr/>
        </p:nvSpPr>
        <p:spPr>
          <a:xfrm>
            <a:off x="988669" y="1552936"/>
            <a:ext cx="5678347" cy="530506"/>
          </a:xfrm>
          <a:prstGeom prst="rect">
            <a:avLst/>
          </a:prstGeom>
          <a:solidFill>
            <a:srgbClr val="FFD2DD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Peran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Akademisi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xmlns="" id="{81FD674B-8640-A533-3403-89EC677E6713}"/>
              </a:ext>
            </a:extLst>
          </p:cNvPr>
          <p:cNvSpPr/>
          <p:nvPr/>
        </p:nvSpPr>
        <p:spPr>
          <a:xfrm>
            <a:off x="7071167" y="2083442"/>
            <a:ext cx="4282633" cy="358815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Forum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pemersatu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lembaga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zakat dan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wakaf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Menjadi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penjebatan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berbagai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permasalahan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diskusi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Menjadi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tempat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knowledge exchange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terkait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risiko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dalam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lembaga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zakat dan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wakaf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11" name="Persegi Panjang 10">
            <a:extLst>
              <a:ext uri="{FF2B5EF4-FFF2-40B4-BE49-F238E27FC236}">
                <a16:creationId xmlns:a16="http://schemas.microsoft.com/office/drawing/2014/main" xmlns="" id="{697A3F60-ED7C-38A7-2DF5-4FEBEFF10FEA}"/>
              </a:ext>
            </a:extLst>
          </p:cNvPr>
          <p:cNvSpPr/>
          <p:nvPr/>
        </p:nvSpPr>
        <p:spPr>
          <a:xfrm>
            <a:off x="7071166" y="1552936"/>
            <a:ext cx="4282634" cy="530506"/>
          </a:xfrm>
          <a:prstGeom prst="rect">
            <a:avLst/>
          </a:prstGeom>
          <a:solidFill>
            <a:srgbClr val="FFD2DD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Peran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Asosiasi</a:t>
            </a:r>
            <a:endParaRPr lang="id-ID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43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tak Teks 1">
            <a:extLst>
              <a:ext uri="{FF2B5EF4-FFF2-40B4-BE49-F238E27FC236}">
                <a16:creationId xmlns:a16="http://schemas.microsoft.com/office/drawing/2014/main" xmlns="" id="{3693714F-1013-AD59-DBE6-E51D67E3FEA8}"/>
              </a:ext>
            </a:extLst>
          </p:cNvPr>
          <p:cNvSpPr txBox="1"/>
          <p:nvPr/>
        </p:nvSpPr>
        <p:spPr>
          <a:xfrm>
            <a:off x="1675052" y="3679983"/>
            <a:ext cx="88418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+mj-lt"/>
              </a:rPr>
              <a:t>Terima</a:t>
            </a:r>
            <a:r>
              <a:rPr lang="en-US" sz="6600" b="1" dirty="0">
                <a:latin typeface="+mj-lt"/>
              </a:rPr>
              <a:t> Kasih Banyak</a:t>
            </a:r>
            <a:endParaRPr lang="id-ID" sz="6600" b="1" dirty="0">
              <a:latin typeface="+mj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CEE35685-2D0E-0AF8-C251-20CAD6ED2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61" b="30161"/>
          <a:stretch/>
        </p:blipFill>
        <p:spPr bwMode="auto">
          <a:xfrm>
            <a:off x="1" y="0"/>
            <a:ext cx="12192000" cy="27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Kotak Teks 14">
            <a:extLst>
              <a:ext uri="{FF2B5EF4-FFF2-40B4-BE49-F238E27FC236}">
                <a16:creationId xmlns:a16="http://schemas.microsoft.com/office/drawing/2014/main" xmlns="" id="{80400684-B346-99EE-DB52-DEAA964350DB}"/>
              </a:ext>
            </a:extLst>
          </p:cNvPr>
          <p:cNvSpPr txBox="1"/>
          <p:nvPr/>
        </p:nvSpPr>
        <p:spPr>
          <a:xfrm>
            <a:off x="2374740" y="5888276"/>
            <a:ext cx="7442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/>
              <a:t>Assalamu’alaikum</a:t>
            </a:r>
            <a:r>
              <a:rPr lang="en-US" sz="2000" i="1" dirty="0"/>
              <a:t> </a:t>
            </a:r>
            <a:r>
              <a:rPr lang="en-US" sz="2000" i="1" dirty="0" err="1"/>
              <a:t>warahmatullah</a:t>
            </a:r>
            <a:r>
              <a:rPr lang="en-US" sz="2000" i="1" dirty="0"/>
              <a:t> </a:t>
            </a:r>
            <a:r>
              <a:rPr lang="en-US" sz="2000" i="1" dirty="0" err="1"/>
              <a:t>wabarakatuh</a:t>
            </a:r>
            <a:endParaRPr lang="id-ID" sz="2000" i="1" dirty="0"/>
          </a:p>
        </p:txBody>
      </p:sp>
      <p:sp>
        <p:nvSpPr>
          <p:cNvPr id="3" name="Kotak Teks 2">
            <a:extLst>
              <a:ext uri="{FF2B5EF4-FFF2-40B4-BE49-F238E27FC236}">
                <a16:creationId xmlns:a16="http://schemas.microsoft.com/office/drawing/2014/main" xmlns="" id="{BDF8A968-6215-4543-1518-5D7665B2DC6A}"/>
              </a:ext>
            </a:extLst>
          </p:cNvPr>
          <p:cNvSpPr txBox="1"/>
          <p:nvPr/>
        </p:nvSpPr>
        <p:spPr>
          <a:xfrm>
            <a:off x="4377610" y="3228945"/>
            <a:ext cx="343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Sekian</a:t>
            </a:r>
            <a:r>
              <a:rPr lang="en-US" sz="2000" dirty="0"/>
              <a:t>,</a:t>
            </a:r>
            <a:endParaRPr lang="id-ID" sz="2000" dirty="0"/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xmlns="" id="{2B4D6E42-0CE0-38ED-6BCF-8E68346948B1}"/>
              </a:ext>
            </a:extLst>
          </p:cNvPr>
          <p:cNvSpPr txBox="1"/>
          <p:nvPr/>
        </p:nvSpPr>
        <p:spPr>
          <a:xfrm>
            <a:off x="4377610" y="4838907"/>
            <a:ext cx="343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/>
              <a:t>Barakallah</a:t>
            </a:r>
            <a:r>
              <a:rPr lang="en-US" sz="2000" i="1" dirty="0"/>
              <a:t> </a:t>
            </a:r>
            <a:r>
              <a:rPr lang="en-US" sz="2000" i="1" dirty="0" err="1"/>
              <a:t>fiikum</a:t>
            </a:r>
            <a:endParaRPr lang="id-ID" sz="2000" i="1" dirty="0"/>
          </a:p>
        </p:txBody>
      </p:sp>
    </p:spTree>
    <p:extLst>
      <p:ext uri="{BB962C8B-B14F-4D97-AF65-F5344CB8AC3E}">
        <p14:creationId xmlns:p14="http://schemas.microsoft.com/office/powerpoint/2010/main" val="26597856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rsegi Panjang 4">
            <a:extLst>
              <a:ext uri="{FF2B5EF4-FFF2-40B4-BE49-F238E27FC236}">
                <a16:creationId xmlns:a16="http://schemas.microsoft.com/office/drawing/2014/main" xmlns="" id="{44C9AE5C-DCEC-80D7-B198-C8E01B530970}"/>
              </a:ext>
            </a:extLst>
          </p:cNvPr>
          <p:cNvSpPr/>
          <p:nvPr/>
        </p:nvSpPr>
        <p:spPr>
          <a:xfrm>
            <a:off x="690880" y="0"/>
            <a:ext cx="4155440" cy="6553200"/>
          </a:xfrm>
          <a:prstGeom prst="rect">
            <a:avLst/>
          </a:prstGeom>
          <a:solidFill>
            <a:srgbClr val="FFD2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7200" b="1" dirty="0"/>
          </a:p>
        </p:txBody>
      </p:sp>
      <p:sp>
        <p:nvSpPr>
          <p:cNvPr id="2" name="Kotak Teks 1">
            <a:extLst>
              <a:ext uri="{FF2B5EF4-FFF2-40B4-BE49-F238E27FC236}">
                <a16:creationId xmlns:a16="http://schemas.microsoft.com/office/drawing/2014/main" xmlns="" id="{B3B534C4-9082-C460-506A-660A7DE77958}"/>
              </a:ext>
            </a:extLst>
          </p:cNvPr>
          <p:cNvSpPr txBox="1"/>
          <p:nvPr/>
        </p:nvSpPr>
        <p:spPr>
          <a:xfrm>
            <a:off x="5547360" y="522402"/>
            <a:ext cx="567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Prof. Dr. Tika </a:t>
            </a:r>
            <a:r>
              <a:rPr lang="en-US" sz="2400" b="1" dirty="0" err="1">
                <a:latin typeface="+mj-lt"/>
              </a:rPr>
              <a:t>Widiastuti</a:t>
            </a:r>
            <a:r>
              <a:rPr lang="en-US" sz="2400" b="1" dirty="0">
                <a:latin typeface="+mj-lt"/>
              </a:rPr>
              <a:t>, S.E., </a:t>
            </a:r>
            <a:r>
              <a:rPr lang="en-US" sz="2400" b="1" dirty="0" err="1">
                <a:latin typeface="+mj-lt"/>
              </a:rPr>
              <a:t>M.Si</a:t>
            </a:r>
            <a:r>
              <a:rPr lang="en-US" sz="2400" b="1" dirty="0">
                <a:latin typeface="+mj-lt"/>
              </a:rPr>
              <a:t>.</a:t>
            </a:r>
            <a:endParaRPr lang="id-ID" sz="2400" b="1" dirty="0">
              <a:latin typeface="+mj-lt"/>
            </a:endParaRPr>
          </a:p>
        </p:txBody>
      </p:sp>
      <p:sp>
        <p:nvSpPr>
          <p:cNvPr id="3" name="Persegi Panjang: Sudut Lengkung 2">
            <a:extLst>
              <a:ext uri="{FF2B5EF4-FFF2-40B4-BE49-F238E27FC236}">
                <a16:creationId xmlns:a16="http://schemas.microsoft.com/office/drawing/2014/main" xmlns="" id="{98566373-CB04-8ECC-3B43-6EE746861AAE}"/>
              </a:ext>
            </a:extLst>
          </p:cNvPr>
          <p:cNvSpPr/>
          <p:nvPr/>
        </p:nvSpPr>
        <p:spPr>
          <a:xfrm>
            <a:off x="5821680" y="3291840"/>
            <a:ext cx="6553200" cy="614214"/>
          </a:xfrm>
          <a:prstGeom prst="roundRect">
            <a:avLst>
              <a:gd name="adj" fmla="val 10278"/>
            </a:avLst>
          </a:prstGeom>
          <a:solidFill>
            <a:srgbClr val="FFD2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</a:rPr>
              <a:t>Tetap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Terhubung</a:t>
            </a:r>
            <a:endParaRPr lang="id-ID" sz="2400" b="1" dirty="0">
              <a:solidFill>
                <a:schemeClr val="tx1"/>
              </a:solidFill>
            </a:endParaRPr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xmlns="" id="{8B5157D9-BFD7-DF7C-1F23-51A3C93E3B0D}"/>
              </a:ext>
            </a:extLst>
          </p:cNvPr>
          <p:cNvSpPr txBox="1"/>
          <p:nvPr/>
        </p:nvSpPr>
        <p:spPr>
          <a:xfrm>
            <a:off x="5821680" y="1136477"/>
            <a:ext cx="540512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/>
              <a:t>Wakil </a:t>
            </a:r>
            <a:r>
              <a:rPr lang="en-US" sz="2100" b="1" dirty="0" err="1"/>
              <a:t>Dekan</a:t>
            </a:r>
            <a:r>
              <a:rPr lang="en-US" sz="2100" b="1" dirty="0"/>
              <a:t> </a:t>
            </a:r>
            <a:r>
              <a:rPr lang="en-US" sz="2100" b="1" dirty="0" smtClean="0"/>
              <a:t>I </a:t>
            </a:r>
            <a:r>
              <a:rPr lang="en-US" sz="2100" b="1" dirty="0" err="1"/>
              <a:t>Fakultas</a:t>
            </a:r>
            <a:r>
              <a:rPr lang="en-US" sz="2100" b="1" dirty="0"/>
              <a:t> </a:t>
            </a:r>
            <a:r>
              <a:rPr lang="en-US" sz="2100" b="1" dirty="0" err="1"/>
              <a:t>Vokasi</a:t>
            </a:r>
            <a:r>
              <a:rPr lang="en-US" sz="2100" dirty="0"/>
              <a:t>, Universitas </a:t>
            </a:r>
            <a:r>
              <a:rPr lang="en-US" sz="2100" dirty="0" err="1"/>
              <a:t>Airlangga</a:t>
            </a:r>
            <a:endParaRPr lang="en-US" sz="2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b="1" dirty="0" err="1"/>
              <a:t>Dosen</a:t>
            </a:r>
            <a:r>
              <a:rPr lang="en-US" sz="2100" b="1" dirty="0"/>
              <a:t> </a:t>
            </a:r>
            <a:r>
              <a:rPr lang="en-US" sz="2100" b="1" dirty="0" err="1"/>
              <a:t>Departemen</a:t>
            </a:r>
            <a:r>
              <a:rPr lang="en-US" sz="2100" b="1" dirty="0"/>
              <a:t> Ekonomi Syariah</a:t>
            </a:r>
            <a:r>
              <a:rPr lang="en-US" sz="2100" dirty="0"/>
              <a:t>, </a:t>
            </a:r>
            <a:r>
              <a:rPr lang="en-US" sz="2100" dirty="0" err="1"/>
              <a:t>Fakultas</a:t>
            </a:r>
            <a:r>
              <a:rPr lang="en-US" sz="2100" dirty="0"/>
              <a:t> Ekonomi dan </a:t>
            </a:r>
            <a:r>
              <a:rPr lang="en-US" sz="2100" dirty="0" err="1"/>
              <a:t>Bisnis</a:t>
            </a:r>
            <a:r>
              <a:rPr lang="en-US" sz="2100" dirty="0"/>
              <a:t>, Universitas </a:t>
            </a:r>
            <a:r>
              <a:rPr lang="en-US" sz="2100" dirty="0" err="1"/>
              <a:t>Airlangga</a:t>
            </a:r>
            <a:endParaRPr lang="id-ID" sz="21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xmlns="" id="{077BD4A1-5849-857F-055B-7328D5742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833" y="4170610"/>
            <a:ext cx="477054" cy="47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ambar 7">
            <a:extLst>
              <a:ext uri="{FF2B5EF4-FFF2-40B4-BE49-F238E27FC236}">
                <a16:creationId xmlns:a16="http://schemas.microsoft.com/office/drawing/2014/main" xmlns="" id="{010DD029-B66D-C075-FDE0-BE6702A903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l="21654" t="7260" r="23630" b="6518"/>
          <a:stretch/>
        </p:blipFill>
        <p:spPr>
          <a:xfrm>
            <a:off x="5821680" y="4800460"/>
            <a:ext cx="721360" cy="757819"/>
          </a:xfrm>
          <a:prstGeom prst="rect">
            <a:avLst/>
          </a:prstGeom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xmlns="" id="{C1E6D114-F17E-2A0C-73BD-C432FF47F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218" y="5755968"/>
            <a:ext cx="434285" cy="32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Kotak Teks 8">
            <a:extLst>
              <a:ext uri="{FF2B5EF4-FFF2-40B4-BE49-F238E27FC236}">
                <a16:creationId xmlns:a16="http://schemas.microsoft.com/office/drawing/2014/main" xmlns="" id="{62CC755A-FB77-5D3B-A64C-2528D9B46324}"/>
              </a:ext>
            </a:extLst>
          </p:cNvPr>
          <p:cNvSpPr txBox="1"/>
          <p:nvPr/>
        </p:nvSpPr>
        <p:spPr>
          <a:xfrm>
            <a:off x="6543040" y="4178305"/>
            <a:ext cx="295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@tikawidiastuti</a:t>
            </a:r>
            <a:endParaRPr lang="id-ID" sz="2400" dirty="0"/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xmlns="" id="{05E1D8CF-CF52-69A3-8D0C-775A485FD083}"/>
              </a:ext>
            </a:extLst>
          </p:cNvPr>
          <p:cNvSpPr txBox="1"/>
          <p:nvPr/>
        </p:nvSpPr>
        <p:spPr>
          <a:xfrm>
            <a:off x="6543040" y="4948537"/>
            <a:ext cx="295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081233834897</a:t>
            </a:r>
            <a:endParaRPr lang="id-ID" sz="2400" dirty="0"/>
          </a:p>
        </p:txBody>
      </p:sp>
      <p:sp>
        <p:nvSpPr>
          <p:cNvPr id="11" name="Kotak Teks 10">
            <a:extLst>
              <a:ext uri="{FF2B5EF4-FFF2-40B4-BE49-F238E27FC236}">
                <a16:creationId xmlns:a16="http://schemas.microsoft.com/office/drawing/2014/main" xmlns="" id="{27286476-47A9-EC13-38F1-76759F3ECDA4}"/>
              </a:ext>
            </a:extLst>
          </p:cNvPr>
          <p:cNvSpPr txBox="1"/>
          <p:nvPr/>
        </p:nvSpPr>
        <p:spPr>
          <a:xfrm>
            <a:off x="6543040" y="5718770"/>
            <a:ext cx="4511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</a:t>
            </a:r>
            <a:r>
              <a:rPr lang="en-US" sz="2000" dirty="0" err="1" smtClean="0"/>
              <a:t>ika.widiastuti</a:t>
            </a:r>
            <a:r>
              <a:rPr lang="en-US" sz="2000" dirty="0" err="1" smtClean="0"/>
              <a:t>@</a:t>
            </a:r>
            <a:r>
              <a:rPr lang="en-US" sz="2000" dirty="0" err="1"/>
              <a:t>feb.unair.ac.id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0749960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C765EC43-AD59-174D-8436-BCC488AF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Topik</a:t>
            </a:r>
            <a:r>
              <a:rPr lang="en-US" b="1" dirty="0"/>
              <a:t> </a:t>
            </a:r>
            <a:r>
              <a:rPr lang="en-US" b="1" dirty="0" err="1"/>
              <a:t>Diskusi</a:t>
            </a:r>
            <a:endParaRPr lang="id-ID" b="1" dirty="0"/>
          </a:p>
        </p:txBody>
      </p:sp>
      <p:sp>
        <p:nvSpPr>
          <p:cNvPr id="24" name="Persegi Panjang 23">
            <a:extLst>
              <a:ext uri="{FF2B5EF4-FFF2-40B4-BE49-F238E27FC236}">
                <a16:creationId xmlns:a16="http://schemas.microsoft.com/office/drawing/2014/main" xmlns="" id="{139E4917-A6DE-A41D-8230-B24F6E2B936D}"/>
              </a:ext>
            </a:extLst>
          </p:cNvPr>
          <p:cNvSpPr/>
          <p:nvPr/>
        </p:nvSpPr>
        <p:spPr>
          <a:xfrm>
            <a:off x="0" y="6546715"/>
            <a:ext cx="12192000" cy="311285"/>
          </a:xfrm>
          <a:prstGeom prst="rect">
            <a:avLst/>
          </a:prstGeom>
          <a:solidFill>
            <a:srgbClr val="FFD2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ersegi Panjang 3">
            <a:extLst>
              <a:ext uri="{FF2B5EF4-FFF2-40B4-BE49-F238E27FC236}">
                <a16:creationId xmlns:a16="http://schemas.microsoft.com/office/drawing/2014/main" xmlns="" id="{5D0E1A57-53F4-BAB7-6C39-7D4FFC1A3569}"/>
              </a:ext>
            </a:extLst>
          </p:cNvPr>
          <p:cNvSpPr/>
          <p:nvPr/>
        </p:nvSpPr>
        <p:spPr>
          <a:xfrm>
            <a:off x="848360" y="1690688"/>
            <a:ext cx="1154554" cy="1325564"/>
          </a:xfrm>
          <a:prstGeom prst="rect">
            <a:avLst/>
          </a:prstGeom>
          <a:solidFill>
            <a:srgbClr val="FFD2DD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id-ID" sz="5000" b="1" dirty="0">
              <a:solidFill>
                <a:schemeClr val="tx1"/>
              </a:solidFill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xmlns="" id="{177BC9FC-68F3-927E-06AC-D21425B78A77}"/>
              </a:ext>
            </a:extLst>
          </p:cNvPr>
          <p:cNvSpPr/>
          <p:nvPr/>
        </p:nvSpPr>
        <p:spPr>
          <a:xfrm>
            <a:off x="2002914" y="1690688"/>
            <a:ext cx="9020686" cy="13255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6" name="Kotak Teks 5">
            <a:extLst>
              <a:ext uri="{FF2B5EF4-FFF2-40B4-BE49-F238E27FC236}">
                <a16:creationId xmlns:a16="http://schemas.microsoft.com/office/drawing/2014/main" xmlns="" id="{029FEE42-91EC-6FCB-F3D1-E392CBDB79FC}"/>
              </a:ext>
            </a:extLst>
          </p:cNvPr>
          <p:cNvSpPr txBox="1"/>
          <p:nvPr/>
        </p:nvSpPr>
        <p:spPr>
          <a:xfrm>
            <a:off x="2186525" y="1863079"/>
            <a:ext cx="8665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+mj-lt"/>
              </a:rPr>
              <a:t>Risiko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Kehilangan</a:t>
            </a:r>
            <a:r>
              <a:rPr lang="en-US" sz="2800" b="1" dirty="0">
                <a:latin typeface="+mj-lt"/>
              </a:rPr>
              <a:t> dana Zakat dan </a:t>
            </a:r>
            <a:r>
              <a:rPr lang="en-US" sz="2800" b="1" dirty="0" err="1">
                <a:latin typeface="+mj-lt"/>
              </a:rPr>
              <a:t>Wakaf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dari</a:t>
            </a:r>
            <a:r>
              <a:rPr lang="en-US" sz="2800" b="1" dirty="0">
                <a:latin typeface="+mj-lt"/>
              </a:rPr>
              <a:t> Sisi </a:t>
            </a:r>
            <a:r>
              <a:rPr lang="en-US" sz="2800" b="1" dirty="0" err="1">
                <a:latin typeface="+mj-lt"/>
              </a:rPr>
              <a:t>Pendistribusian</a:t>
            </a:r>
            <a:r>
              <a:rPr lang="en-US" sz="2800" b="1" dirty="0">
                <a:latin typeface="+mj-lt"/>
              </a:rPr>
              <a:t> dan </a:t>
            </a:r>
            <a:r>
              <a:rPr lang="en-US" sz="2800" b="1" dirty="0" err="1">
                <a:latin typeface="+mj-lt"/>
              </a:rPr>
              <a:t>Pemanfaatan</a:t>
            </a:r>
            <a:r>
              <a:rPr lang="en-US" sz="2800" b="1" dirty="0">
                <a:latin typeface="+mj-lt"/>
              </a:rPr>
              <a:t> Dana</a:t>
            </a:r>
            <a:endParaRPr lang="id-ID" sz="2800" b="1" dirty="0">
              <a:latin typeface="+mj-lt"/>
            </a:endParaRPr>
          </a:p>
        </p:txBody>
      </p:sp>
      <p:sp>
        <p:nvSpPr>
          <p:cNvPr id="8" name="Persegi Panjang 7">
            <a:extLst>
              <a:ext uri="{FF2B5EF4-FFF2-40B4-BE49-F238E27FC236}">
                <a16:creationId xmlns:a16="http://schemas.microsoft.com/office/drawing/2014/main" xmlns="" id="{1E5EAEA9-189A-CF52-01C1-10FC94C8087C}"/>
              </a:ext>
            </a:extLst>
          </p:cNvPr>
          <p:cNvSpPr/>
          <p:nvPr/>
        </p:nvSpPr>
        <p:spPr>
          <a:xfrm>
            <a:off x="848360" y="3191190"/>
            <a:ext cx="1155707" cy="867857"/>
          </a:xfrm>
          <a:prstGeom prst="rect">
            <a:avLst/>
          </a:prstGeom>
          <a:solidFill>
            <a:srgbClr val="FFD2DD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  <a:endParaRPr lang="id-ID" sz="5000" b="1" dirty="0">
              <a:solidFill>
                <a:schemeClr val="tx1"/>
              </a:solidFill>
            </a:endParaRPr>
          </a:p>
        </p:txBody>
      </p:sp>
      <p:sp>
        <p:nvSpPr>
          <p:cNvPr id="9" name="Persegi Panjang 8">
            <a:extLst>
              <a:ext uri="{FF2B5EF4-FFF2-40B4-BE49-F238E27FC236}">
                <a16:creationId xmlns:a16="http://schemas.microsoft.com/office/drawing/2014/main" xmlns="" id="{4D04D18C-7097-469C-379E-81FD0C9BA387}"/>
              </a:ext>
            </a:extLst>
          </p:cNvPr>
          <p:cNvSpPr/>
          <p:nvPr/>
        </p:nvSpPr>
        <p:spPr>
          <a:xfrm>
            <a:off x="2004067" y="3191191"/>
            <a:ext cx="9029693" cy="8678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10" name="Kotak Teks 9">
            <a:extLst>
              <a:ext uri="{FF2B5EF4-FFF2-40B4-BE49-F238E27FC236}">
                <a16:creationId xmlns:a16="http://schemas.microsoft.com/office/drawing/2014/main" xmlns="" id="{71FC199D-093E-E65D-AAC7-44DB1EB879B5}"/>
              </a:ext>
            </a:extLst>
          </p:cNvPr>
          <p:cNvSpPr txBox="1"/>
          <p:nvPr/>
        </p:nvSpPr>
        <p:spPr>
          <a:xfrm>
            <a:off x="2196685" y="3309647"/>
            <a:ext cx="848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+mj-lt"/>
              </a:rPr>
              <a:t>Risiko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Operasional</a:t>
            </a:r>
            <a:endParaRPr lang="id-ID" sz="2800" b="1" dirty="0">
              <a:latin typeface="+mj-lt"/>
            </a:endParaRPr>
          </a:p>
        </p:txBody>
      </p:sp>
      <p:sp>
        <p:nvSpPr>
          <p:cNvPr id="12" name="Persegi Panjang 11">
            <a:extLst>
              <a:ext uri="{FF2B5EF4-FFF2-40B4-BE49-F238E27FC236}">
                <a16:creationId xmlns:a16="http://schemas.microsoft.com/office/drawing/2014/main" xmlns="" id="{4D88F361-E1F5-A14F-AAC9-89FD60605081}"/>
              </a:ext>
            </a:extLst>
          </p:cNvPr>
          <p:cNvSpPr/>
          <p:nvPr/>
        </p:nvSpPr>
        <p:spPr>
          <a:xfrm>
            <a:off x="848360" y="4257040"/>
            <a:ext cx="1154554" cy="1473199"/>
          </a:xfrm>
          <a:prstGeom prst="rect">
            <a:avLst/>
          </a:prstGeom>
          <a:solidFill>
            <a:srgbClr val="FFD2DD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  <a:endParaRPr lang="id-ID" sz="5000" b="1" dirty="0">
              <a:solidFill>
                <a:schemeClr val="tx1"/>
              </a:solidFill>
            </a:endParaRPr>
          </a:p>
        </p:txBody>
      </p:sp>
      <p:sp>
        <p:nvSpPr>
          <p:cNvPr id="13" name="Persegi Panjang 12">
            <a:extLst>
              <a:ext uri="{FF2B5EF4-FFF2-40B4-BE49-F238E27FC236}">
                <a16:creationId xmlns:a16="http://schemas.microsoft.com/office/drawing/2014/main" xmlns="" id="{81A38826-0046-D3EF-4F24-8157B995D2BD}"/>
              </a:ext>
            </a:extLst>
          </p:cNvPr>
          <p:cNvSpPr/>
          <p:nvPr/>
        </p:nvSpPr>
        <p:spPr>
          <a:xfrm>
            <a:off x="2002914" y="4257040"/>
            <a:ext cx="9020686" cy="14731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14" name="Kotak Teks 13">
            <a:extLst>
              <a:ext uri="{FF2B5EF4-FFF2-40B4-BE49-F238E27FC236}">
                <a16:creationId xmlns:a16="http://schemas.microsoft.com/office/drawing/2014/main" xmlns="" id="{B6BB0773-0755-8B6F-281D-0F8A25793A97}"/>
              </a:ext>
            </a:extLst>
          </p:cNvPr>
          <p:cNvSpPr txBox="1"/>
          <p:nvPr/>
        </p:nvSpPr>
        <p:spPr>
          <a:xfrm>
            <a:off x="2194991" y="4455030"/>
            <a:ext cx="8478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Peran Lembaga Zakat, </a:t>
            </a:r>
            <a:r>
              <a:rPr lang="en-US" sz="2800" b="1" dirty="0" err="1">
                <a:latin typeface="+mj-lt"/>
              </a:rPr>
              <a:t>Wakaf</a:t>
            </a:r>
            <a:r>
              <a:rPr lang="en-US" sz="2800" b="1" dirty="0">
                <a:latin typeface="+mj-lt"/>
              </a:rPr>
              <a:t>, </a:t>
            </a:r>
            <a:r>
              <a:rPr lang="en-US" sz="2800" b="1" dirty="0" err="1">
                <a:latin typeface="+mj-lt"/>
              </a:rPr>
              <a:t>Pemerintah</a:t>
            </a:r>
            <a:r>
              <a:rPr lang="en-US" sz="2800" b="1" dirty="0">
                <a:latin typeface="+mj-lt"/>
              </a:rPr>
              <a:t>, </a:t>
            </a:r>
            <a:r>
              <a:rPr lang="en-US" sz="2800" b="1" dirty="0" err="1">
                <a:latin typeface="+mj-lt"/>
              </a:rPr>
              <a:t>Akademisi</a:t>
            </a:r>
            <a:r>
              <a:rPr lang="en-US" sz="2800" b="1" dirty="0">
                <a:latin typeface="+mj-lt"/>
              </a:rPr>
              <a:t>, dan </a:t>
            </a:r>
            <a:r>
              <a:rPr lang="en-US" sz="2800" b="1" dirty="0" err="1">
                <a:latin typeface="+mj-lt"/>
              </a:rPr>
              <a:t>Asosiasi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dalam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Mitigasi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Risiko</a:t>
            </a:r>
            <a:endParaRPr lang="id-ID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95688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9" grpId="0" animBg="1"/>
      <p:bldP spid="10" grpId="0"/>
      <p:bldP spid="12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C765EC43-AD59-174D-8436-BCC488AF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Topik</a:t>
            </a:r>
            <a:r>
              <a:rPr lang="en-US" b="1" dirty="0"/>
              <a:t> </a:t>
            </a:r>
            <a:r>
              <a:rPr lang="en-US" b="1" dirty="0" err="1"/>
              <a:t>Diskusi</a:t>
            </a:r>
            <a:endParaRPr lang="id-ID" b="1" dirty="0"/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xmlns="" id="{647EBBDB-15B2-6460-17F1-79CF4BF68268}"/>
              </a:ext>
            </a:extLst>
          </p:cNvPr>
          <p:cNvSpPr/>
          <p:nvPr/>
        </p:nvSpPr>
        <p:spPr>
          <a:xfrm>
            <a:off x="848360" y="1690688"/>
            <a:ext cx="1154554" cy="1325564"/>
          </a:xfrm>
          <a:prstGeom prst="rect">
            <a:avLst/>
          </a:prstGeom>
          <a:solidFill>
            <a:srgbClr val="FFD2DD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  <a:endParaRPr lang="id-ID" sz="5000" b="1" dirty="0">
              <a:solidFill>
                <a:schemeClr val="tx1"/>
              </a:solidFill>
            </a:endParaRPr>
          </a:p>
        </p:txBody>
      </p:sp>
      <p:sp>
        <p:nvSpPr>
          <p:cNvPr id="7" name="Persegi Panjang 6">
            <a:extLst>
              <a:ext uri="{FF2B5EF4-FFF2-40B4-BE49-F238E27FC236}">
                <a16:creationId xmlns:a16="http://schemas.microsoft.com/office/drawing/2014/main" xmlns="" id="{771CCBDE-0DEF-9ECC-A47E-15D2218EC5F9}"/>
              </a:ext>
            </a:extLst>
          </p:cNvPr>
          <p:cNvSpPr/>
          <p:nvPr/>
        </p:nvSpPr>
        <p:spPr>
          <a:xfrm>
            <a:off x="2002914" y="1690688"/>
            <a:ext cx="9020686" cy="13255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+mj-lt"/>
            </a:endParaRPr>
          </a:p>
        </p:txBody>
      </p:sp>
      <p:sp>
        <p:nvSpPr>
          <p:cNvPr id="12" name="Kotak Teks 11">
            <a:extLst>
              <a:ext uri="{FF2B5EF4-FFF2-40B4-BE49-F238E27FC236}">
                <a16:creationId xmlns:a16="http://schemas.microsoft.com/office/drawing/2014/main" xmlns="" id="{1303DAD8-E8B8-AC31-1DEB-4D442EC4FF8A}"/>
              </a:ext>
            </a:extLst>
          </p:cNvPr>
          <p:cNvSpPr txBox="1"/>
          <p:nvPr/>
        </p:nvSpPr>
        <p:spPr>
          <a:xfrm>
            <a:off x="2186525" y="1863079"/>
            <a:ext cx="8665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+mj-lt"/>
              </a:rPr>
              <a:t>Risiko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Kehilangan</a:t>
            </a:r>
            <a:r>
              <a:rPr lang="en-US" sz="2800" b="1" dirty="0">
                <a:latin typeface="+mj-lt"/>
              </a:rPr>
              <a:t> dana Zakat dan </a:t>
            </a:r>
            <a:r>
              <a:rPr lang="en-US" sz="2800" b="1" dirty="0" err="1">
                <a:latin typeface="+mj-lt"/>
              </a:rPr>
              <a:t>Wakaf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 err="1">
                <a:latin typeface="+mj-lt"/>
              </a:rPr>
              <a:t>dari</a:t>
            </a:r>
            <a:r>
              <a:rPr lang="en-US" sz="2800" b="1" dirty="0">
                <a:latin typeface="+mj-lt"/>
              </a:rPr>
              <a:t> Sisi </a:t>
            </a:r>
            <a:r>
              <a:rPr lang="en-US" sz="2800" b="1" dirty="0" err="1">
                <a:latin typeface="+mj-lt"/>
              </a:rPr>
              <a:t>Pendistribusian</a:t>
            </a:r>
            <a:r>
              <a:rPr lang="en-US" sz="2800" b="1" dirty="0">
                <a:latin typeface="+mj-lt"/>
              </a:rPr>
              <a:t> dan </a:t>
            </a:r>
            <a:r>
              <a:rPr lang="en-US" sz="2800" b="1" dirty="0" err="1">
                <a:latin typeface="+mj-lt"/>
              </a:rPr>
              <a:t>Pemanfaatan</a:t>
            </a:r>
            <a:r>
              <a:rPr lang="en-US" sz="2800" b="1" dirty="0">
                <a:latin typeface="+mj-lt"/>
              </a:rPr>
              <a:t> Dana</a:t>
            </a:r>
            <a:endParaRPr lang="id-ID" sz="2800" b="1" dirty="0">
              <a:latin typeface="+mj-lt"/>
            </a:endParaRPr>
          </a:p>
        </p:txBody>
      </p:sp>
      <p:sp>
        <p:nvSpPr>
          <p:cNvPr id="13" name="Persegi Panjang 12">
            <a:extLst>
              <a:ext uri="{FF2B5EF4-FFF2-40B4-BE49-F238E27FC236}">
                <a16:creationId xmlns:a16="http://schemas.microsoft.com/office/drawing/2014/main" xmlns="" id="{5A74FE2E-45FB-0069-EFFD-FB494C37DDAC}"/>
              </a:ext>
            </a:extLst>
          </p:cNvPr>
          <p:cNvSpPr/>
          <p:nvPr/>
        </p:nvSpPr>
        <p:spPr>
          <a:xfrm>
            <a:off x="837047" y="3191190"/>
            <a:ext cx="1155707" cy="8678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Persegi Panjang 13">
            <a:extLst>
              <a:ext uri="{FF2B5EF4-FFF2-40B4-BE49-F238E27FC236}">
                <a16:creationId xmlns:a16="http://schemas.microsoft.com/office/drawing/2014/main" xmlns="" id="{56C43BFB-5BD0-9C9F-F487-DCD49E715E8E}"/>
              </a:ext>
            </a:extLst>
          </p:cNvPr>
          <p:cNvSpPr/>
          <p:nvPr/>
        </p:nvSpPr>
        <p:spPr>
          <a:xfrm>
            <a:off x="1992754" y="3191191"/>
            <a:ext cx="9029693" cy="86785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5" name="Kotak Teks 14">
            <a:extLst>
              <a:ext uri="{FF2B5EF4-FFF2-40B4-BE49-F238E27FC236}">
                <a16:creationId xmlns:a16="http://schemas.microsoft.com/office/drawing/2014/main" xmlns="" id="{FA74444A-DBE2-2B89-E520-E06C6AE750DE}"/>
              </a:ext>
            </a:extLst>
          </p:cNvPr>
          <p:cNvSpPr txBox="1"/>
          <p:nvPr/>
        </p:nvSpPr>
        <p:spPr>
          <a:xfrm>
            <a:off x="2185372" y="3309647"/>
            <a:ext cx="848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Risiko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Operasional</a:t>
            </a:r>
            <a:endParaRPr lang="id-ID" sz="28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6" name="Persegi Panjang 15">
            <a:extLst>
              <a:ext uri="{FF2B5EF4-FFF2-40B4-BE49-F238E27FC236}">
                <a16:creationId xmlns:a16="http://schemas.microsoft.com/office/drawing/2014/main" xmlns="" id="{157F68FE-1411-45A2-7205-DD85478A4DD5}"/>
              </a:ext>
            </a:extLst>
          </p:cNvPr>
          <p:cNvSpPr/>
          <p:nvPr/>
        </p:nvSpPr>
        <p:spPr>
          <a:xfrm>
            <a:off x="848360" y="4257040"/>
            <a:ext cx="1154554" cy="14731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Persegi Panjang 16">
            <a:extLst>
              <a:ext uri="{FF2B5EF4-FFF2-40B4-BE49-F238E27FC236}">
                <a16:creationId xmlns:a16="http://schemas.microsoft.com/office/drawing/2014/main" xmlns="" id="{3CDB3B63-6B2F-CC80-E437-701A45D6D492}"/>
              </a:ext>
            </a:extLst>
          </p:cNvPr>
          <p:cNvSpPr/>
          <p:nvPr/>
        </p:nvSpPr>
        <p:spPr>
          <a:xfrm>
            <a:off x="2002914" y="4257040"/>
            <a:ext cx="9020686" cy="14731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8" name="Kotak Teks 17">
            <a:extLst>
              <a:ext uri="{FF2B5EF4-FFF2-40B4-BE49-F238E27FC236}">
                <a16:creationId xmlns:a16="http://schemas.microsoft.com/office/drawing/2014/main" xmlns="" id="{9AAFF3F0-EF90-6D74-571B-CB54D790171B}"/>
              </a:ext>
            </a:extLst>
          </p:cNvPr>
          <p:cNvSpPr txBox="1"/>
          <p:nvPr/>
        </p:nvSpPr>
        <p:spPr>
          <a:xfrm>
            <a:off x="2194991" y="4455030"/>
            <a:ext cx="8478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Peran Lembaga Zakat,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Wakaf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Pemerintah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Akademisi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dan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Asosiasi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dalam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Mitigasi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Risiko</a:t>
            </a:r>
            <a:endParaRPr lang="id-ID" sz="28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34878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484942E9-F02A-C5AE-6225-A64DF8B8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+mj-lt"/>
              </a:rPr>
              <a:t>Risiko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Kehilangan</a:t>
            </a:r>
            <a:r>
              <a:rPr lang="en-US" sz="3600" b="1" dirty="0">
                <a:latin typeface="+mj-lt"/>
              </a:rPr>
              <a:t> dana Zakat dan </a:t>
            </a:r>
            <a:r>
              <a:rPr lang="en-US" sz="3600" b="1" dirty="0" err="1">
                <a:latin typeface="+mj-lt"/>
              </a:rPr>
              <a:t>Wakaf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dari</a:t>
            </a:r>
            <a:r>
              <a:rPr lang="en-US" sz="3600" b="1" dirty="0">
                <a:latin typeface="+mj-lt"/>
              </a:rPr>
              <a:t> Sisi </a:t>
            </a:r>
            <a:r>
              <a:rPr lang="en-US" sz="3600" b="1" dirty="0" err="1">
                <a:latin typeface="+mj-lt"/>
              </a:rPr>
              <a:t>Pendistribusian</a:t>
            </a:r>
            <a:r>
              <a:rPr lang="en-US" sz="3600" b="1" dirty="0">
                <a:latin typeface="+mj-lt"/>
              </a:rPr>
              <a:t> dan </a:t>
            </a:r>
            <a:r>
              <a:rPr lang="en-US" sz="3600" b="1" dirty="0" err="1">
                <a:latin typeface="+mj-lt"/>
              </a:rPr>
              <a:t>Pemanfaatan</a:t>
            </a:r>
            <a:r>
              <a:rPr lang="en-US" sz="3600" b="1" dirty="0">
                <a:latin typeface="+mj-lt"/>
              </a:rPr>
              <a:t> Dana</a:t>
            </a:r>
            <a:endParaRPr lang="id-ID" sz="3600" dirty="0"/>
          </a:p>
        </p:txBody>
      </p:sp>
      <p:sp>
        <p:nvSpPr>
          <p:cNvPr id="4" name="Persegi Panjang 3">
            <a:extLst>
              <a:ext uri="{FF2B5EF4-FFF2-40B4-BE49-F238E27FC236}">
                <a16:creationId xmlns:a16="http://schemas.microsoft.com/office/drawing/2014/main" xmlns="" id="{67C257E4-BD81-3A1D-874E-D68138555788}"/>
              </a:ext>
            </a:extLst>
          </p:cNvPr>
          <p:cNvSpPr/>
          <p:nvPr/>
        </p:nvSpPr>
        <p:spPr>
          <a:xfrm>
            <a:off x="838200" y="2825868"/>
            <a:ext cx="2021840" cy="489584"/>
          </a:xfrm>
          <a:prstGeom prst="rect">
            <a:avLst/>
          </a:prstGeom>
          <a:solidFill>
            <a:srgbClr val="FFD2DD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WAJIB</a:t>
            </a:r>
            <a:endParaRPr lang="id-ID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xmlns="" id="{6B98A7C5-D9F0-8A8F-363A-C9C63D69319A}"/>
              </a:ext>
            </a:extLst>
          </p:cNvPr>
          <p:cNvSpPr/>
          <p:nvPr/>
        </p:nvSpPr>
        <p:spPr>
          <a:xfrm>
            <a:off x="838200" y="3683847"/>
            <a:ext cx="2021840" cy="21904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Menetapkan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strategi dan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Kebijakan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proses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pencairan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dana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xmlns="" id="{7EB3C0EE-7479-D2A7-CAD4-D2664CB84FFE}"/>
              </a:ext>
            </a:extLst>
          </p:cNvPr>
          <p:cNvSpPr/>
          <p:nvPr/>
        </p:nvSpPr>
        <p:spPr>
          <a:xfrm>
            <a:off x="3705859" y="4031026"/>
            <a:ext cx="4390133" cy="14961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Mengidentifikasi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Menilai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Memantau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Mengelola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risiko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pencairan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dana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8" name="Konektor Panah Lurus 7">
            <a:extLst>
              <a:ext uri="{FF2B5EF4-FFF2-40B4-BE49-F238E27FC236}">
                <a16:creationId xmlns:a16="http://schemas.microsoft.com/office/drawing/2014/main" xmlns="" id="{831E2D6B-79FC-72CB-A6FC-8810707609BB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1849120" y="3315452"/>
            <a:ext cx="0" cy="368395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Konektor Panah Lurus 9">
            <a:extLst>
              <a:ext uri="{FF2B5EF4-FFF2-40B4-BE49-F238E27FC236}">
                <a16:creationId xmlns:a16="http://schemas.microsoft.com/office/drawing/2014/main" xmlns="" id="{C6F97728-2503-918B-BB5A-DA670C7255FB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2860040" y="4779095"/>
            <a:ext cx="845819" cy="0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otak Teks 12">
            <a:extLst>
              <a:ext uri="{FF2B5EF4-FFF2-40B4-BE49-F238E27FC236}">
                <a16:creationId xmlns:a16="http://schemas.microsoft.com/office/drawing/2014/main" xmlns="" id="{AF1BFEF2-5EFA-81AE-42A6-FD86128152C9}"/>
              </a:ext>
            </a:extLst>
          </p:cNvPr>
          <p:cNvSpPr txBox="1"/>
          <p:nvPr/>
        </p:nvSpPr>
        <p:spPr>
          <a:xfrm>
            <a:off x="9029190" y="4803108"/>
            <a:ext cx="189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Zakat Core Principle</a:t>
            </a:r>
            <a:endParaRPr lang="id-ID" dirty="0"/>
          </a:p>
        </p:txBody>
      </p:sp>
      <p:sp>
        <p:nvSpPr>
          <p:cNvPr id="23" name="Persegi Panjang 22">
            <a:extLst>
              <a:ext uri="{FF2B5EF4-FFF2-40B4-BE49-F238E27FC236}">
                <a16:creationId xmlns:a16="http://schemas.microsoft.com/office/drawing/2014/main" xmlns="" id="{44290C42-30F9-E1DE-E7BA-3C4E789B65CF}"/>
              </a:ext>
            </a:extLst>
          </p:cNvPr>
          <p:cNvSpPr/>
          <p:nvPr/>
        </p:nvSpPr>
        <p:spPr>
          <a:xfrm>
            <a:off x="838200" y="1916490"/>
            <a:ext cx="2021840" cy="656331"/>
          </a:xfrm>
          <a:prstGeom prst="rect">
            <a:avLst/>
          </a:prstGeom>
          <a:solidFill>
            <a:srgbClr val="FFD2DD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Lembaga Zakat/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Wakaf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Persegi Panjang 24">
            <a:extLst>
              <a:ext uri="{FF2B5EF4-FFF2-40B4-BE49-F238E27FC236}">
                <a16:creationId xmlns:a16="http://schemas.microsoft.com/office/drawing/2014/main" xmlns="" id="{D7D190D7-6569-40F0-22B7-ADDA4B2B7ED9}"/>
              </a:ext>
            </a:extLst>
          </p:cNvPr>
          <p:cNvSpPr/>
          <p:nvPr/>
        </p:nvSpPr>
        <p:spPr>
          <a:xfrm>
            <a:off x="3705860" y="1916491"/>
            <a:ext cx="5036820" cy="84099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Memiliki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asesmen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asnaf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yang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komprehensif</a:t>
            </a:r>
            <a:endParaRPr lang="id-ID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Konektor Panah Lurus 28">
            <a:extLst>
              <a:ext uri="{FF2B5EF4-FFF2-40B4-BE49-F238E27FC236}">
                <a16:creationId xmlns:a16="http://schemas.microsoft.com/office/drawing/2014/main" xmlns="" id="{5EC69E54-37D3-4BF1-46A5-3FB216E46BBE}"/>
              </a:ext>
            </a:extLst>
          </p:cNvPr>
          <p:cNvCxnSpPr>
            <a:cxnSpLocks/>
            <a:stCxn id="4" idx="3"/>
            <a:endCxn id="25" idx="1"/>
          </p:cNvCxnSpPr>
          <p:nvPr/>
        </p:nvCxnSpPr>
        <p:spPr>
          <a:xfrm flipV="1">
            <a:off x="2860040" y="2336989"/>
            <a:ext cx="845820" cy="733671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Konektor Panah Lurus 32">
            <a:extLst>
              <a:ext uri="{FF2B5EF4-FFF2-40B4-BE49-F238E27FC236}">
                <a16:creationId xmlns:a16="http://schemas.microsoft.com/office/drawing/2014/main" xmlns="" id="{C1115567-7BCA-EE42-EB9D-7879DFBCA889}"/>
              </a:ext>
            </a:extLst>
          </p:cNvPr>
          <p:cNvCxnSpPr>
            <a:cxnSpLocks/>
            <a:stCxn id="23" idx="2"/>
            <a:endCxn id="4" idx="0"/>
          </p:cNvCxnSpPr>
          <p:nvPr/>
        </p:nvCxnSpPr>
        <p:spPr>
          <a:xfrm>
            <a:off x="1849120" y="2572821"/>
            <a:ext cx="0" cy="25304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Persegi Panjang 49">
            <a:extLst>
              <a:ext uri="{FF2B5EF4-FFF2-40B4-BE49-F238E27FC236}">
                <a16:creationId xmlns:a16="http://schemas.microsoft.com/office/drawing/2014/main" xmlns="" id="{B3C8BADE-202A-2CF6-DEA6-A7206609A61B}"/>
              </a:ext>
            </a:extLst>
          </p:cNvPr>
          <p:cNvSpPr/>
          <p:nvPr/>
        </p:nvSpPr>
        <p:spPr>
          <a:xfrm>
            <a:off x="3705860" y="2907059"/>
            <a:ext cx="5036818" cy="8784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Memanajemen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keuangan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secara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berkala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sehingga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dapat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memenuhi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kewajiban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6" name="Konektor Panah Lurus 55">
            <a:extLst>
              <a:ext uri="{FF2B5EF4-FFF2-40B4-BE49-F238E27FC236}">
                <a16:creationId xmlns:a16="http://schemas.microsoft.com/office/drawing/2014/main" xmlns="" id="{AAE61C0F-CF34-1898-59CF-BD103BF3C380}"/>
              </a:ext>
            </a:extLst>
          </p:cNvPr>
          <p:cNvCxnSpPr>
            <a:cxnSpLocks/>
            <a:stCxn id="4" idx="3"/>
            <a:endCxn id="50" idx="1"/>
          </p:cNvCxnSpPr>
          <p:nvPr/>
        </p:nvCxnSpPr>
        <p:spPr>
          <a:xfrm>
            <a:off x="2860040" y="3070660"/>
            <a:ext cx="845820" cy="275601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ersegi Panjang 58">
            <a:extLst>
              <a:ext uri="{FF2B5EF4-FFF2-40B4-BE49-F238E27FC236}">
                <a16:creationId xmlns:a16="http://schemas.microsoft.com/office/drawing/2014/main" xmlns="" id="{7414AE7F-2EE6-C218-746A-03AD72BB0F7A}"/>
              </a:ext>
            </a:extLst>
          </p:cNvPr>
          <p:cNvSpPr/>
          <p:nvPr/>
        </p:nvSpPr>
        <p:spPr>
          <a:xfrm>
            <a:off x="9106912" y="1916490"/>
            <a:ext cx="2122423" cy="2523430"/>
          </a:xfrm>
          <a:prstGeom prst="rect">
            <a:avLst/>
          </a:prstGeom>
          <a:solidFill>
            <a:srgbClr val="FFD2DD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Dewan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Pengawas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Manajemen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memperoleh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memahami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dan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menelaah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informasi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92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3" grpId="0" animBg="1"/>
      <p:bldP spid="25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C78A447E-5703-0A05-8579-DDE1C1F8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+mj-lt"/>
              </a:rPr>
              <a:t>Risiko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Kehilangan</a:t>
            </a:r>
            <a:r>
              <a:rPr lang="en-US" sz="3600" b="1" dirty="0">
                <a:latin typeface="+mj-lt"/>
              </a:rPr>
              <a:t> dana Zakat dan </a:t>
            </a:r>
            <a:r>
              <a:rPr lang="en-US" sz="3600" b="1" dirty="0" err="1">
                <a:latin typeface="+mj-lt"/>
              </a:rPr>
              <a:t>Wakaf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dari</a:t>
            </a:r>
            <a:r>
              <a:rPr lang="en-US" sz="3600" b="1" dirty="0">
                <a:latin typeface="+mj-lt"/>
              </a:rPr>
              <a:t> Sisi </a:t>
            </a:r>
            <a:r>
              <a:rPr lang="en-US" sz="3600" b="1" dirty="0" err="1">
                <a:latin typeface="+mj-lt"/>
              </a:rPr>
              <a:t>Pendistribusian</a:t>
            </a:r>
            <a:r>
              <a:rPr lang="en-US" sz="3600" b="1" dirty="0">
                <a:latin typeface="+mj-lt"/>
              </a:rPr>
              <a:t> dan </a:t>
            </a:r>
            <a:r>
              <a:rPr lang="en-US" sz="3600" b="1" dirty="0" err="1">
                <a:latin typeface="+mj-lt"/>
              </a:rPr>
              <a:t>Pemanfaatan</a:t>
            </a:r>
            <a:r>
              <a:rPr lang="en-US" sz="3600" b="1" dirty="0">
                <a:latin typeface="+mj-lt"/>
              </a:rPr>
              <a:t> Dana</a:t>
            </a:r>
            <a:endParaRPr lang="id-ID" sz="3600" dirty="0"/>
          </a:p>
        </p:txBody>
      </p:sp>
      <p:sp>
        <p:nvSpPr>
          <p:cNvPr id="4" name="Kotak Teks 3">
            <a:extLst>
              <a:ext uri="{FF2B5EF4-FFF2-40B4-BE49-F238E27FC236}">
                <a16:creationId xmlns:a16="http://schemas.microsoft.com/office/drawing/2014/main" xmlns="" id="{198A4D2D-DA67-79A9-F21C-B0924F9A6EF2}"/>
              </a:ext>
            </a:extLst>
          </p:cNvPr>
          <p:cNvSpPr txBox="1"/>
          <p:nvPr/>
        </p:nvSpPr>
        <p:spPr>
          <a:xfrm>
            <a:off x="838200" y="1761808"/>
            <a:ext cx="429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Mitigasi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dengan </a:t>
            </a:r>
            <a:r>
              <a:rPr lang="en-US" sz="2000" dirty="0" err="1"/>
              <a:t>Kebijakan</a:t>
            </a:r>
            <a:endParaRPr lang="id-ID" sz="2000" dirty="0"/>
          </a:p>
        </p:txBody>
      </p:sp>
      <p:sp>
        <p:nvSpPr>
          <p:cNvPr id="5" name="Panah: Chevron 4">
            <a:extLst>
              <a:ext uri="{FF2B5EF4-FFF2-40B4-BE49-F238E27FC236}">
                <a16:creationId xmlns:a16="http://schemas.microsoft.com/office/drawing/2014/main" xmlns="" id="{E78A5609-C12A-2CAB-1738-372CCEA8C042}"/>
              </a:ext>
            </a:extLst>
          </p:cNvPr>
          <p:cNvSpPr/>
          <p:nvPr/>
        </p:nvSpPr>
        <p:spPr>
          <a:xfrm>
            <a:off x="838200" y="2418080"/>
            <a:ext cx="3210560" cy="1010920"/>
          </a:xfrm>
          <a:prstGeom prst="chevron">
            <a:avLst>
              <a:gd name="adj" fmla="val 22990"/>
            </a:avLst>
          </a:prstGeom>
          <a:solidFill>
            <a:srgbClr val="FFD2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Pembuatan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Kebijakan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Manajemen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Risiko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6" name="Panah: Chevron 5">
            <a:extLst>
              <a:ext uri="{FF2B5EF4-FFF2-40B4-BE49-F238E27FC236}">
                <a16:creationId xmlns:a16="http://schemas.microsoft.com/office/drawing/2014/main" xmlns="" id="{3FE1A1D8-03F1-7539-755A-CE89EF453132}"/>
              </a:ext>
            </a:extLst>
          </p:cNvPr>
          <p:cNvSpPr/>
          <p:nvPr/>
        </p:nvSpPr>
        <p:spPr>
          <a:xfrm>
            <a:off x="4048760" y="2418080"/>
            <a:ext cx="2981960" cy="1010920"/>
          </a:xfrm>
          <a:prstGeom prst="chevron">
            <a:avLst>
              <a:gd name="adj" fmla="val 22990"/>
            </a:avLst>
          </a:prstGeom>
          <a:solidFill>
            <a:srgbClr val="FFD2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Penilaian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risiko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komprehensif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id-ID" sz="2000" dirty="0">
              <a:solidFill>
                <a:schemeClr val="tx1"/>
              </a:solidFill>
            </a:endParaRPr>
          </a:p>
        </p:txBody>
      </p:sp>
      <p:sp>
        <p:nvSpPr>
          <p:cNvPr id="7" name="Persegi Panjang: Sudut Lengkung 6">
            <a:extLst>
              <a:ext uri="{FF2B5EF4-FFF2-40B4-BE49-F238E27FC236}">
                <a16:creationId xmlns:a16="http://schemas.microsoft.com/office/drawing/2014/main" xmlns="" id="{8F584C76-18B5-1AEB-5806-C6A1EC0171E2}"/>
              </a:ext>
            </a:extLst>
          </p:cNvPr>
          <p:cNvSpPr/>
          <p:nvPr/>
        </p:nvSpPr>
        <p:spPr>
          <a:xfrm>
            <a:off x="7518400" y="2418080"/>
            <a:ext cx="2438400" cy="1920241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FF5B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Mengidentifikasi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Mengukur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Mengevaluasi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Kontrol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/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Mitigasi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2" name="Konektor Lurus 11">
            <a:extLst>
              <a:ext uri="{FF2B5EF4-FFF2-40B4-BE49-F238E27FC236}">
                <a16:creationId xmlns:a16="http://schemas.microsoft.com/office/drawing/2014/main" xmlns="" id="{D39A90D5-9793-37BB-D5B5-42C71E701CA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030720" y="2923540"/>
            <a:ext cx="505460" cy="0"/>
          </a:xfrm>
          <a:prstGeom prst="line">
            <a:avLst/>
          </a:prstGeom>
          <a:ln w="38100">
            <a:solidFill>
              <a:srgbClr val="FF5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ersegi Panjang: Sudut Lengkung 13">
            <a:extLst>
              <a:ext uri="{FF2B5EF4-FFF2-40B4-BE49-F238E27FC236}">
                <a16:creationId xmlns:a16="http://schemas.microsoft.com/office/drawing/2014/main" xmlns="" id="{8F5F7C35-9DF0-98A1-FF39-487AA35AA869}"/>
              </a:ext>
            </a:extLst>
          </p:cNvPr>
          <p:cNvSpPr/>
          <p:nvPr/>
        </p:nvSpPr>
        <p:spPr>
          <a:xfrm>
            <a:off x="838200" y="3929219"/>
            <a:ext cx="1681480" cy="174768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F5B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Penentuan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Strategi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Kebijakan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Limitasi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Persegi Panjang: Sudut Lengkung 14">
            <a:extLst>
              <a:ext uri="{FF2B5EF4-FFF2-40B4-BE49-F238E27FC236}">
                <a16:creationId xmlns:a16="http://schemas.microsoft.com/office/drawing/2014/main" xmlns="" id="{20E07FEC-4CFC-9D9A-90E3-693565BC44FE}"/>
              </a:ext>
            </a:extLst>
          </p:cNvPr>
          <p:cNvSpPr/>
          <p:nvPr/>
        </p:nvSpPr>
        <p:spPr>
          <a:xfrm>
            <a:off x="2682241" y="3929219"/>
            <a:ext cx="1991360" cy="20753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8100">
            <a:solidFill>
              <a:srgbClr val="FF5B8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Asesmen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cukup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terkait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modal dan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kecukupan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likuiditas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7" name="Konektor Lurus 16">
            <a:extLst>
              <a:ext uri="{FF2B5EF4-FFF2-40B4-BE49-F238E27FC236}">
                <a16:creationId xmlns:a16="http://schemas.microsoft.com/office/drawing/2014/main" xmlns="" id="{50FC5B22-1D13-14AD-E656-3AA7905E51CB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1678940" y="3429000"/>
            <a:ext cx="0" cy="500219"/>
          </a:xfrm>
          <a:prstGeom prst="line">
            <a:avLst/>
          </a:prstGeom>
          <a:ln w="28575">
            <a:solidFill>
              <a:srgbClr val="FF5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Konektor Lurus 18">
            <a:extLst>
              <a:ext uri="{FF2B5EF4-FFF2-40B4-BE49-F238E27FC236}">
                <a16:creationId xmlns:a16="http://schemas.microsoft.com/office/drawing/2014/main" xmlns="" id="{8A0C8AF5-8EC9-C183-950D-CE60DB2ABC10}"/>
              </a:ext>
            </a:extLst>
          </p:cNvPr>
          <p:cNvCxnSpPr>
            <a:cxnSpLocks/>
          </p:cNvCxnSpPr>
          <p:nvPr/>
        </p:nvCxnSpPr>
        <p:spPr>
          <a:xfrm flipV="1">
            <a:off x="3389630" y="3378200"/>
            <a:ext cx="0" cy="551019"/>
          </a:xfrm>
          <a:prstGeom prst="line">
            <a:avLst/>
          </a:prstGeom>
          <a:ln w="28575">
            <a:solidFill>
              <a:srgbClr val="FF5B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85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98DACCE9-2C8C-3A56-3F03-D57224F52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+mj-lt"/>
              </a:rPr>
              <a:t>Risiko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Kehilangan</a:t>
            </a:r>
            <a:r>
              <a:rPr lang="en-US" sz="3600" b="1" dirty="0">
                <a:latin typeface="+mj-lt"/>
              </a:rPr>
              <a:t> dana Zakat dan </a:t>
            </a:r>
            <a:r>
              <a:rPr lang="en-US" sz="3600" b="1" dirty="0" err="1">
                <a:latin typeface="+mj-lt"/>
              </a:rPr>
              <a:t>Wakaf</a:t>
            </a:r>
            <a:r>
              <a:rPr lang="en-US" sz="3600" b="1" dirty="0">
                <a:latin typeface="+mj-lt"/>
              </a:rPr>
              <a:t> </a:t>
            </a:r>
            <a:r>
              <a:rPr lang="en-US" sz="3600" b="1" dirty="0" err="1">
                <a:latin typeface="+mj-lt"/>
              </a:rPr>
              <a:t>dari</a:t>
            </a:r>
            <a:r>
              <a:rPr lang="en-US" sz="3600" b="1" dirty="0">
                <a:latin typeface="+mj-lt"/>
              </a:rPr>
              <a:t> Sisi </a:t>
            </a:r>
            <a:r>
              <a:rPr lang="en-US" sz="3600" b="1" dirty="0" err="1">
                <a:latin typeface="+mj-lt"/>
              </a:rPr>
              <a:t>Pendistribusian</a:t>
            </a:r>
            <a:r>
              <a:rPr lang="en-US" sz="3600" b="1" dirty="0">
                <a:latin typeface="+mj-lt"/>
              </a:rPr>
              <a:t> dan </a:t>
            </a:r>
            <a:r>
              <a:rPr lang="en-US" sz="3600" b="1" dirty="0" err="1">
                <a:latin typeface="+mj-lt"/>
              </a:rPr>
              <a:t>Pemanfaatan</a:t>
            </a:r>
            <a:r>
              <a:rPr lang="en-US" sz="3600" b="1" dirty="0">
                <a:latin typeface="+mj-lt"/>
              </a:rPr>
              <a:t> Dana</a:t>
            </a:r>
            <a:endParaRPr lang="id-ID" sz="3600" dirty="0"/>
          </a:p>
        </p:txBody>
      </p:sp>
      <p:sp>
        <p:nvSpPr>
          <p:cNvPr id="4" name="Persegi Panjang 3">
            <a:extLst>
              <a:ext uri="{FF2B5EF4-FFF2-40B4-BE49-F238E27FC236}">
                <a16:creationId xmlns:a16="http://schemas.microsoft.com/office/drawing/2014/main" xmlns="" id="{03B9CA54-F011-64C9-AF7B-6885E1854293}"/>
              </a:ext>
            </a:extLst>
          </p:cNvPr>
          <p:cNvSpPr/>
          <p:nvPr/>
        </p:nvSpPr>
        <p:spPr>
          <a:xfrm>
            <a:off x="995679" y="2204719"/>
            <a:ext cx="2660321" cy="68665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Kebijakan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Dasar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Persegi Panjang 4">
            <a:extLst>
              <a:ext uri="{FF2B5EF4-FFF2-40B4-BE49-F238E27FC236}">
                <a16:creationId xmlns:a16="http://schemas.microsoft.com/office/drawing/2014/main" xmlns="" id="{8FC6D0E3-646F-8506-9FAE-08C7C6B677E1}"/>
              </a:ext>
            </a:extLst>
          </p:cNvPr>
          <p:cNvSpPr/>
          <p:nvPr/>
        </p:nvSpPr>
        <p:spPr>
          <a:xfrm>
            <a:off x="995679" y="3363197"/>
            <a:ext cx="2660321" cy="68665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Kebijakan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Teknis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Persegi Panjang 5">
            <a:extLst>
              <a:ext uri="{FF2B5EF4-FFF2-40B4-BE49-F238E27FC236}">
                <a16:creationId xmlns:a16="http://schemas.microsoft.com/office/drawing/2014/main" xmlns="" id="{50415A43-73D3-E4C0-6EB2-B27CE633066E}"/>
              </a:ext>
            </a:extLst>
          </p:cNvPr>
          <p:cNvSpPr/>
          <p:nvPr/>
        </p:nvSpPr>
        <p:spPr>
          <a:xfrm>
            <a:off x="7628166" y="2186939"/>
            <a:ext cx="3133267" cy="68665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 yang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tepat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Persegi Panjang 7">
            <a:extLst>
              <a:ext uri="{FF2B5EF4-FFF2-40B4-BE49-F238E27FC236}">
                <a16:creationId xmlns:a16="http://schemas.microsoft.com/office/drawing/2014/main" xmlns="" id="{174024DA-1AB7-D518-5971-32065322532E}"/>
              </a:ext>
            </a:extLst>
          </p:cNvPr>
          <p:cNvSpPr/>
          <p:nvPr/>
        </p:nvSpPr>
        <p:spPr>
          <a:xfrm>
            <a:off x="4311922" y="2186939"/>
            <a:ext cx="2660321" cy="92304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Asesmen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Penerima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Manfaat</a:t>
            </a:r>
            <a:endParaRPr lang="id-ID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Persegi Panjang 9">
            <a:extLst>
              <a:ext uri="{FF2B5EF4-FFF2-40B4-BE49-F238E27FC236}">
                <a16:creationId xmlns:a16="http://schemas.microsoft.com/office/drawing/2014/main" xmlns="" id="{DE3ECB4F-A622-9026-C4B7-D42778E8565B}"/>
              </a:ext>
            </a:extLst>
          </p:cNvPr>
          <p:cNvSpPr/>
          <p:nvPr/>
        </p:nvSpPr>
        <p:spPr>
          <a:xfrm>
            <a:off x="4311922" y="3015455"/>
            <a:ext cx="2660321" cy="2104458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Kelayakan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Rasio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profitabilitas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Kemungkinan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gagal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bayar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Dll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Persegi Panjang 10">
            <a:extLst>
              <a:ext uri="{FF2B5EF4-FFF2-40B4-BE49-F238E27FC236}">
                <a16:creationId xmlns:a16="http://schemas.microsoft.com/office/drawing/2014/main" xmlns="" id="{7385AC1D-7A34-B7C1-7560-9ECC48F66E25}"/>
              </a:ext>
            </a:extLst>
          </p:cNvPr>
          <p:cNvSpPr/>
          <p:nvPr/>
        </p:nvSpPr>
        <p:spPr>
          <a:xfrm>
            <a:off x="7628166" y="3363197"/>
            <a:ext cx="3133267" cy="116787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Tidak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Beresiko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Tinggi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Secara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Distribusi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dan </a:t>
            </a: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Alokasi</a:t>
            </a:r>
            <a:endParaRPr lang="id-ID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4" name="Konektor Panah Lurus 13">
            <a:extLst>
              <a:ext uri="{FF2B5EF4-FFF2-40B4-BE49-F238E27FC236}">
                <a16:creationId xmlns:a16="http://schemas.microsoft.com/office/drawing/2014/main" xmlns="" id="{D01B9F7B-D366-4211-F0E5-1574931D6701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2325840" y="2891372"/>
            <a:ext cx="0" cy="471825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Konektor Panah Lurus 14">
            <a:extLst>
              <a:ext uri="{FF2B5EF4-FFF2-40B4-BE49-F238E27FC236}">
                <a16:creationId xmlns:a16="http://schemas.microsoft.com/office/drawing/2014/main" xmlns="" id="{F183D759-18C9-2A5B-8A39-9EE73CB280BD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3656000" y="3706524"/>
            <a:ext cx="655922" cy="0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Konektor Panah Lurus 17">
            <a:extLst>
              <a:ext uri="{FF2B5EF4-FFF2-40B4-BE49-F238E27FC236}">
                <a16:creationId xmlns:a16="http://schemas.microsoft.com/office/drawing/2014/main" xmlns="" id="{DAA54C70-1694-8A8F-6A5E-7AAF492AA8DC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972243" y="2530265"/>
            <a:ext cx="655923" cy="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Konektor Panah Lurus 20">
            <a:extLst>
              <a:ext uri="{FF2B5EF4-FFF2-40B4-BE49-F238E27FC236}">
                <a16:creationId xmlns:a16="http://schemas.microsoft.com/office/drawing/2014/main" xmlns="" id="{6E205191-545D-062E-6B68-24962D2BECF9}"/>
              </a:ext>
            </a:extLst>
          </p:cNvPr>
          <p:cNvCxnSpPr>
            <a:cxnSpLocks/>
          </p:cNvCxnSpPr>
          <p:nvPr/>
        </p:nvCxnSpPr>
        <p:spPr>
          <a:xfrm>
            <a:off x="9194800" y="1356122"/>
            <a:ext cx="802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Konektor Panah Lurus 21">
            <a:extLst>
              <a:ext uri="{FF2B5EF4-FFF2-40B4-BE49-F238E27FC236}">
                <a16:creationId xmlns:a16="http://schemas.microsoft.com/office/drawing/2014/main" xmlns="" id="{4323CDE3-EDE5-9033-815C-FDE62E5B98AE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9194800" y="2873592"/>
            <a:ext cx="0" cy="489605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40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C765EC43-AD59-174D-8436-BCC488AF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Topik</a:t>
            </a:r>
            <a:r>
              <a:rPr lang="en-US" b="1" dirty="0"/>
              <a:t> </a:t>
            </a:r>
            <a:r>
              <a:rPr lang="en-US" b="1" dirty="0" err="1"/>
              <a:t>Diskusi</a:t>
            </a:r>
            <a:endParaRPr lang="id-ID" b="1" dirty="0"/>
          </a:p>
        </p:txBody>
      </p:sp>
      <p:sp>
        <p:nvSpPr>
          <p:cNvPr id="12" name="Persegi Panjang 11">
            <a:extLst>
              <a:ext uri="{FF2B5EF4-FFF2-40B4-BE49-F238E27FC236}">
                <a16:creationId xmlns:a16="http://schemas.microsoft.com/office/drawing/2014/main" xmlns="" id="{424192ED-9799-C700-59DA-B22C322FE285}"/>
              </a:ext>
            </a:extLst>
          </p:cNvPr>
          <p:cNvSpPr/>
          <p:nvPr/>
        </p:nvSpPr>
        <p:spPr>
          <a:xfrm>
            <a:off x="848360" y="1690688"/>
            <a:ext cx="1154554" cy="13255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Persegi Panjang 12">
            <a:extLst>
              <a:ext uri="{FF2B5EF4-FFF2-40B4-BE49-F238E27FC236}">
                <a16:creationId xmlns:a16="http://schemas.microsoft.com/office/drawing/2014/main" xmlns="" id="{B058F47D-20A7-7054-AB54-0736047CB316}"/>
              </a:ext>
            </a:extLst>
          </p:cNvPr>
          <p:cNvSpPr/>
          <p:nvPr/>
        </p:nvSpPr>
        <p:spPr>
          <a:xfrm>
            <a:off x="2002914" y="1690688"/>
            <a:ext cx="9020686" cy="13255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4" name="Kotak Teks 13">
            <a:extLst>
              <a:ext uri="{FF2B5EF4-FFF2-40B4-BE49-F238E27FC236}">
                <a16:creationId xmlns:a16="http://schemas.microsoft.com/office/drawing/2014/main" xmlns="" id="{81592DD8-757B-21D0-8152-43EA41CCD563}"/>
              </a:ext>
            </a:extLst>
          </p:cNvPr>
          <p:cNvSpPr txBox="1"/>
          <p:nvPr/>
        </p:nvSpPr>
        <p:spPr>
          <a:xfrm>
            <a:off x="2186525" y="1863079"/>
            <a:ext cx="86657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Risiko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Kehilangan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dana Zakat dan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Wakaf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dari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Sisi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Pendistribusian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dan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Pemanfaatan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Dana</a:t>
            </a:r>
            <a:endParaRPr lang="id-ID" sz="28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5" name="Persegi Panjang 14">
            <a:extLst>
              <a:ext uri="{FF2B5EF4-FFF2-40B4-BE49-F238E27FC236}">
                <a16:creationId xmlns:a16="http://schemas.microsoft.com/office/drawing/2014/main" xmlns="" id="{B10019A2-0A98-1C93-79BF-7252919313E2}"/>
              </a:ext>
            </a:extLst>
          </p:cNvPr>
          <p:cNvSpPr/>
          <p:nvPr/>
        </p:nvSpPr>
        <p:spPr>
          <a:xfrm>
            <a:off x="837047" y="3191190"/>
            <a:ext cx="1155707" cy="867857"/>
          </a:xfrm>
          <a:prstGeom prst="rect">
            <a:avLst/>
          </a:prstGeom>
          <a:solidFill>
            <a:srgbClr val="FFD2DD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endParaRPr lang="id-ID" sz="5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Persegi Panjang 15">
            <a:extLst>
              <a:ext uri="{FF2B5EF4-FFF2-40B4-BE49-F238E27FC236}">
                <a16:creationId xmlns:a16="http://schemas.microsoft.com/office/drawing/2014/main" xmlns="" id="{84196495-6D64-418A-0C95-DEBAD3DA2F96}"/>
              </a:ext>
            </a:extLst>
          </p:cNvPr>
          <p:cNvSpPr/>
          <p:nvPr/>
        </p:nvSpPr>
        <p:spPr>
          <a:xfrm>
            <a:off x="1992754" y="3191191"/>
            <a:ext cx="9029693" cy="8678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7" name="Kotak Teks 16">
            <a:extLst>
              <a:ext uri="{FF2B5EF4-FFF2-40B4-BE49-F238E27FC236}">
                <a16:creationId xmlns:a16="http://schemas.microsoft.com/office/drawing/2014/main" xmlns="" id="{0CE30E76-8B54-25DB-89C1-0961A99233DA}"/>
              </a:ext>
            </a:extLst>
          </p:cNvPr>
          <p:cNvSpPr txBox="1"/>
          <p:nvPr/>
        </p:nvSpPr>
        <p:spPr>
          <a:xfrm>
            <a:off x="2185372" y="3309647"/>
            <a:ext cx="848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Risiko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Operasional</a:t>
            </a:r>
            <a:endParaRPr lang="id-ID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18" name="Persegi Panjang 17">
            <a:extLst>
              <a:ext uri="{FF2B5EF4-FFF2-40B4-BE49-F238E27FC236}">
                <a16:creationId xmlns:a16="http://schemas.microsoft.com/office/drawing/2014/main" xmlns="" id="{013F34D3-D7E4-CDCB-7554-1FD4FC9827FA}"/>
              </a:ext>
            </a:extLst>
          </p:cNvPr>
          <p:cNvSpPr/>
          <p:nvPr/>
        </p:nvSpPr>
        <p:spPr>
          <a:xfrm>
            <a:off x="848360" y="4257040"/>
            <a:ext cx="1154554" cy="14731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Persegi Panjang 18">
            <a:extLst>
              <a:ext uri="{FF2B5EF4-FFF2-40B4-BE49-F238E27FC236}">
                <a16:creationId xmlns:a16="http://schemas.microsoft.com/office/drawing/2014/main" xmlns="" id="{0DEE26A1-4259-9CFB-63E9-503E40A3AE2A}"/>
              </a:ext>
            </a:extLst>
          </p:cNvPr>
          <p:cNvSpPr/>
          <p:nvPr/>
        </p:nvSpPr>
        <p:spPr>
          <a:xfrm>
            <a:off x="2002914" y="4257040"/>
            <a:ext cx="9020686" cy="147319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0" name="Kotak Teks 19">
            <a:extLst>
              <a:ext uri="{FF2B5EF4-FFF2-40B4-BE49-F238E27FC236}">
                <a16:creationId xmlns:a16="http://schemas.microsoft.com/office/drawing/2014/main" xmlns="" id="{CD0967D3-099D-92B4-A43C-F98E48070573}"/>
              </a:ext>
            </a:extLst>
          </p:cNvPr>
          <p:cNvSpPr txBox="1"/>
          <p:nvPr/>
        </p:nvSpPr>
        <p:spPr>
          <a:xfrm>
            <a:off x="2194991" y="4455030"/>
            <a:ext cx="8478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Peran Lembaga Zakat,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Wakaf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Pemerintah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Akademisi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, dan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Asosiasi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dalam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Mitigasi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Risiko</a:t>
            </a:r>
            <a:endParaRPr lang="id-ID" sz="28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34046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96EBE077-973B-C53D-29E0-2487B71F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Risiko</a:t>
            </a:r>
            <a:r>
              <a:rPr lang="en-US" b="1" dirty="0"/>
              <a:t> </a:t>
            </a:r>
            <a:r>
              <a:rPr lang="en-US" b="1" dirty="0" err="1"/>
              <a:t>Operasional</a:t>
            </a:r>
            <a:endParaRPr lang="id-ID" b="1" dirty="0"/>
          </a:p>
        </p:txBody>
      </p:sp>
      <p:sp>
        <p:nvSpPr>
          <p:cNvPr id="4" name="Persegi Panjang 3">
            <a:extLst>
              <a:ext uri="{FF2B5EF4-FFF2-40B4-BE49-F238E27FC236}">
                <a16:creationId xmlns:a16="http://schemas.microsoft.com/office/drawing/2014/main" xmlns="" id="{B077D1AE-AD3C-1746-0CBC-D48A75C25616}"/>
              </a:ext>
            </a:extLst>
          </p:cNvPr>
          <p:cNvSpPr/>
          <p:nvPr/>
        </p:nvSpPr>
        <p:spPr>
          <a:xfrm>
            <a:off x="838199" y="2691506"/>
            <a:ext cx="2021840" cy="489584"/>
          </a:xfrm>
          <a:prstGeom prst="rect">
            <a:avLst/>
          </a:prstGeom>
          <a:solidFill>
            <a:srgbClr val="FFD2DD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WAJIB</a:t>
            </a:r>
            <a:endParaRPr lang="id-ID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Konektor Panah Lurus 4">
            <a:extLst>
              <a:ext uri="{FF2B5EF4-FFF2-40B4-BE49-F238E27FC236}">
                <a16:creationId xmlns:a16="http://schemas.microsoft.com/office/drawing/2014/main" xmlns="" id="{EED52BC7-AE46-0C85-6D03-42A24290D63C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849119" y="3181090"/>
            <a:ext cx="0" cy="368395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ersegi Panjang 5">
            <a:extLst>
              <a:ext uri="{FF2B5EF4-FFF2-40B4-BE49-F238E27FC236}">
                <a16:creationId xmlns:a16="http://schemas.microsoft.com/office/drawing/2014/main" xmlns="" id="{B3429EA2-1320-BBE2-3B1F-B6A9C42CD5DA}"/>
              </a:ext>
            </a:extLst>
          </p:cNvPr>
          <p:cNvSpPr/>
          <p:nvPr/>
        </p:nvSpPr>
        <p:spPr>
          <a:xfrm>
            <a:off x="838200" y="1690688"/>
            <a:ext cx="2021840" cy="656331"/>
          </a:xfrm>
          <a:prstGeom prst="rect">
            <a:avLst/>
          </a:prstGeom>
          <a:solidFill>
            <a:srgbClr val="FFD2DD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Lembaga Zakat/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Wakaf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" name="Konektor Panah Lurus 6">
            <a:extLst>
              <a:ext uri="{FF2B5EF4-FFF2-40B4-BE49-F238E27FC236}">
                <a16:creationId xmlns:a16="http://schemas.microsoft.com/office/drawing/2014/main" xmlns="" id="{2E846069-95BC-5840-B1F3-E052BB4A827C}"/>
              </a:ext>
            </a:extLst>
          </p:cNvPr>
          <p:cNvCxnSpPr>
            <a:cxnSpLocks/>
            <a:stCxn id="6" idx="2"/>
            <a:endCxn id="4" idx="0"/>
          </p:cNvCxnSpPr>
          <p:nvPr/>
        </p:nvCxnSpPr>
        <p:spPr>
          <a:xfrm flipH="1">
            <a:off x="1849119" y="2347019"/>
            <a:ext cx="1" cy="34448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rsegi Panjang 7">
            <a:extLst>
              <a:ext uri="{FF2B5EF4-FFF2-40B4-BE49-F238E27FC236}">
                <a16:creationId xmlns:a16="http://schemas.microsoft.com/office/drawing/2014/main" xmlns="" id="{13356937-854F-DB27-6D04-D1D17B75B026}"/>
              </a:ext>
            </a:extLst>
          </p:cNvPr>
          <p:cNvSpPr/>
          <p:nvPr/>
        </p:nvSpPr>
        <p:spPr>
          <a:xfrm>
            <a:off x="838200" y="3549485"/>
            <a:ext cx="2021840" cy="68665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Menyusun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metode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Persegi Panjang 8">
            <a:extLst>
              <a:ext uri="{FF2B5EF4-FFF2-40B4-BE49-F238E27FC236}">
                <a16:creationId xmlns:a16="http://schemas.microsoft.com/office/drawing/2014/main" xmlns="" id="{A6E8EA8B-F438-DC2D-AD26-E4F40D47E6EF}"/>
              </a:ext>
            </a:extLst>
          </p:cNvPr>
          <p:cNvSpPr/>
          <p:nvPr/>
        </p:nvSpPr>
        <p:spPr>
          <a:xfrm>
            <a:off x="838199" y="4236139"/>
            <a:ext cx="2021840" cy="147378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Identifikasi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Pengukuran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Mitigasi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Pengawasan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Persegi Panjang 10">
            <a:extLst>
              <a:ext uri="{FF2B5EF4-FFF2-40B4-BE49-F238E27FC236}">
                <a16:creationId xmlns:a16="http://schemas.microsoft.com/office/drawing/2014/main" xmlns="" id="{58A1BC7E-8CA5-7D4B-533D-DFA2737ED40C}"/>
              </a:ext>
            </a:extLst>
          </p:cNvPr>
          <p:cNvSpPr/>
          <p:nvPr/>
        </p:nvSpPr>
        <p:spPr>
          <a:xfrm>
            <a:off x="3235960" y="3549485"/>
            <a:ext cx="2189480" cy="68665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Memiliki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Proses Internal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terkait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Persegi Panjang 11">
            <a:extLst>
              <a:ext uri="{FF2B5EF4-FFF2-40B4-BE49-F238E27FC236}">
                <a16:creationId xmlns:a16="http://schemas.microsoft.com/office/drawing/2014/main" xmlns="" id="{E8D26A7A-CAFC-ADE5-B36A-DA7F15D9124B}"/>
              </a:ext>
            </a:extLst>
          </p:cNvPr>
          <p:cNvSpPr/>
          <p:nvPr/>
        </p:nvSpPr>
        <p:spPr>
          <a:xfrm>
            <a:off x="3235958" y="4236138"/>
            <a:ext cx="2189479" cy="203258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Potensi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penipuan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Kegagalan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teknis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faktor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lain</a:t>
            </a:r>
          </a:p>
        </p:txBody>
      </p:sp>
      <p:sp>
        <p:nvSpPr>
          <p:cNvPr id="14" name="Persegi Panjang 13">
            <a:extLst>
              <a:ext uri="{FF2B5EF4-FFF2-40B4-BE49-F238E27FC236}">
                <a16:creationId xmlns:a16="http://schemas.microsoft.com/office/drawing/2014/main" xmlns="" id="{234D96A6-0273-4B30-8EDD-0735DDD038D4}"/>
              </a:ext>
            </a:extLst>
          </p:cNvPr>
          <p:cNvSpPr/>
          <p:nvPr/>
        </p:nvSpPr>
        <p:spPr>
          <a:xfrm>
            <a:off x="5801357" y="3528583"/>
            <a:ext cx="2189480" cy="68665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Dilengkapi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dengan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Persegi Panjang 14">
            <a:extLst>
              <a:ext uri="{FF2B5EF4-FFF2-40B4-BE49-F238E27FC236}">
                <a16:creationId xmlns:a16="http://schemas.microsoft.com/office/drawing/2014/main" xmlns="" id="{F53D32F7-40E2-3153-9A0B-6F1141F6EF22}"/>
              </a:ext>
            </a:extLst>
          </p:cNvPr>
          <p:cNvSpPr/>
          <p:nvPr/>
        </p:nvSpPr>
        <p:spPr>
          <a:xfrm>
            <a:off x="5801355" y="4215237"/>
            <a:ext cx="2189479" cy="166740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Tata Kelola yang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baik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Good Corporate Governance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</a:p>
        </p:txBody>
      </p:sp>
      <p:sp>
        <p:nvSpPr>
          <p:cNvPr id="16" name="Persegi Panjang 15">
            <a:extLst>
              <a:ext uri="{FF2B5EF4-FFF2-40B4-BE49-F238E27FC236}">
                <a16:creationId xmlns:a16="http://schemas.microsoft.com/office/drawing/2014/main" xmlns="" id="{61698868-A896-9B6F-EB55-B9A053E434E9}"/>
              </a:ext>
            </a:extLst>
          </p:cNvPr>
          <p:cNvSpPr/>
          <p:nvPr/>
        </p:nvSpPr>
        <p:spPr>
          <a:xfrm>
            <a:off x="8366749" y="3528582"/>
            <a:ext cx="2189480" cy="68665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Berdedikasi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Persegi Panjang 16">
            <a:extLst>
              <a:ext uri="{FF2B5EF4-FFF2-40B4-BE49-F238E27FC236}">
                <a16:creationId xmlns:a16="http://schemas.microsoft.com/office/drawing/2014/main" xmlns="" id="{9928D3ED-6A49-C74A-DD8D-2CC3CA771777}"/>
              </a:ext>
            </a:extLst>
          </p:cNvPr>
          <p:cNvSpPr/>
          <p:nvPr/>
        </p:nvSpPr>
        <p:spPr>
          <a:xfrm>
            <a:off x="8366750" y="4215235"/>
            <a:ext cx="2189479" cy="1667404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Mengatasi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masalah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kesesuaian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syariah dan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operasional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9" name="Konektor Lurus 18">
            <a:extLst>
              <a:ext uri="{FF2B5EF4-FFF2-40B4-BE49-F238E27FC236}">
                <a16:creationId xmlns:a16="http://schemas.microsoft.com/office/drawing/2014/main" xmlns="" id="{2E801660-615D-6509-B446-4CE6ACD540A5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860039" y="2936298"/>
            <a:ext cx="660144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Konektor Panah Lurus 19">
            <a:extLst>
              <a:ext uri="{FF2B5EF4-FFF2-40B4-BE49-F238E27FC236}">
                <a16:creationId xmlns:a16="http://schemas.microsoft.com/office/drawing/2014/main" xmlns="" id="{40CD2BF3-A6B4-ED6D-71A7-7F7670AE7AC9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4330697" y="2936298"/>
            <a:ext cx="3" cy="613187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Konektor Panah Lurus 22">
            <a:extLst>
              <a:ext uri="{FF2B5EF4-FFF2-40B4-BE49-F238E27FC236}">
                <a16:creationId xmlns:a16="http://schemas.microsoft.com/office/drawing/2014/main" xmlns="" id="{FEA17D5C-B07C-2C90-1B10-CE67C74FFB4E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896088" y="2936298"/>
            <a:ext cx="9" cy="592285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Konektor Panah Lurus 25">
            <a:extLst>
              <a:ext uri="{FF2B5EF4-FFF2-40B4-BE49-F238E27FC236}">
                <a16:creationId xmlns:a16="http://schemas.microsoft.com/office/drawing/2014/main" xmlns="" id="{961DBEF3-8448-F9C2-F590-267CF3DC5132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9461479" y="2936298"/>
            <a:ext cx="10" cy="592284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Kotak Teks 29">
            <a:extLst>
              <a:ext uri="{FF2B5EF4-FFF2-40B4-BE49-F238E27FC236}">
                <a16:creationId xmlns:a16="http://schemas.microsoft.com/office/drawing/2014/main" xmlns="" id="{654E4E65-9815-77BE-54DE-7451ABB53A26}"/>
              </a:ext>
            </a:extLst>
          </p:cNvPr>
          <p:cNvSpPr txBox="1"/>
          <p:nvPr/>
        </p:nvSpPr>
        <p:spPr>
          <a:xfrm>
            <a:off x="9718924" y="1625541"/>
            <a:ext cx="1892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Sumber</a:t>
            </a:r>
            <a:r>
              <a:rPr lang="en-US" dirty="0"/>
              <a:t>: Zakat Core Principle &amp; Waqf Core Principles</a:t>
            </a:r>
            <a:endParaRPr lang="id-ID" dirty="0"/>
          </a:p>
        </p:txBody>
      </p:sp>
      <p:sp>
        <p:nvSpPr>
          <p:cNvPr id="33" name="Persegi Panjang 32">
            <a:extLst>
              <a:ext uri="{FF2B5EF4-FFF2-40B4-BE49-F238E27FC236}">
                <a16:creationId xmlns:a16="http://schemas.microsoft.com/office/drawing/2014/main" xmlns="" id="{762A8390-B7AF-254C-013A-6B2FF2E61782}"/>
              </a:ext>
            </a:extLst>
          </p:cNvPr>
          <p:cNvSpPr/>
          <p:nvPr/>
        </p:nvSpPr>
        <p:spPr>
          <a:xfrm>
            <a:off x="3368166" y="1686305"/>
            <a:ext cx="2802632" cy="65633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Penentuan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risk appetite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risk profile</a:t>
            </a:r>
            <a:endParaRPr lang="id-ID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Persegi Panjang 33">
            <a:extLst>
              <a:ext uri="{FF2B5EF4-FFF2-40B4-BE49-F238E27FC236}">
                <a16:creationId xmlns:a16="http://schemas.microsoft.com/office/drawing/2014/main" xmlns="" id="{ABE77B56-C26C-52DF-BBF1-F35621FF8F90}"/>
              </a:ext>
            </a:extLst>
          </p:cNvPr>
          <p:cNvSpPr/>
          <p:nvPr/>
        </p:nvSpPr>
        <p:spPr>
          <a:xfrm>
            <a:off x="6428732" y="1686305"/>
            <a:ext cx="2983491" cy="65633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Pengadaan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infrastruktur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yang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cukup</a:t>
            </a:r>
            <a:endParaRPr lang="id-ID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35" name="Konektor Panah Lurus 34">
            <a:extLst>
              <a:ext uri="{FF2B5EF4-FFF2-40B4-BE49-F238E27FC236}">
                <a16:creationId xmlns:a16="http://schemas.microsoft.com/office/drawing/2014/main" xmlns="" id="{5305905E-F535-FB30-037F-6F1CA083B608}"/>
              </a:ext>
            </a:extLst>
          </p:cNvPr>
          <p:cNvCxnSpPr>
            <a:cxnSpLocks/>
            <a:endCxn id="33" idx="2"/>
          </p:cNvCxnSpPr>
          <p:nvPr/>
        </p:nvCxnSpPr>
        <p:spPr>
          <a:xfrm flipV="1">
            <a:off x="4769482" y="2342637"/>
            <a:ext cx="0" cy="593661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Konektor Panah Lurus 39">
            <a:extLst>
              <a:ext uri="{FF2B5EF4-FFF2-40B4-BE49-F238E27FC236}">
                <a16:creationId xmlns:a16="http://schemas.microsoft.com/office/drawing/2014/main" xmlns="" id="{AABB05AB-D062-1124-565A-E3A1EA74E3F8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7916032" y="2342637"/>
            <a:ext cx="4446" cy="592284"/>
          </a:xfrm>
          <a:prstGeom prst="straightConnector1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49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C765EC43-AD59-174D-8436-BCC488AF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Topik</a:t>
            </a:r>
            <a:r>
              <a:rPr lang="en-US" b="1" dirty="0"/>
              <a:t> </a:t>
            </a:r>
            <a:r>
              <a:rPr lang="en-US" b="1" dirty="0" err="1"/>
              <a:t>Diskusi</a:t>
            </a:r>
            <a:endParaRPr lang="id-ID" b="1" dirty="0"/>
          </a:p>
        </p:txBody>
      </p:sp>
      <p:sp>
        <p:nvSpPr>
          <p:cNvPr id="21" name="Persegi Panjang 20">
            <a:extLst>
              <a:ext uri="{FF2B5EF4-FFF2-40B4-BE49-F238E27FC236}">
                <a16:creationId xmlns:a16="http://schemas.microsoft.com/office/drawing/2014/main" xmlns="" id="{EA1459DD-EDCE-85B7-4F07-ECDF5C6B4AE8}"/>
              </a:ext>
            </a:extLst>
          </p:cNvPr>
          <p:cNvSpPr/>
          <p:nvPr/>
        </p:nvSpPr>
        <p:spPr>
          <a:xfrm>
            <a:off x="848360" y="1690688"/>
            <a:ext cx="1154554" cy="13255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Persegi Panjang 21">
            <a:extLst>
              <a:ext uri="{FF2B5EF4-FFF2-40B4-BE49-F238E27FC236}">
                <a16:creationId xmlns:a16="http://schemas.microsoft.com/office/drawing/2014/main" xmlns="" id="{648C784C-73FE-8D88-E37C-90CC9731A9F8}"/>
              </a:ext>
            </a:extLst>
          </p:cNvPr>
          <p:cNvSpPr/>
          <p:nvPr/>
        </p:nvSpPr>
        <p:spPr>
          <a:xfrm>
            <a:off x="2002914" y="1690688"/>
            <a:ext cx="9020686" cy="13255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3" name="Kotak Teks 22">
            <a:extLst>
              <a:ext uri="{FF2B5EF4-FFF2-40B4-BE49-F238E27FC236}">
                <a16:creationId xmlns:a16="http://schemas.microsoft.com/office/drawing/2014/main" xmlns="" id="{8DB66002-D85F-6997-7642-3E7209B6CD50}"/>
              </a:ext>
            </a:extLst>
          </p:cNvPr>
          <p:cNvSpPr txBox="1"/>
          <p:nvPr/>
        </p:nvSpPr>
        <p:spPr>
          <a:xfrm>
            <a:off x="2186525" y="1863079"/>
            <a:ext cx="86657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Risiko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Kehilangan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dana Zakat dan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Wakaf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dari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Sisi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Pendistribusian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dan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Pemanfaatan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Dana</a:t>
            </a:r>
            <a:endParaRPr lang="id-ID" sz="28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5" name="Persegi Panjang 24">
            <a:extLst>
              <a:ext uri="{FF2B5EF4-FFF2-40B4-BE49-F238E27FC236}">
                <a16:creationId xmlns:a16="http://schemas.microsoft.com/office/drawing/2014/main" xmlns="" id="{B20DC4A3-5F80-6A99-3AAE-69681106023C}"/>
              </a:ext>
            </a:extLst>
          </p:cNvPr>
          <p:cNvSpPr/>
          <p:nvPr/>
        </p:nvSpPr>
        <p:spPr>
          <a:xfrm>
            <a:off x="837047" y="3191190"/>
            <a:ext cx="1155707" cy="86785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id-ID" sz="5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Persegi Panjang 25">
            <a:extLst>
              <a:ext uri="{FF2B5EF4-FFF2-40B4-BE49-F238E27FC236}">
                <a16:creationId xmlns:a16="http://schemas.microsoft.com/office/drawing/2014/main" xmlns="" id="{FC37E728-0917-9239-6F31-4EA7FA6327FF}"/>
              </a:ext>
            </a:extLst>
          </p:cNvPr>
          <p:cNvSpPr/>
          <p:nvPr/>
        </p:nvSpPr>
        <p:spPr>
          <a:xfrm>
            <a:off x="1992754" y="3191191"/>
            <a:ext cx="9029693" cy="86785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7" name="Kotak Teks 26">
            <a:extLst>
              <a:ext uri="{FF2B5EF4-FFF2-40B4-BE49-F238E27FC236}">
                <a16:creationId xmlns:a16="http://schemas.microsoft.com/office/drawing/2014/main" xmlns="" id="{0773DE54-0F0D-358F-8E1A-338D8C7D4C49}"/>
              </a:ext>
            </a:extLst>
          </p:cNvPr>
          <p:cNvSpPr txBox="1"/>
          <p:nvPr/>
        </p:nvSpPr>
        <p:spPr>
          <a:xfrm>
            <a:off x="2185372" y="3309647"/>
            <a:ext cx="8486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Risiko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Operasional</a:t>
            </a:r>
            <a:endParaRPr lang="id-ID" sz="28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28" name="Persegi Panjang 27">
            <a:extLst>
              <a:ext uri="{FF2B5EF4-FFF2-40B4-BE49-F238E27FC236}">
                <a16:creationId xmlns:a16="http://schemas.microsoft.com/office/drawing/2014/main" xmlns="" id="{B2E80849-EEA5-AE30-9035-E871D3360A78}"/>
              </a:ext>
            </a:extLst>
          </p:cNvPr>
          <p:cNvSpPr/>
          <p:nvPr/>
        </p:nvSpPr>
        <p:spPr>
          <a:xfrm>
            <a:off x="848360" y="4257040"/>
            <a:ext cx="1154554" cy="1473199"/>
          </a:xfrm>
          <a:prstGeom prst="rect">
            <a:avLst/>
          </a:prstGeom>
          <a:solidFill>
            <a:srgbClr val="FFD2DD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r>
            <a:endParaRPr lang="id-ID" sz="5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Persegi Panjang 28">
            <a:extLst>
              <a:ext uri="{FF2B5EF4-FFF2-40B4-BE49-F238E27FC236}">
                <a16:creationId xmlns:a16="http://schemas.microsoft.com/office/drawing/2014/main" xmlns="" id="{893367AD-394D-6541-850B-19BFB3F46405}"/>
              </a:ext>
            </a:extLst>
          </p:cNvPr>
          <p:cNvSpPr/>
          <p:nvPr/>
        </p:nvSpPr>
        <p:spPr>
          <a:xfrm>
            <a:off x="2002914" y="4257040"/>
            <a:ext cx="9020686" cy="14731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30" name="Kotak Teks 29">
            <a:extLst>
              <a:ext uri="{FF2B5EF4-FFF2-40B4-BE49-F238E27FC236}">
                <a16:creationId xmlns:a16="http://schemas.microsoft.com/office/drawing/2014/main" xmlns="" id="{3FDC5087-EC61-4135-D9E1-04D1B25E8401}"/>
              </a:ext>
            </a:extLst>
          </p:cNvPr>
          <p:cNvSpPr txBox="1"/>
          <p:nvPr/>
        </p:nvSpPr>
        <p:spPr>
          <a:xfrm>
            <a:off x="2194991" y="4455030"/>
            <a:ext cx="8478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Peran Lembaga Zakat,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Wakaf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Pemerintah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Akademisi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, dan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Asosiasi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dalam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Mitigasi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Risiko</a:t>
            </a:r>
            <a:endParaRPr lang="id-ID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3062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 animBg="1"/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ustom 3">
      <a:majorFont>
        <a:latin typeface="Wremena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3281</TotalTime>
  <Words>538</Words>
  <Application>Microsoft Macintosh PowerPoint</Application>
  <PresentationFormat>Custom</PresentationFormat>
  <Paragraphs>120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Office</vt:lpstr>
      <vt:lpstr>Manajemen Risiko Zakat dan Wakaf</vt:lpstr>
      <vt:lpstr>Topik Diskusi</vt:lpstr>
      <vt:lpstr>Topik Diskusi</vt:lpstr>
      <vt:lpstr>Risiko Kehilangan dana Zakat dan Wakaf dari Sisi Pendistribusian dan Pemanfaatan Dana</vt:lpstr>
      <vt:lpstr>Risiko Kehilangan dana Zakat dan Wakaf dari Sisi Pendistribusian dan Pemanfaatan Dana</vt:lpstr>
      <vt:lpstr>Risiko Kehilangan dana Zakat dan Wakaf dari Sisi Pendistribusian dan Pemanfaatan Dana</vt:lpstr>
      <vt:lpstr>Topik Diskusi</vt:lpstr>
      <vt:lpstr>Risiko Operasional</vt:lpstr>
      <vt:lpstr>Topik Diskusi</vt:lpstr>
      <vt:lpstr>Peran Stakeholders dalam Mitigasi Risiko</vt:lpstr>
      <vt:lpstr>Peran Stakeholders dalam Mitigasi Risiko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 Kelola Zakat</dc:title>
  <dc:creator>Diaz Tulus Anandri</dc:creator>
  <cp:lastModifiedBy>Tika Widiastuti</cp:lastModifiedBy>
  <cp:revision>10</cp:revision>
  <dcterms:created xsi:type="dcterms:W3CDTF">2024-03-14T13:23:46Z</dcterms:created>
  <dcterms:modified xsi:type="dcterms:W3CDTF">2024-04-02T02:54:04Z</dcterms:modified>
</cp:coreProperties>
</file>