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3"/>
  </p:notesMasterIdLst>
  <p:sldIdLst>
    <p:sldId id="256" r:id="rId2"/>
    <p:sldId id="379" r:id="rId3"/>
    <p:sldId id="344" r:id="rId4"/>
    <p:sldId id="386" r:id="rId5"/>
    <p:sldId id="380" r:id="rId6"/>
    <p:sldId id="365" r:id="rId7"/>
    <p:sldId id="378" r:id="rId8"/>
    <p:sldId id="374" r:id="rId9"/>
    <p:sldId id="384" r:id="rId10"/>
    <p:sldId id="385" r:id="rId11"/>
    <p:sldId id="387" r:id="rId12"/>
    <p:sldId id="389" r:id="rId13"/>
    <p:sldId id="390" r:id="rId14"/>
    <p:sldId id="391" r:id="rId15"/>
    <p:sldId id="402" r:id="rId16"/>
    <p:sldId id="392" r:id="rId17"/>
    <p:sldId id="401" r:id="rId18"/>
    <p:sldId id="393" r:id="rId19"/>
    <p:sldId id="395" r:id="rId20"/>
    <p:sldId id="398" r:id="rId21"/>
    <p:sldId id="394" r:id="rId22"/>
    <p:sldId id="407" r:id="rId23"/>
    <p:sldId id="406" r:id="rId24"/>
    <p:sldId id="396" r:id="rId25"/>
    <p:sldId id="397" r:id="rId26"/>
    <p:sldId id="399" r:id="rId27"/>
    <p:sldId id="400" r:id="rId28"/>
    <p:sldId id="403" r:id="rId29"/>
    <p:sldId id="366" r:id="rId30"/>
    <p:sldId id="367" r:id="rId31"/>
    <p:sldId id="69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DDDDDD"/>
    <a:srgbClr val="FF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83" d="100"/>
          <a:sy n="83" d="100"/>
        </p:scale>
        <p:origin x="475" y="67"/>
      </p:cViewPr>
      <p:guideLst/>
    </p:cSldViewPr>
  </p:slideViewPr>
  <p:notesTextViewPr>
    <p:cViewPr>
      <p:scale>
        <a:sx n="1" d="1"/>
        <a:sy n="1" d="1"/>
      </p:scale>
      <p:origin x="0" y="0"/>
    </p:cViewPr>
  </p:notesTextViewPr>
  <p:sorterViewPr>
    <p:cViewPr>
      <p:scale>
        <a:sx n="28" d="100"/>
        <a:sy n="28"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71216F-B46F-44A1-9776-F1D2AF60FB8A}"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lang="id-ID"/>
        </a:p>
      </dgm:t>
    </dgm:pt>
    <dgm:pt modelId="{9D90D6FF-F738-48B6-B568-A76096D8E2C3}">
      <dgm:prSet phldrT="[Text]"/>
      <dgm:spPr/>
      <dgm:t>
        <a:bodyPr/>
        <a:lstStyle/>
        <a:p>
          <a:r>
            <a:rPr lang="id-ID" dirty="0"/>
            <a:t>PENINJAUAN ULANG DAN PENINGKATAN KINERJA SMK3</a:t>
          </a:r>
        </a:p>
      </dgm:t>
    </dgm:pt>
    <dgm:pt modelId="{2DB42F41-36B2-4B36-B718-592B39BC00B9}" type="parTrans" cxnId="{4088A6C6-67C8-4201-B4AD-D472227F264E}">
      <dgm:prSet/>
      <dgm:spPr/>
      <dgm:t>
        <a:bodyPr/>
        <a:lstStyle/>
        <a:p>
          <a:endParaRPr lang="id-ID"/>
        </a:p>
      </dgm:t>
    </dgm:pt>
    <dgm:pt modelId="{1CB3EA58-05C7-4134-A74C-B9E4A995CA9D}" type="sibTrans" cxnId="{4088A6C6-67C8-4201-B4AD-D472227F264E}">
      <dgm:prSet/>
      <dgm:spPr/>
      <dgm:t>
        <a:bodyPr/>
        <a:lstStyle/>
        <a:p>
          <a:endParaRPr lang="id-ID"/>
        </a:p>
      </dgm:t>
    </dgm:pt>
    <dgm:pt modelId="{17D67A33-0B79-4503-948B-7296421C77B6}">
      <dgm:prSet phldrT="[Text]" custT="1"/>
      <dgm:spPr/>
      <dgm:t>
        <a:bodyPr/>
        <a:lstStyle/>
        <a:p>
          <a:r>
            <a:rPr lang="id-ID" sz="3200" dirty="0"/>
            <a:t>PENINJAUAN ULANG SECARA BERKALA</a:t>
          </a:r>
        </a:p>
      </dgm:t>
    </dgm:pt>
    <dgm:pt modelId="{F2C4AF51-87C9-472D-83F5-D89AF7C56A3F}" type="parTrans" cxnId="{1FE7FD2A-3CC0-46DC-85ED-3EA7C5183609}">
      <dgm:prSet/>
      <dgm:spPr/>
      <dgm:t>
        <a:bodyPr/>
        <a:lstStyle/>
        <a:p>
          <a:endParaRPr lang="id-ID"/>
        </a:p>
      </dgm:t>
    </dgm:pt>
    <dgm:pt modelId="{B2339368-FE7F-47F4-9065-146D1DBFAD40}" type="sibTrans" cxnId="{1FE7FD2A-3CC0-46DC-85ED-3EA7C5183609}">
      <dgm:prSet/>
      <dgm:spPr/>
      <dgm:t>
        <a:bodyPr/>
        <a:lstStyle/>
        <a:p>
          <a:endParaRPr lang="id-ID"/>
        </a:p>
      </dgm:t>
    </dgm:pt>
    <dgm:pt modelId="{1DC15590-6DBA-41CC-8113-E4B5B2BC088C}">
      <dgm:prSet phldrT="[Text]" custT="1"/>
      <dgm:spPr>
        <a:solidFill>
          <a:schemeClr val="accent1">
            <a:lumMod val="75000"/>
          </a:schemeClr>
        </a:solidFill>
      </dgm:spPr>
      <dgm:t>
        <a:bodyPr/>
        <a:lstStyle/>
        <a:p>
          <a:endParaRPr lang="id-ID" sz="3200" cap="all" baseline="0" dirty="0">
            <a:solidFill>
              <a:srgbClr val="FFFF00"/>
            </a:solidFill>
          </a:endParaRPr>
        </a:p>
        <a:p>
          <a:r>
            <a:rPr lang="id-ID" sz="3200" cap="all" baseline="0" dirty="0">
              <a:solidFill>
                <a:srgbClr val="FFFF00"/>
              </a:solidFill>
            </a:rPr>
            <a:t>PENINGKATAN KINERJA K3</a:t>
          </a:r>
          <a:br>
            <a:rPr lang="id-ID" sz="3200" dirty="0"/>
          </a:br>
          <a:endParaRPr lang="id-ID" sz="3200" dirty="0"/>
        </a:p>
      </dgm:t>
    </dgm:pt>
    <dgm:pt modelId="{3C4613F9-BC12-4136-BC53-407E4F06A80F}" type="parTrans" cxnId="{D22C3714-506A-4395-B269-CFCCD0049C0C}">
      <dgm:prSet/>
      <dgm:spPr/>
      <dgm:t>
        <a:bodyPr/>
        <a:lstStyle/>
        <a:p>
          <a:endParaRPr lang="id-ID"/>
        </a:p>
      </dgm:t>
    </dgm:pt>
    <dgm:pt modelId="{29784AA1-5678-475F-AED0-7FCA7BB3D748}" type="sibTrans" cxnId="{D22C3714-506A-4395-B269-CFCCD0049C0C}">
      <dgm:prSet/>
      <dgm:spPr/>
      <dgm:t>
        <a:bodyPr/>
        <a:lstStyle/>
        <a:p>
          <a:endParaRPr lang="id-ID"/>
        </a:p>
      </dgm:t>
    </dgm:pt>
    <dgm:pt modelId="{2F640968-F558-4C03-9BE5-E09E8AC7FE46}" type="pres">
      <dgm:prSet presAssocID="{C271216F-B46F-44A1-9776-F1D2AF60FB8A}" presName="layout" presStyleCnt="0">
        <dgm:presLayoutVars>
          <dgm:chMax/>
          <dgm:chPref/>
          <dgm:dir/>
          <dgm:animOne val="branch"/>
          <dgm:animLvl val="lvl"/>
          <dgm:resizeHandles/>
        </dgm:presLayoutVars>
      </dgm:prSet>
      <dgm:spPr/>
    </dgm:pt>
    <dgm:pt modelId="{B8ECF130-1911-4A99-8602-FB1EA74FFC1F}" type="pres">
      <dgm:prSet presAssocID="{9D90D6FF-F738-48B6-B568-A76096D8E2C3}" presName="root" presStyleCnt="0">
        <dgm:presLayoutVars>
          <dgm:chMax/>
          <dgm:chPref val="4"/>
        </dgm:presLayoutVars>
      </dgm:prSet>
      <dgm:spPr/>
    </dgm:pt>
    <dgm:pt modelId="{0687C525-A556-4079-AE0A-6C27B267D1E9}" type="pres">
      <dgm:prSet presAssocID="{9D90D6FF-F738-48B6-B568-A76096D8E2C3}" presName="rootComposite" presStyleCnt="0">
        <dgm:presLayoutVars/>
      </dgm:prSet>
      <dgm:spPr/>
    </dgm:pt>
    <dgm:pt modelId="{BB2A979B-77D0-460E-A005-E51BA1AFC51E}" type="pres">
      <dgm:prSet presAssocID="{9D90D6FF-F738-48B6-B568-A76096D8E2C3}" presName="rootText" presStyleLbl="node0" presStyleIdx="0" presStyleCnt="1">
        <dgm:presLayoutVars>
          <dgm:chMax/>
          <dgm:chPref val="4"/>
        </dgm:presLayoutVars>
      </dgm:prSet>
      <dgm:spPr/>
    </dgm:pt>
    <dgm:pt modelId="{626F915F-052D-4171-9A32-EEE3EBC52AF3}" type="pres">
      <dgm:prSet presAssocID="{9D90D6FF-F738-48B6-B568-A76096D8E2C3}" presName="childShape" presStyleCnt="0">
        <dgm:presLayoutVars>
          <dgm:chMax val="0"/>
          <dgm:chPref val="0"/>
        </dgm:presLayoutVars>
      </dgm:prSet>
      <dgm:spPr/>
    </dgm:pt>
    <dgm:pt modelId="{93AB8362-78C7-4C28-8967-8C354A264CCE}" type="pres">
      <dgm:prSet presAssocID="{17D67A33-0B79-4503-948B-7296421C77B6}" presName="childComposite" presStyleCnt="0">
        <dgm:presLayoutVars>
          <dgm:chMax val="0"/>
          <dgm:chPref val="0"/>
        </dgm:presLayoutVars>
      </dgm:prSet>
      <dgm:spPr/>
    </dgm:pt>
    <dgm:pt modelId="{5FF49B37-3954-4D37-A385-D7184CF23234}" type="pres">
      <dgm:prSet presAssocID="{17D67A33-0B79-4503-948B-7296421C77B6}" presName="Image" presStyleLbl="node1" presStyleIdx="0" presStyleCnt="2"/>
      <dgm:spPr/>
    </dgm:pt>
    <dgm:pt modelId="{9C636029-DAE3-4933-91D8-859A727C6CF2}" type="pres">
      <dgm:prSet presAssocID="{17D67A33-0B79-4503-948B-7296421C77B6}" presName="childText" presStyleLbl="lnNode1" presStyleIdx="0" presStyleCnt="2">
        <dgm:presLayoutVars>
          <dgm:chMax val="0"/>
          <dgm:chPref val="0"/>
          <dgm:bulletEnabled val="1"/>
        </dgm:presLayoutVars>
      </dgm:prSet>
      <dgm:spPr/>
    </dgm:pt>
    <dgm:pt modelId="{C89F5788-53A4-40E6-A02F-AD6E00DB362B}" type="pres">
      <dgm:prSet presAssocID="{1DC15590-6DBA-41CC-8113-E4B5B2BC088C}" presName="childComposite" presStyleCnt="0">
        <dgm:presLayoutVars>
          <dgm:chMax val="0"/>
          <dgm:chPref val="0"/>
        </dgm:presLayoutVars>
      </dgm:prSet>
      <dgm:spPr/>
    </dgm:pt>
    <dgm:pt modelId="{3425CC16-25E9-42AB-B70A-B54F7B6E8942}" type="pres">
      <dgm:prSet presAssocID="{1DC15590-6DBA-41CC-8113-E4B5B2BC088C}" presName="Image" presStyleLbl="node1" presStyleIdx="1" presStyleCnt="2"/>
      <dgm:spPr/>
    </dgm:pt>
    <dgm:pt modelId="{1F2381E0-BDA0-4E8C-9F1A-A437A7C63E4A}" type="pres">
      <dgm:prSet presAssocID="{1DC15590-6DBA-41CC-8113-E4B5B2BC088C}" presName="childText" presStyleLbl="lnNode1" presStyleIdx="1" presStyleCnt="2">
        <dgm:presLayoutVars>
          <dgm:chMax val="0"/>
          <dgm:chPref val="0"/>
          <dgm:bulletEnabled val="1"/>
        </dgm:presLayoutVars>
      </dgm:prSet>
      <dgm:spPr/>
    </dgm:pt>
  </dgm:ptLst>
  <dgm:cxnLst>
    <dgm:cxn modelId="{D22C3714-506A-4395-B269-CFCCD0049C0C}" srcId="{9D90D6FF-F738-48B6-B568-A76096D8E2C3}" destId="{1DC15590-6DBA-41CC-8113-E4B5B2BC088C}" srcOrd="1" destOrd="0" parTransId="{3C4613F9-BC12-4136-BC53-407E4F06A80F}" sibTransId="{29784AA1-5678-475F-AED0-7FCA7BB3D748}"/>
    <dgm:cxn modelId="{06563B20-B9B3-4C23-AE96-DDD6EDA95B1F}" type="presOf" srcId="{1DC15590-6DBA-41CC-8113-E4B5B2BC088C}" destId="{1F2381E0-BDA0-4E8C-9F1A-A437A7C63E4A}" srcOrd="0" destOrd="0" presId="urn:microsoft.com/office/officeart/2008/layout/PictureAccentList"/>
    <dgm:cxn modelId="{F41E5522-07DD-43E0-894D-EEC5E3BF0740}" type="presOf" srcId="{17D67A33-0B79-4503-948B-7296421C77B6}" destId="{9C636029-DAE3-4933-91D8-859A727C6CF2}" srcOrd="0" destOrd="0" presId="urn:microsoft.com/office/officeart/2008/layout/PictureAccentList"/>
    <dgm:cxn modelId="{1FE7FD2A-3CC0-46DC-85ED-3EA7C5183609}" srcId="{9D90D6FF-F738-48B6-B568-A76096D8E2C3}" destId="{17D67A33-0B79-4503-948B-7296421C77B6}" srcOrd="0" destOrd="0" parTransId="{F2C4AF51-87C9-472D-83F5-D89AF7C56A3F}" sibTransId="{B2339368-FE7F-47F4-9065-146D1DBFAD40}"/>
    <dgm:cxn modelId="{C673907A-B273-4AC9-8648-C3C4D8DFE27D}" type="presOf" srcId="{C271216F-B46F-44A1-9776-F1D2AF60FB8A}" destId="{2F640968-F558-4C03-9BE5-E09E8AC7FE46}" srcOrd="0" destOrd="0" presId="urn:microsoft.com/office/officeart/2008/layout/PictureAccentList"/>
    <dgm:cxn modelId="{2A79E7A5-5401-4141-A1D3-65C7BF3B26EB}" type="presOf" srcId="{9D90D6FF-F738-48B6-B568-A76096D8E2C3}" destId="{BB2A979B-77D0-460E-A005-E51BA1AFC51E}" srcOrd="0" destOrd="0" presId="urn:microsoft.com/office/officeart/2008/layout/PictureAccentList"/>
    <dgm:cxn modelId="{4088A6C6-67C8-4201-B4AD-D472227F264E}" srcId="{C271216F-B46F-44A1-9776-F1D2AF60FB8A}" destId="{9D90D6FF-F738-48B6-B568-A76096D8E2C3}" srcOrd="0" destOrd="0" parTransId="{2DB42F41-36B2-4B36-B718-592B39BC00B9}" sibTransId="{1CB3EA58-05C7-4134-A74C-B9E4A995CA9D}"/>
    <dgm:cxn modelId="{534A996B-1658-4072-9EF2-D29F124687CF}" type="presParOf" srcId="{2F640968-F558-4C03-9BE5-E09E8AC7FE46}" destId="{B8ECF130-1911-4A99-8602-FB1EA74FFC1F}" srcOrd="0" destOrd="0" presId="urn:microsoft.com/office/officeart/2008/layout/PictureAccentList"/>
    <dgm:cxn modelId="{D8417220-E835-4831-BF67-1C9962D79850}" type="presParOf" srcId="{B8ECF130-1911-4A99-8602-FB1EA74FFC1F}" destId="{0687C525-A556-4079-AE0A-6C27B267D1E9}" srcOrd="0" destOrd="0" presId="urn:microsoft.com/office/officeart/2008/layout/PictureAccentList"/>
    <dgm:cxn modelId="{2F8FEC46-18A7-49F1-A575-242C49B92904}" type="presParOf" srcId="{0687C525-A556-4079-AE0A-6C27B267D1E9}" destId="{BB2A979B-77D0-460E-A005-E51BA1AFC51E}" srcOrd="0" destOrd="0" presId="urn:microsoft.com/office/officeart/2008/layout/PictureAccentList"/>
    <dgm:cxn modelId="{6AF1E12C-07B0-4CE4-B4E0-2047926CA629}" type="presParOf" srcId="{B8ECF130-1911-4A99-8602-FB1EA74FFC1F}" destId="{626F915F-052D-4171-9A32-EEE3EBC52AF3}" srcOrd="1" destOrd="0" presId="urn:microsoft.com/office/officeart/2008/layout/PictureAccentList"/>
    <dgm:cxn modelId="{93C2CF72-A30D-49EE-8DF7-DCFA78E5F447}" type="presParOf" srcId="{626F915F-052D-4171-9A32-EEE3EBC52AF3}" destId="{93AB8362-78C7-4C28-8967-8C354A264CCE}" srcOrd="0" destOrd="0" presId="urn:microsoft.com/office/officeart/2008/layout/PictureAccentList"/>
    <dgm:cxn modelId="{801E2146-DA3B-4CFF-956F-20C08CF23920}" type="presParOf" srcId="{93AB8362-78C7-4C28-8967-8C354A264CCE}" destId="{5FF49B37-3954-4D37-A385-D7184CF23234}" srcOrd="0" destOrd="0" presId="urn:microsoft.com/office/officeart/2008/layout/PictureAccentList"/>
    <dgm:cxn modelId="{97DE3C77-F14E-450B-83E5-86485B054D5B}" type="presParOf" srcId="{93AB8362-78C7-4C28-8967-8C354A264CCE}" destId="{9C636029-DAE3-4933-91D8-859A727C6CF2}" srcOrd="1" destOrd="0" presId="urn:microsoft.com/office/officeart/2008/layout/PictureAccentList"/>
    <dgm:cxn modelId="{A79AB673-540B-4CB2-BA5F-B0B3977328A0}" type="presParOf" srcId="{626F915F-052D-4171-9A32-EEE3EBC52AF3}" destId="{C89F5788-53A4-40E6-A02F-AD6E00DB362B}" srcOrd="1" destOrd="0" presId="urn:microsoft.com/office/officeart/2008/layout/PictureAccentList"/>
    <dgm:cxn modelId="{8C2B69BA-79DB-4E14-BCFE-3DD26AFA2EC8}" type="presParOf" srcId="{C89F5788-53A4-40E6-A02F-AD6E00DB362B}" destId="{3425CC16-25E9-42AB-B70A-B54F7B6E8942}" srcOrd="0" destOrd="0" presId="urn:microsoft.com/office/officeart/2008/layout/PictureAccentList"/>
    <dgm:cxn modelId="{BC46B66B-F6EA-44FA-9E8B-9C5766F4718C}" type="presParOf" srcId="{C89F5788-53A4-40E6-A02F-AD6E00DB362B}" destId="{1F2381E0-BDA0-4E8C-9F1A-A437A7C63E4A}"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71216F-B46F-44A1-9776-F1D2AF60FB8A}"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lang="id-ID"/>
        </a:p>
      </dgm:t>
    </dgm:pt>
    <dgm:pt modelId="{17D67A33-0B79-4503-948B-7296421C77B6}">
      <dgm:prSet phldrT="[Text]" custT="1"/>
      <dgm:spPr/>
      <dgm:t>
        <a:bodyPr/>
        <a:lstStyle/>
        <a:p>
          <a:r>
            <a:rPr lang="id-ID" sz="4800" dirty="0"/>
            <a:t>PENINJAUAN ULANG SECARA BERKALA</a:t>
          </a:r>
        </a:p>
      </dgm:t>
    </dgm:pt>
    <dgm:pt modelId="{F2C4AF51-87C9-472D-83F5-D89AF7C56A3F}" type="parTrans" cxnId="{1FE7FD2A-3CC0-46DC-85ED-3EA7C5183609}">
      <dgm:prSet/>
      <dgm:spPr/>
      <dgm:t>
        <a:bodyPr/>
        <a:lstStyle/>
        <a:p>
          <a:endParaRPr lang="id-ID"/>
        </a:p>
      </dgm:t>
    </dgm:pt>
    <dgm:pt modelId="{B2339368-FE7F-47F4-9065-146D1DBFAD40}" type="sibTrans" cxnId="{1FE7FD2A-3CC0-46DC-85ED-3EA7C5183609}">
      <dgm:prSet/>
      <dgm:spPr/>
      <dgm:t>
        <a:bodyPr/>
        <a:lstStyle/>
        <a:p>
          <a:endParaRPr lang="id-ID"/>
        </a:p>
      </dgm:t>
    </dgm:pt>
    <dgm:pt modelId="{2F640968-F558-4C03-9BE5-E09E8AC7FE46}" type="pres">
      <dgm:prSet presAssocID="{C271216F-B46F-44A1-9776-F1D2AF60FB8A}" presName="layout" presStyleCnt="0">
        <dgm:presLayoutVars>
          <dgm:chMax/>
          <dgm:chPref/>
          <dgm:dir/>
          <dgm:animOne val="branch"/>
          <dgm:animLvl val="lvl"/>
          <dgm:resizeHandles/>
        </dgm:presLayoutVars>
      </dgm:prSet>
      <dgm:spPr/>
    </dgm:pt>
    <dgm:pt modelId="{394B0131-8EA1-447E-9B41-363A778CDFDF}" type="pres">
      <dgm:prSet presAssocID="{17D67A33-0B79-4503-948B-7296421C77B6}" presName="root" presStyleCnt="0">
        <dgm:presLayoutVars>
          <dgm:chMax/>
          <dgm:chPref val="4"/>
        </dgm:presLayoutVars>
      </dgm:prSet>
      <dgm:spPr/>
    </dgm:pt>
    <dgm:pt modelId="{7036A888-0250-42AA-A144-7B9EC4CC9380}" type="pres">
      <dgm:prSet presAssocID="{17D67A33-0B79-4503-948B-7296421C77B6}" presName="rootComposite" presStyleCnt="0">
        <dgm:presLayoutVars/>
      </dgm:prSet>
      <dgm:spPr/>
    </dgm:pt>
    <dgm:pt modelId="{85888CB8-7969-4254-9776-DF582BB8480F}" type="pres">
      <dgm:prSet presAssocID="{17D67A33-0B79-4503-948B-7296421C77B6}" presName="rootText" presStyleLbl="node0" presStyleIdx="0" presStyleCnt="1" custScaleY="139360">
        <dgm:presLayoutVars>
          <dgm:chMax/>
          <dgm:chPref val="4"/>
        </dgm:presLayoutVars>
      </dgm:prSet>
      <dgm:spPr/>
    </dgm:pt>
    <dgm:pt modelId="{617CEE96-057B-4EEE-B016-E3691F3D24AF}" type="pres">
      <dgm:prSet presAssocID="{17D67A33-0B79-4503-948B-7296421C77B6}" presName="childShape" presStyleCnt="0">
        <dgm:presLayoutVars>
          <dgm:chMax val="0"/>
          <dgm:chPref val="0"/>
        </dgm:presLayoutVars>
      </dgm:prSet>
      <dgm:spPr/>
    </dgm:pt>
  </dgm:ptLst>
  <dgm:cxnLst>
    <dgm:cxn modelId="{1FE7FD2A-3CC0-46DC-85ED-3EA7C5183609}" srcId="{C271216F-B46F-44A1-9776-F1D2AF60FB8A}" destId="{17D67A33-0B79-4503-948B-7296421C77B6}" srcOrd="0" destOrd="0" parTransId="{F2C4AF51-87C9-472D-83F5-D89AF7C56A3F}" sibTransId="{B2339368-FE7F-47F4-9065-146D1DBFAD40}"/>
    <dgm:cxn modelId="{61D63891-CC47-487E-AE92-2690020CACCD}" type="presOf" srcId="{17D67A33-0B79-4503-948B-7296421C77B6}" destId="{85888CB8-7969-4254-9776-DF582BB8480F}" srcOrd="0" destOrd="0" presId="urn:microsoft.com/office/officeart/2008/layout/PictureAccentList"/>
    <dgm:cxn modelId="{798321EE-D6EC-4ADB-AFCF-4D8ADA34C8DE}" type="presOf" srcId="{C271216F-B46F-44A1-9776-F1D2AF60FB8A}" destId="{2F640968-F558-4C03-9BE5-E09E8AC7FE46}" srcOrd="0" destOrd="0" presId="urn:microsoft.com/office/officeart/2008/layout/PictureAccentList"/>
    <dgm:cxn modelId="{BA6150BF-0CDD-4A15-B4EC-FC97719479F0}" type="presParOf" srcId="{2F640968-F558-4C03-9BE5-E09E8AC7FE46}" destId="{394B0131-8EA1-447E-9B41-363A778CDFDF}" srcOrd="0" destOrd="0" presId="urn:microsoft.com/office/officeart/2008/layout/PictureAccentList"/>
    <dgm:cxn modelId="{DC9B5C1C-28DC-4A93-960D-29E8D6C1AE79}" type="presParOf" srcId="{394B0131-8EA1-447E-9B41-363A778CDFDF}" destId="{7036A888-0250-42AA-A144-7B9EC4CC9380}" srcOrd="0" destOrd="0" presId="urn:microsoft.com/office/officeart/2008/layout/PictureAccentList"/>
    <dgm:cxn modelId="{B8F5F7FD-032E-44EC-82CF-DF263F360573}" type="presParOf" srcId="{7036A888-0250-42AA-A144-7B9EC4CC9380}" destId="{85888CB8-7969-4254-9776-DF582BB8480F}" srcOrd="0" destOrd="0" presId="urn:microsoft.com/office/officeart/2008/layout/PictureAccentList"/>
    <dgm:cxn modelId="{BDA28078-643F-444D-B16B-EA095C0749F4}" type="presParOf" srcId="{394B0131-8EA1-447E-9B41-363A778CDFDF}" destId="{617CEE96-057B-4EEE-B016-E3691F3D24AF}"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AB3DC50-D14F-4E9A-B192-857A2A06E746}" type="doc">
      <dgm:prSet loTypeId="urn:microsoft.com/office/officeart/2005/8/layout/cycle1" loCatId="cycle" qsTypeId="urn:microsoft.com/office/officeart/2005/8/quickstyle/3d9" qsCatId="3D" csTypeId="urn:microsoft.com/office/officeart/2005/8/colors/accent1_2" csCatId="accent1" phldr="1"/>
      <dgm:spPr/>
      <dgm:t>
        <a:bodyPr/>
        <a:lstStyle/>
        <a:p>
          <a:endParaRPr lang="en-US"/>
        </a:p>
      </dgm:t>
    </dgm:pt>
    <dgm:pt modelId="{76C05987-2E47-4520-AE3E-3E7C6121639C}">
      <dgm:prSet phldrT="[Text]" custT="1"/>
      <dgm:spPr/>
      <dgm:t>
        <a:bodyPr/>
        <a:lstStyle/>
        <a:p>
          <a:r>
            <a:rPr lang="en-US" sz="2000" dirty="0" err="1">
              <a:latin typeface="Lucida Bright" pitchFamily="18" charset="0"/>
            </a:rPr>
            <a:t>Kebijakan</a:t>
          </a:r>
          <a:r>
            <a:rPr lang="en-US" sz="2000" dirty="0">
              <a:latin typeface="Lucida Bright" pitchFamily="18" charset="0"/>
            </a:rPr>
            <a:t> </a:t>
          </a:r>
          <a:r>
            <a:rPr lang="en-US" sz="2000" dirty="0" err="1">
              <a:latin typeface="Lucida Bright" pitchFamily="18" charset="0"/>
            </a:rPr>
            <a:t>dan</a:t>
          </a:r>
          <a:r>
            <a:rPr lang="en-US" sz="2000" dirty="0">
              <a:latin typeface="Lucida Bright" pitchFamily="18" charset="0"/>
            </a:rPr>
            <a:t> </a:t>
          </a:r>
        </a:p>
        <a:p>
          <a:r>
            <a:rPr lang="en-US" sz="2000" dirty="0" err="1">
              <a:latin typeface="Lucida Bright" pitchFamily="18" charset="0"/>
            </a:rPr>
            <a:t>Komitmen</a:t>
          </a:r>
          <a:endParaRPr lang="en-US" sz="2000" dirty="0">
            <a:latin typeface="Lucida Bright" pitchFamily="18" charset="0"/>
          </a:endParaRPr>
        </a:p>
      </dgm:t>
    </dgm:pt>
    <dgm:pt modelId="{F187C131-6E12-41E8-954C-6C9D51859EAA}" type="parTrans" cxnId="{7DFC36A4-DD61-47C8-B9AD-7628D8FE907E}">
      <dgm:prSet/>
      <dgm:spPr/>
      <dgm:t>
        <a:bodyPr/>
        <a:lstStyle/>
        <a:p>
          <a:endParaRPr lang="en-US" sz="1600">
            <a:latin typeface="Lucida Bright" pitchFamily="18" charset="0"/>
          </a:endParaRPr>
        </a:p>
      </dgm:t>
    </dgm:pt>
    <dgm:pt modelId="{70E109B8-6C8F-4FCC-BE93-81FED488C3C6}" type="sibTrans" cxnId="{7DFC36A4-DD61-47C8-B9AD-7628D8FE907E}">
      <dgm:prSet/>
      <dgm:spPr/>
      <dgm:t>
        <a:bodyPr/>
        <a:lstStyle/>
        <a:p>
          <a:endParaRPr lang="en-US" sz="1600">
            <a:latin typeface="Lucida Bright" pitchFamily="18" charset="0"/>
          </a:endParaRPr>
        </a:p>
      </dgm:t>
    </dgm:pt>
    <dgm:pt modelId="{3B46AD78-0E4D-4497-ACFC-30D340AA64F6}">
      <dgm:prSet phldrT="[Text]" custT="1"/>
      <dgm:spPr/>
      <dgm:t>
        <a:bodyPr/>
        <a:lstStyle/>
        <a:p>
          <a:r>
            <a:rPr lang="en-US" sz="2000" dirty="0" err="1">
              <a:latin typeface="Lucida Bright" pitchFamily="18" charset="0"/>
            </a:rPr>
            <a:t>Perencanaan</a:t>
          </a:r>
          <a:endParaRPr lang="en-US" sz="2000" dirty="0">
            <a:latin typeface="Lucida Bright" pitchFamily="18" charset="0"/>
          </a:endParaRPr>
        </a:p>
      </dgm:t>
    </dgm:pt>
    <dgm:pt modelId="{D299DA19-5065-4F2A-8AEC-41940C15B891}" type="parTrans" cxnId="{7E865A77-1E31-47D2-9623-A74B304A900B}">
      <dgm:prSet/>
      <dgm:spPr/>
      <dgm:t>
        <a:bodyPr/>
        <a:lstStyle/>
        <a:p>
          <a:endParaRPr lang="en-US" sz="1600">
            <a:latin typeface="Lucida Bright" pitchFamily="18" charset="0"/>
          </a:endParaRPr>
        </a:p>
      </dgm:t>
    </dgm:pt>
    <dgm:pt modelId="{CC260CA1-8A38-4609-89BB-6D4A550610B1}" type="sibTrans" cxnId="{7E865A77-1E31-47D2-9623-A74B304A900B}">
      <dgm:prSet/>
      <dgm:spPr/>
      <dgm:t>
        <a:bodyPr/>
        <a:lstStyle/>
        <a:p>
          <a:endParaRPr lang="en-US" sz="1600">
            <a:latin typeface="Lucida Bright" pitchFamily="18" charset="0"/>
          </a:endParaRPr>
        </a:p>
      </dgm:t>
    </dgm:pt>
    <dgm:pt modelId="{ED2A5AA2-CEFB-4A2C-BA4F-2AF42908BA26}">
      <dgm:prSet phldrT="[Text]" custT="1"/>
      <dgm:spPr/>
      <dgm:t>
        <a:bodyPr/>
        <a:lstStyle/>
        <a:p>
          <a:r>
            <a:rPr lang="en-US" sz="2000" dirty="0" err="1">
              <a:latin typeface="Lucida Bright" pitchFamily="18" charset="0"/>
            </a:rPr>
            <a:t>Penerapan</a:t>
          </a:r>
          <a:r>
            <a:rPr lang="en-US" sz="2000" dirty="0">
              <a:latin typeface="Lucida Bright" pitchFamily="18" charset="0"/>
            </a:rPr>
            <a:t> </a:t>
          </a:r>
        </a:p>
      </dgm:t>
    </dgm:pt>
    <dgm:pt modelId="{07F8491D-C578-4479-8E8E-ED721B217608}" type="parTrans" cxnId="{F5231E04-FFAF-4051-9B4A-14D16FFC4CBC}">
      <dgm:prSet/>
      <dgm:spPr/>
      <dgm:t>
        <a:bodyPr/>
        <a:lstStyle/>
        <a:p>
          <a:endParaRPr lang="en-US" sz="1600">
            <a:latin typeface="Lucida Bright" pitchFamily="18" charset="0"/>
          </a:endParaRPr>
        </a:p>
      </dgm:t>
    </dgm:pt>
    <dgm:pt modelId="{1E8ACBAD-6F8B-408C-8964-BF8B220F4E60}" type="sibTrans" cxnId="{F5231E04-FFAF-4051-9B4A-14D16FFC4CBC}">
      <dgm:prSet/>
      <dgm:spPr/>
      <dgm:t>
        <a:bodyPr/>
        <a:lstStyle/>
        <a:p>
          <a:endParaRPr lang="en-US" sz="1600">
            <a:latin typeface="Lucida Bright" pitchFamily="18" charset="0"/>
          </a:endParaRPr>
        </a:p>
      </dgm:t>
    </dgm:pt>
    <dgm:pt modelId="{FAAF015F-EF86-497C-B920-1E7AFAEA9AA9}">
      <dgm:prSet phldrT="[Text]" custT="1"/>
      <dgm:spPr/>
      <dgm:t>
        <a:bodyPr/>
        <a:lstStyle/>
        <a:p>
          <a:r>
            <a:rPr lang="en-US" sz="1600" dirty="0" err="1">
              <a:latin typeface="Lucida Bright" pitchFamily="18" charset="0"/>
            </a:rPr>
            <a:t>Pemantauan</a:t>
          </a:r>
          <a:r>
            <a:rPr lang="en-US" sz="1600" dirty="0">
              <a:latin typeface="Lucida Bright" pitchFamily="18" charset="0"/>
            </a:rPr>
            <a:t> &amp; </a:t>
          </a:r>
          <a:r>
            <a:rPr lang="en-US" sz="1600" dirty="0" err="1">
              <a:latin typeface="Lucida Bright" pitchFamily="18" charset="0"/>
            </a:rPr>
            <a:t>Koreksi</a:t>
          </a:r>
          <a:r>
            <a:rPr lang="en-US" sz="1600" dirty="0">
              <a:latin typeface="Lucida Bright" pitchFamily="18" charset="0"/>
            </a:rPr>
            <a:t> </a:t>
          </a:r>
        </a:p>
      </dgm:t>
    </dgm:pt>
    <dgm:pt modelId="{128C3C4B-3812-4E52-B672-A40A8670554C}" type="parTrans" cxnId="{4C51323F-520D-44C7-8CCE-EFE9AF18D716}">
      <dgm:prSet/>
      <dgm:spPr/>
      <dgm:t>
        <a:bodyPr/>
        <a:lstStyle/>
        <a:p>
          <a:endParaRPr lang="en-US" sz="1600">
            <a:latin typeface="Lucida Bright" pitchFamily="18" charset="0"/>
          </a:endParaRPr>
        </a:p>
      </dgm:t>
    </dgm:pt>
    <dgm:pt modelId="{A6279A14-2EBB-4E14-B176-968741B80102}" type="sibTrans" cxnId="{4C51323F-520D-44C7-8CCE-EFE9AF18D716}">
      <dgm:prSet/>
      <dgm:spPr/>
      <dgm:t>
        <a:bodyPr/>
        <a:lstStyle/>
        <a:p>
          <a:endParaRPr lang="en-US" sz="1600">
            <a:latin typeface="Lucida Bright" pitchFamily="18" charset="0"/>
          </a:endParaRPr>
        </a:p>
      </dgm:t>
    </dgm:pt>
    <dgm:pt modelId="{4E4122F9-C1B9-466A-8B51-D0C33402F96A}">
      <dgm:prSet phldrT="[Text]" custT="1"/>
      <dgm:spPr/>
      <dgm:t>
        <a:bodyPr/>
        <a:lstStyle/>
        <a:p>
          <a:r>
            <a:rPr lang="en-US" sz="2000" dirty="0" err="1">
              <a:latin typeface="Lucida Bright" pitchFamily="18" charset="0"/>
            </a:rPr>
            <a:t>Tinjauan</a:t>
          </a:r>
          <a:r>
            <a:rPr lang="en-US" sz="2000" dirty="0">
              <a:latin typeface="Lucida Bright" pitchFamily="18" charset="0"/>
            </a:rPr>
            <a:t> </a:t>
          </a:r>
          <a:r>
            <a:rPr lang="en-US" sz="2000" dirty="0" err="1">
              <a:latin typeface="Lucida Bright" pitchFamily="18" charset="0"/>
            </a:rPr>
            <a:t>Manajemen</a:t>
          </a:r>
          <a:endParaRPr lang="en-US" sz="2000" dirty="0">
            <a:latin typeface="Lucida Bright" pitchFamily="18" charset="0"/>
          </a:endParaRPr>
        </a:p>
      </dgm:t>
    </dgm:pt>
    <dgm:pt modelId="{A47BC671-B1CC-4EDB-ADB6-20AECA6ECA1C}" type="parTrans" cxnId="{2FDF67AA-7AC1-4FBB-9DA8-5C13CC99351A}">
      <dgm:prSet/>
      <dgm:spPr/>
      <dgm:t>
        <a:bodyPr/>
        <a:lstStyle/>
        <a:p>
          <a:endParaRPr lang="en-US" sz="1600">
            <a:latin typeface="Lucida Bright" pitchFamily="18" charset="0"/>
          </a:endParaRPr>
        </a:p>
      </dgm:t>
    </dgm:pt>
    <dgm:pt modelId="{C4830FCA-0D2D-4161-964C-7573DCC6AE14}" type="sibTrans" cxnId="{2FDF67AA-7AC1-4FBB-9DA8-5C13CC99351A}">
      <dgm:prSet/>
      <dgm:spPr/>
      <dgm:t>
        <a:bodyPr/>
        <a:lstStyle/>
        <a:p>
          <a:endParaRPr lang="en-US" sz="1600">
            <a:latin typeface="Lucida Bright" pitchFamily="18" charset="0"/>
          </a:endParaRPr>
        </a:p>
      </dgm:t>
    </dgm:pt>
    <dgm:pt modelId="{8FA81EA7-BBB0-4D69-9E9D-C75DFA00F76C}" type="pres">
      <dgm:prSet presAssocID="{5AB3DC50-D14F-4E9A-B192-857A2A06E746}" presName="cycle" presStyleCnt="0">
        <dgm:presLayoutVars>
          <dgm:dir/>
          <dgm:resizeHandles val="exact"/>
        </dgm:presLayoutVars>
      </dgm:prSet>
      <dgm:spPr/>
    </dgm:pt>
    <dgm:pt modelId="{D1F6F7AA-25FB-440F-B5A7-ECBB58E31748}" type="pres">
      <dgm:prSet presAssocID="{76C05987-2E47-4520-AE3E-3E7C6121639C}" presName="dummy" presStyleCnt="0"/>
      <dgm:spPr/>
    </dgm:pt>
    <dgm:pt modelId="{8D44EFDC-26C9-458C-9A14-1D3603DD5E96}" type="pres">
      <dgm:prSet presAssocID="{76C05987-2E47-4520-AE3E-3E7C6121639C}" presName="node" presStyleLbl="revTx" presStyleIdx="0" presStyleCnt="5" custScaleX="199851">
        <dgm:presLayoutVars>
          <dgm:bulletEnabled val="1"/>
        </dgm:presLayoutVars>
      </dgm:prSet>
      <dgm:spPr/>
    </dgm:pt>
    <dgm:pt modelId="{F39A547C-08A0-4CF8-8B14-1E4C550DE6C5}" type="pres">
      <dgm:prSet presAssocID="{70E109B8-6C8F-4FCC-BE93-81FED488C3C6}" presName="sibTrans" presStyleLbl="node1" presStyleIdx="0" presStyleCnt="5" custLinFactNeighborX="1140"/>
      <dgm:spPr/>
    </dgm:pt>
    <dgm:pt modelId="{5AF9D450-AA58-4BFC-862D-CAB7C57C2CCA}" type="pres">
      <dgm:prSet presAssocID="{3B46AD78-0E4D-4497-ACFC-30D340AA64F6}" presName="dummy" presStyleCnt="0"/>
      <dgm:spPr/>
    </dgm:pt>
    <dgm:pt modelId="{0AEC83E8-648B-4F3D-A190-0D6443053695}" type="pres">
      <dgm:prSet presAssocID="{3B46AD78-0E4D-4497-ACFC-30D340AA64F6}" presName="node" presStyleLbl="revTx" presStyleIdx="1" presStyleCnt="5">
        <dgm:presLayoutVars>
          <dgm:bulletEnabled val="1"/>
        </dgm:presLayoutVars>
      </dgm:prSet>
      <dgm:spPr/>
    </dgm:pt>
    <dgm:pt modelId="{DFB45A86-98E8-465F-813A-2B7BD1F5D146}" type="pres">
      <dgm:prSet presAssocID="{CC260CA1-8A38-4609-89BB-6D4A550610B1}" presName="sibTrans" presStyleLbl="node1" presStyleIdx="1" presStyleCnt="5"/>
      <dgm:spPr/>
    </dgm:pt>
    <dgm:pt modelId="{F34DD402-59A0-4FCA-9912-CB1DC542B392}" type="pres">
      <dgm:prSet presAssocID="{ED2A5AA2-CEFB-4A2C-BA4F-2AF42908BA26}" presName="dummy" presStyleCnt="0"/>
      <dgm:spPr/>
    </dgm:pt>
    <dgm:pt modelId="{1E5387D1-B0D5-4A14-852D-527D8111CAFF}" type="pres">
      <dgm:prSet presAssocID="{ED2A5AA2-CEFB-4A2C-BA4F-2AF42908BA26}" presName="node" presStyleLbl="revTx" presStyleIdx="2" presStyleCnt="5">
        <dgm:presLayoutVars>
          <dgm:bulletEnabled val="1"/>
        </dgm:presLayoutVars>
      </dgm:prSet>
      <dgm:spPr/>
    </dgm:pt>
    <dgm:pt modelId="{A1B0F828-71AA-4D7A-90C8-33E06F1D0B78}" type="pres">
      <dgm:prSet presAssocID="{1E8ACBAD-6F8B-408C-8964-BF8B220F4E60}" presName="sibTrans" presStyleLbl="node1" presStyleIdx="2" presStyleCnt="5"/>
      <dgm:spPr/>
    </dgm:pt>
    <dgm:pt modelId="{267DA55F-E169-4BAE-A8F2-EC4B229E1CFC}" type="pres">
      <dgm:prSet presAssocID="{FAAF015F-EF86-497C-B920-1E7AFAEA9AA9}" presName="dummy" presStyleCnt="0"/>
      <dgm:spPr/>
    </dgm:pt>
    <dgm:pt modelId="{915D2016-2395-4C3F-A945-32FE296A2C2F}" type="pres">
      <dgm:prSet presAssocID="{FAAF015F-EF86-497C-B920-1E7AFAEA9AA9}" presName="node" presStyleLbl="revTx" presStyleIdx="3" presStyleCnt="5">
        <dgm:presLayoutVars>
          <dgm:bulletEnabled val="1"/>
        </dgm:presLayoutVars>
      </dgm:prSet>
      <dgm:spPr/>
    </dgm:pt>
    <dgm:pt modelId="{98E3F299-BBFA-415C-B707-BD04ADC827FA}" type="pres">
      <dgm:prSet presAssocID="{A6279A14-2EBB-4E14-B176-968741B80102}" presName="sibTrans" presStyleLbl="node1" presStyleIdx="3" presStyleCnt="5"/>
      <dgm:spPr/>
    </dgm:pt>
    <dgm:pt modelId="{F56B6D39-01FC-47C7-BC93-C4A15AFE1002}" type="pres">
      <dgm:prSet presAssocID="{4E4122F9-C1B9-466A-8B51-D0C33402F96A}" presName="dummy" presStyleCnt="0"/>
      <dgm:spPr/>
    </dgm:pt>
    <dgm:pt modelId="{F36D155D-6E43-4362-ABFE-7CACA324F787}" type="pres">
      <dgm:prSet presAssocID="{4E4122F9-C1B9-466A-8B51-D0C33402F96A}" presName="node" presStyleLbl="revTx" presStyleIdx="4" presStyleCnt="5">
        <dgm:presLayoutVars>
          <dgm:bulletEnabled val="1"/>
        </dgm:presLayoutVars>
      </dgm:prSet>
      <dgm:spPr/>
    </dgm:pt>
    <dgm:pt modelId="{CC554969-6754-4449-83AA-6A8AD0A7B751}" type="pres">
      <dgm:prSet presAssocID="{C4830FCA-0D2D-4161-964C-7573DCC6AE14}" presName="sibTrans" presStyleLbl="node1" presStyleIdx="4" presStyleCnt="5" custLinFactNeighborX="5646" custLinFactNeighborY="-1198" custRadScaleRad="198511"/>
      <dgm:spPr/>
    </dgm:pt>
  </dgm:ptLst>
  <dgm:cxnLst>
    <dgm:cxn modelId="{D1D7BA01-BA1C-4B82-AEB7-0E2CDD8BFA84}" type="presOf" srcId="{FAAF015F-EF86-497C-B920-1E7AFAEA9AA9}" destId="{915D2016-2395-4C3F-A945-32FE296A2C2F}" srcOrd="0" destOrd="0" presId="urn:microsoft.com/office/officeart/2005/8/layout/cycle1"/>
    <dgm:cxn modelId="{F5231E04-FFAF-4051-9B4A-14D16FFC4CBC}" srcId="{5AB3DC50-D14F-4E9A-B192-857A2A06E746}" destId="{ED2A5AA2-CEFB-4A2C-BA4F-2AF42908BA26}" srcOrd="2" destOrd="0" parTransId="{07F8491D-C578-4479-8E8E-ED721B217608}" sibTransId="{1E8ACBAD-6F8B-408C-8964-BF8B220F4E60}"/>
    <dgm:cxn modelId="{C3563604-7BCB-4155-9C93-7D65651B2E48}" type="presOf" srcId="{76C05987-2E47-4520-AE3E-3E7C6121639C}" destId="{8D44EFDC-26C9-458C-9A14-1D3603DD5E96}" srcOrd="0" destOrd="0" presId="urn:microsoft.com/office/officeart/2005/8/layout/cycle1"/>
    <dgm:cxn modelId="{6BBE340C-856C-49F5-91F0-BA772F8700AE}" type="presOf" srcId="{ED2A5AA2-CEFB-4A2C-BA4F-2AF42908BA26}" destId="{1E5387D1-B0D5-4A14-852D-527D8111CAFF}" srcOrd="0" destOrd="0" presId="urn:microsoft.com/office/officeart/2005/8/layout/cycle1"/>
    <dgm:cxn modelId="{3426FB11-9255-4806-985F-BAF76E9251E6}" type="presOf" srcId="{5AB3DC50-D14F-4E9A-B192-857A2A06E746}" destId="{8FA81EA7-BBB0-4D69-9E9D-C75DFA00F76C}" srcOrd="0" destOrd="0" presId="urn:microsoft.com/office/officeart/2005/8/layout/cycle1"/>
    <dgm:cxn modelId="{0C787122-589C-413D-83B6-CE4497835ED6}" type="presOf" srcId="{1E8ACBAD-6F8B-408C-8964-BF8B220F4E60}" destId="{A1B0F828-71AA-4D7A-90C8-33E06F1D0B78}" srcOrd="0" destOrd="0" presId="urn:microsoft.com/office/officeart/2005/8/layout/cycle1"/>
    <dgm:cxn modelId="{30E73C3E-D11E-4AD2-BB90-C67705F5E14A}" type="presOf" srcId="{70E109B8-6C8F-4FCC-BE93-81FED488C3C6}" destId="{F39A547C-08A0-4CF8-8B14-1E4C550DE6C5}" srcOrd="0" destOrd="0" presId="urn:microsoft.com/office/officeart/2005/8/layout/cycle1"/>
    <dgm:cxn modelId="{4C51323F-520D-44C7-8CCE-EFE9AF18D716}" srcId="{5AB3DC50-D14F-4E9A-B192-857A2A06E746}" destId="{FAAF015F-EF86-497C-B920-1E7AFAEA9AA9}" srcOrd="3" destOrd="0" parTransId="{128C3C4B-3812-4E52-B672-A40A8670554C}" sibTransId="{A6279A14-2EBB-4E14-B176-968741B80102}"/>
    <dgm:cxn modelId="{E7D32B49-28FE-4914-BAED-B5C4FE785FD4}" type="presOf" srcId="{CC260CA1-8A38-4609-89BB-6D4A550610B1}" destId="{DFB45A86-98E8-465F-813A-2B7BD1F5D146}" srcOrd="0" destOrd="0" presId="urn:microsoft.com/office/officeart/2005/8/layout/cycle1"/>
    <dgm:cxn modelId="{12677A75-896C-4237-865D-A118E18342BE}" type="presOf" srcId="{3B46AD78-0E4D-4497-ACFC-30D340AA64F6}" destId="{0AEC83E8-648B-4F3D-A190-0D6443053695}" srcOrd="0" destOrd="0" presId="urn:microsoft.com/office/officeart/2005/8/layout/cycle1"/>
    <dgm:cxn modelId="{7E865A77-1E31-47D2-9623-A74B304A900B}" srcId="{5AB3DC50-D14F-4E9A-B192-857A2A06E746}" destId="{3B46AD78-0E4D-4497-ACFC-30D340AA64F6}" srcOrd="1" destOrd="0" parTransId="{D299DA19-5065-4F2A-8AEC-41940C15B891}" sibTransId="{CC260CA1-8A38-4609-89BB-6D4A550610B1}"/>
    <dgm:cxn modelId="{7DFC36A4-DD61-47C8-B9AD-7628D8FE907E}" srcId="{5AB3DC50-D14F-4E9A-B192-857A2A06E746}" destId="{76C05987-2E47-4520-AE3E-3E7C6121639C}" srcOrd="0" destOrd="0" parTransId="{F187C131-6E12-41E8-954C-6C9D51859EAA}" sibTransId="{70E109B8-6C8F-4FCC-BE93-81FED488C3C6}"/>
    <dgm:cxn modelId="{2FDF67AA-7AC1-4FBB-9DA8-5C13CC99351A}" srcId="{5AB3DC50-D14F-4E9A-B192-857A2A06E746}" destId="{4E4122F9-C1B9-466A-8B51-D0C33402F96A}" srcOrd="4" destOrd="0" parTransId="{A47BC671-B1CC-4EDB-ADB6-20AECA6ECA1C}" sibTransId="{C4830FCA-0D2D-4161-964C-7573DCC6AE14}"/>
    <dgm:cxn modelId="{7FC3EBBB-093F-4FC6-B19D-F87ECF4E0A4A}" type="presOf" srcId="{C4830FCA-0D2D-4161-964C-7573DCC6AE14}" destId="{CC554969-6754-4449-83AA-6A8AD0A7B751}" srcOrd="0" destOrd="0" presId="urn:microsoft.com/office/officeart/2005/8/layout/cycle1"/>
    <dgm:cxn modelId="{92B097BE-8307-498B-AB66-84692A68DEDC}" type="presOf" srcId="{4E4122F9-C1B9-466A-8B51-D0C33402F96A}" destId="{F36D155D-6E43-4362-ABFE-7CACA324F787}" srcOrd="0" destOrd="0" presId="urn:microsoft.com/office/officeart/2005/8/layout/cycle1"/>
    <dgm:cxn modelId="{F75289E6-7607-47E9-867F-4DA83FD7302D}" type="presOf" srcId="{A6279A14-2EBB-4E14-B176-968741B80102}" destId="{98E3F299-BBFA-415C-B707-BD04ADC827FA}" srcOrd="0" destOrd="0" presId="urn:microsoft.com/office/officeart/2005/8/layout/cycle1"/>
    <dgm:cxn modelId="{0FE70412-BC57-4D4F-99DA-8B7585033084}" type="presParOf" srcId="{8FA81EA7-BBB0-4D69-9E9D-C75DFA00F76C}" destId="{D1F6F7AA-25FB-440F-B5A7-ECBB58E31748}" srcOrd="0" destOrd="0" presId="urn:microsoft.com/office/officeart/2005/8/layout/cycle1"/>
    <dgm:cxn modelId="{8C846B56-2997-4AE0-A043-E3D98F4D7058}" type="presParOf" srcId="{8FA81EA7-BBB0-4D69-9E9D-C75DFA00F76C}" destId="{8D44EFDC-26C9-458C-9A14-1D3603DD5E96}" srcOrd="1" destOrd="0" presId="urn:microsoft.com/office/officeart/2005/8/layout/cycle1"/>
    <dgm:cxn modelId="{25D71FE0-1235-465C-BE18-3DB2D5E80840}" type="presParOf" srcId="{8FA81EA7-BBB0-4D69-9E9D-C75DFA00F76C}" destId="{F39A547C-08A0-4CF8-8B14-1E4C550DE6C5}" srcOrd="2" destOrd="0" presId="urn:microsoft.com/office/officeart/2005/8/layout/cycle1"/>
    <dgm:cxn modelId="{4705EE24-8B1E-4C5E-8450-3270495E9BC4}" type="presParOf" srcId="{8FA81EA7-BBB0-4D69-9E9D-C75DFA00F76C}" destId="{5AF9D450-AA58-4BFC-862D-CAB7C57C2CCA}" srcOrd="3" destOrd="0" presId="urn:microsoft.com/office/officeart/2005/8/layout/cycle1"/>
    <dgm:cxn modelId="{7B98DB4F-F1EA-495E-9F4E-E70DBDEC46F4}" type="presParOf" srcId="{8FA81EA7-BBB0-4D69-9E9D-C75DFA00F76C}" destId="{0AEC83E8-648B-4F3D-A190-0D6443053695}" srcOrd="4" destOrd="0" presId="urn:microsoft.com/office/officeart/2005/8/layout/cycle1"/>
    <dgm:cxn modelId="{397FE620-4D9A-4896-8F54-6AC60402046E}" type="presParOf" srcId="{8FA81EA7-BBB0-4D69-9E9D-C75DFA00F76C}" destId="{DFB45A86-98E8-465F-813A-2B7BD1F5D146}" srcOrd="5" destOrd="0" presId="urn:microsoft.com/office/officeart/2005/8/layout/cycle1"/>
    <dgm:cxn modelId="{BAA986D8-5C26-4FEB-99F2-AEE346459635}" type="presParOf" srcId="{8FA81EA7-BBB0-4D69-9E9D-C75DFA00F76C}" destId="{F34DD402-59A0-4FCA-9912-CB1DC542B392}" srcOrd="6" destOrd="0" presId="urn:microsoft.com/office/officeart/2005/8/layout/cycle1"/>
    <dgm:cxn modelId="{47D4BD03-1F21-4C14-8048-B90A43493182}" type="presParOf" srcId="{8FA81EA7-BBB0-4D69-9E9D-C75DFA00F76C}" destId="{1E5387D1-B0D5-4A14-852D-527D8111CAFF}" srcOrd="7" destOrd="0" presId="urn:microsoft.com/office/officeart/2005/8/layout/cycle1"/>
    <dgm:cxn modelId="{8F8670CE-5E60-466C-A400-EB1EE476F9AE}" type="presParOf" srcId="{8FA81EA7-BBB0-4D69-9E9D-C75DFA00F76C}" destId="{A1B0F828-71AA-4D7A-90C8-33E06F1D0B78}" srcOrd="8" destOrd="0" presId="urn:microsoft.com/office/officeart/2005/8/layout/cycle1"/>
    <dgm:cxn modelId="{A68F0CEC-AFEA-4CE6-81E3-0334D81CB220}" type="presParOf" srcId="{8FA81EA7-BBB0-4D69-9E9D-C75DFA00F76C}" destId="{267DA55F-E169-4BAE-A8F2-EC4B229E1CFC}" srcOrd="9" destOrd="0" presId="urn:microsoft.com/office/officeart/2005/8/layout/cycle1"/>
    <dgm:cxn modelId="{F713A3AC-D781-4BBA-8868-2283744E9B12}" type="presParOf" srcId="{8FA81EA7-BBB0-4D69-9E9D-C75DFA00F76C}" destId="{915D2016-2395-4C3F-A945-32FE296A2C2F}" srcOrd="10" destOrd="0" presId="urn:microsoft.com/office/officeart/2005/8/layout/cycle1"/>
    <dgm:cxn modelId="{FD3F231E-F5CD-4302-BE6E-9A17B15A5E71}" type="presParOf" srcId="{8FA81EA7-BBB0-4D69-9E9D-C75DFA00F76C}" destId="{98E3F299-BBFA-415C-B707-BD04ADC827FA}" srcOrd="11" destOrd="0" presId="urn:microsoft.com/office/officeart/2005/8/layout/cycle1"/>
    <dgm:cxn modelId="{D53A738F-82F1-4FE0-A0EA-DF70706CDD3E}" type="presParOf" srcId="{8FA81EA7-BBB0-4D69-9E9D-C75DFA00F76C}" destId="{F56B6D39-01FC-47C7-BC93-C4A15AFE1002}" srcOrd="12" destOrd="0" presId="urn:microsoft.com/office/officeart/2005/8/layout/cycle1"/>
    <dgm:cxn modelId="{F54A8640-D2D1-4A49-9110-34A8D5A7A689}" type="presParOf" srcId="{8FA81EA7-BBB0-4D69-9E9D-C75DFA00F76C}" destId="{F36D155D-6E43-4362-ABFE-7CACA324F787}" srcOrd="13" destOrd="0" presId="urn:microsoft.com/office/officeart/2005/8/layout/cycle1"/>
    <dgm:cxn modelId="{34CF57A5-1635-4EED-AB8C-C3909F84392F}" type="presParOf" srcId="{8FA81EA7-BBB0-4D69-9E9D-C75DFA00F76C}" destId="{CC554969-6754-4449-83AA-6A8AD0A7B751}"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71216F-B46F-44A1-9776-F1D2AF60FB8A}"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lang="id-ID"/>
        </a:p>
      </dgm:t>
    </dgm:pt>
    <dgm:pt modelId="{17D67A33-0B79-4503-948B-7296421C77B6}">
      <dgm:prSet phldrT="[Text]" custT="1"/>
      <dgm:spPr/>
      <dgm:t>
        <a:bodyPr/>
        <a:lstStyle/>
        <a:p>
          <a:r>
            <a:rPr lang="id-ID" sz="4800" dirty="0"/>
            <a:t>PENINGKATAN KINERJA K3</a:t>
          </a:r>
        </a:p>
      </dgm:t>
    </dgm:pt>
    <dgm:pt modelId="{F2C4AF51-87C9-472D-83F5-D89AF7C56A3F}" type="parTrans" cxnId="{1FE7FD2A-3CC0-46DC-85ED-3EA7C5183609}">
      <dgm:prSet/>
      <dgm:spPr/>
      <dgm:t>
        <a:bodyPr/>
        <a:lstStyle/>
        <a:p>
          <a:endParaRPr lang="id-ID"/>
        </a:p>
      </dgm:t>
    </dgm:pt>
    <dgm:pt modelId="{B2339368-FE7F-47F4-9065-146D1DBFAD40}" type="sibTrans" cxnId="{1FE7FD2A-3CC0-46DC-85ED-3EA7C5183609}">
      <dgm:prSet/>
      <dgm:spPr/>
      <dgm:t>
        <a:bodyPr/>
        <a:lstStyle/>
        <a:p>
          <a:endParaRPr lang="id-ID"/>
        </a:p>
      </dgm:t>
    </dgm:pt>
    <dgm:pt modelId="{2F640968-F558-4C03-9BE5-E09E8AC7FE46}" type="pres">
      <dgm:prSet presAssocID="{C271216F-B46F-44A1-9776-F1D2AF60FB8A}" presName="layout" presStyleCnt="0">
        <dgm:presLayoutVars>
          <dgm:chMax/>
          <dgm:chPref/>
          <dgm:dir/>
          <dgm:animOne val="branch"/>
          <dgm:animLvl val="lvl"/>
          <dgm:resizeHandles/>
        </dgm:presLayoutVars>
      </dgm:prSet>
      <dgm:spPr/>
    </dgm:pt>
    <dgm:pt modelId="{394B0131-8EA1-447E-9B41-363A778CDFDF}" type="pres">
      <dgm:prSet presAssocID="{17D67A33-0B79-4503-948B-7296421C77B6}" presName="root" presStyleCnt="0">
        <dgm:presLayoutVars>
          <dgm:chMax/>
          <dgm:chPref val="4"/>
        </dgm:presLayoutVars>
      </dgm:prSet>
      <dgm:spPr/>
    </dgm:pt>
    <dgm:pt modelId="{7036A888-0250-42AA-A144-7B9EC4CC9380}" type="pres">
      <dgm:prSet presAssocID="{17D67A33-0B79-4503-948B-7296421C77B6}" presName="rootComposite" presStyleCnt="0">
        <dgm:presLayoutVars/>
      </dgm:prSet>
      <dgm:spPr/>
    </dgm:pt>
    <dgm:pt modelId="{85888CB8-7969-4254-9776-DF582BB8480F}" type="pres">
      <dgm:prSet presAssocID="{17D67A33-0B79-4503-948B-7296421C77B6}" presName="rootText" presStyleLbl="node0" presStyleIdx="0" presStyleCnt="1" custScaleY="139360">
        <dgm:presLayoutVars>
          <dgm:chMax/>
          <dgm:chPref val="4"/>
        </dgm:presLayoutVars>
      </dgm:prSet>
      <dgm:spPr/>
    </dgm:pt>
    <dgm:pt modelId="{617CEE96-057B-4EEE-B016-E3691F3D24AF}" type="pres">
      <dgm:prSet presAssocID="{17D67A33-0B79-4503-948B-7296421C77B6}" presName="childShape" presStyleCnt="0">
        <dgm:presLayoutVars>
          <dgm:chMax val="0"/>
          <dgm:chPref val="0"/>
        </dgm:presLayoutVars>
      </dgm:prSet>
      <dgm:spPr/>
    </dgm:pt>
  </dgm:ptLst>
  <dgm:cxnLst>
    <dgm:cxn modelId="{1FE7FD2A-3CC0-46DC-85ED-3EA7C5183609}" srcId="{C271216F-B46F-44A1-9776-F1D2AF60FB8A}" destId="{17D67A33-0B79-4503-948B-7296421C77B6}" srcOrd="0" destOrd="0" parTransId="{F2C4AF51-87C9-472D-83F5-D89AF7C56A3F}" sibTransId="{B2339368-FE7F-47F4-9065-146D1DBFAD40}"/>
    <dgm:cxn modelId="{281C4330-F716-43D9-8CE5-0FE28EB0F6CB}" type="presOf" srcId="{17D67A33-0B79-4503-948B-7296421C77B6}" destId="{85888CB8-7969-4254-9776-DF582BB8480F}" srcOrd="0" destOrd="0" presId="urn:microsoft.com/office/officeart/2008/layout/PictureAccentList"/>
    <dgm:cxn modelId="{8848666E-9BA3-4A75-80B8-D6BC663D9253}" type="presOf" srcId="{C271216F-B46F-44A1-9776-F1D2AF60FB8A}" destId="{2F640968-F558-4C03-9BE5-E09E8AC7FE46}" srcOrd="0" destOrd="0" presId="urn:microsoft.com/office/officeart/2008/layout/PictureAccentList"/>
    <dgm:cxn modelId="{4799BFD3-0F1B-4372-B4FB-37A9B6F48066}" type="presParOf" srcId="{2F640968-F558-4C03-9BE5-E09E8AC7FE46}" destId="{394B0131-8EA1-447E-9B41-363A778CDFDF}" srcOrd="0" destOrd="0" presId="urn:microsoft.com/office/officeart/2008/layout/PictureAccentList"/>
    <dgm:cxn modelId="{8F17DD48-9A28-4B3E-B11C-638C5B137A0C}" type="presParOf" srcId="{394B0131-8EA1-447E-9B41-363A778CDFDF}" destId="{7036A888-0250-42AA-A144-7B9EC4CC9380}" srcOrd="0" destOrd="0" presId="urn:microsoft.com/office/officeart/2008/layout/PictureAccentList"/>
    <dgm:cxn modelId="{2955E6E6-CCD7-401B-8D7B-621A40A56479}" type="presParOf" srcId="{7036A888-0250-42AA-A144-7B9EC4CC9380}" destId="{85888CB8-7969-4254-9776-DF582BB8480F}" srcOrd="0" destOrd="0" presId="urn:microsoft.com/office/officeart/2008/layout/PictureAccentList"/>
    <dgm:cxn modelId="{4CCEE459-6A8D-40BA-B2E8-62B85CAD069B}" type="presParOf" srcId="{394B0131-8EA1-447E-9B41-363A778CDFDF}" destId="{617CEE96-057B-4EEE-B016-E3691F3D24AF}"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2A979B-77D0-460E-A005-E51BA1AFC51E}">
      <dsp:nvSpPr>
        <dsp:cNvPr id="0" name=""/>
        <dsp:cNvSpPr/>
      </dsp:nvSpPr>
      <dsp:spPr>
        <a:xfrm>
          <a:off x="0" y="434555"/>
          <a:ext cx="9165383" cy="124158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id-ID" sz="4000" kern="1200" dirty="0"/>
            <a:t>PENINJAUAN ULANG DAN PENINGKATAN KINERJA SMK3</a:t>
          </a:r>
        </a:p>
      </dsp:txBody>
      <dsp:txXfrm>
        <a:off x="36365" y="470920"/>
        <a:ext cx="9092653" cy="1168858"/>
      </dsp:txXfrm>
    </dsp:sp>
    <dsp:sp modelId="{5FF49B37-3954-4D37-A385-D7184CF23234}">
      <dsp:nvSpPr>
        <dsp:cNvPr id="0" name=""/>
        <dsp:cNvSpPr/>
      </dsp:nvSpPr>
      <dsp:spPr>
        <a:xfrm>
          <a:off x="0" y="1899630"/>
          <a:ext cx="1241588" cy="124158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636029-DAE3-4933-91D8-859A727C6CF2}">
      <dsp:nvSpPr>
        <dsp:cNvPr id="0" name=""/>
        <dsp:cNvSpPr/>
      </dsp:nvSpPr>
      <dsp:spPr>
        <a:xfrm>
          <a:off x="1316083" y="1899630"/>
          <a:ext cx="7849300" cy="124158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id-ID" sz="3200" kern="1200" dirty="0"/>
            <a:t>PENINJAUAN ULANG SECARA BERKALA</a:t>
          </a:r>
        </a:p>
      </dsp:txBody>
      <dsp:txXfrm>
        <a:off x="1376703" y="1960250"/>
        <a:ext cx="7728060" cy="1120348"/>
      </dsp:txXfrm>
    </dsp:sp>
    <dsp:sp modelId="{3425CC16-25E9-42AB-B70A-B54F7B6E8942}">
      <dsp:nvSpPr>
        <dsp:cNvPr id="0" name=""/>
        <dsp:cNvSpPr/>
      </dsp:nvSpPr>
      <dsp:spPr>
        <a:xfrm>
          <a:off x="0" y="3290208"/>
          <a:ext cx="1241588" cy="1241588"/>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2381E0-BDA0-4E8C-9F1A-A437A7C63E4A}">
      <dsp:nvSpPr>
        <dsp:cNvPr id="0" name=""/>
        <dsp:cNvSpPr/>
      </dsp:nvSpPr>
      <dsp:spPr>
        <a:xfrm>
          <a:off x="1316083" y="3290208"/>
          <a:ext cx="7849300" cy="1241588"/>
        </a:xfrm>
        <a:prstGeom prst="roundRect">
          <a:avLst>
            <a:gd name="adj" fmla="val 16670"/>
          </a:avLst>
        </a:prstGeom>
        <a:solidFill>
          <a:schemeClr val="accent1">
            <a:lumMod val="75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endParaRPr lang="id-ID" sz="3200" kern="1200" cap="all" baseline="0" dirty="0">
            <a:solidFill>
              <a:srgbClr val="FFFF00"/>
            </a:solidFill>
          </a:endParaRPr>
        </a:p>
        <a:p>
          <a:pPr marL="0" lvl="0" indent="0" algn="ctr" defTabSz="1422400">
            <a:lnSpc>
              <a:spcPct val="90000"/>
            </a:lnSpc>
            <a:spcBef>
              <a:spcPct val="0"/>
            </a:spcBef>
            <a:spcAft>
              <a:spcPct val="35000"/>
            </a:spcAft>
            <a:buNone/>
          </a:pPr>
          <a:r>
            <a:rPr lang="id-ID" sz="3200" kern="1200" cap="all" baseline="0" dirty="0">
              <a:solidFill>
                <a:srgbClr val="FFFF00"/>
              </a:solidFill>
            </a:rPr>
            <a:t>PENINGKATAN KINERJA K3</a:t>
          </a:r>
          <a:br>
            <a:rPr lang="id-ID" sz="3200" kern="1200" dirty="0"/>
          </a:br>
          <a:endParaRPr lang="id-ID" sz="3200" kern="1200" dirty="0"/>
        </a:p>
      </dsp:txBody>
      <dsp:txXfrm>
        <a:off x="1376703" y="3350828"/>
        <a:ext cx="7728060" cy="11203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888CB8-7969-4254-9776-DF582BB8480F}">
      <dsp:nvSpPr>
        <dsp:cNvPr id="0" name=""/>
        <dsp:cNvSpPr/>
      </dsp:nvSpPr>
      <dsp:spPr>
        <a:xfrm>
          <a:off x="0" y="1618037"/>
          <a:ext cx="10711795" cy="17302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lang="id-ID" sz="4800" kern="1200" dirty="0"/>
            <a:t>PENINJAUAN ULANG SECARA BERKALA</a:t>
          </a:r>
        </a:p>
      </dsp:txBody>
      <dsp:txXfrm>
        <a:off x="50678" y="1668715"/>
        <a:ext cx="10610439" cy="16289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44EFDC-26C9-458C-9A14-1D3603DD5E96}">
      <dsp:nvSpPr>
        <dsp:cNvPr id="0" name=""/>
        <dsp:cNvSpPr/>
      </dsp:nvSpPr>
      <dsp:spPr>
        <a:xfrm>
          <a:off x="4074694" y="49228"/>
          <a:ext cx="3246822" cy="162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sp3d extrusionH="28000" prstMaterial="matte"/>
        </a:bodyPr>
        <a:lstStyle/>
        <a:p>
          <a:pPr marL="0" lvl="0" indent="0" algn="ctr" defTabSz="889000">
            <a:lnSpc>
              <a:spcPct val="90000"/>
            </a:lnSpc>
            <a:spcBef>
              <a:spcPct val="0"/>
            </a:spcBef>
            <a:spcAft>
              <a:spcPct val="35000"/>
            </a:spcAft>
            <a:buNone/>
          </a:pPr>
          <a:r>
            <a:rPr lang="en-US" sz="2000" kern="1200" dirty="0" err="1">
              <a:latin typeface="Lucida Bright" pitchFamily="18" charset="0"/>
            </a:rPr>
            <a:t>Kebijakan</a:t>
          </a:r>
          <a:r>
            <a:rPr lang="en-US" sz="2000" kern="1200" dirty="0">
              <a:latin typeface="Lucida Bright" pitchFamily="18" charset="0"/>
            </a:rPr>
            <a:t> </a:t>
          </a:r>
          <a:r>
            <a:rPr lang="en-US" sz="2000" kern="1200" dirty="0" err="1">
              <a:latin typeface="Lucida Bright" pitchFamily="18" charset="0"/>
            </a:rPr>
            <a:t>dan</a:t>
          </a:r>
          <a:r>
            <a:rPr lang="en-US" sz="2000" kern="1200" dirty="0">
              <a:latin typeface="Lucida Bright" pitchFamily="18" charset="0"/>
            </a:rPr>
            <a:t> </a:t>
          </a:r>
        </a:p>
        <a:p>
          <a:pPr marL="0" lvl="0" indent="0" algn="ctr" defTabSz="889000">
            <a:lnSpc>
              <a:spcPct val="90000"/>
            </a:lnSpc>
            <a:spcBef>
              <a:spcPct val="0"/>
            </a:spcBef>
            <a:spcAft>
              <a:spcPct val="35000"/>
            </a:spcAft>
            <a:buNone/>
          </a:pPr>
          <a:r>
            <a:rPr lang="en-US" sz="2000" kern="1200" dirty="0" err="1">
              <a:latin typeface="Lucida Bright" pitchFamily="18" charset="0"/>
            </a:rPr>
            <a:t>Komitmen</a:t>
          </a:r>
          <a:endParaRPr lang="en-US" sz="2000" kern="1200" dirty="0">
            <a:latin typeface="Lucida Bright" pitchFamily="18" charset="0"/>
          </a:endParaRPr>
        </a:p>
      </dsp:txBody>
      <dsp:txXfrm>
        <a:off x="4074694" y="49228"/>
        <a:ext cx="3246822" cy="1624621"/>
      </dsp:txXfrm>
    </dsp:sp>
    <dsp:sp modelId="{F39A547C-08A0-4CF8-8B14-1E4C550DE6C5}">
      <dsp:nvSpPr>
        <dsp:cNvPr id="0" name=""/>
        <dsp:cNvSpPr/>
      </dsp:nvSpPr>
      <dsp:spPr>
        <a:xfrm>
          <a:off x="1128214" y="1578"/>
          <a:ext cx="6097974" cy="6097974"/>
        </a:xfrm>
        <a:prstGeom prst="circularArrow">
          <a:avLst>
            <a:gd name="adj1" fmla="val 5195"/>
            <a:gd name="adj2" fmla="val 335551"/>
            <a:gd name="adj3" fmla="val 21294717"/>
            <a:gd name="adj4" fmla="val 19764946"/>
            <a:gd name="adj5" fmla="val 6061"/>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 modelId="{0AEC83E8-648B-4F3D-A190-0D6443053695}">
      <dsp:nvSpPr>
        <dsp:cNvPr id="0" name=""/>
        <dsp:cNvSpPr/>
      </dsp:nvSpPr>
      <dsp:spPr>
        <a:xfrm>
          <a:off x="5868729" y="3074389"/>
          <a:ext cx="1624621" cy="162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sp3d extrusionH="28000" prstMaterial="matte"/>
        </a:bodyPr>
        <a:lstStyle/>
        <a:p>
          <a:pPr marL="0" lvl="0" indent="0" algn="ctr" defTabSz="889000">
            <a:lnSpc>
              <a:spcPct val="90000"/>
            </a:lnSpc>
            <a:spcBef>
              <a:spcPct val="0"/>
            </a:spcBef>
            <a:spcAft>
              <a:spcPct val="35000"/>
            </a:spcAft>
            <a:buNone/>
          </a:pPr>
          <a:r>
            <a:rPr lang="en-US" sz="2000" kern="1200" dirty="0" err="1">
              <a:latin typeface="Lucida Bright" pitchFamily="18" charset="0"/>
            </a:rPr>
            <a:t>Perencanaan</a:t>
          </a:r>
          <a:endParaRPr lang="en-US" sz="2000" kern="1200" dirty="0">
            <a:latin typeface="Lucida Bright" pitchFamily="18" charset="0"/>
          </a:endParaRPr>
        </a:p>
      </dsp:txBody>
      <dsp:txXfrm>
        <a:off x="5868729" y="3074389"/>
        <a:ext cx="1624621" cy="1624621"/>
      </dsp:txXfrm>
    </dsp:sp>
    <dsp:sp modelId="{DFB45A86-98E8-465F-813A-2B7BD1F5D146}">
      <dsp:nvSpPr>
        <dsp:cNvPr id="0" name=""/>
        <dsp:cNvSpPr/>
      </dsp:nvSpPr>
      <dsp:spPr>
        <a:xfrm>
          <a:off x="1058697" y="1578"/>
          <a:ext cx="6097974" cy="6097974"/>
        </a:xfrm>
        <a:prstGeom prst="circularArrow">
          <a:avLst>
            <a:gd name="adj1" fmla="val 5195"/>
            <a:gd name="adj2" fmla="val 335551"/>
            <a:gd name="adj3" fmla="val 4016227"/>
            <a:gd name="adj4" fmla="val 2252029"/>
            <a:gd name="adj5" fmla="val 6061"/>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 modelId="{1E5387D1-B0D5-4A14-852D-527D8111CAFF}">
      <dsp:nvSpPr>
        <dsp:cNvPr id="0" name=""/>
        <dsp:cNvSpPr/>
      </dsp:nvSpPr>
      <dsp:spPr>
        <a:xfrm>
          <a:off x="3295374" y="4944041"/>
          <a:ext cx="1624621" cy="162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sp3d extrusionH="28000" prstMaterial="matte"/>
        </a:bodyPr>
        <a:lstStyle/>
        <a:p>
          <a:pPr marL="0" lvl="0" indent="0" algn="ctr" defTabSz="889000">
            <a:lnSpc>
              <a:spcPct val="90000"/>
            </a:lnSpc>
            <a:spcBef>
              <a:spcPct val="0"/>
            </a:spcBef>
            <a:spcAft>
              <a:spcPct val="35000"/>
            </a:spcAft>
            <a:buNone/>
          </a:pPr>
          <a:r>
            <a:rPr lang="en-US" sz="2000" kern="1200" dirty="0" err="1">
              <a:latin typeface="Lucida Bright" pitchFamily="18" charset="0"/>
            </a:rPr>
            <a:t>Penerapan</a:t>
          </a:r>
          <a:r>
            <a:rPr lang="en-US" sz="2000" kern="1200" dirty="0">
              <a:latin typeface="Lucida Bright" pitchFamily="18" charset="0"/>
            </a:rPr>
            <a:t> </a:t>
          </a:r>
        </a:p>
      </dsp:txBody>
      <dsp:txXfrm>
        <a:off x="3295374" y="4944041"/>
        <a:ext cx="1624621" cy="1624621"/>
      </dsp:txXfrm>
    </dsp:sp>
    <dsp:sp modelId="{A1B0F828-71AA-4D7A-90C8-33E06F1D0B78}">
      <dsp:nvSpPr>
        <dsp:cNvPr id="0" name=""/>
        <dsp:cNvSpPr/>
      </dsp:nvSpPr>
      <dsp:spPr>
        <a:xfrm>
          <a:off x="1058697" y="1578"/>
          <a:ext cx="6097974" cy="6097974"/>
        </a:xfrm>
        <a:prstGeom prst="circularArrow">
          <a:avLst>
            <a:gd name="adj1" fmla="val 5195"/>
            <a:gd name="adj2" fmla="val 335551"/>
            <a:gd name="adj3" fmla="val 8212421"/>
            <a:gd name="adj4" fmla="val 6448222"/>
            <a:gd name="adj5" fmla="val 6061"/>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 modelId="{915D2016-2395-4C3F-A945-32FE296A2C2F}">
      <dsp:nvSpPr>
        <dsp:cNvPr id="0" name=""/>
        <dsp:cNvSpPr/>
      </dsp:nvSpPr>
      <dsp:spPr>
        <a:xfrm>
          <a:off x="722018" y="3074389"/>
          <a:ext cx="1624621" cy="162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sp3d extrusionH="28000" prstMaterial="matte"/>
        </a:bodyPr>
        <a:lstStyle/>
        <a:p>
          <a:pPr marL="0" lvl="0" indent="0" algn="ctr" defTabSz="711200">
            <a:lnSpc>
              <a:spcPct val="90000"/>
            </a:lnSpc>
            <a:spcBef>
              <a:spcPct val="0"/>
            </a:spcBef>
            <a:spcAft>
              <a:spcPct val="35000"/>
            </a:spcAft>
            <a:buNone/>
          </a:pPr>
          <a:r>
            <a:rPr lang="en-US" sz="1600" kern="1200" dirty="0" err="1">
              <a:latin typeface="Lucida Bright" pitchFamily="18" charset="0"/>
            </a:rPr>
            <a:t>Pemantauan</a:t>
          </a:r>
          <a:r>
            <a:rPr lang="en-US" sz="1600" kern="1200" dirty="0">
              <a:latin typeface="Lucida Bright" pitchFamily="18" charset="0"/>
            </a:rPr>
            <a:t> &amp; </a:t>
          </a:r>
          <a:r>
            <a:rPr lang="en-US" sz="1600" kern="1200" dirty="0" err="1">
              <a:latin typeface="Lucida Bright" pitchFamily="18" charset="0"/>
            </a:rPr>
            <a:t>Koreksi</a:t>
          </a:r>
          <a:r>
            <a:rPr lang="en-US" sz="1600" kern="1200" dirty="0">
              <a:latin typeface="Lucida Bright" pitchFamily="18" charset="0"/>
            </a:rPr>
            <a:t> </a:t>
          </a:r>
        </a:p>
      </dsp:txBody>
      <dsp:txXfrm>
        <a:off x="722018" y="3074389"/>
        <a:ext cx="1624621" cy="1624621"/>
      </dsp:txXfrm>
    </dsp:sp>
    <dsp:sp modelId="{98E3F299-BBFA-415C-B707-BD04ADC827FA}">
      <dsp:nvSpPr>
        <dsp:cNvPr id="0" name=""/>
        <dsp:cNvSpPr/>
      </dsp:nvSpPr>
      <dsp:spPr>
        <a:xfrm>
          <a:off x="1058697" y="1578"/>
          <a:ext cx="6097974" cy="6097974"/>
        </a:xfrm>
        <a:prstGeom prst="circularArrow">
          <a:avLst>
            <a:gd name="adj1" fmla="val 5195"/>
            <a:gd name="adj2" fmla="val 335551"/>
            <a:gd name="adj3" fmla="val 12299503"/>
            <a:gd name="adj4" fmla="val 10769732"/>
            <a:gd name="adj5" fmla="val 6061"/>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 modelId="{F36D155D-6E43-4362-ABFE-7CACA324F787}">
      <dsp:nvSpPr>
        <dsp:cNvPr id="0" name=""/>
        <dsp:cNvSpPr/>
      </dsp:nvSpPr>
      <dsp:spPr>
        <a:xfrm>
          <a:off x="1704953" y="49228"/>
          <a:ext cx="1624621" cy="162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sp3d extrusionH="28000" prstMaterial="matte"/>
        </a:bodyPr>
        <a:lstStyle/>
        <a:p>
          <a:pPr marL="0" lvl="0" indent="0" algn="ctr" defTabSz="889000">
            <a:lnSpc>
              <a:spcPct val="90000"/>
            </a:lnSpc>
            <a:spcBef>
              <a:spcPct val="0"/>
            </a:spcBef>
            <a:spcAft>
              <a:spcPct val="35000"/>
            </a:spcAft>
            <a:buNone/>
          </a:pPr>
          <a:r>
            <a:rPr lang="en-US" sz="2000" kern="1200" dirty="0" err="1">
              <a:latin typeface="Lucida Bright" pitchFamily="18" charset="0"/>
            </a:rPr>
            <a:t>Tinjauan</a:t>
          </a:r>
          <a:r>
            <a:rPr lang="en-US" sz="2000" kern="1200" dirty="0">
              <a:latin typeface="Lucida Bright" pitchFamily="18" charset="0"/>
            </a:rPr>
            <a:t> </a:t>
          </a:r>
          <a:r>
            <a:rPr lang="en-US" sz="2000" kern="1200" dirty="0" err="1">
              <a:latin typeface="Lucida Bright" pitchFamily="18" charset="0"/>
            </a:rPr>
            <a:t>Manajemen</a:t>
          </a:r>
          <a:endParaRPr lang="en-US" sz="2000" kern="1200" dirty="0">
            <a:latin typeface="Lucida Bright" pitchFamily="18" charset="0"/>
          </a:endParaRPr>
        </a:p>
      </dsp:txBody>
      <dsp:txXfrm>
        <a:off x="1704953" y="49228"/>
        <a:ext cx="1624621" cy="1624621"/>
      </dsp:txXfrm>
    </dsp:sp>
    <dsp:sp modelId="{CC554969-6754-4449-83AA-6A8AD0A7B751}">
      <dsp:nvSpPr>
        <dsp:cNvPr id="0" name=""/>
        <dsp:cNvSpPr/>
      </dsp:nvSpPr>
      <dsp:spPr>
        <a:xfrm>
          <a:off x="1402989" y="-71475"/>
          <a:ext cx="6097974" cy="6097974"/>
        </a:xfrm>
        <a:prstGeom prst="circularArrow">
          <a:avLst>
            <a:gd name="adj1" fmla="val 5195"/>
            <a:gd name="adj2" fmla="val 335551"/>
            <a:gd name="adj3" fmla="val 15822534"/>
            <a:gd name="adj4" fmla="val 15197238"/>
            <a:gd name="adj5" fmla="val 6061"/>
          </a:avLst>
        </a:prstGeom>
        <a:solidFill>
          <a:schemeClr val="accent1">
            <a:hueOff val="0"/>
            <a:satOff val="0"/>
            <a:lumOff val="0"/>
            <a:alphaOff val="0"/>
          </a:schemeClr>
        </a:solidFill>
        <a:ln>
          <a:noFill/>
        </a:ln>
        <a:effectLst>
          <a:outerShdw blurRad="38100" dist="254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888CB8-7969-4254-9776-DF582BB8480F}">
      <dsp:nvSpPr>
        <dsp:cNvPr id="0" name=""/>
        <dsp:cNvSpPr/>
      </dsp:nvSpPr>
      <dsp:spPr>
        <a:xfrm>
          <a:off x="0" y="1618037"/>
          <a:ext cx="10711795" cy="173027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lang="id-ID" sz="4800" kern="1200" dirty="0"/>
            <a:t>PENINGKATAN KINERJA K3</a:t>
          </a:r>
        </a:p>
      </dsp:txBody>
      <dsp:txXfrm>
        <a:off x="50678" y="1668715"/>
        <a:ext cx="10610439" cy="1628921"/>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1F9ED1-E5BA-49C2-9B8C-BB59BE6D19FD}" type="datetimeFigureOut">
              <a:rPr lang="id-ID" smtClean="0"/>
              <a:t>09/12/2020</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6EB237-A1CE-43EC-96D9-0E704AB0EBC9}" type="slidenum">
              <a:rPr lang="id-ID" smtClean="0"/>
              <a:t>‹#›</a:t>
            </a:fld>
            <a:endParaRPr lang="id-ID"/>
          </a:p>
        </p:txBody>
      </p:sp>
    </p:spTree>
    <p:extLst>
      <p:ext uri="{BB962C8B-B14F-4D97-AF65-F5344CB8AC3E}">
        <p14:creationId xmlns:p14="http://schemas.microsoft.com/office/powerpoint/2010/main" val="4232225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NUL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9494" y="1393373"/>
            <a:ext cx="9203419" cy="1756229"/>
          </a:xfrm>
        </p:spPr>
        <p:txBody>
          <a:bodyPr/>
          <a:lstStyle/>
          <a:p>
            <a:pPr algn="l"/>
            <a:r>
              <a:rPr lang="id-ID" sz="4400" b="1" dirty="0">
                <a:solidFill>
                  <a:srgbClr val="0070C0"/>
                </a:solidFill>
                <a:effectLst>
                  <a:outerShdw blurRad="38100" dist="38100" dir="2700000" algn="tl">
                    <a:srgbClr val="000000">
                      <a:alpha val="43137"/>
                    </a:srgbClr>
                  </a:outerShdw>
                </a:effectLst>
              </a:rPr>
              <a:t>PENINJAUAN SECARA TERATUR UNTUK MENINGKATKAN KINERJA K3 SECARA BERKESINAMBUNGAN</a:t>
            </a:r>
          </a:p>
        </p:txBody>
      </p:sp>
      <p:pic>
        <p:nvPicPr>
          <p:cNvPr id="4" name="Picture 3">
            <a:extLst>
              <a:ext uri="{FF2B5EF4-FFF2-40B4-BE49-F238E27FC236}">
                <a16:creationId xmlns:a16="http://schemas.microsoft.com/office/drawing/2014/main" id="{983B0F4A-E763-45CC-A005-ABCCDEB1B23B}"/>
              </a:ext>
            </a:extLst>
          </p:cNvPr>
          <p:cNvPicPr>
            <a:picLocks noChangeAspect="1"/>
          </p:cNvPicPr>
          <p:nvPr/>
        </p:nvPicPr>
        <p:blipFill>
          <a:blip r:embed="rId2"/>
          <a:stretch>
            <a:fillRect/>
          </a:stretch>
        </p:blipFill>
        <p:spPr>
          <a:xfrm>
            <a:off x="1045929" y="3410858"/>
            <a:ext cx="2639797" cy="3798137"/>
          </a:xfrm>
          <a:prstGeom prst="rect">
            <a:avLst/>
          </a:prstGeom>
        </p:spPr>
      </p:pic>
    </p:spTree>
    <p:extLst>
      <p:ext uri="{BB962C8B-B14F-4D97-AF65-F5344CB8AC3E}">
        <p14:creationId xmlns:p14="http://schemas.microsoft.com/office/powerpoint/2010/main" val="420756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A8CB8E2-3F10-410A-9F13-0C9E78D654D4}"/>
              </a:ext>
            </a:extLst>
          </p:cNvPr>
          <p:cNvGraphicFramePr>
            <a:graphicFrameLocks noGrp="1"/>
          </p:cNvGraphicFramePr>
          <p:nvPr>
            <p:extLst>
              <p:ext uri="{D42A27DB-BD31-4B8C-83A1-F6EECF244321}">
                <p14:modId xmlns:p14="http://schemas.microsoft.com/office/powerpoint/2010/main" val="3465050518"/>
              </p:ext>
            </p:extLst>
          </p:nvPr>
        </p:nvGraphicFramePr>
        <p:xfrm>
          <a:off x="565103" y="1121437"/>
          <a:ext cx="10972473" cy="4023360"/>
        </p:xfrm>
        <a:graphic>
          <a:graphicData uri="http://schemas.openxmlformats.org/drawingml/2006/table">
            <a:tbl>
              <a:tblPr>
                <a:tableStyleId>{5C22544A-7EE6-4342-B048-85BDC9FD1C3A}</a:tableStyleId>
              </a:tblPr>
              <a:tblGrid>
                <a:gridCol w="1080744">
                  <a:extLst>
                    <a:ext uri="{9D8B030D-6E8A-4147-A177-3AD203B41FA5}">
                      <a16:colId xmlns:a16="http://schemas.microsoft.com/office/drawing/2014/main" val="20000"/>
                    </a:ext>
                  </a:extLst>
                </a:gridCol>
                <a:gridCol w="4715841">
                  <a:extLst>
                    <a:ext uri="{9D8B030D-6E8A-4147-A177-3AD203B41FA5}">
                      <a16:colId xmlns:a16="http://schemas.microsoft.com/office/drawing/2014/main" val="20001"/>
                    </a:ext>
                  </a:extLst>
                </a:gridCol>
                <a:gridCol w="5175888">
                  <a:extLst>
                    <a:ext uri="{9D8B030D-6E8A-4147-A177-3AD203B41FA5}">
                      <a16:colId xmlns:a16="http://schemas.microsoft.com/office/drawing/2014/main" val="20002"/>
                    </a:ext>
                  </a:extLst>
                </a:gridCol>
              </a:tblGrid>
              <a:tr h="3262304">
                <a:tc>
                  <a:txBody>
                    <a:bodyPr/>
                    <a:lstStyle/>
                    <a:p>
                      <a:pPr algn="r">
                        <a:spcAft>
                          <a:spcPts val="0"/>
                        </a:spcAft>
                      </a:pPr>
                      <a:r>
                        <a:rPr lang="en-GB" sz="2400" dirty="0">
                          <a:effectLst/>
                        </a:rPr>
                        <a:t>1.1.</a:t>
                      </a:r>
                      <a:r>
                        <a:rPr lang="id-ID" sz="2400" dirty="0">
                          <a:effectLst/>
                        </a:rPr>
                        <a:t>5</a:t>
                      </a:r>
                      <a:endParaRPr lang="id-ID" sz="4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a:effectLst/>
                        </a:rPr>
                        <a:t>Kebijakan K3 dan kebijakan khusus lainnya ditinjau ulang secara berkala untuk menjamin bahwa kebijakan tsb. mencerminkan perubahan yang terjadi dalam perusahaan dan dalam peraturan perundang-undangan</a:t>
                      </a:r>
                      <a:endParaRPr lang="id-ID" sz="4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dirty="0">
                          <a:effectLst/>
                        </a:rPr>
                        <a:t>Ada mekanisme untuk meninjau ulang isi kebijakan secara berkala misal melalui rapat management review meeting tahunan, rapat P2K3 atau rapat lainnya. </a:t>
                      </a:r>
                      <a:r>
                        <a:rPr lang="id-ID" sz="2400" dirty="0">
                          <a:solidFill>
                            <a:srgbClr val="FFC000"/>
                          </a:solidFill>
                          <a:effectLst/>
                        </a:rPr>
                        <a:t>Bila ada perubahan nama perusahaan, manajemen, visi, dll. maka kebijakan juga harus direvisi</a:t>
                      </a:r>
                      <a:r>
                        <a:rPr lang="id-ID" sz="2400" dirty="0">
                          <a:effectLst/>
                        </a:rPr>
                        <a:t>. Jadwal waktu tinjauan ulang sebaiknya dicantumkan dalam dokumen kebijakan.</a:t>
                      </a:r>
                      <a:endParaRPr lang="id-ID" sz="4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0440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0862" y="153371"/>
            <a:ext cx="6686832" cy="584775"/>
          </a:xfrm>
          <a:prstGeom prst="rect">
            <a:avLst/>
          </a:prstGeom>
        </p:spPr>
        <p:txBody>
          <a:bodyPr wrap="none">
            <a:spAutoFit/>
          </a:bodyPr>
          <a:lstStyle/>
          <a:p>
            <a:pPr algn="ctr">
              <a:spcAft>
                <a:spcPts val="0"/>
              </a:spcAft>
              <a:tabLst>
                <a:tab pos="2637155" algn="ctr"/>
                <a:tab pos="5274310" algn="r"/>
              </a:tabLst>
            </a:pPr>
            <a:r>
              <a:rPr lang="en-US" sz="3200" b="1" dirty="0">
                <a:solidFill>
                  <a:srgbClr val="0070C0"/>
                </a:solidFill>
                <a:latin typeface="Calibri" panose="020F0502020204030204" pitchFamily="34" charset="0"/>
                <a:ea typeface="Times New Roman" panose="02020603050405020304" pitchFamily="18" charset="0"/>
              </a:rPr>
              <a:t>2. </a:t>
            </a:r>
            <a:r>
              <a:rPr lang="id-ID" sz="3200" b="1" dirty="0">
                <a:solidFill>
                  <a:srgbClr val="0070C0"/>
                </a:solidFill>
                <a:latin typeface="Calibri" panose="020F0502020204030204" pitchFamily="34" charset="0"/>
                <a:ea typeface="Times New Roman" panose="02020603050405020304" pitchFamily="18" charset="0"/>
              </a:rPr>
              <a:t>TUJUAN, SASARAN DAN KINERJA K3</a:t>
            </a:r>
            <a:endParaRPr lang="id-ID" sz="4400" dirty="0">
              <a:solidFill>
                <a:srgbClr val="0070C0"/>
              </a:solidFill>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2371601"/>
              </p:ext>
            </p:extLst>
          </p:nvPr>
        </p:nvGraphicFramePr>
        <p:xfrm>
          <a:off x="618892" y="1340625"/>
          <a:ext cx="11147285" cy="2133600"/>
        </p:xfrm>
        <a:graphic>
          <a:graphicData uri="http://schemas.openxmlformats.org/drawingml/2006/table">
            <a:tbl>
              <a:tblPr>
                <a:tableStyleId>{5C22544A-7EE6-4342-B048-85BDC9FD1C3A}</a:tableStyleId>
              </a:tblPr>
              <a:tblGrid>
                <a:gridCol w="1097962">
                  <a:extLst>
                    <a:ext uri="{9D8B030D-6E8A-4147-A177-3AD203B41FA5}">
                      <a16:colId xmlns:a16="http://schemas.microsoft.com/office/drawing/2014/main" val="20000"/>
                    </a:ext>
                  </a:extLst>
                </a:gridCol>
                <a:gridCol w="4790973">
                  <a:extLst>
                    <a:ext uri="{9D8B030D-6E8A-4147-A177-3AD203B41FA5}">
                      <a16:colId xmlns:a16="http://schemas.microsoft.com/office/drawing/2014/main" val="20001"/>
                    </a:ext>
                  </a:extLst>
                </a:gridCol>
                <a:gridCol w="5258350">
                  <a:extLst>
                    <a:ext uri="{9D8B030D-6E8A-4147-A177-3AD203B41FA5}">
                      <a16:colId xmlns:a16="http://schemas.microsoft.com/office/drawing/2014/main" val="20002"/>
                    </a:ext>
                  </a:extLst>
                </a:gridCol>
              </a:tblGrid>
              <a:tr h="97790">
                <a:tc>
                  <a:txBody>
                    <a:bodyPr/>
                    <a:lstStyle/>
                    <a:p>
                      <a:pPr algn="r">
                        <a:spcAft>
                          <a:spcPts val="0"/>
                        </a:spcAft>
                      </a:pPr>
                      <a:r>
                        <a:rPr lang="en-GB" sz="2800" dirty="0">
                          <a:effectLst/>
                        </a:rPr>
                        <a:t>1.2.4</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Pengusaha atau pengurus bertanggung jawab secara penuh untuk menjamin pelaksanaan SMK3 </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Dapat dilihat dalam Visi, Misi dan Program K3 yang ditetapkan oleh pengusaha atau pengurus perusahaan serta dukungan SDM dan anggaran</a:t>
                      </a:r>
                      <a:endParaRPr lang="id-ID" sz="4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379449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2730" y="809109"/>
            <a:ext cx="11053482" cy="2677656"/>
          </a:xfrm>
          <a:prstGeom prst="rect">
            <a:avLst/>
          </a:prstGeom>
        </p:spPr>
        <p:txBody>
          <a:bodyPr wrap="square">
            <a:spAutoFit/>
          </a:bodyPr>
          <a:lstStyle/>
          <a:p>
            <a:r>
              <a:rPr lang="id-ID" sz="2800" i="1" cap="all" dirty="0">
                <a:solidFill>
                  <a:srgbClr val="0070C0"/>
                </a:solidFill>
                <a:latin typeface="Times New Roman" panose="02020603050405020304" pitchFamily="18" charset="0"/>
                <a:ea typeface="Times New Roman" panose="02020603050405020304" pitchFamily="18" charset="0"/>
              </a:rPr>
              <a:t>Safety program</a:t>
            </a:r>
            <a:r>
              <a:rPr lang="id-ID" sz="2800" cap="all" dirty="0">
                <a:solidFill>
                  <a:srgbClr val="0070C0"/>
                </a:solidFill>
                <a:latin typeface="Times New Roman" panose="02020603050405020304" pitchFamily="18" charset="0"/>
                <a:ea typeface="Times New Roman" panose="02020603050405020304" pitchFamily="18" charset="0"/>
              </a:rPr>
              <a:t> atau program K3 </a:t>
            </a:r>
          </a:p>
          <a:p>
            <a:r>
              <a:rPr lang="id-ID" sz="2800" dirty="0">
                <a:latin typeface="Times New Roman" panose="02020603050405020304" pitchFamily="18" charset="0"/>
                <a:ea typeface="Times New Roman" panose="02020603050405020304" pitchFamily="18" charset="0"/>
              </a:rPr>
              <a:t>Merupakan akar dari implementasi K3 untuk menciptakan lingkungan kerja yang aman dan sehat. </a:t>
            </a:r>
            <a:r>
              <a:rPr lang="id-ID" sz="2800" i="1" dirty="0">
                <a:latin typeface="Times New Roman" panose="02020603050405020304" pitchFamily="18" charset="0"/>
                <a:ea typeface="Times New Roman" panose="02020603050405020304" pitchFamily="18" charset="0"/>
              </a:rPr>
              <a:t>Safety program</a:t>
            </a:r>
            <a:r>
              <a:rPr lang="id-ID" sz="2800" dirty="0">
                <a:latin typeface="Times New Roman" panose="02020603050405020304" pitchFamily="18" charset="0"/>
                <a:ea typeface="Times New Roman" panose="02020603050405020304" pitchFamily="18" charset="0"/>
              </a:rPr>
              <a:t> berisi perencanaan mencakup unsur-unsur K3 yang dirancang untuk mencegah dan mengurangi kecelakaan kerja dan penyakit akibat kerja. Program K3 ini berisi rencana kegiatan sesuai yang dipersyaratkan oleh UU No.1 Tahun 1970 tentang Keselamatan Kerja</a:t>
            </a:r>
            <a:endParaRPr lang="id-ID" sz="2800" dirty="0"/>
          </a:p>
        </p:txBody>
      </p:sp>
      <p:sp>
        <p:nvSpPr>
          <p:cNvPr id="6" name="Rectangle 5"/>
          <p:cNvSpPr/>
          <p:nvPr/>
        </p:nvSpPr>
        <p:spPr>
          <a:xfrm>
            <a:off x="322730" y="4029653"/>
            <a:ext cx="10905564" cy="1384995"/>
          </a:xfrm>
          <a:prstGeom prst="rect">
            <a:avLst/>
          </a:prstGeom>
        </p:spPr>
        <p:txBody>
          <a:bodyPr wrap="square">
            <a:spAutoFit/>
          </a:bodyPr>
          <a:lstStyle/>
          <a:p>
            <a:r>
              <a:rPr lang="id-ID" sz="2800" dirty="0"/>
              <a:t>Program kerja adalah susunan rencana kegiatan kerja yang sudah dirancang dan telah disepakati bersama untuk dilaksanakan dalam jangka waktu tertentu</a:t>
            </a:r>
          </a:p>
        </p:txBody>
      </p:sp>
    </p:spTree>
    <p:extLst>
      <p:ext uri="{BB962C8B-B14F-4D97-AF65-F5344CB8AC3E}">
        <p14:creationId xmlns:p14="http://schemas.microsoft.com/office/powerpoint/2010/main" val="1106192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7529" y="421865"/>
            <a:ext cx="10896599" cy="6124754"/>
          </a:xfrm>
          <a:prstGeom prst="rect">
            <a:avLst/>
          </a:prstGeom>
        </p:spPr>
        <p:txBody>
          <a:bodyPr wrap="square">
            <a:spAutoFit/>
          </a:bodyPr>
          <a:lstStyle/>
          <a:p>
            <a:r>
              <a:rPr lang="id-ID" sz="2800" dirty="0">
                <a:solidFill>
                  <a:srgbClr val="0070C0"/>
                </a:solidFill>
              </a:rPr>
              <a:t>Tujuan program K3 antara lain adalah sebagai :</a:t>
            </a:r>
          </a:p>
          <a:p>
            <a:pPr marL="363538" indent="-363538">
              <a:buFont typeface="Arial" panose="020B0604020202020204" pitchFamily="34" charset="0"/>
              <a:buChar char="•"/>
            </a:pPr>
            <a:r>
              <a:rPr lang="id-ID" sz="2800" dirty="0">
                <a:solidFill>
                  <a:srgbClr val="00B050"/>
                </a:solidFill>
              </a:rPr>
              <a:t>Mencapai visi dan misi perusahaan</a:t>
            </a:r>
          </a:p>
          <a:p>
            <a:pPr marL="363538"/>
            <a:r>
              <a:rPr lang="id-ID" sz="2800" dirty="0"/>
              <a:t>Program kerja yang jelas dan efektif akan sangat membantu perusahaan dalam mencapai visi dan misi perusahaan walaupun nanti dalam pelaksanaannya berbeda orang atau tim yang mengerjakan.</a:t>
            </a:r>
          </a:p>
          <a:p>
            <a:pPr marL="363538" indent="-363538">
              <a:buFont typeface="Arial" panose="020B0604020202020204" pitchFamily="34" charset="0"/>
              <a:buChar char="•"/>
            </a:pPr>
            <a:r>
              <a:rPr lang="id-ID" sz="2800" dirty="0">
                <a:solidFill>
                  <a:srgbClr val="00B050"/>
                </a:solidFill>
              </a:rPr>
              <a:t>Menjawab kebutuhan dari perusahaan maupun divisi.</a:t>
            </a:r>
          </a:p>
          <a:p>
            <a:pPr marL="363538"/>
            <a:r>
              <a:rPr lang="id-ID" sz="2800" dirty="0"/>
              <a:t>Program kerja yang efektif dan jelas akan membantu organisasi untuk menjawab permasalahan yang ditimbulkan dalam aktivitas pencapaian target.</a:t>
            </a:r>
          </a:p>
          <a:p>
            <a:pPr marL="363538" indent="-363538">
              <a:buFont typeface="Arial" panose="020B0604020202020204" pitchFamily="34" charset="0"/>
              <a:buChar char="•"/>
            </a:pPr>
            <a:r>
              <a:rPr lang="id-ID" sz="2800" dirty="0">
                <a:solidFill>
                  <a:srgbClr val="00B050"/>
                </a:solidFill>
              </a:rPr>
              <a:t>Memberikan arah kerja yang sistematis dan terukur.</a:t>
            </a:r>
          </a:p>
          <a:p>
            <a:pPr marL="363538"/>
            <a:r>
              <a:rPr lang="id-ID" sz="2800" dirty="0"/>
              <a:t>Program kerja akan membantu karyawan bekerja secara sistematis dan terukur sehingga diharapkan kinerja karyawan dapat meningkat.</a:t>
            </a:r>
          </a:p>
        </p:txBody>
      </p:sp>
    </p:spTree>
    <p:extLst>
      <p:ext uri="{BB962C8B-B14F-4D97-AF65-F5344CB8AC3E}">
        <p14:creationId xmlns:p14="http://schemas.microsoft.com/office/powerpoint/2010/main" val="1072961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03447703"/>
              </p:ext>
            </p:extLst>
          </p:nvPr>
        </p:nvGraphicFramePr>
        <p:xfrm>
          <a:off x="593164" y="1660961"/>
          <a:ext cx="10863730" cy="3815080"/>
        </p:xfrm>
        <a:graphic>
          <a:graphicData uri="http://schemas.openxmlformats.org/drawingml/2006/table">
            <a:tbl>
              <a:tblPr firstRow="1" bandRow="1">
                <a:tableStyleId>{5C22544A-7EE6-4342-B048-85BDC9FD1C3A}</a:tableStyleId>
              </a:tblPr>
              <a:tblGrid>
                <a:gridCol w="788819">
                  <a:extLst>
                    <a:ext uri="{9D8B030D-6E8A-4147-A177-3AD203B41FA5}">
                      <a16:colId xmlns:a16="http://schemas.microsoft.com/office/drawing/2014/main" val="20000"/>
                    </a:ext>
                  </a:extLst>
                </a:gridCol>
                <a:gridCol w="2603374">
                  <a:extLst>
                    <a:ext uri="{9D8B030D-6E8A-4147-A177-3AD203B41FA5}">
                      <a16:colId xmlns:a16="http://schemas.microsoft.com/office/drawing/2014/main" val="20001"/>
                    </a:ext>
                  </a:extLst>
                </a:gridCol>
                <a:gridCol w="4755604">
                  <a:extLst>
                    <a:ext uri="{9D8B030D-6E8A-4147-A177-3AD203B41FA5}">
                      <a16:colId xmlns:a16="http://schemas.microsoft.com/office/drawing/2014/main" val="20002"/>
                    </a:ext>
                  </a:extLst>
                </a:gridCol>
                <a:gridCol w="2715933">
                  <a:extLst>
                    <a:ext uri="{9D8B030D-6E8A-4147-A177-3AD203B41FA5}">
                      <a16:colId xmlns:a16="http://schemas.microsoft.com/office/drawing/2014/main" val="20003"/>
                    </a:ext>
                  </a:extLst>
                </a:gridCol>
              </a:tblGrid>
              <a:tr h="370840">
                <a:tc>
                  <a:txBody>
                    <a:bodyPr/>
                    <a:lstStyle/>
                    <a:p>
                      <a:pPr algn="ctr"/>
                      <a:r>
                        <a:rPr lang="id-ID" dirty="0"/>
                        <a:t>No</a:t>
                      </a:r>
                    </a:p>
                  </a:txBody>
                  <a:tcPr anchor="ctr"/>
                </a:tc>
                <a:tc>
                  <a:txBody>
                    <a:bodyPr/>
                    <a:lstStyle/>
                    <a:p>
                      <a:pPr algn="ctr"/>
                      <a:r>
                        <a:rPr lang="id-ID" dirty="0"/>
                        <a:t>SMART</a:t>
                      </a:r>
                    </a:p>
                  </a:txBody>
                  <a:tcPr anchor="ctr"/>
                </a:tc>
                <a:tc>
                  <a:txBody>
                    <a:bodyPr/>
                    <a:lstStyle/>
                    <a:p>
                      <a:pPr algn="ctr"/>
                      <a:r>
                        <a:rPr lang="id-ID" dirty="0"/>
                        <a:t>KRITERIA</a:t>
                      </a:r>
                    </a:p>
                  </a:txBody>
                  <a:tcPr anchor="ctr"/>
                </a:tc>
                <a:tc>
                  <a:txBody>
                    <a:bodyPr/>
                    <a:lstStyle/>
                    <a:p>
                      <a:pPr algn="ctr"/>
                      <a:r>
                        <a:rPr lang="id-ID" dirty="0"/>
                        <a:t>TARGET UTAMA/WAKTU</a:t>
                      </a:r>
                    </a:p>
                  </a:txBody>
                  <a:tcPr anchor="ctr"/>
                </a:tc>
                <a:extLst>
                  <a:ext uri="{0D108BD9-81ED-4DB2-BD59-A6C34878D82A}">
                    <a16:rowId xmlns:a16="http://schemas.microsoft.com/office/drawing/2014/main" val="10000"/>
                  </a:ext>
                </a:extLst>
              </a:tr>
              <a:tr h="370840">
                <a:tc>
                  <a:txBody>
                    <a:bodyPr/>
                    <a:lstStyle/>
                    <a:p>
                      <a:pPr algn="ctr"/>
                      <a:r>
                        <a:rPr lang="id-ID" dirty="0"/>
                        <a:t>1</a:t>
                      </a:r>
                    </a:p>
                  </a:txBody>
                  <a:tcPr anchor="ctr"/>
                </a:tc>
                <a:tc>
                  <a:txBody>
                    <a:bodyPr/>
                    <a:lstStyle/>
                    <a:p>
                      <a:r>
                        <a:rPr lang="id-ID" dirty="0"/>
                        <a:t>Spesifik</a:t>
                      </a:r>
                    </a:p>
                    <a:p>
                      <a:r>
                        <a:rPr lang="id-ID" sz="1600" dirty="0"/>
                        <a:t>Khusus</a:t>
                      </a:r>
                    </a:p>
                  </a:txBody>
                  <a:tcPr anchor="ctr"/>
                </a:tc>
                <a:tc>
                  <a:txBody>
                    <a:bodyPr/>
                    <a:lstStyle/>
                    <a:p>
                      <a:r>
                        <a:rPr lang="id-ID" dirty="0"/>
                        <a:t>Buatlah target yang akan dicapai se-spesifik mungkin </a:t>
                      </a:r>
                    </a:p>
                  </a:txBody>
                  <a:tcPr/>
                </a:tc>
                <a:tc rowSpan="4">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d-ID" dirty="0"/>
                        <a:t>Zero Fatality</a:t>
                      </a:r>
                    </a:p>
                    <a:p>
                      <a:endParaRPr lang="id-ID" dirty="0"/>
                    </a:p>
                  </a:txBody>
                  <a:tcPr anchor="ctr"/>
                </a:tc>
                <a:extLst>
                  <a:ext uri="{0D108BD9-81ED-4DB2-BD59-A6C34878D82A}">
                    <a16:rowId xmlns:a16="http://schemas.microsoft.com/office/drawing/2014/main" val="10001"/>
                  </a:ext>
                </a:extLst>
              </a:tr>
              <a:tr h="370840">
                <a:tc>
                  <a:txBody>
                    <a:bodyPr/>
                    <a:lstStyle/>
                    <a:p>
                      <a:pPr algn="ctr"/>
                      <a:r>
                        <a:rPr lang="id-ID" dirty="0"/>
                        <a:t>2</a:t>
                      </a:r>
                    </a:p>
                  </a:txBody>
                  <a:tcPr anchor="ctr"/>
                </a:tc>
                <a:tc>
                  <a:txBody>
                    <a:bodyPr/>
                    <a:lstStyle/>
                    <a:p>
                      <a:r>
                        <a:rPr lang="id-ID" dirty="0"/>
                        <a:t>Measureable</a:t>
                      </a:r>
                    </a:p>
                    <a:p>
                      <a:r>
                        <a:rPr lang="id-ID" sz="1600" dirty="0"/>
                        <a:t>Terukur</a:t>
                      </a:r>
                    </a:p>
                  </a:txBody>
                  <a:tcPr anchor="ctr"/>
                </a:tc>
                <a:tc>
                  <a:txBody>
                    <a:bodyPr/>
                    <a:lstStyle/>
                    <a:p>
                      <a:r>
                        <a:rPr lang="id-ID" dirty="0"/>
                        <a:t>Miliki kriteria untuk mengukur progres dari tindakan yang sudah dilakukan</a:t>
                      </a:r>
                    </a:p>
                  </a:txBody>
                  <a:tcPr/>
                </a:tc>
                <a:tc vMerge="1">
                  <a:txBody>
                    <a:bodyPr/>
                    <a:lstStyle/>
                    <a:p>
                      <a:endParaRPr lang="id-ID" dirty="0"/>
                    </a:p>
                  </a:txBody>
                  <a:tcPr/>
                </a:tc>
                <a:extLst>
                  <a:ext uri="{0D108BD9-81ED-4DB2-BD59-A6C34878D82A}">
                    <a16:rowId xmlns:a16="http://schemas.microsoft.com/office/drawing/2014/main" val="10002"/>
                  </a:ext>
                </a:extLst>
              </a:tr>
              <a:tr h="370840">
                <a:tc>
                  <a:txBody>
                    <a:bodyPr/>
                    <a:lstStyle/>
                    <a:p>
                      <a:pPr algn="ctr"/>
                      <a:r>
                        <a:rPr lang="id-ID" dirty="0"/>
                        <a:t>3</a:t>
                      </a:r>
                    </a:p>
                  </a:txBody>
                  <a:tcPr anchor="ctr"/>
                </a:tc>
                <a:tc>
                  <a:txBody>
                    <a:bodyPr/>
                    <a:lstStyle/>
                    <a:p>
                      <a:r>
                        <a:rPr lang="id-ID" dirty="0"/>
                        <a:t>Achievable</a:t>
                      </a:r>
                    </a:p>
                    <a:p>
                      <a:r>
                        <a:rPr lang="id-ID" sz="1600" dirty="0"/>
                        <a:t>Dapat Tercapai</a:t>
                      </a:r>
                    </a:p>
                  </a:txBody>
                  <a:tcPr anchor="ctr"/>
                </a:tc>
                <a:tc>
                  <a:txBody>
                    <a:bodyPr/>
                    <a:lstStyle/>
                    <a:p>
                      <a:r>
                        <a:rPr lang="sv-SE" dirty="0"/>
                        <a:t>Target yang ditetapkan akan dapat dicapai apabila kita telah menentukan apa yang paling penting</a:t>
                      </a:r>
                      <a:endParaRPr lang="id-ID" dirty="0"/>
                    </a:p>
                  </a:txBody>
                  <a:tcPr/>
                </a:tc>
                <a:tc vMerge="1">
                  <a:txBody>
                    <a:bodyPr/>
                    <a:lstStyle/>
                    <a:p>
                      <a:endParaRPr lang="id-ID" dirty="0"/>
                    </a:p>
                  </a:txBody>
                  <a:tcPr/>
                </a:tc>
                <a:extLst>
                  <a:ext uri="{0D108BD9-81ED-4DB2-BD59-A6C34878D82A}">
                    <a16:rowId xmlns:a16="http://schemas.microsoft.com/office/drawing/2014/main" val="10003"/>
                  </a:ext>
                </a:extLst>
              </a:tr>
              <a:tr h="370840">
                <a:tc>
                  <a:txBody>
                    <a:bodyPr/>
                    <a:lstStyle/>
                    <a:p>
                      <a:pPr algn="ctr"/>
                      <a:r>
                        <a:rPr lang="id-ID" dirty="0"/>
                        <a:t>4</a:t>
                      </a:r>
                    </a:p>
                  </a:txBody>
                  <a:tcPr anchor="ctr"/>
                </a:tc>
                <a:tc>
                  <a:txBody>
                    <a:bodyPr/>
                    <a:lstStyle/>
                    <a:p>
                      <a:r>
                        <a:rPr lang="id-ID" dirty="0"/>
                        <a:t>Relevan</a:t>
                      </a:r>
                    </a:p>
                    <a:p>
                      <a:r>
                        <a:rPr lang="id-ID" sz="1600" dirty="0"/>
                        <a:t>Sesuai</a:t>
                      </a:r>
                    </a:p>
                  </a:txBody>
                  <a:tcPr anchor="ctr"/>
                </a:tc>
                <a:tc>
                  <a:txBody>
                    <a:bodyPr/>
                    <a:lstStyle/>
                    <a:p>
                      <a:r>
                        <a:rPr lang="id-ID" dirty="0"/>
                        <a:t>Buat target yang selaras dengan target target yang lain</a:t>
                      </a:r>
                    </a:p>
                  </a:txBody>
                  <a:tcPr/>
                </a:tc>
                <a:tc vMerge="1">
                  <a:txBody>
                    <a:bodyPr/>
                    <a:lstStyle/>
                    <a:p>
                      <a:endParaRPr lang="id-ID" dirty="0"/>
                    </a:p>
                  </a:txBody>
                  <a:tcPr/>
                </a:tc>
                <a:extLst>
                  <a:ext uri="{0D108BD9-81ED-4DB2-BD59-A6C34878D82A}">
                    <a16:rowId xmlns:a16="http://schemas.microsoft.com/office/drawing/2014/main" val="10004"/>
                  </a:ext>
                </a:extLst>
              </a:tr>
              <a:tr h="370840">
                <a:tc>
                  <a:txBody>
                    <a:bodyPr/>
                    <a:lstStyle/>
                    <a:p>
                      <a:pPr algn="ctr"/>
                      <a:r>
                        <a:rPr lang="id-ID" dirty="0"/>
                        <a:t>5</a:t>
                      </a:r>
                    </a:p>
                  </a:txBody>
                  <a:tcPr anchor="ctr"/>
                </a:tc>
                <a:tc>
                  <a:txBody>
                    <a:bodyPr/>
                    <a:lstStyle/>
                    <a:p>
                      <a:r>
                        <a:rPr lang="id-ID" dirty="0"/>
                        <a:t>Timely</a:t>
                      </a:r>
                    </a:p>
                    <a:p>
                      <a:r>
                        <a:rPr lang="id-ID" sz="1600" dirty="0"/>
                        <a:t>Batas Waktu</a:t>
                      </a:r>
                    </a:p>
                  </a:txBody>
                  <a:tcPr anchor="ctr"/>
                </a:tc>
                <a:tc>
                  <a:txBody>
                    <a:bodyPr/>
                    <a:lstStyle/>
                    <a:p>
                      <a:r>
                        <a:rPr lang="id-ID" dirty="0"/>
                        <a:t>Adanya batas waktu</a:t>
                      </a:r>
                    </a:p>
                  </a:txBody>
                  <a:tcPr/>
                </a:tc>
                <a:tc>
                  <a:txBody>
                    <a:bodyPr/>
                    <a:lstStyle/>
                    <a:p>
                      <a:r>
                        <a:rPr lang="id-ID" dirty="0"/>
                        <a:t>Selama setahun</a:t>
                      </a:r>
                    </a:p>
                  </a:txBody>
                  <a:tcPr/>
                </a:tc>
                <a:extLst>
                  <a:ext uri="{0D108BD9-81ED-4DB2-BD59-A6C34878D82A}">
                    <a16:rowId xmlns:a16="http://schemas.microsoft.com/office/drawing/2014/main" val="10005"/>
                  </a:ext>
                </a:extLst>
              </a:tr>
            </a:tbl>
          </a:graphicData>
        </a:graphic>
      </p:graphicFrame>
      <p:sp>
        <p:nvSpPr>
          <p:cNvPr id="5" name="Rectangle 4"/>
          <p:cNvSpPr/>
          <p:nvPr/>
        </p:nvSpPr>
        <p:spPr>
          <a:xfrm>
            <a:off x="517294" y="756628"/>
            <a:ext cx="7501156" cy="461665"/>
          </a:xfrm>
          <a:prstGeom prst="rect">
            <a:avLst/>
          </a:prstGeom>
        </p:spPr>
        <p:txBody>
          <a:bodyPr wrap="none">
            <a:spAutoFit/>
          </a:bodyPr>
          <a:lstStyle/>
          <a:p>
            <a:r>
              <a:rPr lang="id-ID" sz="2400" b="1" cap="all" dirty="0"/>
              <a:t>program kerja K3 dengan metode </a:t>
            </a:r>
            <a:r>
              <a:rPr lang="id-ID" sz="2400" b="1" i="1" cap="all" dirty="0"/>
              <a:t>smart goal</a:t>
            </a:r>
            <a:endParaRPr lang="id-ID" sz="2400" b="1" cap="all" dirty="0"/>
          </a:p>
        </p:txBody>
      </p:sp>
    </p:spTree>
    <p:extLst>
      <p:ext uri="{BB962C8B-B14F-4D97-AF65-F5344CB8AC3E}">
        <p14:creationId xmlns:p14="http://schemas.microsoft.com/office/powerpoint/2010/main" val="504413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94285395"/>
              </p:ext>
            </p:extLst>
          </p:nvPr>
        </p:nvGraphicFramePr>
        <p:xfrm>
          <a:off x="601851" y="1319119"/>
          <a:ext cx="10868491" cy="4771496"/>
        </p:xfrm>
        <a:graphic>
          <a:graphicData uri="http://schemas.openxmlformats.org/drawingml/2006/table">
            <a:tbl>
              <a:tblPr>
                <a:tableStyleId>{5C22544A-7EE6-4342-B048-85BDC9FD1C3A}</a:tableStyleId>
              </a:tblPr>
              <a:tblGrid>
                <a:gridCol w="2585459">
                  <a:extLst>
                    <a:ext uri="{9D8B030D-6E8A-4147-A177-3AD203B41FA5}">
                      <a16:colId xmlns:a16="http://schemas.microsoft.com/office/drawing/2014/main" val="20000"/>
                    </a:ext>
                  </a:extLst>
                </a:gridCol>
                <a:gridCol w="1532608">
                  <a:extLst>
                    <a:ext uri="{9D8B030D-6E8A-4147-A177-3AD203B41FA5}">
                      <a16:colId xmlns:a16="http://schemas.microsoft.com/office/drawing/2014/main" val="20001"/>
                    </a:ext>
                  </a:extLst>
                </a:gridCol>
                <a:gridCol w="1438835">
                  <a:extLst>
                    <a:ext uri="{9D8B030D-6E8A-4147-A177-3AD203B41FA5}">
                      <a16:colId xmlns:a16="http://schemas.microsoft.com/office/drawing/2014/main" val="20002"/>
                    </a:ext>
                  </a:extLst>
                </a:gridCol>
                <a:gridCol w="1573306">
                  <a:extLst>
                    <a:ext uri="{9D8B030D-6E8A-4147-A177-3AD203B41FA5}">
                      <a16:colId xmlns:a16="http://schemas.microsoft.com/office/drawing/2014/main" val="20003"/>
                    </a:ext>
                  </a:extLst>
                </a:gridCol>
                <a:gridCol w="1827109">
                  <a:extLst>
                    <a:ext uri="{9D8B030D-6E8A-4147-A177-3AD203B41FA5}">
                      <a16:colId xmlns:a16="http://schemas.microsoft.com/office/drawing/2014/main" val="20004"/>
                    </a:ext>
                  </a:extLst>
                </a:gridCol>
                <a:gridCol w="1911174">
                  <a:extLst>
                    <a:ext uri="{9D8B030D-6E8A-4147-A177-3AD203B41FA5}">
                      <a16:colId xmlns:a16="http://schemas.microsoft.com/office/drawing/2014/main" val="20005"/>
                    </a:ext>
                  </a:extLst>
                </a:gridCol>
              </a:tblGrid>
              <a:tr h="630704">
                <a:tc>
                  <a:txBody>
                    <a:bodyPr/>
                    <a:lstStyle/>
                    <a:p>
                      <a:pPr algn="ctr" fontAlgn="ctr"/>
                      <a:r>
                        <a:rPr lang="id-ID" sz="2400" u="none" strike="noStrike" dirty="0">
                          <a:solidFill>
                            <a:schemeClr val="bg1"/>
                          </a:solidFill>
                          <a:effectLst/>
                        </a:rPr>
                        <a:t>TUJUAN</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tc>
                  <a:txBody>
                    <a:bodyPr/>
                    <a:lstStyle/>
                    <a:p>
                      <a:pPr algn="ctr" fontAlgn="ctr"/>
                      <a:r>
                        <a:rPr lang="id-ID" sz="2400" u="none" strike="noStrike" dirty="0">
                          <a:solidFill>
                            <a:schemeClr val="bg1"/>
                          </a:solidFill>
                          <a:effectLst/>
                        </a:rPr>
                        <a:t>SASARAN</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tc>
                  <a:txBody>
                    <a:bodyPr/>
                    <a:lstStyle/>
                    <a:p>
                      <a:pPr algn="ctr" fontAlgn="ctr"/>
                      <a:r>
                        <a:rPr lang="id-ID" sz="2400" u="none" strike="noStrike" dirty="0">
                          <a:solidFill>
                            <a:schemeClr val="bg1"/>
                          </a:solidFill>
                          <a:effectLst/>
                        </a:rPr>
                        <a:t>STRATEGI</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tc>
                  <a:txBody>
                    <a:bodyPr/>
                    <a:lstStyle/>
                    <a:p>
                      <a:pPr algn="ctr" fontAlgn="ctr"/>
                      <a:r>
                        <a:rPr lang="id-ID" sz="2400" u="none" strike="noStrike" dirty="0">
                          <a:solidFill>
                            <a:schemeClr val="bg1"/>
                          </a:solidFill>
                          <a:effectLst/>
                        </a:rPr>
                        <a:t>KEBIJAKAN</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tc>
                  <a:txBody>
                    <a:bodyPr/>
                    <a:lstStyle/>
                    <a:p>
                      <a:pPr algn="ctr" fontAlgn="ctr"/>
                      <a:r>
                        <a:rPr lang="id-ID" sz="2400" u="none" strike="noStrike" dirty="0">
                          <a:solidFill>
                            <a:schemeClr val="bg1"/>
                          </a:solidFill>
                          <a:effectLst/>
                        </a:rPr>
                        <a:t>PROGRAM KERJA</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tc>
                  <a:txBody>
                    <a:bodyPr/>
                    <a:lstStyle/>
                    <a:p>
                      <a:pPr algn="ctr" fontAlgn="ctr"/>
                      <a:r>
                        <a:rPr lang="id-ID" sz="2400" u="none" strike="noStrike" dirty="0">
                          <a:solidFill>
                            <a:schemeClr val="bg1"/>
                          </a:solidFill>
                          <a:effectLst/>
                        </a:rPr>
                        <a:t>TARGET</a:t>
                      </a:r>
                      <a:endParaRPr lang="id-ID" sz="2400" b="0" i="0" u="none" strike="noStrike" dirty="0">
                        <a:solidFill>
                          <a:schemeClr val="bg1"/>
                        </a:solidFill>
                        <a:effectLst/>
                        <a:latin typeface="Calibri" panose="020F0502020204030204" pitchFamily="34" charset="0"/>
                      </a:endParaRPr>
                    </a:p>
                  </a:txBody>
                  <a:tcPr marL="8308" marR="8308" marT="8308" marB="0" anchor="ctr">
                    <a:solidFill>
                      <a:srgbClr val="00B0F0"/>
                    </a:solidFill>
                  </a:tcPr>
                </a:tc>
                <a:extLst>
                  <a:ext uri="{0D108BD9-81ED-4DB2-BD59-A6C34878D82A}">
                    <a16:rowId xmlns:a16="http://schemas.microsoft.com/office/drawing/2014/main" val="10000"/>
                  </a:ext>
                </a:extLst>
              </a:tr>
              <a:tr h="630704">
                <a:tc>
                  <a:txBody>
                    <a:bodyPr/>
                    <a:lstStyle/>
                    <a:p>
                      <a:pPr marL="93663" indent="0" algn="l" fontAlgn="ctr"/>
                      <a:r>
                        <a:rPr lang="id-ID" sz="2400" b="0" i="0" u="none" strike="noStrike" dirty="0">
                          <a:solidFill>
                            <a:srgbClr val="000000"/>
                          </a:solidFill>
                          <a:effectLst/>
                          <a:latin typeface="Calibri" panose="020F0502020204030204" pitchFamily="34" charset="0"/>
                        </a:rPr>
                        <a:t>Melindungi dan menjamin</a:t>
                      </a:r>
                      <a:r>
                        <a:rPr lang="id-ID" sz="2400" b="0" i="0" u="none" strike="noStrike" baseline="0" dirty="0">
                          <a:solidFill>
                            <a:srgbClr val="000000"/>
                          </a:solidFill>
                          <a:effectLst/>
                          <a:latin typeface="Calibri" panose="020F0502020204030204" pitchFamily="34" charset="0"/>
                        </a:rPr>
                        <a:t> keselamatan setiap tenaga kerja dan orang lain ditempat kerja serta menjamin setiap sumber produksi dapat digunakan secara aman dan efisien</a:t>
                      </a:r>
                      <a:endParaRPr lang="id-ID" sz="2400" b="0" i="0" u="none" strike="noStrike" dirty="0">
                        <a:solidFill>
                          <a:srgbClr val="000000"/>
                        </a:solidFill>
                        <a:effectLst/>
                        <a:latin typeface="Calibri" panose="020F0502020204030204" pitchFamily="34" charset="0"/>
                      </a:endParaRPr>
                    </a:p>
                  </a:txBody>
                  <a:tcPr marL="8308" marR="8308" marT="8308" marB="0"/>
                </a:tc>
                <a:tc>
                  <a:txBody>
                    <a:bodyPr/>
                    <a:lstStyle/>
                    <a:p>
                      <a:pPr marL="93663" indent="0" algn="l" fontAlgn="ctr"/>
                      <a:r>
                        <a:rPr lang="id-ID" sz="2400" b="0" i="0" u="none" strike="noStrike" dirty="0">
                          <a:solidFill>
                            <a:srgbClr val="000000"/>
                          </a:solidFill>
                          <a:effectLst/>
                          <a:latin typeface="Calibri" panose="020F0502020204030204" pitchFamily="34" charset="0"/>
                        </a:rPr>
                        <a:t>Nihil Kecelakaan/Zero Accident</a:t>
                      </a:r>
                    </a:p>
                  </a:txBody>
                  <a:tcPr marL="8308" marR="8308" marT="8308" marB="0"/>
                </a:tc>
                <a:tc>
                  <a:txBody>
                    <a:bodyPr/>
                    <a:lstStyle/>
                    <a:p>
                      <a:pPr algn="ctr" fontAlgn="ctr"/>
                      <a:r>
                        <a:rPr lang="id-ID" sz="2400" b="0" i="0" u="none" strike="noStrike" dirty="0">
                          <a:solidFill>
                            <a:srgbClr val="000000"/>
                          </a:solidFill>
                          <a:effectLst/>
                          <a:latin typeface="Calibri" panose="020F0502020204030204" pitchFamily="34" charset="0"/>
                        </a:rPr>
                        <a:t>-</a:t>
                      </a:r>
                    </a:p>
                  </a:txBody>
                  <a:tcPr marL="8308" marR="8308" marT="8308" marB="0" anchor="ctr"/>
                </a:tc>
                <a:tc>
                  <a:txBody>
                    <a:bodyPr/>
                    <a:lstStyle/>
                    <a:p>
                      <a:pPr algn="ctr" fontAlgn="ctr"/>
                      <a:r>
                        <a:rPr lang="id-ID" sz="2400" b="0" i="0" u="none" strike="noStrike" dirty="0">
                          <a:solidFill>
                            <a:srgbClr val="000000"/>
                          </a:solidFill>
                          <a:effectLst/>
                          <a:latin typeface="Calibri" panose="020F0502020204030204" pitchFamily="34" charset="0"/>
                        </a:rPr>
                        <a:t>-</a:t>
                      </a:r>
                    </a:p>
                  </a:txBody>
                  <a:tcPr marL="8308" marR="8308" marT="8308" marB="0" anchor="ctr"/>
                </a:tc>
                <a:tc>
                  <a:txBody>
                    <a:bodyPr/>
                    <a:lstStyle/>
                    <a:p>
                      <a:pPr algn="ctr" fontAlgn="ctr"/>
                      <a:r>
                        <a:rPr lang="id-ID" sz="2400" b="0" i="0" u="none" strike="noStrike" dirty="0">
                          <a:solidFill>
                            <a:srgbClr val="000000"/>
                          </a:solidFill>
                          <a:effectLst/>
                          <a:latin typeface="Calibri" panose="020F0502020204030204" pitchFamily="34" charset="0"/>
                        </a:rPr>
                        <a:t>Diisi/dibuat</a:t>
                      </a:r>
                      <a:r>
                        <a:rPr lang="id-ID" sz="2400" b="0" i="0" u="none" strike="noStrike" baseline="0" dirty="0">
                          <a:solidFill>
                            <a:srgbClr val="000000"/>
                          </a:solidFill>
                          <a:effectLst/>
                          <a:latin typeface="Calibri" panose="020F0502020204030204" pitchFamily="34" charset="0"/>
                        </a:rPr>
                        <a:t> program</a:t>
                      </a:r>
                      <a:endParaRPr lang="id-ID" sz="2400" b="0" i="0" u="none" strike="noStrike" dirty="0">
                        <a:solidFill>
                          <a:srgbClr val="000000"/>
                        </a:solidFill>
                        <a:effectLst/>
                        <a:latin typeface="Calibri" panose="020F0502020204030204" pitchFamily="34" charset="0"/>
                      </a:endParaRPr>
                    </a:p>
                  </a:txBody>
                  <a:tcPr marL="8308" marR="8308" marT="8308" marB="0" anchor="ctr"/>
                </a:tc>
                <a:tc>
                  <a:txBody>
                    <a:bodyPr/>
                    <a:lstStyle/>
                    <a:p>
                      <a:pPr algn="ctr" fontAlgn="ctr"/>
                      <a:r>
                        <a:rPr lang="id-ID" sz="2400" b="0" i="0" u="none" strike="noStrike" dirty="0">
                          <a:solidFill>
                            <a:srgbClr val="000000"/>
                          </a:solidFill>
                          <a:effectLst/>
                          <a:latin typeface="Calibri" panose="020F0502020204030204" pitchFamily="34" charset="0"/>
                        </a:rPr>
                        <a:t>Ada target</a:t>
                      </a:r>
                      <a:r>
                        <a:rPr lang="id-ID" sz="2400" b="0" i="0" u="none" strike="noStrike" baseline="0" dirty="0">
                          <a:solidFill>
                            <a:srgbClr val="000000"/>
                          </a:solidFill>
                          <a:effectLst/>
                          <a:latin typeface="Calibri" panose="020F0502020204030204" pitchFamily="34" charset="0"/>
                        </a:rPr>
                        <a:t> waktu</a:t>
                      </a:r>
                      <a:endParaRPr lang="id-ID" sz="2400" b="0" i="0" u="none" strike="noStrike" dirty="0">
                        <a:solidFill>
                          <a:srgbClr val="000000"/>
                        </a:solidFill>
                        <a:effectLst/>
                        <a:latin typeface="Calibri" panose="020F0502020204030204" pitchFamily="34" charset="0"/>
                      </a:endParaRPr>
                    </a:p>
                  </a:txBody>
                  <a:tcPr marL="8308" marR="8308" marT="8308"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41016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5258" y="153371"/>
            <a:ext cx="5462970" cy="584775"/>
          </a:xfrm>
          <a:prstGeom prst="rect">
            <a:avLst/>
          </a:prstGeom>
        </p:spPr>
        <p:txBody>
          <a:bodyPr wrap="none">
            <a:spAutoFit/>
          </a:bodyPr>
          <a:lstStyle/>
          <a:p>
            <a:pPr algn="ctr">
              <a:spcAft>
                <a:spcPts val="0"/>
              </a:spcAft>
              <a:tabLst>
                <a:tab pos="2637155" algn="ctr"/>
                <a:tab pos="5274310" algn="r"/>
              </a:tabLst>
            </a:pPr>
            <a:r>
              <a:rPr lang="en-US" sz="3200" b="1" dirty="0">
                <a:solidFill>
                  <a:srgbClr val="0070C0"/>
                </a:solidFill>
                <a:latin typeface="Calibri" panose="020F0502020204030204" pitchFamily="34" charset="0"/>
                <a:ea typeface="Times New Roman" panose="02020603050405020304" pitchFamily="18" charset="0"/>
              </a:rPr>
              <a:t>3. </a:t>
            </a:r>
            <a:r>
              <a:rPr lang="id-ID" sz="3200" b="1" dirty="0">
                <a:solidFill>
                  <a:srgbClr val="0070C0"/>
                </a:solidFill>
                <a:latin typeface="Calibri" panose="020F0502020204030204" pitchFamily="34" charset="0"/>
                <a:ea typeface="Times New Roman" panose="02020603050405020304" pitchFamily="18" charset="0"/>
              </a:rPr>
              <a:t>HASIL TEMUAN AUDIT SMK3</a:t>
            </a:r>
            <a:endParaRPr lang="id-ID" sz="4400" dirty="0">
              <a:solidFill>
                <a:srgbClr val="0070C0"/>
              </a:solidFill>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28619400"/>
              </p:ext>
            </p:extLst>
          </p:nvPr>
        </p:nvGraphicFramePr>
        <p:xfrm>
          <a:off x="678019" y="1327180"/>
          <a:ext cx="10940240" cy="2560320"/>
        </p:xfrm>
        <a:graphic>
          <a:graphicData uri="http://schemas.openxmlformats.org/drawingml/2006/table">
            <a:tbl>
              <a:tblPr>
                <a:tableStyleId>{5C22544A-7EE6-4342-B048-85BDC9FD1C3A}</a:tableStyleId>
              </a:tblPr>
              <a:tblGrid>
                <a:gridCol w="1077569">
                  <a:extLst>
                    <a:ext uri="{9D8B030D-6E8A-4147-A177-3AD203B41FA5}">
                      <a16:colId xmlns:a16="http://schemas.microsoft.com/office/drawing/2014/main" val="20000"/>
                    </a:ext>
                  </a:extLst>
                </a:gridCol>
                <a:gridCol w="4701988">
                  <a:extLst>
                    <a:ext uri="{9D8B030D-6E8A-4147-A177-3AD203B41FA5}">
                      <a16:colId xmlns:a16="http://schemas.microsoft.com/office/drawing/2014/main" val="20001"/>
                    </a:ext>
                  </a:extLst>
                </a:gridCol>
                <a:gridCol w="5160683">
                  <a:extLst>
                    <a:ext uri="{9D8B030D-6E8A-4147-A177-3AD203B41FA5}">
                      <a16:colId xmlns:a16="http://schemas.microsoft.com/office/drawing/2014/main" val="20002"/>
                    </a:ext>
                  </a:extLst>
                </a:gridCol>
              </a:tblGrid>
              <a:tr h="97790">
                <a:tc>
                  <a:txBody>
                    <a:bodyPr/>
                    <a:lstStyle/>
                    <a:p>
                      <a:pPr algn="r">
                        <a:spcAft>
                          <a:spcPts val="0"/>
                        </a:spcAft>
                      </a:pPr>
                      <a:r>
                        <a:rPr lang="id-ID" sz="2800" dirty="0">
                          <a:effectLst/>
                        </a:rPr>
                        <a:t>1.3.3</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Pengurus harus meninjau ulang pelaksanaan SMK3 secara berkala untuk menilai kesesuaian dan efektivitas SMK3</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Peninjauan ulang pelaksanaan SMK3 secara berkala dilakukan setelah audit internal dan dilaporkan adanya </a:t>
                      </a:r>
                      <a:r>
                        <a:rPr lang="id-ID" sz="2800" dirty="0">
                          <a:solidFill>
                            <a:srgbClr val="FF0000"/>
                          </a:solidFill>
                          <a:effectLst/>
                        </a:rPr>
                        <a:t>temuan ketidak sesuaian terhadap kriteria audit</a:t>
                      </a:r>
                      <a:endParaRPr lang="id-ID" sz="44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2381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8506526"/>
              </p:ext>
            </p:extLst>
          </p:nvPr>
        </p:nvGraphicFramePr>
        <p:xfrm>
          <a:off x="500034" y="2319862"/>
          <a:ext cx="9098677" cy="2595880"/>
        </p:xfrm>
        <a:graphic>
          <a:graphicData uri="http://schemas.openxmlformats.org/drawingml/2006/table">
            <a:tbl>
              <a:tblPr firstRow="1" bandRow="1">
                <a:tableStyleId>{5C22544A-7EE6-4342-B048-85BDC9FD1C3A}</a:tableStyleId>
              </a:tblPr>
              <a:tblGrid>
                <a:gridCol w="2282474">
                  <a:extLst>
                    <a:ext uri="{9D8B030D-6E8A-4147-A177-3AD203B41FA5}">
                      <a16:colId xmlns:a16="http://schemas.microsoft.com/office/drawing/2014/main" val="20000"/>
                    </a:ext>
                  </a:extLst>
                </a:gridCol>
                <a:gridCol w="1477721">
                  <a:extLst>
                    <a:ext uri="{9D8B030D-6E8A-4147-A177-3AD203B41FA5}">
                      <a16:colId xmlns:a16="http://schemas.microsoft.com/office/drawing/2014/main" val="20001"/>
                    </a:ext>
                  </a:extLst>
                </a:gridCol>
                <a:gridCol w="1425389">
                  <a:extLst>
                    <a:ext uri="{9D8B030D-6E8A-4147-A177-3AD203B41FA5}">
                      <a16:colId xmlns:a16="http://schemas.microsoft.com/office/drawing/2014/main" val="20002"/>
                    </a:ext>
                  </a:extLst>
                </a:gridCol>
                <a:gridCol w="1277470">
                  <a:extLst>
                    <a:ext uri="{9D8B030D-6E8A-4147-A177-3AD203B41FA5}">
                      <a16:colId xmlns:a16="http://schemas.microsoft.com/office/drawing/2014/main" val="20003"/>
                    </a:ext>
                  </a:extLst>
                </a:gridCol>
                <a:gridCol w="1358153">
                  <a:extLst>
                    <a:ext uri="{9D8B030D-6E8A-4147-A177-3AD203B41FA5}">
                      <a16:colId xmlns:a16="http://schemas.microsoft.com/office/drawing/2014/main" val="20004"/>
                    </a:ext>
                  </a:extLst>
                </a:gridCol>
                <a:gridCol w="1277470">
                  <a:extLst>
                    <a:ext uri="{9D8B030D-6E8A-4147-A177-3AD203B41FA5}">
                      <a16:colId xmlns:a16="http://schemas.microsoft.com/office/drawing/2014/main" val="20005"/>
                    </a:ext>
                  </a:extLst>
                </a:gridCol>
              </a:tblGrid>
              <a:tr h="370840">
                <a:tc rowSpan="2">
                  <a:txBody>
                    <a:bodyPr/>
                    <a:lstStyle/>
                    <a:p>
                      <a:pPr algn="ctr"/>
                      <a:r>
                        <a:rPr lang="id-ID" dirty="0"/>
                        <a:t>DIVISI</a:t>
                      </a:r>
                    </a:p>
                  </a:txBody>
                  <a:tcPr anchor="ctr"/>
                </a:tc>
                <a:tc gridSpan="4">
                  <a:txBody>
                    <a:bodyPr/>
                    <a:lstStyle/>
                    <a:p>
                      <a:pPr algn="ctr"/>
                      <a:r>
                        <a:rPr lang="id-ID" dirty="0"/>
                        <a:t>TEMUAN</a:t>
                      </a:r>
                    </a:p>
                  </a:txBody>
                  <a:tcPr/>
                </a:tc>
                <a:tc hMerge="1">
                  <a:txBody>
                    <a:bodyPr/>
                    <a:lstStyle/>
                    <a:p>
                      <a:endParaRPr lang="id-ID" dirty="0"/>
                    </a:p>
                  </a:txBody>
                  <a:tcPr/>
                </a:tc>
                <a:tc hMerge="1">
                  <a:txBody>
                    <a:bodyPr/>
                    <a:lstStyle/>
                    <a:p>
                      <a:endParaRPr lang="id-ID" dirty="0"/>
                    </a:p>
                  </a:txBody>
                  <a:tcPr/>
                </a:tc>
                <a:tc hMerge="1">
                  <a:txBody>
                    <a:bodyPr/>
                    <a:lstStyle/>
                    <a:p>
                      <a:endParaRPr lang="id-ID" dirty="0"/>
                    </a:p>
                  </a:txBody>
                  <a:tcPr/>
                </a:tc>
                <a:tc rowSpan="2">
                  <a:txBody>
                    <a:bodyPr/>
                    <a:lstStyle/>
                    <a:p>
                      <a:pPr algn="ctr"/>
                      <a:r>
                        <a:rPr lang="id-ID" dirty="0"/>
                        <a:t>JUMLAH</a:t>
                      </a:r>
                    </a:p>
                  </a:txBody>
                  <a:tcPr anchor="ctr"/>
                </a:tc>
                <a:extLst>
                  <a:ext uri="{0D108BD9-81ED-4DB2-BD59-A6C34878D82A}">
                    <a16:rowId xmlns:a16="http://schemas.microsoft.com/office/drawing/2014/main" val="10000"/>
                  </a:ext>
                </a:extLst>
              </a:tr>
              <a:tr h="370840">
                <a:tc vMerge="1">
                  <a:txBody>
                    <a:bodyPr/>
                    <a:lstStyle/>
                    <a:p>
                      <a:endParaRPr lang="id-ID" dirty="0"/>
                    </a:p>
                  </a:txBody>
                  <a:tcPr/>
                </a:tc>
                <a:tc>
                  <a:txBody>
                    <a:bodyPr/>
                    <a:lstStyle/>
                    <a:p>
                      <a:r>
                        <a:rPr lang="id-ID" dirty="0"/>
                        <a:t>NC KRITIKAL</a:t>
                      </a:r>
                    </a:p>
                  </a:txBody>
                  <a:tcPr/>
                </a:tc>
                <a:tc>
                  <a:txBody>
                    <a:bodyPr/>
                    <a:lstStyle/>
                    <a:p>
                      <a:r>
                        <a:rPr lang="id-ID" dirty="0"/>
                        <a:t>NC MAYOR</a:t>
                      </a:r>
                    </a:p>
                  </a:txBody>
                  <a:tcPr/>
                </a:tc>
                <a:tc>
                  <a:txBody>
                    <a:bodyPr/>
                    <a:lstStyle/>
                    <a:p>
                      <a:r>
                        <a:rPr lang="id-ID" dirty="0"/>
                        <a:t>NC MINOR</a:t>
                      </a:r>
                    </a:p>
                  </a:txBody>
                  <a:tcPr/>
                </a:tc>
                <a:tc>
                  <a:txBody>
                    <a:bodyPr/>
                    <a:lstStyle/>
                    <a:p>
                      <a:r>
                        <a:rPr lang="id-ID" dirty="0"/>
                        <a:t>OBSERVASI</a:t>
                      </a:r>
                    </a:p>
                  </a:txBody>
                  <a:tcPr/>
                </a:tc>
                <a:tc vMerge="1">
                  <a:txBody>
                    <a:bodyPr/>
                    <a:lstStyle/>
                    <a:p>
                      <a:endParaRPr lang="id-ID" dirty="0"/>
                    </a:p>
                  </a:txBody>
                  <a:tcPr/>
                </a:tc>
                <a:extLst>
                  <a:ext uri="{0D108BD9-81ED-4DB2-BD59-A6C34878D82A}">
                    <a16:rowId xmlns:a16="http://schemas.microsoft.com/office/drawing/2014/main" val="10001"/>
                  </a:ext>
                </a:extLst>
              </a:tr>
              <a:tr h="370840">
                <a:tc>
                  <a:txBody>
                    <a:bodyPr/>
                    <a:lstStyle/>
                    <a:p>
                      <a:pPr algn="ctr"/>
                      <a:r>
                        <a:rPr lang="id-ID" dirty="0">
                          <a:solidFill>
                            <a:srgbClr val="0070C0"/>
                          </a:solidFill>
                        </a:rPr>
                        <a:t>A</a:t>
                      </a:r>
                    </a:p>
                  </a:txBody>
                  <a:tcPr/>
                </a:tc>
                <a:tc>
                  <a:txBody>
                    <a:bodyPr/>
                    <a:lstStyle/>
                    <a:p>
                      <a:pPr algn="ctr"/>
                      <a:r>
                        <a:rPr lang="id-ID" dirty="0"/>
                        <a:t>0</a:t>
                      </a:r>
                    </a:p>
                  </a:txBody>
                  <a:tcPr anchor="ctr"/>
                </a:tc>
                <a:tc>
                  <a:txBody>
                    <a:bodyPr/>
                    <a:lstStyle/>
                    <a:p>
                      <a:pPr algn="ctr"/>
                      <a:r>
                        <a:rPr lang="id-ID" dirty="0"/>
                        <a:t>2</a:t>
                      </a:r>
                    </a:p>
                  </a:txBody>
                  <a:tcPr anchor="ctr"/>
                </a:tc>
                <a:tc>
                  <a:txBody>
                    <a:bodyPr/>
                    <a:lstStyle/>
                    <a:p>
                      <a:pPr algn="ctr"/>
                      <a:r>
                        <a:rPr lang="id-ID" dirty="0"/>
                        <a:t>25</a:t>
                      </a:r>
                    </a:p>
                  </a:txBody>
                  <a:tcPr anchor="ctr"/>
                </a:tc>
                <a:tc>
                  <a:txBody>
                    <a:bodyPr/>
                    <a:lstStyle/>
                    <a:p>
                      <a:pPr algn="ctr"/>
                      <a:r>
                        <a:rPr lang="id-ID" dirty="0"/>
                        <a:t>30</a:t>
                      </a:r>
                    </a:p>
                  </a:txBody>
                  <a:tcPr anchor="ctr"/>
                </a:tc>
                <a:tc>
                  <a:txBody>
                    <a:bodyPr/>
                    <a:lstStyle/>
                    <a:p>
                      <a:pPr algn="ctr"/>
                      <a:r>
                        <a:rPr lang="id-ID" dirty="0"/>
                        <a:t>57</a:t>
                      </a:r>
                    </a:p>
                  </a:txBody>
                  <a:tcPr anchor="ctr"/>
                </a:tc>
                <a:extLst>
                  <a:ext uri="{0D108BD9-81ED-4DB2-BD59-A6C34878D82A}">
                    <a16:rowId xmlns:a16="http://schemas.microsoft.com/office/drawing/2014/main" val="10002"/>
                  </a:ext>
                </a:extLst>
              </a:tr>
              <a:tr h="370840">
                <a:tc>
                  <a:txBody>
                    <a:bodyPr/>
                    <a:lstStyle/>
                    <a:p>
                      <a:pPr algn="ctr"/>
                      <a:r>
                        <a:rPr lang="id-ID" dirty="0">
                          <a:solidFill>
                            <a:srgbClr val="0070C0"/>
                          </a:solidFill>
                        </a:rPr>
                        <a:t>B</a:t>
                      </a:r>
                    </a:p>
                  </a:txBody>
                  <a:tcPr/>
                </a:tc>
                <a:tc>
                  <a:txBody>
                    <a:bodyPr/>
                    <a:lstStyle/>
                    <a:p>
                      <a:pPr algn="ctr"/>
                      <a:r>
                        <a:rPr lang="id-ID" dirty="0"/>
                        <a:t>0</a:t>
                      </a:r>
                    </a:p>
                  </a:txBody>
                  <a:tcPr anchor="ctr"/>
                </a:tc>
                <a:tc>
                  <a:txBody>
                    <a:bodyPr/>
                    <a:lstStyle/>
                    <a:p>
                      <a:pPr algn="ctr"/>
                      <a:r>
                        <a:rPr lang="id-ID" dirty="0"/>
                        <a:t>0</a:t>
                      </a:r>
                    </a:p>
                  </a:txBody>
                  <a:tcPr anchor="ctr"/>
                </a:tc>
                <a:tc>
                  <a:txBody>
                    <a:bodyPr/>
                    <a:lstStyle/>
                    <a:p>
                      <a:pPr algn="ctr"/>
                      <a:r>
                        <a:rPr lang="id-ID" dirty="0"/>
                        <a:t>10</a:t>
                      </a:r>
                    </a:p>
                  </a:txBody>
                  <a:tcPr anchor="ctr"/>
                </a:tc>
                <a:tc>
                  <a:txBody>
                    <a:bodyPr/>
                    <a:lstStyle/>
                    <a:p>
                      <a:pPr algn="ctr"/>
                      <a:r>
                        <a:rPr lang="id-ID" dirty="0"/>
                        <a:t>10</a:t>
                      </a:r>
                    </a:p>
                  </a:txBody>
                  <a:tcPr anchor="ctr"/>
                </a:tc>
                <a:tc>
                  <a:txBody>
                    <a:bodyPr/>
                    <a:lstStyle/>
                    <a:p>
                      <a:pPr algn="ctr"/>
                      <a:r>
                        <a:rPr lang="id-ID" dirty="0"/>
                        <a:t>20</a:t>
                      </a:r>
                    </a:p>
                  </a:txBody>
                  <a:tcPr anchor="ctr"/>
                </a:tc>
                <a:extLst>
                  <a:ext uri="{0D108BD9-81ED-4DB2-BD59-A6C34878D82A}">
                    <a16:rowId xmlns:a16="http://schemas.microsoft.com/office/drawing/2014/main" val="10003"/>
                  </a:ext>
                </a:extLst>
              </a:tr>
              <a:tr h="370840">
                <a:tc>
                  <a:txBody>
                    <a:bodyPr/>
                    <a:lstStyle/>
                    <a:p>
                      <a:pPr algn="ctr"/>
                      <a:r>
                        <a:rPr lang="id-ID" dirty="0">
                          <a:solidFill>
                            <a:srgbClr val="0070C0"/>
                          </a:solidFill>
                        </a:rPr>
                        <a:t>C</a:t>
                      </a:r>
                    </a:p>
                  </a:txBody>
                  <a:tcPr/>
                </a:tc>
                <a:tc>
                  <a:txBody>
                    <a:bodyPr/>
                    <a:lstStyle/>
                    <a:p>
                      <a:pPr algn="ctr"/>
                      <a:r>
                        <a:rPr lang="id-ID" dirty="0"/>
                        <a:t>0</a:t>
                      </a:r>
                    </a:p>
                  </a:txBody>
                  <a:tcPr anchor="ctr"/>
                </a:tc>
                <a:tc>
                  <a:txBody>
                    <a:bodyPr/>
                    <a:lstStyle/>
                    <a:p>
                      <a:pPr algn="ctr"/>
                      <a:r>
                        <a:rPr lang="id-ID" dirty="0"/>
                        <a:t>0</a:t>
                      </a:r>
                    </a:p>
                  </a:txBody>
                  <a:tcPr anchor="ctr"/>
                </a:tc>
                <a:tc>
                  <a:txBody>
                    <a:bodyPr/>
                    <a:lstStyle/>
                    <a:p>
                      <a:pPr algn="ctr"/>
                      <a:r>
                        <a:rPr lang="id-ID" dirty="0"/>
                        <a:t>5</a:t>
                      </a:r>
                    </a:p>
                  </a:txBody>
                  <a:tcPr anchor="ctr"/>
                </a:tc>
                <a:tc>
                  <a:txBody>
                    <a:bodyPr/>
                    <a:lstStyle/>
                    <a:p>
                      <a:pPr algn="ctr"/>
                      <a:r>
                        <a:rPr lang="id-ID" dirty="0"/>
                        <a:t>10</a:t>
                      </a:r>
                    </a:p>
                  </a:txBody>
                  <a:tcPr anchor="ctr"/>
                </a:tc>
                <a:tc>
                  <a:txBody>
                    <a:bodyPr/>
                    <a:lstStyle/>
                    <a:p>
                      <a:pPr algn="ctr"/>
                      <a:r>
                        <a:rPr lang="id-ID" dirty="0"/>
                        <a:t>15</a:t>
                      </a:r>
                    </a:p>
                  </a:txBody>
                  <a:tcPr anchor="ctr"/>
                </a:tc>
                <a:extLst>
                  <a:ext uri="{0D108BD9-81ED-4DB2-BD59-A6C34878D82A}">
                    <a16:rowId xmlns:a16="http://schemas.microsoft.com/office/drawing/2014/main" val="10004"/>
                  </a:ext>
                </a:extLst>
              </a:tr>
              <a:tr h="370840">
                <a:tc>
                  <a:txBody>
                    <a:bodyPr/>
                    <a:lstStyle/>
                    <a:p>
                      <a:pPr algn="ctr"/>
                      <a:r>
                        <a:rPr lang="id-ID" dirty="0">
                          <a:solidFill>
                            <a:srgbClr val="0070C0"/>
                          </a:solidFill>
                        </a:rPr>
                        <a:t>D</a:t>
                      </a:r>
                    </a:p>
                  </a:txBody>
                  <a:tcPr/>
                </a:tc>
                <a:tc>
                  <a:txBody>
                    <a:bodyPr/>
                    <a:lstStyle/>
                    <a:p>
                      <a:pPr algn="ctr"/>
                      <a:r>
                        <a:rPr lang="id-ID" dirty="0"/>
                        <a:t>0</a:t>
                      </a:r>
                    </a:p>
                  </a:txBody>
                  <a:tcPr anchor="ctr"/>
                </a:tc>
                <a:tc>
                  <a:txBody>
                    <a:bodyPr/>
                    <a:lstStyle/>
                    <a:p>
                      <a:pPr algn="ctr"/>
                      <a:r>
                        <a:rPr lang="id-ID" dirty="0"/>
                        <a:t>1</a:t>
                      </a:r>
                    </a:p>
                  </a:txBody>
                  <a:tcPr anchor="ctr"/>
                </a:tc>
                <a:tc>
                  <a:txBody>
                    <a:bodyPr/>
                    <a:lstStyle/>
                    <a:p>
                      <a:pPr algn="ctr"/>
                      <a:r>
                        <a:rPr lang="id-ID" dirty="0"/>
                        <a:t>5</a:t>
                      </a:r>
                    </a:p>
                  </a:txBody>
                  <a:tcPr anchor="ctr"/>
                </a:tc>
                <a:tc>
                  <a:txBody>
                    <a:bodyPr/>
                    <a:lstStyle/>
                    <a:p>
                      <a:pPr algn="ctr"/>
                      <a:r>
                        <a:rPr lang="id-ID" dirty="0"/>
                        <a:t>5</a:t>
                      </a:r>
                    </a:p>
                  </a:txBody>
                  <a:tcPr anchor="ctr"/>
                </a:tc>
                <a:tc>
                  <a:txBody>
                    <a:bodyPr/>
                    <a:lstStyle/>
                    <a:p>
                      <a:pPr algn="ctr"/>
                      <a:r>
                        <a:rPr lang="id-ID" dirty="0"/>
                        <a:t>11</a:t>
                      </a:r>
                    </a:p>
                  </a:txBody>
                  <a:tcPr anchor="ctr"/>
                </a:tc>
                <a:extLst>
                  <a:ext uri="{0D108BD9-81ED-4DB2-BD59-A6C34878D82A}">
                    <a16:rowId xmlns:a16="http://schemas.microsoft.com/office/drawing/2014/main" val="10005"/>
                  </a:ext>
                </a:extLst>
              </a:tr>
              <a:tr h="370840">
                <a:tc>
                  <a:txBody>
                    <a:bodyPr/>
                    <a:lstStyle/>
                    <a:p>
                      <a:pPr algn="ctr"/>
                      <a:r>
                        <a:rPr lang="id-ID" dirty="0"/>
                        <a:t>JUMLAH</a:t>
                      </a:r>
                    </a:p>
                  </a:txBody>
                  <a:tcPr anchor="ctr"/>
                </a:tc>
                <a:tc>
                  <a:txBody>
                    <a:bodyPr/>
                    <a:lstStyle/>
                    <a:p>
                      <a:pPr algn="ctr"/>
                      <a:r>
                        <a:rPr lang="id-ID" dirty="0"/>
                        <a:t>0</a:t>
                      </a:r>
                    </a:p>
                  </a:txBody>
                  <a:tcPr anchor="ctr"/>
                </a:tc>
                <a:tc>
                  <a:txBody>
                    <a:bodyPr/>
                    <a:lstStyle/>
                    <a:p>
                      <a:pPr algn="ctr"/>
                      <a:r>
                        <a:rPr lang="id-ID" dirty="0"/>
                        <a:t>3</a:t>
                      </a:r>
                    </a:p>
                  </a:txBody>
                  <a:tcPr anchor="ctr"/>
                </a:tc>
                <a:tc>
                  <a:txBody>
                    <a:bodyPr/>
                    <a:lstStyle/>
                    <a:p>
                      <a:pPr algn="ctr"/>
                      <a:r>
                        <a:rPr lang="id-ID" dirty="0"/>
                        <a:t>45</a:t>
                      </a:r>
                    </a:p>
                  </a:txBody>
                  <a:tcPr anchor="ctr"/>
                </a:tc>
                <a:tc>
                  <a:txBody>
                    <a:bodyPr/>
                    <a:lstStyle/>
                    <a:p>
                      <a:pPr algn="ctr"/>
                      <a:r>
                        <a:rPr lang="id-ID" dirty="0"/>
                        <a:t>55</a:t>
                      </a:r>
                    </a:p>
                  </a:txBody>
                  <a:tcPr anchor="ctr"/>
                </a:tc>
                <a:tc>
                  <a:txBody>
                    <a:bodyPr/>
                    <a:lstStyle/>
                    <a:p>
                      <a:pPr algn="ctr"/>
                      <a:r>
                        <a:rPr lang="id-ID" dirty="0"/>
                        <a:t>103</a:t>
                      </a:r>
                    </a:p>
                  </a:txBody>
                  <a:tcPr anchor="ctr"/>
                </a:tc>
                <a:extLst>
                  <a:ext uri="{0D108BD9-81ED-4DB2-BD59-A6C34878D82A}">
                    <a16:rowId xmlns:a16="http://schemas.microsoft.com/office/drawing/2014/main" val="10006"/>
                  </a:ext>
                </a:extLst>
              </a:tr>
            </a:tbl>
          </a:graphicData>
        </a:graphic>
      </p:graphicFrame>
      <p:sp>
        <p:nvSpPr>
          <p:cNvPr id="5" name="Text Box 3"/>
          <p:cNvSpPr>
            <a:spLocks noChangeArrowheads="1"/>
          </p:cNvSpPr>
          <p:nvPr/>
        </p:nvSpPr>
        <p:spPr bwMode="auto">
          <a:xfrm>
            <a:off x="500034" y="1174919"/>
            <a:ext cx="8210576" cy="646331"/>
          </a:xfrm>
          <a:prstGeom prst="rect">
            <a:avLst/>
          </a:prstGeom>
          <a:noFill/>
          <a:ln w="9525">
            <a:noFill/>
            <a:bevel/>
            <a:headEnd/>
            <a:tailEnd/>
          </a:ln>
        </p:spPr>
        <p:txBody>
          <a:bodyPr wrap="square">
            <a:spAutoFit/>
          </a:bodyPr>
          <a:lstStyle/>
          <a:p>
            <a:pPr algn="just">
              <a:spcBef>
                <a:spcPct val="50000"/>
              </a:spcBef>
              <a:buClr>
                <a:srgbClr val="0000E4"/>
              </a:buClr>
            </a:pPr>
            <a:r>
              <a:rPr lang="en-US" altLang="zh-CN" b="1" dirty="0" err="1">
                <a:latin typeface="Arial" pitchFamily="34" charset="0"/>
                <a:cs typeface="Arial" pitchFamily="34" charset="0"/>
                <a:sym typeface="Arial" charset="0"/>
              </a:rPr>
              <a:t>Laporan</a:t>
            </a:r>
            <a:r>
              <a:rPr lang="en-US" altLang="zh-CN" b="1" dirty="0">
                <a:latin typeface="Arial" pitchFamily="34" charset="0"/>
                <a:cs typeface="Arial" pitchFamily="34" charset="0"/>
                <a:sym typeface="Arial" charset="0"/>
              </a:rPr>
              <a:t> Hasil </a:t>
            </a:r>
            <a:r>
              <a:rPr lang="id-ID" altLang="zh-CN" b="1" dirty="0">
                <a:latin typeface="Arial" pitchFamily="34" charset="0"/>
                <a:cs typeface="Arial" pitchFamily="34" charset="0"/>
                <a:sym typeface="Arial" charset="0"/>
              </a:rPr>
              <a:t>Audit </a:t>
            </a:r>
            <a:r>
              <a:rPr lang="en-US" altLang="zh-CN" b="1" dirty="0">
                <a:latin typeface="Arial" pitchFamily="34" charset="0"/>
                <a:cs typeface="Arial" pitchFamily="34" charset="0"/>
                <a:sym typeface="Arial" charset="0"/>
              </a:rPr>
              <a:t>I</a:t>
            </a:r>
            <a:r>
              <a:rPr lang="id-ID" altLang="zh-CN" b="1" dirty="0">
                <a:latin typeface="Arial" pitchFamily="34" charset="0"/>
                <a:cs typeface="Arial" pitchFamily="34" charset="0"/>
                <a:sym typeface="Arial" charset="0"/>
              </a:rPr>
              <a:t>nternal </a:t>
            </a:r>
            <a:r>
              <a:rPr lang="en-US" altLang="zh-CN" b="1" dirty="0">
                <a:latin typeface="Arial" pitchFamily="34" charset="0"/>
                <a:cs typeface="Arial" pitchFamily="34" charset="0"/>
                <a:sym typeface="Arial" charset="0"/>
              </a:rPr>
              <a:t>T</a:t>
            </a:r>
            <a:r>
              <a:rPr lang="id-ID" altLang="zh-CN" b="1" dirty="0">
                <a:latin typeface="Arial" pitchFamily="34" charset="0"/>
                <a:cs typeface="Arial" pitchFamily="34" charset="0"/>
                <a:sym typeface="Arial" charset="0"/>
              </a:rPr>
              <a:t>erintegrasi (SMK3, ISO-9001, ISO14001,  ISO-45001 </a:t>
            </a:r>
            <a:r>
              <a:rPr lang="en-US" altLang="zh-CN" b="1" dirty="0">
                <a:latin typeface="Arial" pitchFamily="34" charset="0"/>
                <a:cs typeface="Arial" pitchFamily="34" charset="0"/>
                <a:sym typeface="Arial" charset="0"/>
              </a:rPr>
              <a:t> </a:t>
            </a:r>
            <a:r>
              <a:rPr lang="en-US" altLang="zh-CN" b="1" dirty="0" err="1">
                <a:latin typeface="Arial" pitchFamily="34" charset="0"/>
                <a:cs typeface="Arial" pitchFamily="34" charset="0"/>
                <a:sym typeface="Arial" charset="0"/>
              </a:rPr>
              <a:t>ditinjau</a:t>
            </a:r>
            <a:r>
              <a:rPr lang="en-US" altLang="zh-CN" b="1" dirty="0">
                <a:latin typeface="Arial" pitchFamily="34" charset="0"/>
                <a:cs typeface="Arial" pitchFamily="34" charset="0"/>
                <a:sym typeface="Arial" charset="0"/>
              </a:rPr>
              <a:t>  per  </a:t>
            </a:r>
            <a:r>
              <a:rPr lang="id-ID" altLang="zh-CN" b="1" dirty="0">
                <a:latin typeface="Arial" pitchFamily="34" charset="0"/>
                <a:cs typeface="Arial" pitchFamily="34" charset="0"/>
                <a:sym typeface="Arial" charset="0"/>
              </a:rPr>
              <a:t>DIVISI</a:t>
            </a:r>
            <a:r>
              <a:rPr lang="en-US" altLang="zh-CN" b="1" dirty="0">
                <a:latin typeface="Arial" pitchFamily="34" charset="0"/>
                <a:cs typeface="Arial" pitchFamily="34" charset="0"/>
                <a:sym typeface="Arial" charset="0"/>
              </a:rPr>
              <a:t>, </a:t>
            </a:r>
            <a:r>
              <a:rPr lang="en-US" altLang="zh-CN" b="1" dirty="0" err="1">
                <a:latin typeface="Arial" pitchFamily="34" charset="0"/>
                <a:cs typeface="Arial" pitchFamily="34" charset="0"/>
                <a:sym typeface="Arial" charset="0"/>
              </a:rPr>
              <a:t>adalah</a:t>
            </a:r>
            <a:r>
              <a:rPr lang="en-US" altLang="zh-CN" b="1" dirty="0">
                <a:latin typeface="Arial" pitchFamily="34" charset="0"/>
                <a:cs typeface="Arial" pitchFamily="34" charset="0"/>
                <a:sym typeface="Arial" charset="0"/>
              </a:rPr>
              <a:t> </a:t>
            </a:r>
            <a:r>
              <a:rPr lang="id-ID" altLang="zh-CN" b="1" dirty="0">
                <a:latin typeface="Arial" pitchFamily="34" charset="0"/>
                <a:cs typeface="Arial" pitchFamily="34" charset="0"/>
                <a:sym typeface="Arial" charset="0"/>
              </a:rPr>
              <a:t> s</a:t>
            </a:r>
            <a:r>
              <a:rPr lang="en-US" altLang="zh-CN" b="1" dirty="0" err="1">
                <a:latin typeface="Arial" pitchFamily="34" charset="0"/>
                <a:cs typeface="Arial" pitchFamily="34" charset="0"/>
                <a:sym typeface="Arial" charset="0"/>
              </a:rPr>
              <a:t>ebagai</a:t>
            </a:r>
            <a:r>
              <a:rPr lang="en-US" altLang="zh-CN" b="1" dirty="0">
                <a:latin typeface="Arial" pitchFamily="34" charset="0"/>
                <a:cs typeface="Arial" pitchFamily="34" charset="0"/>
                <a:sym typeface="Arial" charset="0"/>
              </a:rPr>
              <a:t> </a:t>
            </a:r>
            <a:r>
              <a:rPr lang="en-US" altLang="zh-CN" b="1" dirty="0" err="1">
                <a:latin typeface="Arial" pitchFamily="34" charset="0"/>
                <a:cs typeface="Arial" pitchFamily="34" charset="0"/>
                <a:sym typeface="Arial" charset="0"/>
              </a:rPr>
              <a:t>berikut</a:t>
            </a:r>
            <a:r>
              <a:rPr lang="en-US" altLang="zh-CN" b="1" dirty="0">
                <a:latin typeface="Arial" pitchFamily="34" charset="0"/>
                <a:cs typeface="Arial" pitchFamily="34" charset="0"/>
                <a:sym typeface="Arial" charset="0"/>
              </a:rPr>
              <a:t> </a:t>
            </a:r>
            <a:r>
              <a:rPr lang="id-ID" altLang="zh-CN" b="1" dirty="0">
                <a:latin typeface="Arial" pitchFamily="34" charset="0"/>
                <a:cs typeface="Arial" pitchFamily="34" charset="0"/>
                <a:sym typeface="Arial" charset="0"/>
              </a:rPr>
              <a:t>:</a:t>
            </a:r>
            <a:endParaRPr lang="id-ID" altLang="zh-CN" b="1" dirty="0">
              <a:latin typeface="Arial" pitchFamily="34" charset="0"/>
              <a:cs typeface="Arial" pitchFamily="34" charset="0"/>
            </a:endParaRPr>
          </a:p>
        </p:txBody>
      </p:sp>
    </p:spTree>
    <p:extLst>
      <p:ext uri="{BB962C8B-B14F-4D97-AF65-F5344CB8AC3E}">
        <p14:creationId xmlns:p14="http://schemas.microsoft.com/office/powerpoint/2010/main" val="2410052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417709400"/>
              </p:ext>
            </p:extLst>
          </p:nvPr>
        </p:nvGraphicFramePr>
        <p:xfrm>
          <a:off x="512483" y="934818"/>
          <a:ext cx="11078882" cy="5506322"/>
        </p:xfrm>
        <a:graphic>
          <a:graphicData uri="http://schemas.openxmlformats.org/drawingml/2006/table">
            <a:tbl>
              <a:tblPr firstRow="1" bandRow="1">
                <a:tableStyleId>{5C22544A-7EE6-4342-B048-85BDC9FD1C3A}</a:tableStyleId>
              </a:tblPr>
              <a:tblGrid>
                <a:gridCol w="786111">
                  <a:extLst>
                    <a:ext uri="{9D8B030D-6E8A-4147-A177-3AD203B41FA5}">
                      <a16:colId xmlns:a16="http://schemas.microsoft.com/office/drawing/2014/main" val="20000"/>
                    </a:ext>
                  </a:extLst>
                </a:gridCol>
                <a:gridCol w="3140990">
                  <a:extLst>
                    <a:ext uri="{9D8B030D-6E8A-4147-A177-3AD203B41FA5}">
                      <a16:colId xmlns:a16="http://schemas.microsoft.com/office/drawing/2014/main" val="20001"/>
                    </a:ext>
                  </a:extLst>
                </a:gridCol>
                <a:gridCol w="816160">
                  <a:extLst>
                    <a:ext uri="{9D8B030D-6E8A-4147-A177-3AD203B41FA5}">
                      <a16:colId xmlns:a16="http://schemas.microsoft.com/office/drawing/2014/main" val="20002"/>
                    </a:ext>
                  </a:extLst>
                </a:gridCol>
                <a:gridCol w="3153977">
                  <a:extLst>
                    <a:ext uri="{9D8B030D-6E8A-4147-A177-3AD203B41FA5}">
                      <a16:colId xmlns:a16="http://schemas.microsoft.com/office/drawing/2014/main" val="20003"/>
                    </a:ext>
                  </a:extLst>
                </a:gridCol>
                <a:gridCol w="3181644">
                  <a:extLst>
                    <a:ext uri="{9D8B030D-6E8A-4147-A177-3AD203B41FA5}">
                      <a16:colId xmlns:a16="http://schemas.microsoft.com/office/drawing/2014/main" val="20004"/>
                    </a:ext>
                  </a:extLst>
                </a:gridCol>
              </a:tblGrid>
              <a:tr h="391394">
                <a:tc>
                  <a:txBody>
                    <a:bodyPr/>
                    <a:lstStyle/>
                    <a:p>
                      <a:pPr algn="ctr"/>
                      <a:r>
                        <a:rPr lang="id-ID" dirty="0"/>
                        <a:t>POIN</a:t>
                      </a:r>
                    </a:p>
                  </a:txBody>
                  <a:tcPr anchor="ctr"/>
                </a:tc>
                <a:tc>
                  <a:txBody>
                    <a:bodyPr/>
                    <a:lstStyle/>
                    <a:p>
                      <a:pPr algn="ctr"/>
                      <a:r>
                        <a:rPr lang="id-ID" dirty="0"/>
                        <a:t>KRITERIA</a:t>
                      </a:r>
                    </a:p>
                  </a:txBody>
                  <a:tcPr anchor="ctr"/>
                </a:tc>
                <a:tc>
                  <a:txBody>
                    <a:bodyPr/>
                    <a:lstStyle/>
                    <a:p>
                      <a:pPr algn="ctr"/>
                      <a:r>
                        <a:rPr lang="id-ID" dirty="0"/>
                        <a:t>HASIL</a:t>
                      </a:r>
                    </a:p>
                  </a:txBody>
                  <a:tcPr anchor="ctr"/>
                </a:tc>
                <a:tc>
                  <a:txBody>
                    <a:bodyPr/>
                    <a:lstStyle/>
                    <a:p>
                      <a:pPr algn="ctr"/>
                      <a:r>
                        <a:rPr lang="id-ID" dirty="0"/>
                        <a:t>HASIL KETIDAKSESUAIAN</a:t>
                      </a:r>
                    </a:p>
                  </a:txBody>
                  <a:tcPr anchor="ctr"/>
                </a:tc>
                <a:tc>
                  <a:txBody>
                    <a:bodyPr/>
                    <a:lstStyle/>
                    <a:p>
                      <a:pPr algn="ctr"/>
                      <a:r>
                        <a:rPr lang="id-ID" dirty="0"/>
                        <a:t>REKOMENDASI</a:t>
                      </a:r>
                    </a:p>
                  </a:txBody>
                  <a:tcPr anchor="ctr"/>
                </a:tc>
                <a:extLst>
                  <a:ext uri="{0D108BD9-81ED-4DB2-BD59-A6C34878D82A}">
                    <a16:rowId xmlns:a16="http://schemas.microsoft.com/office/drawing/2014/main" val="10000"/>
                  </a:ext>
                </a:extLst>
              </a:tr>
              <a:tr h="2412702">
                <a:tc>
                  <a:txBody>
                    <a:bodyPr/>
                    <a:lstStyle/>
                    <a:p>
                      <a:pPr algn="ctr"/>
                      <a:r>
                        <a:rPr lang="id-ID" dirty="0"/>
                        <a:t>1.1.1</a:t>
                      </a:r>
                    </a:p>
                  </a:txBody>
                  <a:tcPr anchor="ctr"/>
                </a:tc>
                <a:tc>
                  <a:txBody>
                    <a:bodyPr/>
                    <a:lstStyle/>
                    <a:p>
                      <a:pPr algn="l"/>
                      <a:r>
                        <a:rPr lang="id-ID" dirty="0"/>
                        <a:t>Terdapat kebijakan K3 yang tertulis, bertanggal ditandatangani</a:t>
                      </a:r>
                      <a:r>
                        <a:rPr lang="id-ID" baseline="0" dirty="0"/>
                        <a:t> oleh pengusaha atau pengurus, secara jelas menyatakan tujuan dan sasaran K3 serta komitmen terhadap peningkatan K3</a:t>
                      </a:r>
                      <a:endParaRPr lang="id-ID" dirty="0"/>
                    </a:p>
                  </a:txBody>
                  <a:tcPr anchor="ctr"/>
                </a:tc>
                <a:tc>
                  <a:txBody>
                    <a:bodyPr/>
                    <a:lstStyle/>
                    <a:p>
                      <a:endParaRPr lang="id-ID"/>
                    </a:p>
                  </a:txBody>
                  <a:tcPr/>
                </a:tc>
                <a:tc>
                  <a:txBody>
                    <a:bodyPr/>
                    <a:lstStyle/>
                    <a:p>
                      <a:pPr algn="l"/>
                      <a:r>
                        <a:rPr lang="id-ID" dirty="0"/>
                        <a:t>Kebijakan K3 di PT XX sudah tertulis, bertanggal dan ditandatangani oleh pengusaha atau pengurus yang didalamnya menyatakan komitmen perusahaan tetapi tujuan K3 belum begitu jelas</a:t>
                      </a:r>
                    </a:p>
                  </a:txBody>
                  <a:tcPr/>
                </a:tc>
                <a:tc>
                  <a:txBody>
                    <a:bodyPr/>
                    <a:lstStyle/>
                    <a:p>
                      <a:r>
                        <a:rPr lang="id-ID" dirty="0"/>
                        <a:t>Kebijakan K3 PT XX</a:t>
                      </a:r>
                      <a:r>
                        <a:rPr lang="id-ID" baseline="0" dirty="0"/>
                        <a:t> harus menyatakan tujuan dan sasaran K3 secara jelas serta komitmen perusahaan terhadap peningkatan K3 di perusahaan sesuai PP 50 tahun 2012</a:t>
                      </a:r>
                      <a:endParaRPr lang="id-ID" dirty="0"/>
                    </a:p>
                  </a:txBody>
                  <a:tcPr/>
                </a:tc>
                <a:extLst>
                  <a:ext uri="{0D108BD9-81ED-4DB2-BD59-A6C34878D82A}">
                    <a16:rowId xmlns:a16="http://schemas.microsoft.com/office/drawing/2014/main" val="10001"/>
                  </a:ext>
                </a:extLst>
              </a:tr>
              <a:tr h="2702226">
                <a:tc>
                  <a:txBody>
                    <a:bodyPr/>
                    <a:lstStyle/>
                    <a:p>
                      <a:r>
                        <a:rPr lang="id-ID" dirty="0"/>
                        <a:t>1.1.3</a:t>
                      </a:r>
                    </a:p>
                  </a:txBody>
                  <a:tcPr/>
                </a:tc>
                <a:tc>
                  <a:txBody>
                    <a:bodyPr/>
                    <a:lstStyle/>
                    <a:p>
                      <a:r>
                        <a:rPr lang="id-ID" dirty="0"/>
                        <a:t>Perusahaan mengkomunikasikan kebijakan K3 kepada seluruh tenaga kerja,</a:t>
                      </a:r>
                      <a:r>
                        <a:rPr lang="id-ID" baseline="0" dirty="0"/>
                        <a:t> tamu, kontraktor, pelanggan, pemasok dengan tatacara yang tepat</a:t>
                      </a:r>
                      <a:endParaRPr lang="id-ID" dirty="0"/>
                    </a:p>
                  </a:txBody>
                  <a:tcPr/>
                </a:tc>
                <a:tc>
                  <a:txBody>
                    <a:bodyPr/>
                    <a:lstStyle/>
                    <a:p>
                      <a:endParaRPr lang="id-ID"/>
                    </a:p>
                  </a:txBody>
                  <a:tcPr/>
                </a:tc>
                <a:tc>
                  <a:txBody>
                    <a:bodyPr/>
                    <a:lstStyle/>
                    <a:p>
                      <a:r>
                        <a:rPr lang="id-ID" dirty="0"/>
                        <a:t>Kebijakan K3 telah dikomunikasikan</a:t>
                      </a:r>
                      <a:r>
                        <a:rPr lang="id-ID" baseline="0" dirty="0"/>
                        <a:t> kepada tenaga kerja pada waktu apel atau briefing sebelum bekerja tetapi belum dikomunikasikan kepada tamu, kontraktor, pelanggan dan pemasok</a:t>
                      </a:r>
                      <a:endParaRPr lang="id-ID" dirty="0"/>
                    </a:p>
                  </a:txBody>
                  <a:tcPr/>
                </a:tc>
                <a:tc>
                  <a:txBody>
                    <a:bodyPr/>
                    <a:lstStyle/>
                    <a:p>
                      <a:r>
                        <a:rPr lang="id-ID" dirty="0"/>
                        <a:t>Sesuai dengan PP 50 tahun 2012 pasal 8 tentang SMK3</a:t>
                      </a:r>
                      <a:r>
                        <a:rPr lang="id-ID" baseline="0" dirty="0"/>
                        <a:t> bahwa perusahaan wajib mengkomunikasikan kebijakan K3 kepada seluruh tenaga kerja, kontraktor, pelanggan dan pemasok dengan tatacara yang tepat</a:t>
                      </a:r>
                      <a:endParaRPr lang="id-ID" dirty="0"/>
                    </a:p>
                  </a:txBody>
                  <a:tcPr/>
                </a:tc>
                <a:extLst>
                  <a:ext uri="{0D108BD9-81ED-4DB2-BD59-A6C34878D82A}">
                    <a16:rowId xmlns:a16="http://schemas.microsoft.com/office/drawing/2014/main" val="10002"/>
                  </a:ext>
                </a:extLst>
              </a:tr>
            </a:tbl>
          </a:graphicData>
        </a:graphic>
      </p:graphicFrame>
      <p:sp>
        <p:nvSpPr>
          <p:cNvPr id="6" name="Rectangle 5"/>
          <p:cNvSpPr/>
          <p:nvPr/>
        </p:nvSpPr>
        <p:spPr>
          <a:xfrm>
            <a:off x="305474" y="247500"/>
            <a:ext cx="2973827" cy="461665"/>
          </a:xfrm>
          <a:prstGeom prst="rect">
            <a:avLst/>
          </a:prstGeom>
        </p:spPr>
        <p:txBody>
          <a:bodyPr wrap="none">
            <a:spAutoFit/>
          </a:bodyPr>
          <a:lstStyle/>
          <a:p>
            <a:pPr algn="ctr">
              <a:spcAft>
                <a:spcPts val="0"/>
              </a:spcAft>
              <a:tabLst>
                <a:tab pos="2637155" algn="ctr"/>
                <a:tab pos="5274310" algn="r"/>
              </a:tabLst>
            </a:pPr>
            <a:r>
              <a:rPr lang="id-ID" sz="2400" b="1" dirty="0">
                <a:solidFill>
                  <a:srgbClr val="0070C0"/>
                </a:solidFill>
                <a:latin typeface="Calibri" panose="020F0502020204030204" pitchFamily="34" charset="0"/>
                <a:ea typeface="Times New Roman" panose="02020603050405020304" pitchFamily="18" charset="0"/>
              </a:rPr>
              <a:t>Contoh temuan audit</a:t>
            </a:r>
            <a:endParaRPr lang="id-ID" sz="360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9865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57382598"/>
              </p:ext>
            </p:extLst>
          </p:nvPr>
        </p:nvGraphicFramePr>
        <p:xfrm>
          <a:off x="512483" y="934818"/>
          <a:ext cx="11267140" cy="5811186"/>
        </p:xfrm>
        <a:graphic>
          <a:graphicData uri="http://schemas.openxmlformats.org/drawingml/2006/table">
            <a:tbl>
              <a:tblPr firstRow="1" bandRow="1">
                <a:tableStyleId>{5C22544A-7EE6-4342-B048-85BDC9FD1C3A}</a:tableStyleId>
              </a:tblPr>
              <a:tblGrid>
                <a:gridCol w="697752">
                  <a:extLst>
                    <a:ext uri="{9D8B030D-6E8A-4147-A177-3AD203B41FA5}">
                      <a16:colId xmlns:a16="http://schemas.microsoft.com/office/drawing/2014/main" val="20000"/>
                    </a:ext>
                  </a:extLst>
                </a:gridCol>
                <a:gridCol w="2407024">
                  <a:extLst>
                    <a:ext uri="{9D8B030D-6E8A-4147-A177-3AD203B41FA5}">
                      <a16:colId xmlns:a16="http://schemas.microsoft.com/office/drawing/2014/main" val="20001"/>
                    </a:ext>
                  </a:extLst>
                </a:gridCol>
                <a:gridCol w="2326341">
                  <a:extLst>
                    <a:ext uri="{9D8B030D-6E8A-4147-A177-3AD203B41FA5}">
                      <a16:colId xmlns:a16="http://schemas.microsoft.com/office/drawing/2014/main" val="20002"/>
                    </a:ext>
                  </a:extLst>
                </a:gridCol>
                <a:gridCol w="2030506">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1976717">
                  <a:extLst>
                    <a:ext uri="{9D8B030D-6E8A-4147-A177-3AD203B41FA5}">
                      <a16:colId xmlns:a16="http://schemas.microsoft.com/office/drawing/2014/main" val="20005"/>
                    </a:ext>
                  </a:extLst>
                </a:gridCol>
              </a:tblGrid>
              <a:tr h="391394">
                <a:tc>
                  <a:txBody>
                    <a:bodyPr/>
                    <a:lstStyle/>
                    <a:p>
                      <a:pPr algn="ctr"/>
                      <a:r>
                        <a:rPr lang="id-ID" sz="1600" dirty="0"/>
                        <a:t>POIN</a:t>
                      </a:r>
                    </a:p>
                  </a:txBody>
                  <a:tcPr anchor="ctr"/>
                </a:tc>
                <a:tc>
                  <a:txBody>
                    <a:bodyPr/>
                    <a:lstStyle/>
                    <a:p>
                      <a:pPr algn="ctr"/>
                      <a:r>
                        <a:rPr lang="id-ID" sz="1600" dirty="0"/>
                        <a:t>HASIL KETIDAKSESUAIAN</a:t>
                      </a:r>
                    </a:p>
                  </a:txBody>
                  <a:tcPr anchor="ctr"/>
                </a:tc>
                <a:tc>
                  <a:txBody>
                    <a:bodyPr/>
                    <a:lstStyle/>
                    <a:p>
                      <a:pPr algn="ctr"/>
                      <a:r>
                        <a:rPr lang="id-ID" sz="1600" dirty="0"/>
                        <a:t>REKOMENDASI</a:t>
                      </a:r>
                    </a:p>
                  </a:txBody>
                  <a:tcPr anchor="ctr"/>
                </a:tc>
                <a:tc>
                  <a:txBody>
                    <a:bodyPr/>
                    <a:lstStyle/>
                    <a:p>
                      <a:pPr algn="ctr"/>
                      <a:r>
                        <a:rPr lang="id-ID" sz="1600" dirty="0"/>
                        <a:t>RENCANA</a:t>
                      </a:r>
                      <a:r>
                        <a:rPr lang="id-ID" sz="1600" baseline="0" dirty="0"/>
                        <a:t> TINDAK LANJUT</a:t>
                      </a:r>
                      <a:endParaRPr lang="id-ID" sz="1600" dirty="0"/>
                    </a:p>
                  </a:txBody>
                  <a:tcPr anchor="ctr"/>
                </a:tc>
                <a:tc>
                  <a:txBody>
                    <a:bodyPr/>
                    <a:lstStyle/>
                    <a:p>
                      <a:pPr algn="ctr"/>
                      <a:r>
                        <a:rPr lang="id-ID" sz="1600" dirty="0"/>
                        <a:t>PIC</a:t>
                      </a:r>
                    </a:p>
                  </a:txBody>
                  <a:tcPr anchor="ctr"/>
                </a:tc>
                <a:tc>
                  <a:txBody>
                    <a:bodyPr/>
                    <a:lstStyle/>
                    <a:p>
                      <a:pPr algn="ctr"/>
                      <a:r>
                        <a:rPr lang="id-ID" sz="1600" dirty="0"/>
                        <a:t>BATAS WAKTU</a:t>
                      </a:r>
                    </a:p>
                  </a:txBody>
                  <a:tcPr anchor="ctr"/>
                </a:tc>
                <a:extLst>
                  <a:ext uri="{0D108BD9-81ED-4DB2-BD59-A6C34878D82A}">
                    <a16:rowId xmlns:a16="http://schemas.microsoft.com/office/drawing/2014/main" val="10000"/>
                  </a:ext>
                </a:extLst>
              </a:tr>
              <a:tr h="2412702">
                <a:tc>
                  <a:txBody>
                    <a:bodyPr/>
                    <a:lstStyle/>
                    <a:p>
                      <a:pPr algn="ctr"/>
                      <a:r>
                        <a:rPr lang="id-ID" sz="1600" dirty="0"/>
                        <a:t>1.1.1</a:t>
                      </a:r>
                    </a:p>
                  </a:txBody>
                  <a:tcPr anchor="ctr"/>
                </a:tc>
                <a:tc>
                  <a:txBody>
                    <a:bodyPr/>
                    <a:lstStyle/>
                    <a:p>
                      <a:pPr algn="l"/>
                      <a:r>
                        <a:rPr lang="id-ID" sz="1600" dirty="0"/>
                        <a:t>Kebijakan K3 di PT XX sudah tertulis, bertanggal dan ditandatangani oleh pengusaha atau pengurus yang didalamnya menyatakan komitmen perusahaan tetapi tujuan K3 belum begitu jelas</a:t>
                      </a:r>
                    </a:p>
                  </a:txBody>
                  <a:tcPr/>
                </a:tc>
                <a:tc>
                  <a:txBody>
                    <a:bodyPr/>
                    <a:lstStyle/>
                    <a:p>
                      <a:r>
                        <a:rPr lang="id-ID" sz="1600" dirty="0"/>
                        <a:t>Kebijakan K3 PT XX</a:t>
                      </a:r>
                      <a:r>
                        <a:rPr lang="id-ID" sz="1600" baseline="0" dirty="0"/>
                        <a:t> harus menyatakan tujuan dan sasaran K3 secara jelas serta komitmen perusahaan terhadap peningkatan K3 di perusahaan sesuai PP 50 tahun 2012</a:t>
                      </a:r>
                      <a:endParaRPr lang="id-ID" sz="1600" dirty="0"/>
                    </a:p>
                  </a:txBody>
                  <a:tcPr/>
                </a:tc>
                <a:tc>
                  <a:txBody>
                    <a:bodyPr/>
                    <a:lstStyle/>
                    <a:p>
                      <a:r>
                        <a:rPr lang="id-ID" sz="1600" dirty="0"/>
                        <a:t>Revisi Kebijakan K3</a:t>
                      </a:r>
                    </a:p>
                  </a:txBody>
                  <a:tcPr/>
                </a:tc>
                <a:tc>
                  <a:txBody>
                    <a:bodyPr/>
                    <a:lstStyle/>
                    <a:p>
                      <a:pPr algn="ctr"/>
                      <a:r>
                        <a:rPr lang="id-ID" sz="1600" dirty="0"/>
                        <a:t>HSE</a:t>
                      </a:r>
                    </a:p>
                  </a:txBody>
                  <a:tcPr/>
                </a:tc>
                <a:tc>
                  <a:txBody>
                    <a:bodyPr/>
                    <a:lstStyle/>
                    <a:p>
                      <a:r>
                        <a:rPr lang="id-ID" sz="1600" dirty="0"/>
                        <a:t>22 Desember 2020</a:t>
                      </a:r>
                    </a:p>
                  </a:txBody>
                  <a:tcPr/>
                </a:tc>
                <a:extLst>
                  <a:ext uri="{0D108BD9-81ED-4DB2-BD59-A6C34878D82A}">
                    <a16:rowId xmlns:a16="http://schemas.microsoft.com/office/drawing/2014/main" val="10001"/>
                  </a:ext>
                </a:extLst>
              </a:tr>
              <a:tr h="2702226">
                <a:tc>
                  <a:txBody>
                    <a:bodyPr/>
                    <a:lstStyle/>
                    <a:p>
                      <a:r>
                        <a:rPr lang="id-ID" sz="1600" dirty="0"/>
                        <a:t>1.1.3</a:t>
                      </a:r>
                    </a:p>
                  </a:txBody>
                  <a:tcPr/>
                </a:tc>
                <a:tc>
                  <a:txBody>
                    <a:bodyPr/>
                    <a:lstStyle/>
                    <a:p>
                      <a:r>
                        <a:rPr lang="id-ID" sz="1600" dirty="0"/>
                        <a:t>Kebijakan K3 telah dikomunikasikan</a:t>
                      </a:r>
                      <a:r>
                        <a:rPr lang="id-ID" sz="1600" baseline="0" dirty="0"/>
                        <a:t> kepada tenaga kerja pada waktu apel atau briefing sebelum bekerja tetapi belum dikomunikasikan kepada tamu, kontraktor, pelanggan dan pemasok</a:t>
                      </a:r>
                      <a:endParaRPr lang="id-ID" sz="1600" dirty="0"/>
                    </a:p>
                  </a:txBody>
                  <a:tcPr/>
                </a:tc>
                <a:tc>
                  <a:txBody>
                    <a:bodyPr/>
                    <a:lstStyle/>
                    <a:p>
                      <a:r>
                        <a:rPr lang="id-ID" sz="1600" dirty="0"/>
                        <a:t>Sesuai dengan PP 50 tahun 2012 pasal 8 tentang SMK3</a:t>
                      </a:r>
                      <a:r>
                        <a:rPr lang="id-ID" sz="1600" baseline="0" dirty="0"/>
                        <a:t> bahwa perusahaan wajib mengkomunikasikan kebijakan K3 kepada seluruh tenaga kerja, kontraktor, pelanggan dan pemasok dengan tatacara yang tepat</a:t>
                      </a:r>
                      <a:endParaRPr lang="id-ID" sz="1600" dirty="0"/>
                    </a:p>
                  </a:txBody>
                  <a:tcPr/>
                </a:tc>
                <a:tc>
                  <a:txBody>
                    <a:bodyPr/>
                    <a:lstStyle/>
                    <a:p>
                      <a:r>
                        <a:rPr lang="id-ID" sz="1600" dirty="0"/>
                        <a:t>Sosialisasi kepada tamu, kontraktor, pelanggan</a:t>
                      </a:r>
                      <a:r>
                        <a:rPr lang="id-ID" sz="1600" baseline="0" dirty="0"/>
                        <a:t> dan pemasok mealui safety briefing, ditulis pada kartu visitor, selebaran pada saat bekerja atau berkunjung ke perusahaan</a:t>
                      </a:r>
                      <a:endParaRPr lang="id-ID" sz="1600" dirty="0"/>
                    </a:p>
                  </a:txBody>
                  <a:tcPr/>
                </a:tc>
                <a:tc>
                  <a:txBody>
                    <a:bodyPr/>
                    <a:lstStyle/>
                    <a:p>
                      <a:r>
                        <a:rPr lang="id-ID" sz="1600" dirty="0"/>
                        <a:t>HSE &amp; Security</a:t>
                      </a:r>
                    </a:p>
                  </a:txBody>
                  <a:tcPr/>
                </a:tc>
                <a:tc>
                  <a:txBody>
                    <a:bodyPr/>
                    <a:lstStyle/>
                    <a:p>
                      <a:r>
                        <a:rPr lang="id-ID" sz="1600" dirty="0"/>
                        <a:t>Mulai minggu 1 Oktober 2020</a:t>
                      </a:r>
                    </a:p>
                  </a:txBody>
                  <a:tcPr/>
                </a:tc>
                <a:extLst>
                  <a:ext uri="{0D108BD9-81ED-4DB2-BD59-A6C34878D82A}">
                    <a16:rowId xmlns:a16="http://schemas.microsoft.com/office/drawing/2014/main" val="10002"/>
                  </a:ext>
                </a:extLst>
              </a:tr>
            </a:tbl>
          </a:graphicData>
        </a:graphic>
      </p:graphicFrame>
      <p:sp>
        <p:nvSpPr>
          <p:cNvPr id="6" name="Rectangle 5"/>
          <p:cNvSpPr/>
          <p:nvPr/>
        </p:nvSpPr>
        <p:spPr>
          <a:xfrm>
            <a:off x="339915" y="247500"/>
            <a:ext cx="4599272" cy="461665"/>
          </a:xfrm>
          <a:prstGeom prst="rect">
            <a:avLst/>
          </a:prstGeom>
        </p:spPr>
        <p:txBody>
          <a:bodyPr wrap="none">
            <a:spAutoFit/>
          </a:bodyPr>
          <a:lstStyle/>
          <a:p>
            <a:pPr algn="ctr">
              <a:spcAft>
                <a:spcPts val="0"/>
              </a:spcAft>
              <a:tabLst>
                <a:tab pos="2637155" algn="ctr"/>
                <a:tab pos="5274310" algn="r"/>
              </a:tabLst>
            </a:pPr>
            <a:r>
              <a:rPr lang="id-ID" sz="2400" b="1" dirty="0">
                <a:solidFill>
                  <a:srgbClr val="0070C0"/>
                </a:solidFill>
                <a:latin typeface="Calibri" panose="020F0502020204030204" pitchFamily="34" charset="0"/>
                <a:ea typeface="Times New Roman" panose="02020603050405020304" pitchFamily="18" charset="0"/>
              </a:rPr>
              <a:t>Contoh tindak lanjut temuan audit</a:t>
            </a:r>
            <a:endParaRPr lang="id-ID" sz="360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6714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711" y="35956"/>
            <a:ext cx="8596668" cy="1320800"/>
          </a:xfrm>
        </p:spPr>
        <p:txBody>
          <a:bodyPr>
            <a:normAutofit fontScale="90000"/>
          </a:bodyPr>
          <a:lstStyle/>
          <a:p>
            <a:r>
              <a:rPr lang="id-ID" sz="2800" dirty="0"/>
              <a:t>Bagian Keenam</a:t>
            </a:r>
            <a:br>
              <a:rPr lang="id-ID" sz="2800" dirty="0"/>
            </a:br>
            <a:r>
              <a:rPr lang="id-ID" sz="2800" dirty="0"/>
              <a:t>Peninjauan dan Peningktan Kinerja SMK3</a:t>
            </a:r>
            <a:br>
              <a:rPr lang="id-ID" sz="2800" dirty="0"/>
            </a:br>
            <a:r>
              <a:rPr lang="id-ID" sz="2800" dirty="0"/>
              <a:t>Pasal 15</a:t>
            </a:r>
          </a:p>
        </p:txBody>
      </p:sp>
      <p:sp>
        <p:nvSpPr>
          <p:cNvPr id="3" name="Content Placeholder 2"/>
          <p:cNvSpPr>
            <a:spLocks noGrp="1"/>
          </p:cNvSpPr>
          <p:nvPr>
            <p:ph idx="1"/>
          </p:nvPr>
        </p:nvSpPr>
        <p:spPr>
          <a:xfrm>
            <a:off x="381500" y="1488240"/>
            <a:ext cx="11572935" cy="5033584"/>
          </a:xfrm>
        </p:spPr>
        <p:txBody>
          <a:bodyPr>
            <a:noAutofit/>
          </a:bodyPr>
          <a:lstStyle/>
          <a:p>
            <a:pPr>
              <a:buFont typeface="+mj-lt"/>
              <a:buAutoNum type="arabicPeriod"/>
            </a:pPr>
            <a:r>
              <a:rPr lang="id-ID" b="1" dirty="0"/>
              <a:t>Untuk menjamin kesesuaian dan efektifitas penerapan SMK3, pengusaha wajib </a:t>
            </a:r>
            <a:r>
              <a:rPr lang="id-ID" b="1" dirty="0">
                <a:solidFill>
                  <a:schemeClr val="accent4">
                    <a:lumMod val="20000"/>
                    <a:lumOff val="80000"/>
                  </a:schemeClr>
                </a:solidFill>
              </a:rPr>
              <a:t>melakukan peninjauan</a:t>
            </a:r>
            <a:r>
              <a:rPr lang="id-ID" b="1" dirty="0"/>
              <a:t>.</a:t>
            </a:r>
          </a:p>
          <a:p>
            <a:pPr>
              <a:buFont typeface="+mj-lt"/>
              <a:buAutoNum type="arabicPeriod"/>
            </a:pPr>
            <a:r>
              <a:rPr lang="id-ID" b="1" dirty="0"/>
              <a:t>Peninjauan dilakukan terhadap kebijakan, perencanaan, pelaksanaan, </a:t>
            </a:r>
            <a:r>
              <a:rPr lang="id-ID" b="1" dirty="0">
                <a:solidFill>
                  <a:srgbClr val="FFC000"/>
                </a:solidFill>
              </a:rPr>
              <a:t>pemantauan dan evaluasi.</a:t>
            </a:r>
          </a:p>
          <a:p>
            <a:pPr>
              <a:buFont typeface="+mj-lt"/>
              <a:buAutoNum type="arabicPeriod"/>
            </a:pPr>
            <a:r>
              <a:rPr lang="id-ID" b="1" dirty="0">
                <a:solidFill>
                  <a:srgbClr val="00B0F0"/>
                </a:solidFill>
              </a:rPr>
              <a:t>Hasil peninjauan digunakan untuk melakukan perbaikan dan peningkatan kinerja.</a:t>
            </a:r>
          </a:p>
          <a:p>
            <a:pPr>
              <a:buFont typeface="+mj-lt"/>
              <a:buAutoNum type="arabicPeriod"/>
            </a:pPr>
            <a:r>
              <a:rPr lang="id-ID" b="1" dirty="0"/>
              <a:t>Perbaikan dan peningkatan kinerja dapat dilaksanakan dalam hal ;</a:t>
            </a:r>
          </a:p>
          <a:p>
            <a:pPr marL="631825" lvl="1" indent="-268288">
              <a:buFont typeface="+mj-lt"/>
              <a:buAutoNum type="alphaLcPeriod"/>
            </a:pPr>
            <a:r>
              <a:rPr lang="id-ID" sz="1800" b="1" dirty="0"/>
              <a:t>Terjadi perubahan peraturan perundang-undangan</a:t>
            </a:r>
          </a:p>
          <a:p>
            <a:pPr marL="631825" lvl="1" indent="-268288">
              <a:buFont typeface="+mj-lt"/>
              <a:buAutoNum type="alphaLcPeriod"/>
            </a:pPr>
            <a:r>
              <a:rPr lang="id-ID" sz="1800" b="1" dirty="0"/>
              <a:t>Adanya tuntutan dari pihak yang terkait dan pasar</a:t>
            </a:r>
          </a:p>
          <a:p>
            <a:pPr marL="631825" lvl="1" indent="-268288">
              <a:buFont typeface="+mj-lt"/>
              <a:buAutoNum type="alphaLcPeriod"/>
            </a:pPr>
            <a:r>
              <a:rPr lang="id-ID" sz="1800" b="1" dirty="0"/>
              <a:t>Adanya perubahan produk dan kegiatan perusahaan</a:t>
            </a:r>
          </a:p>
          <a:p>
            <a:pPr marL="631825" lvl="1" indent="-268288">
              <a:buFont typeface="+mj-lt"/>
              <a:buAutoNum type="alphaLcPeriod"/>
            </a:pPr>
            <a:r>
              <a:rPr lang="id-ID" sz="1800" b="1" dirty="0"/>
              <a:t>Terjadi perubahan struktur organisasi perusahaan</a:t>
            </a:r>
          </a:p>
          <a:p>
            <a:pPr marL="631825" lvl="1" indent="-268288">
              <a:buFont typeface="+mj-lt"/>
              <a:buAutoNum type="alphaLcPeriod"/>
            </a:pPr>
            <a:r>
              <a:rPr lang="id-ID" sz="1800" b="1" dirty="0"/>
              <a:t>Adanya perkembangan ilmu pengetahuan dan teknologi, termasuk epidemiolagi</a:t>
            </a:r>
          </a:p>
          <a:p>
            <a:pPr marL="631825" lvl="1" indent="-268288">
              <a:buFont typeface="+mj-lt"/>
              <a:buAutoNum type="alphaLcPeriod"/>
            </a:pPr>
            <a:r>
              <a:rPr lang="id-ID" sz="1800" b="1" dirty="0"/>
              <a:t>Adanya hasil kajian kecelakaan di tempat kerja</a:t>
            </a:r>
          </a:p>
          <a:p>
            <a:pPr marL="631825" lvl="1" indent="-268288">
              <a:buFont typeface="+mj-lt"/>
              <a:buAutoNum type="alphaLcPeriod"/>
            </a:pPr>
            <a:r>
              <a:rPr lang="id-ID" sz="1800" b="1" dirty="0"/>
              <a:t>Adanya pelaporan dan/atau</a:t>
            </a:r>
          </a:p>
          <a:p>
            <a:pPr marL="631825" lvl="1" indent="-268288">
              <a:buFont typeface="+mj-lt"/>
              <a:buAutoNum type="alphaLcPeriod"/>
            </a:pPr>
            <a:r>
              <a:rPr lang="id-ID" sz="1800" b="1" dirty="0"/>
              <a:t>Adanya masukan dari pekerja/buruh</a:t>
            </a:r>
          </a:p>
        </p:txBody>
      </p:sp>
    </p:spTree>
    <p:extLst>
      <p:ext uri="{BB962C8B-B14F-4D97-AF65-F5344CB8AC3E}">
        <p14:creationId xmlns:p14="http://schemas.microsoft.com/office/powerpoint/2010/main" val="3078548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564" y="435758"/>
            <a:ext cx="10743647" cy="1077218"/>
          </a:xfrm>
          <a:prstGeom prst="rect">
            <a:avLst/>
          </a:prstGeom>
        </p:spPr>
        <p:txBody>
          <a:bodyPr wrap="none">
            <a:spAutoFit/>
          </a:bodyPr>
          <a:lstStyle/>
          <a:p>
            <a:pPr marL="534988" indent="-534988">
              <a:tabLst>
                <a:tab pos="2637155" algn="ctr"/>
                <a:tab pos="5274310" algn="r"/>
              </a:tabLst>
            </a:pPr>
            <a:r>
              <a:rPr lang="en-US" sz="3200" b="1" dirty="0">
                <a:solidFill>
                  <a:srgbClr val="0070C0"/>
                </a:solidFill>
              </a:rPr>
              <a:t>4. </a:t>
            </a:r>
            <a:r>
              <a:rPr lang="id-ID" sz="3200" b="1" dirty="0">
                <a:solidFill>
                  <a:srgbClr val="0070C0"/>
                </a:solidFill>
              </a:rPr>
              <a:t>Evaluasi efektifitas penerapan SMK3 dan kebutuhan </a:t>
            </a:r>
          </a:p>
          <a:p>
            <a:pPr marL="534988" indent="-534988">
              <a:tabLst>
                <a:tab pos="534988" algn="l"/>
                <a:tab pos="2636838" algn="ctr"/>
                <a:tab pos="5273675" algn="r"/>
              </a:tabLst>
            </a:pPr>
            <a:r>
              <a:rPr lang="en-US" sz="3200" b="1" dirty="0">
                <a:solidFill>
                  <a:srgbClr val="0070C0"/>
                </a:solidFill>
              </a:rPr>
              <a:t>    </a:t>
            </a:r>
            <a:r>
              <a:rPr lang="id-ID" sz="3200" b="1" dirty="0">
                <a:solidFill>
                  <a:srgbClr val="0070C0"/>
                </a:solidFill>
              </a:rPr>
              <a:t>untuk pengembangan SMK3</a:t>
            </a:r>
            <a:endParaRPr lang="id-ID" sz="4400" dirty="0">
              <a:solidFill>
                <a:srgbClr val="0070C0"/>
              </a:solidFill>
              <a:effectLst/>
              <a:latin typeface="Times New Roman" panose="02020603050405020304" pitchFamily="18" charset="0"/>
              <a:ea typeface="Times New Roman" panose="02020603050405020304" pitchFamily="18" charset="0"/>
            </a:endParaRPr>
          </a:p>
        </p:txBody>
      </p:sp>
      <p:sp>
        <p:nvSpPr>
          <p:cNvPr id="2" name="TextBox 1"/>
          <p:cNvSpPr txBox="1"/>
          <p:nvPr/>
        </p:nvSpPr>
        <p:spPr>
          <a:xfrm>
            <a:off x="242046" y="1896034"/>
            <a:ext cx="11645154" cy="4031873"/>
          </a:xfrm>
          <a:prstGeom prst="rect">
            <a:avLst/>
          </a:prstGeom>
          <a:solidFill>
            <a:srgbClr val="F8F8F8"/>
          </a:solidFill>
        </p:spPr>
        <p:txBody>
          <a:bodyPr wrap="square" rtlCol="0">
            <a:spAutoFit/>
          </a:bodyPr>
          <a:lstStyle/>
          <a:p>
            <a:r>
              <a:rPr lang="id-ID" sz="3200" dirty="0"/>
              <a:t>Untuk meningkatkan efektifitas perlindungan keselamatan dan kesehatan kerja, tidak terlepas dari upaya pelaksanaan K3 yang terencana, terukur, terstruktur dan terintegrasi melalui SMK3 guna menjamin terciptanya suatu sistem K3 di tempat kerja dengan melibatkan unsur manajemen, pekerja dan serikat pekerja dalam rangka mencegah dan mengurangi kecelakaan kerja dan penyakit akibat kerja serta menciptakan tempat kerja yang nyaman, efisien dan produktif.</a:t>
            </a:r>
          </a:p>
        </p:txBody>
      </p:sp>
    </p:spTree>
    <p:extLst>
      <p:ext uri="{BB962C8B-B14F-4D97-AF65-F5344CB8AC3E}">
        <p14:creationId xmlns:p14="http://schemas.microsoft.com/office/powerpoint/2010/main" val="3317071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564" y="435758"/>
            <a:ext cx="10278776" cy="1077218"/>
          </a:xfrm>
          <a:prstGeom prst="rect">
            <a:avLst/>
          </a:prstGeom>
        </p:spPr>
        <p:txBody>
          <a:bodyPr wrap="none">
            <a:spAutoFit/>
          </a:bodyPr>
          <a:lstStyle/>
          <a:p>
            <a:pPr>
              <a:tabLst>
                <a:tab pos="2637155" algn="ctr"/>
                <a:tab pos="5274310" algn="r"/>
              </a:tabLst>
            </a:pPr>
            <a:r>
              <a:rPr lang="id-ID" sz="3200" b="1" dirty="0">
                <a:solidFill>
                  <a:srgbClr val="0070C0"/>
                </a:solidFill>
              </a:rPr>
              <a:t>Evaluasi efektifitas penerapan SMK3 dan kebutuhan </a:t>
            </a:r>
          </a:p>
          <a:p>
            <a:pPr>
              <a:tabLst>
                <a:tab pos="2637155" algn="ctr"/>
                <a:tab pos="5274310" algn="r"/>
              </a:tabLst>
            </a:pPr>
            <a:r>
              <a:rPr lang="id-ID" sz="3200" b="1" dirty="0">
                <a:solidFill>
                  <a:srgbClr val="0070C0"/>
                </a:solidFill>
              </a:rPr>
              <a:t>untuk pengembangan SMK3</a:t>
            </a:r>
            <a:endParaRPr lang="id-ID" sz="4400" dirty="0">
              <a:solidFill>
                <a:srgbClr val="0070C0"/>
              </a:solidFill>
              <a:effectLst/>
              <a:latin typeface="Times New Roman" panose="02020603050405020304" pitchFamily="18" charset="0"/>
              <a:ea typeface="Times New Roman" panose="02020603050405020304" pitchFamily="18" charset="0"/>
            </a:endParaRPr>
          </a:p>
        </p:txBody>
      </p:sp>
      <p:sp>
        <p:nvSpPr>
          <p:cNvPr id="2" name="TextBox 1"/>
          <p:cNvSpPr txBox="1"/>
          <p:nvPr/>
        </p:nvSpPr>
        <p:spPr>
          <a:xfrm>
            <a:off x="389965" y="2259104"/>
            <a:ext cx="10394576" cy="2677656"/>
          </a:xfrm>
          <a:prstGeom prst="rect">
            <a:avLst/>
          </a:prstGeom>
          <a:noFill/>
        </p:spPr>
        <p:txBody>
          <a:bodyPr wrap="square" rtlCol="0">
            <a:spAutoFit/>
          </a:bodyPr>
          <a:lstStyle/>
          <a:p>
            <a:r>
              <a:rPr lang="id-ID" sz="2800" dirty="0"/>
              <a:t>Pasal 14</a:t>
            </a:r>
          </a:p>
          <a:p>
            <a:pPr marL="342900" indent="-342900">
              <a:buFont typeface="Wingdings" panose="05000000000000000000" pitchFamily="2" charset="2"/>
              <a:buChar char="Ø"/>
            </a:pPr>
            <a:r>
              <a:rPr lang="id-ID" sz="2800" dirty="0"/>
              <a:t>Hasil pemantauan dan evaluasi kinerja K3 digunakan untuk melakukan tindakan perbaikan</a:t>
            </a:r>
          </a:p>
          <a:p>
            <a:pPr marL="342900" indent="-342900">
              <a:buFont typeface="Wingdings" panose="05000000000000000000" pitchFamily="2" charset="2"/>
              <a:buChar char="Ø"/>
            </a:pPr>
            <a:r>
              <a:rPr lang="id-ID" sz="2800" dirty="0"/>
              <a:t>Pelaksanaan pemantauan dan evaluasi kinerja K3 dilakukan sesuai dengan ketentuan peraturan perundang-undangan dan/atau standar</a:t>
            </a:r>
          </a:p>
        </p:txBody>
      </p:sp>
    </p:spTree>
    <p:extLst>
      <p:ext uri="{BB962C8B-B14F-4D97-AF65-F5344CB8AC3E}">
        <p14:creationId xmlns:p14="http://schemas.microsoft.com/office/powerpoint/2010/main" val="544020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F4DD1-92F5-4078-AA2C-C83B5E4D8CDA}"/>
              </a:ext>
            </a:extLst>
          </p:cNvPr>
          <p:cNvSpPr>
            <a:spLocks noGrp="1"/>
          </p:cNvSpPr>
          <p:nvPr>
            <p:ph type="title"/>
          </p:nvPr>
        </p:nvSpPr>
        <p:spPr>
          <a:xfrm>
            <a:off x="501844" y="184729"/>
            <a:ext cx="8596668" cy="1320800"/>
          </a:xfrm>
        </p:spPr>
        <p:txBody>
          <a:bodyPr/>
          <a:lstStyle/>
          <a:p>
            <a:r>
              <a:rPr lang="en-US" dirty="0"/>
              <a:t>Kinerja K3 :</a:t>
            </a:r>
            <a:br>
              <a:rPr lang="en-US" dirty="0"/>
            </a:br>
            <a:r>
              <a:rPr lang="en-US" dirty="0"/>
              <a:t>Leading Indicator dan Lagging Indicator</a:t>
            </a:r>
            <a:endParaRPr lang="en-ID" dirty="0"/>
          </a:p>
        </p:txBody>
      </p:sp>
      <p:pic>
        <p:nvPicPr>
          <p:cNvPr id="9" name="Picture 8">
            <a:extLst>
              <a:ext uri="{FF2B5EF4-FFF2-40B4-BE49-F238E27FC236}">
                <a16:creationId xmlns:a16="http://schemas.microsoft.com/office/drawing/2014/main" id="{E366CE20-9A04-4BE8-94EC-08A6C482C7CC}"/>
              </a:ext>
            </a:extLst>
          </p:cNvPr>
          <p:cNvPicPr>
            <a:picLocks noChangeAspect="1"/>
          </p:cNvPicPr>
          <p:nvPr/>
        </p:nvPicPr>
        <p:blipFill rotWithShape="1">
          <a:blip r:embed="rId2">
            <a:extLst>
              <a:ext uri="{28A0092B-C50C-407E-A947-70E740481C1C}">
                <a14:useLocalDpi xmlns:a14="http://schemas.microsoft.com/office/drawing/2010/main" val="0"/>
              </a:ext>
            </a:extLst>
          </a:blip>
          <a:srcRect t="11276" b="11315"/>
          <a:stretch/>
        </p:blipFill>
        <p:spPr>
          <a:xfrm>
            <a:off x="834715" y="1879096"/>
            <a:ext cx="4327104" cy="4218996"/>
          </a:xfrm>
          <a:prstGeom prst="ellipse">
            <a:avLst/>
          </a:prstGeom>
        </p:spPr>
      </p:pic>
      <p:sp>
        <p:nvSpPr>
          <p:cNvPr id="10" name="TextBox 9">
            <a:extLst>
              <a:ext uri="{FF2B5EF4-FFF2-40B4-BE49-F238E27FC236}">
                <a16:creationId xmlns:a16="http://schemas.microsoft.com/office/drawing/2014/main" id="{D91C4411-392B-4561-A8C0-C56D6D4B6799}"/>
              </a:ext>
            </a:extLst>
          </p:cNvPr>
          <p:cNvSpPr txBox="1"/>
          <p:nvPr/>
        </p:nvSpPr>
        <p:spPr>
          <a:xfrm flipH="1">
            <a:off x="757786" y="5083179"/>
            <a:ext cx="2715264" cy="861774"/>
          </a:xfrm>
          <a:prstGeom prst="rect">
            <a:avLst/>
          </a:prstGeom>
          <a:noFill/>
        </p:spPr>
        <p:txBody>
          <a:bodyPr wrap="square" rtlCol="0">
            <a:spAutoFit/>
          </a:bodyPr>
          <a:lstStyle/>
          <a:p>
            <a:r>
              <a:rPr lang="en-US" sz="5000" b="1" dirty="0">
                <a:latin typeface="Franklin Gothic Demi Cond" panose="020B0706030402020204" pitchFamily="34" charset="0"/>
                <a:ea typeface="Adobe Ming Std L" panose="02020300000000000000" pitchFamily="18" charset="-128"/>
                <a:cs typeface="Adobe Devanagari" panose="02040503050201020203" pitchFamily="18" charset="0"/>
              </a:rPr>
              <a:t>Lagging</a:t>
            </a:r>
          </a:p>
        </p:txBody>
      </p:sp>
      <p:sp>
        <p:nvSpPr>
          <p:cNvPr id="11" name="TextBox 10">
            <a:extLst>
              <a:ext uri="{FF2B5EF4-FFF2-40B4-BE49-F238E27FC236}">
                <a16:creationId xmlns:a16="http://schemas.microsoft.com/office/drawing/2014/main" id="{99EDB2E5-6738-4833-8F76-8FF81362321B}"/>
              </a:ext>
            </a:extLst>
          </p:cNvPr>
          <p:cNvSpPr txBox="1"/>
          <p:nvPr/>
        </p:nvSpPr>
        <p:spPr>
          <a:xfrm flipH="1">
            <a:off x="3047596" y="4556540"/>
            <a:ext cx="2715264" cy="861774"/>
          </a:xfrm>
          <a:prstGeom prst="rect">
            <a:avLst/>
          </a:prstGeom>
          <a:noFill/>
        </p:spPr>
        <p:txBody>
          <a:bodyPr wrap="square" rtlCol="0">
            <a:spAutoFit/>
          </a:bodyPr>
          <a:lstStyle/>
          <a:p>
            <a:r>
              <a:rPr lang="en-US" sz="5000" b="1" dirty="0">
                <a:solidFill>
                  <a:srgbClr val="FFC000"/>
                </a:solidFill>
                <a:latin typeface="Franklin Gothic Demi Cond" panose="020B0706030402020204" pitchFamily="34" charset="0"/>
                <a:ea typeface="Adobe Ming Std L" panose="02020300000000000000" pitchFamily="18" charset="-128"/>
                <a:cs typeface="Adobe Devanagari" panose="02040503050201020203" pitchFamily="18" charset="0"/>
              </a:rPr>
              <a:t>Leading</a:t>
            </a:r>
          </a:p>
        </p:txBody>
      </p:sp>
    </p:spTree>
    <p:extLst>
      <p:ext uri="{BB962C8B-B14F-4D97-AF65-F5344CB8AC3E}">
        <p14:creationId xmlns:p14="http://schemas.microsoft.com/office/powerpoint/2010/main" val="3599075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1E2884E-3C52-45E3-BE50-0DA8ABE007FE}"/>
              </a:ext>
            </a:extLst>
          </p:cNvPr>
          <p:cNvSpPr txBox="1">
            <a:spLocks/>
          </p:cNvSpPr>
          <p:nvPr/>
        </p:nvSpPr>
        <p:spPr>
          <a:xfrm>
            <a:off x="658861" y="4008723"/>
            <a:ext cx="8596668" cy="77124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rgbClr val="00B0F0"/>
                </a:solidFill>
              </a:rPr>
              <a:t>Lagging Indicator </a:t>
            </a:r>
            <a:endParaRPr lang="en-ID" dirty="0">
              <a:solidFill>
                <a:srgbClr val="00B0F0"/>
              </a:solidFill>
            </a:endParaRPr>
          </a:p>
        </p:txBody>
      </p:sp>
      <p:sp>
        <p:nvSpPr>
          <p:cNvPr id="7" name="TextBox 6">
            <a:extLst>
              <a:ext uri="{FF2B5EF4-FFF2-40B4-BE49-F238E27FC236}">
                <a16:creationId xmlns:a16="http://schemas.microsoft.com/office/drawing/2014/main" id="{5E13859A-9BB7-41E6-90C5-589C48D0D62A}"/>
              </a:ext>
            </a:extLst>
          </p:cNvPr>
          <p:cNvSpPr txBox="1"/>
          <p:nvPr/>
        </p:nvSpPr>
        <p:spPr>
          <a:xfrm>
            <a:off x="658861" y="4770735"/>
            <a:ext cx="7141244" cy="1815882"/>
          </a:xfrm>
          <a:prstGeom prst="rect">
            <a:avLst/>
          </a:prstGeom>
          <a:noFill/>
        </p:spPr>
        <p:txBody>
          <a:bodyPr wrap="square">
            <a:spAutoFit/>
          </a:bodyPr>
          <a:lstStyle/>
          <a:p>
            <a:pPr marL="285750" indent="-285750">
              <a:buFont typeface="Wingdings" panose="05000000000000000000" pitchFamily="2" charset="2"/>
              <a:buChar char="Ø"/>
            </a:pPr>
            <a:r>
              <a:rPr lang="id-ID" sz="2800" dirty="0"/>
              <a:t>Data Jam Kerja Aman, FR, SR, LTIFR</a:t>
            </a:r>
            <a:endParaRPr lang="en-US" sz="2800" dirty="0"/>
          </a:p>
          <a:p>
            <a:pPr marL="285750" indent="-285750">
              <a:buFont typeface="Wingdings" panose="05000000000000000000" pitchFamily="2" charset="2"/>
              <a:buChar char="Ø"/>
            </a:pPr>
            <a:r>
              <a:rPr lang="en-US" sz="2800" dirty="0" err="1"/>
              <a:t>Jumlah</a:t>
            </a:r>
            <a:r>
              <a:rPr lang="en-US" sz="2800" dirty="0"/>
              <a:t> </a:t>
            </a:r>
            <a:r>
              <a:rPr lang="en-US" sz="2800" dirty="0" err="1"/>
              <a:t>Kebakaran</a:t>
            </a:r>
            <a:endParaRPr lang="en-US" sz="2800" dirty="0"/>
          </a:p>
          <a:p>
            <a:pPr marL="285750" indent="-285750">
              <a:buFont typeface="Wingdings" panose="05000000000000000000" pitchFamily="2" charset="2"/>
              <a:buChar char="Ø"/>
            </a:pPr>
            <a:r>
              <a:rPr lang="en-US" sz="2800" dirty="0" err="1"/>
              <a:t>Jumlah</a:t>
            </a:r>
            <a:r>
              <a:rPr lang="en-US" sz="2800" dirty="0"/>
              <a:t> </a:t>
            </a:r>
            <a:r>
              <a:rPr lang="en-US" sz="2800" dirty="0" err="1"/>
              <a:t>Kecelakaan</a:t>
            </a:r>
            <a:endParaRPr lang="en-US" sz="2800" dirty="0"/>
          </a:p>
          <a:p>
            <a:pPr marL="285750" indent="-285750">
              <a:buFont typeface="Wingdings" panose="05000000000000000000" pitchFamily="2" charset="2"/>
              <a:buChar char="Ø"/>
            </a:pPr>
            <a:r>
              <a:rPr lang="en-US" sz="2800" dirty="0"/>
              <a:t>Data Kesehatan </a:t>
            </a:r>
            <a:r>
              <a:rPr lang="en-US" sz="2800" dirty="0" err="1"/>
              <a:t>Karyawan</a:t>
            </a:r>
            <a:endParaRPr lang="en-US" sz="2800" dirty="0"/>
          </a:p>
        </p:txBody>
      </p:sp>
      <p:sp>
        <p:nvSpPr>
          <p:cNvPr id="8" name="TextBox 7">
            <a:extLst>
              <a:ext uri="{FF2B5EF4-FFF2-40B4-BE49-F238E27FC236}">
                <a16:creationId xmlns:a16="http://schemas.microsoft.com/office/drawing/2014/main" id="{34B134F0-47DF-44C3-A24A-A509135DA65A}"/>
              </a:ext>
            </a:extLst>
          </p:cNvPr>
          <p:cNvSpPr txBox="1"/>
          <p:nvPr/>
        </p:nvSpPr>
        <p:spPr>
          <a:xfrm>
            <a:off x="658861" y="941327"/>
            <a:ext cx="9020848" cy="2677656"/>
          </a:xfrm>
          <a:prstGeom prst="rect">
            <a:avLst/>
          </a:prstGeom>
          <a:noFill/>
        </p:spPr>
        <p:txBody>
          <a:bodyPr wrap="square">
            <a:spAutoFit/>
          </a:bodyPr>
          <a:lstStyle/>
          <a:p>
            <a:pPr marL="285750" indent="-285750">
              <a:buFont typeface="Wingdings" panose="05000000000000000000" pitchFamily="2" charset="2"/>
              <a:buChar char="Ø"/>
            </a:pPr>
            <a:r>
              <a:rPr lang="id-ID" sz="2800" dirty="0"/>
              <a:t>Tindak Lanjut Temuan Yang Lalu</a:t>
            </a:r>
          </a:p>
          <a:p>
            <a:pPr marL="285750" indent="-285750">
              <a:buFont typeface="Wingdings" panose="05000000000000000000" pitchFamily="2" charset="2"/>
              <a:buChar char="Ø"/>
            </a:pPr>
            <a:r>
              <a:rPr lang="id-ID" sz="2800" dirty="0"/>
              <a:t>Pelaksanaan S</a:t>
            </a:r>
            <a:r>
              <a:rPr lang="en-US" sz="2800" dirty="0" err="1"/>
              <a:t>afety</a:t>
            </a:r>
            <a:r>
              <a:rPr lang="en-US" sz="2800" dirty="0"/>
              <a:t> </a:t>
            </a:r>
            <a:r>
              <a:rPr lang="id-ID" sz="2800" dirty="0"/>
              <a:t>M</a:t>
            </a:r>
            <a:r>
              <a:rPr lang="en-US" sz="2800" dirty="0" err="1"/>
              <a:t>anagement</a:t>
            </a:r>
            <a:r>
              <a:rPr lang="en-US" sz="2800" dirty="0"/>
              <a:t> </a:t>
            </a:r>
            <a:r>
              <a:rPr lang="id-ID" sz="2800" dirty="0"/>
              <a:t>W</a:t>
            </a:r>
            <a:r>
              <a:rPr lang="en-US" sz="2800" dirty="0" err="1"/>
              <a:t>alk</a:t>
            </a:r>
            <a:r>
              <a:rPr lang="en-US" sz="2800" dirty="0"/>
              <a:t> </a:t>
            </a:r>
            <a:r>
              <a:rPr lang="id-ID" sz="2800" dirty="0"/>
              <a:t>T</a:t>
            </a:r>
            <a:r>
              <a:rPr lang="en-US" sz="2800" dirty="0"/>
              <a:t>rough/SMWT</a:t>
            </a:r>
            <a:endParaRPr lang="id-ID" sz="2800" dirty="0"/>
          </a:p>
          <a:p>
            <a:pPr marL="285750" indent="-285750">
              <a:buFont typeface="Wingdings" panose="05000000000000000000" pitchFamily="2" charset="2"/>
              <a:buChar char="Ø"/>
            </a:pPr>
            <a:r>
              <a:rPr lang="id-ID" sz="2800" dirty="0"/>
              <a:t>Temuan </a:t>
            </a:r>
            <a:r>
              <a:rPr lang="en-US" sz="2800" dirty="0"/>
              <a:t>K3 </a:t>
            </a:r>
            <a:r>
              <a:rPr lang="id-ID" sz="2800" dirty="0"/>
              <a:t>Safety </a:t>
            </a:r>
            <a:r>
              <a:rPr lang="en-US" sz="2800" dirty="0"/>
              <a:t>Representative/</a:t>
            </a:r>
            <a:r>
              <a:rPr lang="id-ID" sz="2800" dirty="0"/>
              <a:t>Inspector</a:t>
            </a:r>
            <a:r>
              <a:rPr lang="en-US" sz="2800" dirty="0"/>
              <a:t> </a:t>
            </a:r>
          </a:p>
          <a:p>
            <a:pPr marL="285750" indent="-285750">
              <a:buFont typeface="Wingdings" panose="05000000000000000000" pitchFamily="2" charset="2"/>
              <a:buChar char="Ø"/>
            </a:pPr>
            <a:r>
              <a:rPr lang="en-US" sz="2800" dirty="0" err="1"/>
              <a:t>Kegiatan</a:t>
            </a:r>
            <a:r>
              <a:rPr lang="en-US" sz="2800" dirty="0"/>
              <a:t> P2K3</a:t>
            </a:r>
          </a:p>
          <a:p>
            <a:pPr marL="285750" indent="-285750">
              <a:buFont typeface="Wingdings" panose="05000000000000000000" pitchFamily="2" charset="2"/>
              <a:buChar char="Ø"/>
            </a:pPr>
            <a:r>
              <a:rPr lang="id-ID" sz="2800" dirty="0"/>
              <a:t>Pelaksanaan Kegiatan Training K3</a:t>
            </a:r>
            <a:endParaRPr lang="en-US" sz="2800" dirty="0"/>
          </a:p>
          <a:p>
            <a:pPr marL="285750" indent="-285750">
              <a:buFont typeface="Wingdings" panose="05000000000000000000" pitchFamily="2" charset="2"/>
              <a:buChar char="Ø"/>
            </a:pPr>
            <a:r>
              <a:rPr lang="en-US" sz="2800" dirty="0" err="1"/>
              <a:t>Pengembangan</a:t>
            </a:r>
            <a:r>
              <a:rPr lang="en-US" sz="2800" dirty="0"/>
              <a:t> </a:t>
            </a:r>
            <a:r>
              <a:rPr lang="en-US" sz="2800" dirty="0" err="1"/>
              <a:t>Pelayanan</a:t>
            </a:r>
            <a:r>
              <a:rPr lang="en-US" sz="2800" dirty="0"/>
              <a:t> K3</a:t>
            </a:r>
            <a:endParaRPr lang="id-ID" sz="2800" dirty="0"/>
          </a:p>
        </p:txBody>
      </p:sp>
      <p:sp>
        <p:nvSpPr>
          <p:cNvPr id="9" name="Title 1">
            <a:extLst>
              <a:ext uri="{FF2B5EF4-FFF2-40B4-BE49-F238E27FC236}">
                <a16:creationId xmlns:a16="http://schemas.microsoft.com/office/drawing/2014/main" id="{8961CF7A-2B3B-42B5-A150-49F31CE49EF4}"/>
              </a:ext>
            </a:extLst>
          </p:cNvPr>
          <p:cNvSpPr txBox="1">
            <a:spLocks/>
          </p:cNvSpPr>
          <p:nvPr/>
        </p:nvSpPr>
        <p:spPr>
          <a:xfrm>
            <a:off x="658861" y="189339"/>
            <a:ext cx="8596668" cy="77124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solidFill>
                  <a:srgbClr val="00B0F0"/>
                </a:solidFill>
              </a:rPr>
              <a:t>Leading Indicator </a:t>
            </a:r>
            <a:endParaRPr lang="en-ID" dirty="0">
              <a:solidFill>
                <a:srgbClr val="00B0F0"/>
              </a:solidFill>
            </a:endParaRPr>
          </a:p>
        </p:txBody>
      </p:sp>
    </p:spTree>
    <p:extLst>
      <p:ext uri="{BB962C8B-B14F-4D97-AF65-F5344CB8AC3E}">
        <p14:creationId xmlns:p14="http://schemas.microsoft.com/office/powerpoint/2010/main" val="1537983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41350092"/>
              </p:ext>
            </p:extLst>
          </p:nvPr>
        </p:nvGraphicFramePr>
        <p:xfrm>
          <a:off x="610628" y="1071375"/>
          <a:ext cx="10711796" cy="49663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8502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6516" y="915377"/>
            <a:ext cx="11201401" cy="4832092"/>
          </a:xfrm>
          <a:prstGeom prst="rect">
            <a:avLst/>
          </a:prstGeom>
        </p:spPr>
        <p:txBody>
          <a:bodyPr wrap="square">
            <a:spAutoFit/>
          </a:bodyPr>
          <a:lstStyle/>
          <a:p>
            <a:r>
              <a:rPr lang="id-ID" sz="2800" b="1" dirty="0"/>
              <a:t>Perbaikan dan peningkatan kinerja dapat dilaksanakan </a:t>
            </a:r>
            <a:r>
              <a:rPr lang="id-ID" sz="2800" b="1" dirty="0">
                <a:solidFill>
                  <a:schemeClr val="accent4">
                    <a:lumMod val="20000"/>
                    <a:lumOff val="80000"/>
                  </a:schemeClr>
                </a:solidFill>
              </a:rPr>
              <a:t>dalam hal :</a:t>
            </a:r>
          </a:p>
          <a:p>
            <a:pPr marL="444500" indent="-444500"/>
            <a:endParaRPr lang="id-ID" sz="2800" b="1" dirty="0"/>
          </a:p>
          <a:p>
            <a:pPr marL="444500" lvl="1" indent="-444500">
              <a:buFont typeface="+mj-lt"/>
              <a:buAutoNum type="alphaLcPeriod"/>
            </a:pPr>
            <a:r>
              <a:rPr lang="id-ID" sz="2800" b="1" dirty="0">
                <a:solidFill>
                  <a:schemeClr val="accent2"/>
                </a:solidFill>
              </a:rPr>
              <a:t>Terjadi perubahan peraturan perundang-undangan</a:t>
            </a:r>
          </a:p>
          <a:p>
            <a:pPr marL="444500" lvl="1" indent="-444500">
              <a:buFont typeface="+mj-lt"/>
              <a:buAutoNum type="alphaLcPeriod"/>
            </a:pPr>
            <a:r>
              <a:rPr lang="id-ID" sz="2800" b="1" dirty="0"/>
              <a:t>Adanya tuntutan dari pihak yang terkait dan pasar</a:t>
            </a:r>
          </a:p>
          <a:p>
            <a:pPr marL="444500" lvl="1" indent="-444500">
              <a:buFont typeface="+mj-lt"/>
              <a:buAutoNum type="alphaLcPeriod"/>
            </a:pPr>
            <a:r>
              <a:rPr lang="id-ID" sz="2800" b="1" dirty="0"/>
              <a:t>Adanya perubahan produk dan kegiatan perusahaan</a:t>
            </a:r>
          </a:p>
          <a:p>
            <a:pPr marL="444500" lvl="1" indent="-444500">
              <a:buFont typeface="+mj-lt"/>
              <a:buAutoNum type="alphaLcPeriod"/>
            </a:pPr>
            <a:r>
              <a:rPr lang="id-ID" sz="2800" b="1" dirty="0"/>
              <a:t>Terjadi perubahan struktur organisasi perusahaan</a:t>
            </a:r>
          </a:p>
          <a:p>
            <a:pPr marL="444500" lvl="1" indent="-444500">
              <a:buFont typeface="+mj-lt"/>
              <a:buAutoNum type="alphaLcPeriod"/>
            </a:pPr>
            <a:r>
              <a:rPr lang="id-ID" sz="2800" b="1" dirty="0"/>
              <a:t>Adanya perkembangan ilmu pengetahuan dan teknologi, termasuk epidemiol</a:t>
            </a:r>
            <a:r>
              <a:rPr lang="en-US" sz="2800" b="1" dirty="0"/>
              <a:t>o</a:t>
            </a:r>
            <a:r>
              <a:rPr lang="id-ID" sz="2800" b="1" dirty="0"/>
              <a:t>gi</a:t>
            </a:r>
          </a:p>
          <a:p>
            <a:pPr marL="444500" lvl="1" indent="-444500">
              <a:buFont typeface="+mj-lt"/>
              <a:buAutoNum type="alphaLcPeriod"/>
            </a:pPr>
            <a:r>
              <a:rPr lang="id-ID" sz="2800" b="1" dirty="0">
                <a:solidFill>
                  <a:schemeClr val="accent2"/>
                </a:solidFill>
              </a:rPr>
              <a:t>Adanya hasil kajian kecelakaan di tempat kerja</a:t>
            </a:r>
          </a:p>
          <a:p>
            <a:pPr marL="444500" lvl="1" indent="-444500">
              <a:buFont typeface="+mj-lt"/>
              <a:buAutoNum type="alphaLcPeriod"/>
            </a:pPr>
            <a:r>
              <a:rPr lang="id-ID" sz="2800" b="1" dirty="0"/>
              <a:t>Adanya pelaporan dan/atau</a:t>
            </a:r>
          </a:p>
          <a:p>
            <a:pPr marL="444500" lvl="1" indent="-444500">
              <a:buFont typeface="+mj-lt"/>
              <a:buAutoNum type="alphaLcPeriod"/>
            </a:pPr>
            <a:r>
              <a:rPr lang="id-ID" sz="2800" b="1" dirty="0"/>
              <a:t>Adanya masukan dari pekerja/buruh</a:t>
            </a:r>
          </a:p>
        </p:txBody>
      </p:sp>
    </p:spTree>
    <p:extLst>
      <p:ext uri="{BB962C8B-B14F-4D97-AF65-F5344CB8AC3E}">
        <p14:creationId xmlns:p14="http://schemas.microsoft.com/office/powerpoint/2010/main" val="2463195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40737106"/>
              </p:ext>
            </p:extLst>
          </p:nvPr>
        </p:nvGraphicFramePr>
        <p:xfrm>
          <a:off x="672353" y="1754796"/>
          <a:ext cx="10838328" cy="4267200"/>
        </p:xfrm>
        <a:graphic>
          <a:graphicData uri="http://schemas.openxmlformats.org/drawingml/2006/table">
            <a:tbl>
              <a:tblPr>
                <a:tableStyleId>{5C22544A-7EE6-4342-B048-85BDC9FD1C3A}</a:tableStyleId>
              </a:tblPr>
              <a:tblGrid>
                <a:gridCol w="1067532">
                  <a:extLst>
                    <a:ext uri="{9D8B030D-6E8A-4147-A177-3AD203B41FA5}">
                      <a16:colId xmlns:a16="http://schemas.microsoft.com/office/drawing/2014/main" val="20000"/>
                    </a:ext>
                  </a:extLst>
                </a:gridCol>
                <a:gridCol w="4658187">
                  <a:extLst>
                    <a:ext uri="{9D8B030D-6E8A-4147-A177-3AD203B41FA5}">
                      <a16:colId xmlns:a16="http://schemas.microsoft.com/office/drawing/2014/main" val="20001"/>
                    </a:ext>
                  </a:extLst>
                </a:gridCol>
                <a:gridCol w="5112609">
                  <a:extLst>
                    <a:ext uri="{9D8B030D-6E8A-4147-A177-3AD203B41FA5}">
                      <a16:colId xmlns:a16="http://schemas.microsoft.com/office/drawing/2014/main" val="20002"/>
                    </a:ext>
                  </a:extLst>
                </a:gridCol>
              </a:tblGrid>
              <a:tr h="97790">
                <a:tc>
                  <a:txBody>
                    <a:bodyPr/>
                    <a:lstStyle/>
                    <a:p>
                      <a:pPr algn="r">
                        <a:spcAft>
                          <a:spcPts val="0"/>
                        </a:spcAft>
                      </a:pPr>
                      <a:r>
                        <a:rPr lang="en-GB" sz="2800" dirty="0">
                          <a:effectLst/>
                        </a:rPr>
                        <a:t>4.2.3</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Terdapat prosedur pengendalian dokumen atau daftar seluruh yang mencantumkan status dari setiap dokumen  tersebut, dalam upaya mencegah penggunaan dokumen yang usang</a:t>
                      </a:r>
                      <a:endParaRPr lang="id-ID" sz="4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800" dirty="0">
                          <a:effectLst/>
                        </a:rPr>
                        <a:t>Terdapat prosedur pengendalian dokumen dimana didalamnya mempersyaratkan pembuatan masterlist dokumen atau suatu daftar yang berisi semua judul dokumen K3 yang digunakan termasuk statusnya (misalkan revisi terakhir beserta tanggal revisinya) </a:t>
                      </a:r>
                      <a:endParaRPr lang="id-ID" sz="4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
        <p:nvSpPr>
          <p:cNvPr id="5" name="Rectangle 4"/>
          <p:cNvSpPr/>
          <p:nvPr/>
        </p:nvSpPr>
        <p:spPr>
          <a:xfrm>
            <a:off x="64564" y="435758"/>
            <a:ext cx="11281422" cy="954107"/>
          </a:xfrm>
          <a:prstGeom prst="rect">
            <a:avLst/>
          </a:prstGeom>
        </p:spPr>
        <p:txBody>
          <a:bodyPr wrap="none">
            <a:spAutoFit/>
          </a:bodyPr>
          <a:lstStyle/>
          <a:p>
            <a:r>
              <a:rPr lang="id-ID" sz="2800" b="1" dirty="0">
                <a:solidFill>
                  <a:srgbClr val="0070C0"/>
                </a:solidFill>
              </a:rPr>
              <a:t>Perbaikan dan peningkatan kinerja dapat dilaksanakan dalam hal :</a:t>
            </a:r>
          </a:p>
          <a:p>
            <a:pPr marL="444500" lvl="1" indent="-444500">
              <a:buFont typeface="+mj-lt"/>
              <a:buAutoNum type="alphaLcPeriod"/>
            </a:pPr>
            <a:r>
              <a:rPr lang="id-ID" sz="2800" b="1" dirty="0">
                <a:solidFill>
                  <a:srgbClr val="00B050"/>
                </a:solidFill>
              </a:rPr>
              <a:t>Terjadi perubahan peraturan perundang-undangan</a:t>
            </a:r>
            <a:endParaRPr lang="id-ID" sz="4400" dirty="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0744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7748804"/>
              </p:ext>
            </p:extLst>
          </p:nvPr>
        </p:nvGraphicFramePr>
        <p:xfrm>
          <a:off x="351116" y="1418915"/>
          <a:ext cx="11522636" cy="5125720"/>
        </p:xfrm>
        <a:graphic>
          <a:graphicData uri="http://schemas.openxmlformats.org/drawingml/2006/table">
            <a:tbl>
              <a:tblPr firstRow="1" bandRow="1">
                <a:tableStyleId>{5C22544A-7EE6-4342-B048-85BDC9FD1C3A}</a:tableStyleId>
              </a:tblPr>
              <a:tblGrid>
                <a:gridCol w="939802">
                  <a:extLst>
                    <a:ext uri="{9D8B030D-6E8A-4147-A177-3AD203B41FA5}">
                      <a16:colId xmlns:a16="http://schemas.microsoft.com/office/drawing/2014/main" val="20000"/>
                    </a:ext>
                  </a:extLst>
                </a:gridCol>
                <a:gridCol w="766482">
                  <a:extLst>
                    <a:ext uri="{9D8B030D-6E8A-4147-A177-3AD203B41FA5}">
                      <a16:colId xmlns:a16="http://schemas.microsoft.com/office/drawing/2014/main" val="20001"/>
                    </a:ext>
                  </a:extLst>
                </a:gridCol>
                <a:gridCol w="1385047">
                  <a:extLst>
                    <a:ext uri="{9D8B030D-6E8A-4147-A177-3AD203B41FA5}">
                      <a16:colId xmlns:a16="http://schemas.microsoft.com/office/drawing/2014/main" val="20002"/>
                    </a:ext>
                  </a:extLst>
                </a:gridCol>
                <a:gridCol w="1546412">
                  <a:extLst>
                    <a:ext uri="{9D8B030D-6E8A-4147-A177-3AD203B41FA5}">
                      <a16:colId xmlns:a16="http://schemas.microsoft.com/office/drawing/2014/main" val="20003"/>
                    </a:ext>
                  </a:extLst>
                </a:gridCol>
                <a:gridCol w="6884893">
                  <a:extLst>
                    <a:ext uri="{9D8B030D-6E8A-4147-A177-3AD203B41FA5}">
                      <a16:colId xmlns:a16="http://schemas.microsoft.com/office/drawing/2014/main" val="20004"/>
                    </a:ext>
                  </a:extLst>
                </a:gridCol>
              </a:tblGrid>
              <a:tr h="370840">
                <a:tc>
                  <a:txBody>
                    <a:bodyPr/>
                    <a:lstStyle/>
                    <a:p>
                      <a:pPr algn="ctr"/>
                      <a:r>
                        <a:rPr lang="id-ID" sz="1400" dirty="0"/>
                        <a:t>Terbitan</a:t>
                      </a:r>
                    </a:p>
                  </a:txBody>
                  <a:tcPr anchor="ctr"/>
                </a:tc>
                <a:tc>
                  <a:txBody>
                    <a:bodyPr/>
                    <a:lstStyle/>
                    <a:p>
                      <a:pPr algn="ctr"/>
                      <a:r>
                        <a:rPr lang="id-ID" sz="1400" dirty="0"/>
                        <a:t>Revisi</a:t>
                      </a:r>
                    </a:p>
                  </a:txBody>
                  <a:tcPr anchor="ctr"/>
                </a:tc>
                <a:tc>
                  <a:txBody>
                    <a:bodyPr/>
                    <a:lstStyle/>
                    <a:p>
                      <a:pPr algn="ctr"/>
                      <a:r>
                        <a:rPr lang="id-ID" sz="1400" dirty="0"/>
                        <a:t>Tanggal Pengesahan</a:t>
                      </a:r>
                    </a:p>
                  </a:txBody>
                  <a:tcPr/>
                </a:tc>
                <a:tc>
                  <a:txBody>
                    <a:bodyPr/>
                    <a:lstStyle/>
                    <a:p>
                      <a:pPr algn="ctr"/>
                      <a:r>
                        <a:rPr lang="id-ID" sz="1400" dirty="0"/>
                        <a:t>Halaman</a:t>
                      </a:r>
                    </a:p>
                  </a:txBody>
                  <a:tcPr anchor="ctr"/>
                </a:tc>
                <a:tc>
                  <a:txBody>
                    <a:bodyPr/>
                    <a:lstStyle/>
                    <a:p>
                      <a:pPr algn="ctr"/>
                      <a:r>
                        <a:rPr lang="id-ID" sz="1400" dirty="0"/>
                        <a:t>Keterangan Perubahan</a:t>
                      </a:r>
                    </a:p>
                  </a:txBody>
                  <a:tcPr anchor="ctr"/>
                </a:tc>
                <a:extLst>
                  <a:ext uri="{0D108BD9-81ED-4DB2-BD59-A6C34878D82A}">
                    <a16:rowId xmlns:a16="http://schemas.microsoft.com/office/drawing/2014/main" val="10000"/>
                  </a:ext>
                </a:extLst>
              </a:tr>
              <a:tr h="370840">
                <a:tc>
                  <a:txBody>
                    <a:bodyPr/>
                    <a:lstStyle/>
                    <a:p>
                      <a:pPr algn="ctr"/>
                      <a:r>
                        <a:rPr lang="id-ID" sz="1400" dirty="0"/>
                        <a:t>-</a:t>
                      </a:r>
                    </a:p>
                  </a:txBody>
                  <a:tcPr anchor="ctr"/>
                </a:tc>
                <a:tc>
                  <a:txBody>
                    <a:bodyPr/>
                    <a:lstStyle/>
                    <a:p>
                      <a:pPr algn="ctr"/>
                      <a:r>
                        <a:rPr lang="id-ID" sz="1400" dirty="0"/>
                        <a:t>-</a:t>
                      </a:r>
                    </a:p>
                  </a:txBody>
                  <a:tcPr anchor="ctr"/>
                </a:tc>
                <a:tc>
                  <a:txBody>
                    <a:bodyPr/>
                    <a:lstStyle/>
                    <a:p>
                      <a:pPr algn="ctr"/>
                      <a:r>
                        <a:rPr lang="id-ID" sz="1400" dirty="0"/>
                        <a:t>-</a:t>
                      </a:r>
                    </a:p>
                  </a:txBody>
                  <a:tcPr anchor="ctr"/>
                </a:tc>
                <a:tc>
                  <a:txBody>
                    <a:bodyPr/>
                    <a:lstStyle/>
                    <a:p>
                      <a:pPr algn="ctr"/>
                      <a:r>
                        <a:rPr lang="id-ID" sz="1400" dirty="0"/>
                        <a:t>-</a:t>
                      </a:r>
                    </a:p>
                  </a:txBody>
                  <a:tcPr/>
                </a:tc>
                <a:tc>
                  <a:txBody>
                    <a:bodyPr/>
                    <a:lstStyle/>
                    <a:p>
                      <a:pPr algn="ctr"/>
                      <a:r>
                        <a:rPr lang="id-ID" sz="1400" dirty="0"/>
                        <a:t>-</a:t>
                      </a:r>
                    </a:p>
                  </a:txBody>
                  <a:tcPr/>
                </a:tc>
                <a:extLst>
                  <a:ext uri="{0D108BD9-81ED-4DB2-BD59-A6C34878D82A}">
                    <a16:rowId xmlns:a16="http://schemas.microsoft.com/office/drawing/2014/main" val="10001"/>
                  </a:ext>
                </a:extLst>
              </a:tr>
              <a:tr h="370840">
                <a:tc>
                  <a:txBody>
                    <a:bodyPr/>
                    <a:lstStyle/>
                    <a:p>
                      <a:pPr algn="ctr"/>
                      <a:r>
                        <a:rPr lang="id-ID" sz="1600" b="0" dirty="0">
                          <a:latin typeface="Arial" panose="020B0604020202020204" pitchFamily="34" charset="0"/>
                          <a:cs typeface="Arial" panose="020B0604020202020204" pitchFamily="34" charset="0"/>
                        </a:rPr>
                        <a:t>2</a:t>
                      </a:r>
                    </a:p>
                  </a:txBody>
                  <a:tcPr/>
                </a:tc>
                <a:tc>
                  <a:txBody>
                    <a:bodyPr/>
                    <a:lstStyle/>
                    <a:p>
                      <a:pPr algn="ctr"/>
                      <a:r>
                        <a:rPr lang="id-ID" sz="1600" b="0" dirty="0">
                          <a:latin typeface="Arial" panose="020B0604020202020204" pitchFamily="34" charset="0"/>
                          <a:cs typeface="Arial" panose="020B0604020202020204" pitchFamily="34" charset="0"/>
                        </a:rPr>
                        <a:t>1</a:t>
                      </a:r>
                    </a:p>
                  </a:txBody>
                  <a:tcPr/>
                </a:tc>
                <a:tc>
                  <a:txBody>
                    <a:bodyPr/>
                    <a:lstStyle/>
                    <a:p>
                      <a:pPr algn="ctr"/>
                      <a:r>
                        <a:rPr lang="id-ID" sz="1600" b="0" dirty="0">
                          <a:latin typeface="Arial" panose="020B0604020202020204" pitchFamily="34" charset="0"/>
                          <a:cs typeface="Arial" panose="020B0604020202020204" pitchFamily="34" charset="0"/>
                        </a:rPr>
                        <a:t>22 Sep 2020</a:t>
                      </a:r>
                    </a:p>
                  </a:txBody>
                  <a:tcPr/>
                </a:tc>
                <a:tc>
                  <a:txBody>
                    <a:bodyPr/>
                    <a:lstStyle/>
                    <a:p>
                      <a:pPr algn="ctr"/>
                      <a:r>
                        <a:rPr lang="id-ID" sz="1600" b="0" dirty="0">
                          <a:latin typeface="Arial" panose="020B0604020202020204" pitchFamily="34" charset="0"/>
                          <a:cs typeface="Arial" panose="020B0604020202020204" pitchFamily="34" charset="0"/>
                        </a:rPr>
                        <a:t>Lampiran 1-12</a:t>
                      </a: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endParaRPr lang="id-ID" sz="1600" b="0" dirty="0">
                        <a:latin typeface="Arial" panose="020B0604020202020204" pitchFamily="34" charset="0"/>
                        <a:cs typeface="Arial" panose="020B0604020202020204" pitchFamily="34" charset="0"/>
                      </a:endParaRPr>
                    </a:p>
                    <a:p>
                      <a:pPr algn="ctr"/>
                      <a:r>
                        <a:rPr lang="id-ID" sz="1600" b="0" dirty="0">
                          <a:latin typeface="Arial" panose="020B0604020202020204" pitchFamily="34" charset="0"/>
                          <a:cs typeface="Arial" panose="020B0604020202020204" pitchFamily="34" charset="0"/>
                        </a:rPr>
                        <a:t>Lampiran</a:t>
                      </a:r>
                      <a:r>
                        <a:rPr lang="id-ID" sz="1600" b="0" baseline="0" dirty="0">
                          <a:latin typeface="Arial" panose="020B0604020202020204" pitchFamily="34" charset="0"/>
                          <a:cs typeface="Arial" panose="020B0604020202020204" pitchFamily="34" charset="0"/>
                        </a:rPr>
                        <a:t> V</a:t>
                      </a:r>
                      <a:r>
                        <a:rPr lang="id-ID" sz="1600" b="0" dirty="0">
                          <a:latin typeface="Arial" panose="020B0604020202020204" pitchFamily="34" charset="0"/>
                          <a:cs typeface="Arial" panose="020B0604020202020204" pitchFamily="34" charset="0"/>
                        </a:rPr>
                        <a:t> </a:t>
                      </a:r>
                    </a:p>
                  </a:txBody>
                  <a:tcPr/>
                </a:tc>
                <a:tc>
                  <a:txBody>
                    <a:bodyPr/>
                    <a:lstStyle/>
                    <a:p>
                      <a:r>
                        <a:rPr lang="id-ID" sz="1600" dirty="0">
                          <a:latin typeface="Arial" panose="020B0604020202020204" pitchFamily="34" charset="0"/>
                          <a:cs typeface="Arial" panose="020B0604020202020204" pitchFamily="34" charset="0"/>
                        </a:rPr>
                        <a:t>Menambahkan :</a:t>
                      </a:r>
                    </a:p>
                    <a:p>
                      <a:pPr marL="342900" indent="-342900">
                        <a:buAutoNum type="arabicPeriod"/>
                      </a:pPr>
                      <a:r>
                        <a:rPr lang="id-ID" sz="1600" dirty="0">
                          <a:latin typeface="Arial" panose="020B0604020202020204" pitchFamily="34" charset="0"/>
                          <a:cs typeface="Arial" panose="020B0604020202020204" pitchFamily="34" charset="0"/>
                        </a:rPr>
                        <a:t>Peraturan</a:t>
                      </a:r>
                      <a:r>
                        <a:rPr lang="id-ID" sz="1600" baseline="0" dirty="0">
                          <a:latin typeface="Arial" panose="020B0604020202020204" pitchFamily="34" charset="0"/>
                          <a:cs typeface="Arial" panose="020B0604020202020204" pitchFamily="34" charset="0"/>
                        </a:rPr>
                        <a:t> Pemerintah No. 44 tahun 2015 tetang Penyelenggaraan Program Jaminan Kecelakaan Kerja dan Jaminan Kematian.</a:t>
                      </a:r>
                    </a:p>
                    <a:p>
                      <a:pPr marL="342900" indent="-342900">
                        <a:buAutoNum type="arabicPeriod"/>
                      </a:pPr>
                      <a:r>
                        <a:rPr lang="id-ID" sz="1600" baseline="0" dirty="0">
                          <a:latin typeface="Arial" panose="020B0604020202020204" pitchFamily="34" charset="0"/>
                          <a:cs typeface="Arial" panose="020B0604020202020204" pitchFamily="34" charset="0"/>
                        </a:rPr>
                        <a:t>Peraturan Pemerintah No. 28 Tahun 2019 tentang Perubahan atas Peraturan Pemerintah No. 44 Tahun 2015 tentang Penyelenggaraan Program Jaminan Kecelakaan Kerja dan Jaminan Kematian</a:t>
                      </a:r>
                    </a:p>
                    <a:p>
                      <a:pPr marL="342900" indent="-342900">
                        <a:buAutoNum type="arabicPeriod"/>
                      </a:pPr>
                      <a:r>
                        <a:rPr lang="id-ID" sz="1600" baseline="0" dirty="0">
                          <a:latin typeface="Arial" panose="020B0604020202020204" pitchFamily="34" charset="0"/>
                          <a:cs typeface="Arial" panose="020B0604020202020204" pitchFamily="34" charset="0"/>
                        </a:rPr>
                        <a:t>Permenaker No. 25 Tahun 2008 tentang Pedoman Diagnosis dan Penilaian Cacat karena Kecelakaan dan Penyakit Akibat Kerja</a:t>
                      </a:r>
                    </a:p>
                    <a:p>
                      <a:pPr marL="342900" indent="-342900">
                        <a:buAutoNum type="arabicPeriod"/>
                      </a:pPr>
                      <a:r>
                        <a:rPr lang="id-ID" sz="1600" baseline="0" dirty="0">
                          <a:latin typeface="Arial" panose="020B0604020202020204" pitchFamily="34" charset="0"/>
                          <a:cs typeface="Arial" panose="020B0604020202020204" pitchFamily="34" charset="0"/>
                        </a:rPr>
                        <a:t>Permenaker No. 8 Tahun 2020 tentang Keselamatan dan Kesehatan Kerja Pesawat Angkat dan Pesawat Angkut.</a:t>
                      </a:r>
                    </a:p>
                    <a:p>
                      <a:pPr marL="0" indent="0">
                        <a:buNone/>
                      </a:pPr>
                      <a:r>
                        <a:rPr lang="id-ID" sz="1600" baseline="0" dirty="0">
                          <a:latin typeface="Arial" panose="020B0604020202020204" pitchFamily="34" charset="0"/>
                          <a:cs typeface="Arial" panose="020B0604020202020204" pitchFamily="34" charset="0"/>
                        </a:rPr>
                        <a:t>Menghapus :</a:t>
                      </a:r>
                    </a:p>
                    <a:p>
                      <a:pPr marL="342900" indent="-342900">
                        <a:buFont typeface="+mj-lt"/>
                        <a:buAutoNum type="arabicPeriod"/>
                      </a:pPr>
                      <a:r>
                        <a:rPr lang="id-ID" sz="1600" baseline="0" dirty="0">
                          <a:latin typeface="Arial" panose="020B0604020202020204" pitchFamily="34" charset="0"/>
                          <a:cs typeface="Arial" panose="020B0604020202020204" pitchFamily="34" charset="0"/>
                        </a:rPr>
                        <a:t>Per-05/MEN/1985 tentang Pesawat Angkat dan Angkut</a:t>
                      </a:r>
                    </a:p>
                    <a:p>
                      <a:pPr marL="342900" indent="-342900">
                        <a:buFont typeface="+mj-lt"/>
                        <a:buAutoNum type="arabicPeriod"/>
                      </a:pPr>
                      <a:r>
                        <a:rPr lang="id-ID" sz="1600" baseline="0" dirty="0">
                          <a:latin typeface="Arial" panose="020B0604020202020204" pitchFamily="34" charset="0"/>
                          <a:cs typeface="Arial" panose="020B0604020202020204" pitchFamily="34" charset="0"/>
                        </a:rPr>
                        <a:t>Per-09/MEN/2010 tentang Operator dan Petugas Pesawat Angkat dan Angkut</a:t>
                      </a:r>
                    </a:p>
                    <a:p>
                      <a:pPr marL="342900" indent="-342900">
                        <a:buFont typeface="+mj-lt"/>
                        <a:buAutoNum type="arabicPeriod"/>
                      </a:pPr>
                      <a:r>
                        <a:rPr lang="id-ID" sz="1600" baseline="0" dirty="0">
                          <a:latin typeface="Arial" panose="020B0604020202020204" pitchFamily="34" charset="0"/>
                          <a:cs typeface="Arial" panose="020B0604020202020204" pitchFamily="34" charset="0"/>
                        </a:rPr>
                        <a:t>Kep-333/MEN/1989 tentang Diagnosis dan Pealaporan PAK</a:t>
                      </a:r>
                    </a:p>
                    <a:p>
                      <a:pPr marL="342900" indent="-342900">
                        <a:buFont typeface="+mj-lt"/>
                        <a:buAutoNum type="arabicPeriod"/>
                      </a:pPr>
                      <a:r>
                        <a:rPr lang="id-ID" sz="1600" baseline="0" dirty="0">
                          <a:latin typeface="Arial" panose="020B0604020202020204" pitchFamily="34" charset="0"/>
                          <a:cs typeface="Arial" panose="020B0604020202020204" pitchFamily="34" charset="0"/>
                        </a:rPr>
                        <a:t>Kep-79/MEN/2003 tentang Pedoman Diagnosis dan Penilaian Cacat Karena Kecelakaan Kerja dan Penyakit Akibak Kerja.</a:t>
                      </a:r>
                      <a:endParaRPr lang="id-ID"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bl>
          </a:graphicData>
        </a:graphic>
      </p:graphicFrame>
      <p:sp>
        <p:nvSpPr>
          <p:cNvPr id="5" name="Rectangle 4"/>
          <p:cNvSpPr/>
          <p:nvPr/>
        </p:nvSpPr>
        <p:spPr>
          <a:xfrm>
            <a:off x="400739" y="260947"/>
            <a:ext cx="11419224" cy="1077218"/>
          </a:xfrm>
          <a:prstGeom prst="rect">
            <a:avLst/>
          </a:prstGeom>
        </p:spPr>
        <p:txBody>
          <a:bodyPr wrap="square">
            <a:spAutoFit/>
          </a:bodyPr>
          <a:lstStyle/>
          <a:p>
            <a:pPr marL="0" lvl="1" algn="ctr"/>
            <a:r>
              <a:rPr lang="id-ID" sz="2400" b="1" dirty="0">
                <a:effectLst/>
                <a:latin typeface="Times New Roman" panose="02020603050405020304" pitchFamily="18" charset="0"/>
                <a:ea typeface="Times New Roman" panose="02020603050405020304" pitchFamily="18" charset="0"/>
              </a:rPr>
              <a:t>CATATAN PERUBAHAN DOKUMEN</a:t>
            </a:r>
          </a:p>
          <a:p>
            <a:pPr marL="0" lvl="1" algn="just"/>
            <a:r>
              <a:rPr lang="id-ID" sz="2000" dirty="0">
                <a:latin typeface="Times New Roman" panose="02020603050405020304" pitchFamily="18" charset="0"/>
                <a:ea typeface="Times New Roman" panose="02020603050405020304" pitchFamily="18" charset="0"/>
              </a:rPr>
              <a:t>Nomor Dokumen		: XX-SD-XX-XXXX</a:t>
            </a:r>
          </a:p>
          <a:p>
            <a:pPr marL="0" lvl="1" algn="just"/>
            <a:r>
              <a:rPr lang="id-ID" sz="2000" dirty="0">
                <a:effectLst/>
                <a:latin typeface="Times New Roman" panose="02020603050405020304" pitchFamily="18" charset="0"/>
                <a:ea typeface="Times New Roman" panose="02020603050405020304" pitchFamily="18" charset="0"/>
              </a:rPr>
              <a:t>Judul Dokumen 		: Daftar Peraturan Perundangan dan Persyaratan K3 Yang Relevan</a:t>
            </a:r>
          </a:p>
        </p:txBody>
      </p:sp>
    </p:spTree>
    <p:extLst>
      <p:ext uri="{BB962C8B-B14F-4D97-AF65-F5344CB8AC3E}">
        <p14:creationId xmlns:p14="http://schemas.microsoft.com/office/powerpoint/2010/main" val="15823194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67FF3-4DBD-4E61-BDE0-E44DB8F757EE}"/>
              </a:ext>
            </a:extLst>
          </p:cNvPr>
          <p:cNvSpPr>
            <a:spLocks noGrp="1"/>
          </p:cNvSpPr>
          <p:nvPr>
            <p:ph type="title"/>
          </p:nvPr>
        </p:nvSpPr>
        <p:spPr>
          <a:xfrm>
            <a:off x="557261" y="156238"/>
            <a:ext cx="8596668" cy="1320800"/>
          </a:xfrm>
        </p:spPr>
        <p:txBody>
          <a:bodyPr>
            <a:normAutofit fontScale="90000"/>
          </a:bodyPr>
          <a:lstStyle/>
          <a:p>
            <a:r>
              <a:rPr lang="id-ID" sz="3600" b="1" dirty="0">
                <a:solidFill>
                  <a:schemeClr val="accent2"/>
                </a:solidFill>
              </a:rPr>
              <a:t>Adanya hasil kajian kecelakaan di tempat kerja</a:t>
            </a:r>
            <a:br>
              <a:rPr lang="id-ID" sz="3600" b="1" dirty="0">
                <a:solidFill>
                  <a:schemeClr val="accent2"/>
                </a:solidFill>
              </a:rPr>
            </a:br>
            <a:endParaRPr lang="en-ID" dirty="0"/>
          </a:p>
        </p:txBody>
      </p:sp>
      <p:sp>
        <p:nvSpPr>
          <p:cNvPr id="11" name="Speech Bubble: Rectangle with Corners Rounded 10">
            <a:extLst>
              <a:ext uri="{FF2B5EF4-FFF2-40B4-BE49-F238E27FC236}">
                <a16:creationId xmlns:a16="http://schemas.microsoft.com/office/drawing/2014/main" id="{56C71D35-1446-4B9F-B8E0-3247AC07BBF5}"/>
              </a:ext>
            </a:extLst>
          </p:cNvPr>
          <p:cNvSpPr/>
          <p:nvPr/>
        </p:nvSpPr>
        <p:spPr>
          <a:xfrm>
            <a:off x="3901390" y="816638"/>
            <a:ext cx="8054109" cy="2664262"/>
          </a:xfrm>
          <a:prstGeom prst="wedgeRoundRectCallout">
            <a:avLst>
              <a:gd name="adj1" fmla="val -53287"/>
              <a:gd name="adj2" fmla="val 101627"/>
              <a:gd name="adj3" fmla="val 16667"/>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a:solidFill>
                  <a:schemeClr val="tx1"/>
                </a:solidFill>
              </a:rPr>
              <a:t>Syarat yang diberikan untuk mencegah agar kasus kecelakaan yang serupa tidak terulang kembali adalah dengan cara menetapkan tindakan yang harus diambil dan apabila dilakukan maka kecelakaan tersebut tidak akan terjadi. Syarat tersebut harus mengacu prinsip sebagai berikut: - Biaya yang dikeluarkan seminimal mungkin (murah). - Dapat dilakukan atau dikerjakan. - Efektif dalam menghindari terjadinya kecelakaan. - Tidak mengganggu proses produksi dan pemeliharaan. </a:t>
            </a:r>
            <a:endParaRPr lang="en-ID" dirty="0">
              <a:solidFill>
                <a:schemeClr val="tx1"/>
              </a:solidFill>
            </a:endParaRPr>
          </a:p>
        </p:txBody>
      </p:sp>
      <p:sp>
        <p:nvSpPr>
          <p:cNvPr id="9" name="Speech Bubble: Rectangle with Corners Rounded 8">
            <a:extLst>
              <a:ext uri="{FF2B5EF4-FFF2-40B4-BE49-F238E27FC236}">
                <a16:creationId xmlns:a16="http://schemas.microsoft.com/office/drawing/2014/main" id="{0F331A66-3693-4094-8EA5-F93D1F48ABD6}"/>
              </a:ext>
            </a:extLst>
          </p:cNvPr>
          <p:cNvSpPr/>
          <p:nvPr/>
        </p:nvSpPr>
        <p:spPr>
          <a:xfrm>
            <a:off x="3986231" y="3713048"/>
            <a:ext cx="8054109" cy="2664262"/>
          </a:xfrm>
          <a:prstGeom prst="wedgeRoundRectCallout">
            <a:avLst>
              <a:gd name="adj1" fmla="val -61246"/>
              <a:gd name="adj2" fmla="val 11049"/>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dirty="0" err="1">
                <a:solidFill>
                  <a:schemeClr val="tx1"/>
                </a:solidFill>
              </a:rPr>
              <a:t>Adalah</a:t>
            </a:r>
            <a:r>
              <a:rPr lang="en-ID" dirty="0">
                <a:solidFill>
                  <a:schemeClr val="tx1"/>
                </a:solidFill>
              </a:rPr>
              <a:t> </a:t>
            </a:r>
            <a:r>
              <a:rPr lang="en-ID" dirty="0" err="1">
                <a:solidFill>
                  <a:schemeClr val="tx1"/>
                </a:solidFill>
              </a:rPr>
              <a:t>tindakan</a:t>
            </a:r>
            <a:r>
              <a:rPr lang="en-ID" dirty="0">
                <a:solidFill>
                  <a:schemeClr val="tx1"/>
                </a:solidFill>
              </a:rPr>
              <a:t> yang </a:t>
            </a:r>
            <a:r>
              <a:rPr lang="en-ID" dirty="0" err="1">
                <a:solidFill>
                  <a:schemeClr val="tx1"/>
                </a:solidFill>
              </a:rPr>
              <a:t>dilakukan</a:t>
            </a:r>
            <a:r>
              <a:rPr lang="en-ID" dirty="0">
                <a:solidFill>
                  <a:schemeClr val="tx1"/>
                </a:solidFill>
              </a:rPr>
              <a:t> oleh </a:t>
            </a:r>
            <a:r>
              <a:rPr lang="en-ID" dirty="0" err="1">
                <a:solidFill>
                  <a:schemeClr val="tx1"/>
                </a:solidFill>
              </a:rPr>
              <a:t>pegawai</a:t>
            </a:r>
            <a:r>
              <a:rPr lang="en-ID" dirty="0">
                <a:solidFill>
                  <a:schemeClr val="tx1"/>
                </a:solidFill>
              </a:rPr>
              <a:t> </a:t>
            </a:r>
            <a:r>
              <a:rPr lang="en-ID" dirty="0" err="1">
                <a:solidFill>
                  <a:schemeClr val="tx1"/>
                </a:solidFill>
              </a:rPr>
              <a:t>setelah</a:t>
            </a:r>
            <a:r>
              <a:rPr lang="en-ID" dirty="0">
                <a:solidFill>
                  <a:schemeClr val="tx1"/>
                </a:solidFill>
              </a:rPr>
              <a:t> </a:t>
            </a:r>
            <a:r>
              <a:rPr lang="en-ID" dirty="0" err="1">
                <a:solidFill>
                  <a:schemeClr val="tx1"/>
                </a:solidFill>
              </a:rPr>
              <a:t>dilakukan</a:t>
            </a:r>
            <a:r>
              <a:rPr lang="en-ID" dirty="0">
                <a:solidFill>
                  <a:schemeClr val="tx1"/>
                </a:solidFill>
              </a:rPr>
              <a:t> </a:t>
            </a:r>
            <a:r>
              <a:rPr lang="en-ID" dirty="0" err="1">
                <a:solidFill>
                  <a:schemeClr val="tx1"/>
                </a:solidFill>
              </a:rPr>
              <a:t>pemeriksaan</a:t>
            </a:r>
            <a:r>
              <a:rPr lang="en-ID" dirty="0">
                <a:solidFill>
                  <a:schemeClr val="tx1"/>
                </a:solidFill>
              </a:rPr>
              <a:t> dan </a:t>
            </a:r>
            <a:r>
              <a:rPr lang="en-ID" dirty="0" err="1">
                <a:solidFill>
                  <a:schemeClr val="tx1"/>
                </a:solidFill>
              </a:rPr>
              <a:t>pengkajian</a:t>
            </a:r>
            <a:r>
              <a:rPr lang="en-ID" dirty="0">
                <a:solidFill>
                  <a:schemeClr val="tx1"/>
                </a:solidFill>
              </a:rPr>
              <a:t> </a:t>
            </a:r>
            <a:r>
              <a:rPr lang="en-ID" dirty="0" err="1">
                <a:solidFill>
                  <a:schemeClr val="tx1"/>
                </a:solidFill>
              </a:rPr>
              <a:t>kecelakaan</a:t>
            </a:r>
            <a:r>
              <a:rPr lang="en-ID" dirty="0">
                <a:solidFill>
                  <a:schemeClr val="tx1"/>
                </a:solidFill>
              </a:rPr>
              <a:t>. Tindakan </a:t>
            </a:r>
            <a:r>
              <a:rPr lang="en-ID" dirty="0" err="1">
                <a:solidFill>
                  <a:schemeClr val="tx1"/>
                </a:solidFill>
              </a:rPr>
              <a:t>tersebut</a:t>
            </a:r>
            <a:r>
              <a:rPr lang="en-ID" dirty="0">
                <a:solidFill>
                  <a:schemeClr val="tx1"/>
                </a:solidFill>
              </a:rPr>
              <a:t> </a:t>
            </a:r>
            <a:r>
              <a:rPr lang="en-ID" dirty="0" err="1">
                <a:solidFill>
                  <a:schemeClr val="tx1"/>
                </a:solidFill>
              </a:rPr>
              <a:t>dapat</a:t>
            </a:r>
            <a:r>
              <a:rPr lang="en-ID" dirty="0">
                <a:solidFill>
                  <a:schemeClr val="tx1"/>
                </a:solidFill>
              </a:rPr>
              <a:t> </a:t>
            </a:r>
            <a:r>
              <a:rPr lang="en-ID" dirty="0" err="1">
                <a:solidFill>
                  <a:schemeClr val="tx1"/>
                </a:solidFill>
              </a:rPr>
              <a:t>berupa</a:t>
            </a:r>
            <a:r>
              <a:rPr lang="en-ID" dirty="0">
                <a:solidFill>
                  <a:schemeClr val="tx1"/>
                </a:solidFill>
              </a:rPr>
              <a:t> </a:t>
            </a:r>
            <a:r>
              <a:rPr lang="en-ID" dirty="0" err="1">
                <a:solidFill>
                  <a:schemeClr val="tx1"/>
                </a:solidFill>
              </a:rPr>
              <a:t>antara</a:t>
            </a:r>
            <a:r>
              <a:rPr lang="en-ID" dirty="0">
                <a:solidFill>
                  <a:schemeClr val="tx1"/>
                </a:solidFill>
              </a:rPr>
              <a:t> lain: - </a:t>
            </a:r>
            <a:r>
              <a:rPr lang="en-ID" dirty="0" err="1">
                <a:solidFill>
                  <a:schemeClr val="tx1"/>
                </a:solidFill>
              </a:rPr>
              <a:t>Rekomendasi</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pimpinan</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menetapkan</a:t>
            </a:r>
            <a:r>
              <a:rPr lang="en-ID" dirty="0">
                <a:solidFill>
                  <a:schemeClr val="tx1"/>
                </a:solidFill>
              </a:rPr>
              <a:t> </a:t>
            </a:r>
            <a:r>
              <a:rPr lang="en-ID" dirty="0" err="1">
                <a:solidFill>
                  <a:schemeClr val="tx1"/>
                </a:solidFill>
              </a:rPr>
              <a:t>kebijaksanaan</a:t>
            </a:r>
            <a:r>
              <a:rPr lang="en-ID" dirty="0">
                <a:solidFill>
                  <a:schemeClr val="tx1"/>
                </a:solidFill>
              </a:rPr>
              <a:t> </a:t>
            </a:r>
            <a:r>
              <a:rPr lang="en-ID" dirty="0" err="1">
                <a:solidFill>
                  <a:schemeClr val="tx1"/>
                </a:solidFill>
              </a:rPr>
              <a:t>lebih</a:t>
            </a:r>
            <a:r>
              <a:rPr lang="en-ID" dirty="0">
                <a:solidFill>
                  <a:schemeClr val="tx1"/>
                </a:solidFill>
              </a:rPr>
              <a:t> </a:t>
            </a:r>
            <a:r>
              <a:rPr lang="en-ID" dirty="0" err="1">
                <a:solidFill>
                  <a:schemeClr val="tx1"/>
                </a:solidFill>
              </a:rPr>
              <a:t>lanjut</a:t>
            </a:r>
            <a:r>
              <a:rPr lang="en-ID" dirty="0">
                <a:solidFill>
                  <a:schemeClr val="tx1"/>
                </a:solidFill>
              </a:rPr>
              <a:t> </a:t>
            </a:r>
            <a:r>
              <a:rPr lang="en-ID" dirty="0" err="1">
                <a:solidFill>
                  <a:schemeClr val="tx1"/>
                </a:solidFill>
              </a:rPr>
              <a:t>dalam</a:t>
            </a:r>
            <a:r>
              <a:rPr lang="en-ID" dirty="0">
                <a:solidFill>
                  <a:schemeClr val="tx1"/>
                </a:solidFill>
              </a:rPr>
              <a:t> </a:t>
            </a:r>
            <a:r>
              <a:rPr lang="en-ID" dirty="0" err="1">
                <a:solidFill>
                  <a:schemeClr val="tx1"/>
                </a:solidFill>
              </a:rPr>
              <a:t>kaitan</a:t>
            </a:r>
            <a:r>
              <a:rPr lang="en-ID" dirty="0">
                <a:solidFill>
                  <a:schemeClr val="tx1"/>
                </a:solidFill>
              </a:rPr>
              <a:t> </a:t>
            </a:r>
            <a:r>
              <a:rPr lang="en-ID" dirty="0" err="1">
                <a:solidFill>
                  <a:schemeClr val="tx1"/>
                </a:solidFill>
              </a:rPr>
              <a:t>kasus-kasus</a:t>
            </a:r>
            <a:r>
              <a:rPr lang="en-ID" dirty="0">
                <a:solidFill>
                  <a:schemeClr val="tx1"/>
                </a:solidFill>
              </a:rPr>
              <a:t> </a:t>
            </a:r>
            <a:r>
              <a:rPr lang="en-ID" dirty="0" err="1">
                <a:solidFill>
                  <a:schemeClr val="tx1"/>
                </a:solidFill>
              </a:rPr>
              <a:t>kecelakaan</a:t>
            </a:r>
            <a:r>
              <a:rPr lang="en-ID" dirty="0">
                <a:solidFill>
                  <a:schemeClr val="tx1"/>
                </a:solidFill>
              </a:rPr>
              <a:t> yang </a:t>
            </a:r>
            <a:r>
              <a:rPr lang="en-ID" dirty="0" err="1">
                <a:solidFill>
                  <a:schemeClr val="tx1"/>
                </a:solidFill>
              </a:rPr>
              <a:t>serupa</a:t>
            </a:r>
            <a:r>
              <a:rPr lang="en-ID" dirty="0">
                <a:solidFill>
                  <a:schemeClr val="tx1"/>
                </a:solidFill>
              </a:rPr>
              <a:t>. - Tindakan </a:t>
            </a:r>
            <a:r>
              <a:rPr lang="en-ID" dirty="0" err="1">
                <a:solidFill>
                  <a:schemeClr val="tx1"/>
                </a:solidFill>
              </a:rPr>
              <a:t>dalam</a:t>
            </a:r>
            <a:r>
              <a:rPr lang="en-ID" dirty="0">
                <a:solidFill>
                  <a:schemeClr val="tx1"/>
                </a:solidFill>
              </a:rPr>
              <a:t> </a:t>
            </a:r>
            <a:r>
              <a:rPr lang="en-ID" dirty="0" err="1">
                <a:solidFill>
                  <a:schemeClr val="tx1"/>
                </a:solidFill>
              </a:rPr>
              <a:t>kaitan</a:t>
            </a:r>
            <a:r>
              <a:rPr lang="en-ID" dirty="0">
                <a:solidFill>
                  <a:schemeClr val="tx1"/>
                </a:solidFill>
              </a:rPr>
              <a:t> </a:t>
            </a:r>
            <a:r>
              <a:rPr lang="en-ID" dirty="0" err="1">
                <a:solidFill>
                  <a:schemeClr val="tx1"/>
                </a:solidFill>
              </a:rPr>
              <a:t>jaminan</a:t>
            </a:r>
            <a:r>
              <a:rPr lang="en-ID" dirty="0">
                <a:solidFill>
                  <a:schemeClr val="tx1"/>
                </a:solidFill>
              </a:rPr>
              <a:t> </a:t>
            </a:r>
            <a:r>
              <a:rPr lang="en-ID" dirty="0" err="1">
                <a:solidFill>
                  <a:schemeClr val="tx1"/>
                </a:solidFill>
              </a:rPr>
              <a:t>kecelakaan</a:t>
            </a:r>
            <a:r>
              <a:rPr lang="en-ID" dirty="0">
                <a:solidFill>
                  <a:schemeClr val="tx1"/>
                </a:solidFill>
              </a:rPr>
              <a:t> </a:t>
            </a:r>
            <a:r>
              <a:rPr lang="en-ID" dirty="0" err="1">
                <a:solidFill>
                  <a:schemeClr val="tx1"/>
                </a:solidFill>
              </a:rPr>
              <a:t>kerja</a:t>
            </a:r>
            <a:r>
              <a:rPr lang="en-ID" dirty="0">
                <a:solidFill>
                  <a:schemeClr val="tx1"/>
                </a:solidFill>
              </a:rPr>
              <a:t>. - </a:t>
            </a:r>
            <a:r>
              <a:rPr lang="en-ID" dirty="0" err="1">
                <a:solidFill>
                  <a:schemeClr val="tx1"/>
                </a:solidFill>
              </a:rPr>
              <a:t>Penyelidikan</a:t>
            </a:r>
            <a:r>
              <a:rPr lang="en-ID" dirty="0">
                <a:solidFill>
                  <a:schemeClr val="tx1"/>
                </a:solidFill>
              </a:rPr>
              <a:t> </a:t>
            </a:r>
            <a:r>
              <a:rPr lang="en-ID" dirty="0" err="1">
                <a:solidFill>
                  <a:schemeClr val="tx1"/>
                </a:solidFill>
              </a:rPr>
              <a:t>terdapat</a:t>
            </a:r>
            <a:r>
              <a:rPr lang="en-ID" dirty="0">
                <a:solidFill>
                  <a:schemeClr val="tx1"/>
                </a:solidFill>
              </a:rPr>
              <a:t> </a:t>
            </a:r>
            <a:r>
              <a:rPr lang="en-ID" dirty="0" err="1">
                <a:solidFill>
                  <a:schemeClr val="tx1"/>
                </a:solidFill>
              </a:rPr>
              <a:t>penanggung</a:t>
            </a:r>
            <a:r>
              <a:rPr lang="en-ID" dirty="0">
                <a:solidFill>
                  <a:schemeClr val="tx1"/>
                </a:solidFill>
              </a:rPr>
              <a:t> </a:t>
            </a:r>
            <a:r>
              <a:rPr lang="en-ID" dirty="0" err="1">
                <a:solidFill>
                  <a:schemeClr val="tx1"/>
                </a:solidFill>
              </a:rPr>
              <a:t>jawab</a:t>
            </a:r>
            <a:r>
              <a:rPr lang="en-ID" dirty="0">
                <a:solidFill>
                  <a:schemeClr val="tx1"/>
                </a:solidFill>
              </a:rPr>
              <a:t> </a:t>
            </a:r>
            <a:r>
              <a:rPr lang="en-ID" dirty="0" err="1">
                <a:solidFill>
                  <a:schemeClr val="tx1"/>
                </a:solidFill>
              </a:rPr>
              <a:t>terjadinya</a:t>
            </a:r>
            <a:r>
              <a:rPr lang="en-ID" dirty="0">
                <a:solidFill>
                  <a:schemeClr val="tx1"/>
                </a:solidFill>
              </a:rPr>
              <a:t> </a:t>
            </a:r>
            <a:r>
              <a:rPr lang="en-ID" dirty="0" err="1">
                <a:solidFill>
                  <a:schemeClr val="tx1"/>
                </a:solidFill>
              </a:rPr>
              <a:t>kecelakaan</a:t>
            </a:r>
            <a:r>
              <a:rPr lang="en-ID" dirty="0">
                <a:solidFill>
                  <a:schemeClr val="tx1"/>
                </a:solidFill>
              </a:rPr>
              <a:t>. - </a:t>
            </a:r>
            <a:r>
              <a:rPr lang="en-ID" dirty="0" err="1">
                <a:solidFill>
                  <a:schemeClr val="tx1"/>
                </a:solidFill>
              </a:rPr>
              <a:t>Pembinaan</a:t>
            </a:r>
            <a:r>
              <a:rPr lang="en-ID" dirty="0">
                <a:solidFill>
                  <a:schemeClr val="tx1"/>
                </a:solidFill>
              </a:rPr>
              <a:t> yang </a:t>
            </a:r>
            <a:r>
              <a:rPr lang="en-ID" dirty="0" err="1">
                <a:solidFill>
                  <a:schemeClr val="tx1"/>
                </a:solidFill>
              </a:rPr>
              <a:t>perlu</a:t>
            </a:r>
            <a:r>
              <a:rPr lang="en-ID" dirty="0">
                <a:solidFill>
                  <a:schemeClr val="tx1"/>
                </a:solidFill>
              </a:rPr>
              <a:t> </a:t>
            </a:r>
            <a:r>
              <a:rPr lang="en-ID" dirty="0" err="1">
                <a:solidFill>
                  <a:schemeClr val="tx1"/>
                </a:solidFill>
              </a:rPr>
              <a:t>segera</a:t>
            </a:r>
            <a:r>
              <a:rPr lang="en-ID" dirty="0">
                <a:solidFill>
                  <a:schemeClr val="tx1"/>
                </a:solidFill>
              </a:rPr>
              <a:t> </a:t>
            </a:r>
            <a:r>
              <a:rPr lang="en-ID" dirty="0" err="1">
                <a:solidFill>
                  <a:schemeClr val="tx1"/>
                </a:solidFill>
              </a:rPr>
              <a:t>dilakukan</a:t>
            </a:r>
            <a:r>
              <a:rPr lang="en-ID" dirty="0">
                <a:solidFill>
                  <a:schemeClr val="tx1"/>
                </a:solidFill>
              </a:rPr>
              <a:t> di </a:t>
            </a:r>
            <a:r>
              <a:rPr lang="en-ID" dirty="0" err="1">
                <a:solidFill>
                  <a:schemeClr val="tx1"/>
                </a:solidFill>
              </a:rPr>
              <a:t>perusahaan</a:t>
            </a:r>
            <a:r>
              <a:rPr lang="en-ID" dirty="0">
                <a:solidFill>
                  <a:schemeClr val="tx1"/>
                </a:solidFill>
              </a:rPr>
              <a:t> yang </a:t>
            </a:r>
            <a:r>
              <a:rPr lang="en-ID" dirty="0" err="1">
                <a:solidFill>
                  <a:schemeClr val="tx1"/>
                </a:solidFill>
              </a:rPr>
              <a:t>bersangkutan</a:t>
            </a:r>
            <a:r>
              <a:rPr lang="en-ID" dirty="0">
                <a:solidFill>
                  <a:schemeClr val="tx1"/>
                </a:solidFill>
              </a:rPr>
              <a:t>. - Dan </a:t>
            </a:r>
            <a:r>
              <a:rPr lang="en-ID" dirty="0" err="1">
                <a:solidFill>
                  <a:schemeClr val="tx1"/>
                </a:solidFill>
              </a:rPr>
              <a:t>sebagainya</a:t>
            </a:r>
            <a:r>
              <a:rPr lang="en-ID" dirty="0">
                <a:solidFill>
                  <a:schemeClr val="tx1"/>
                </a:solidFill>
              </a:rPr>
              <a:t>. </a:t>
            </a:r>
          </a:p>
        </p:txBody>
      </p:sp>
      <p:sp>
        <p:nvSpPr>
          <p:cNvPr id="3" name="Content Placeholder 2">
            <a:extLst>
              <a:ext uri="{FF2B5EF4-FFF2-40B4-BE49-F238E27FC236}">
                <a16:creationId xmlns:a16="http://schemas.microsoft.com/office/drawing/2014/main" id="{3BACBD90-5E8F-4014-B065-2EE91F793B74}"/>
              </a:ext>
            </a:extLst>
          </p:cNvPr>
          <p:cNvSpPr>
            <a:spLocks noGrp="1"/>
          </p:cNvSpPr>
          <p:nvPr>
            <p:ph idx="1"/>
          </p:nvPr>
        </p:nvSpPr>
        <p:spPr>
          <a:xfrm>
            <a:off x="557261" y="1772662"/>
            <a:ext cx="8596668" cy="3880773"/>
          </a:xfrm>
        </p:spPr>
        <p:txBody>
          <a:bodyPr>
            <a:noAutofit/>
          </a:bodyPr>
          <a:lstStyle/>
          <a:p>
            <a:pPr marL="0" indent="0">
              <a:buNone/>
            </a:pPr>
            <a:r>
              <a:rPr lang="en-US" sz="1600" dirty="0" err="1"/>
              <a:t>Kep</a:t>
            </a:r>
            <a:r>
              <a:rPr lang="en-US" sz="1600" dirty="0"/>
              <a:t> 84/BW/1998</a:t>
            </a:r>
          </a:p>
          <a:p>
            <a:pPr>
              <a:buAutoNum type="arabicPeriod"/>
            </a:pPr>
            <a:r>
              <a:rPr lang="en-US" sz="1600" dirty="0"/>
              <a:t>Data </a:t>
            </a:r>
            <a:r>
              <a:rPr lang="en-US" sz="1600" dirty="0" err="1"/>
              <a:t>Umum</a:t>
            </a:r>
            <a:endParaRPr lang="en-US" sz="1600" dirty="0"/>
          </a:p>
          <a:p>
            <a:pPr>
              <a:buAutoNum type="arabicPeriod"/>
            </a:pPr>
            <a:r>
              <a:rPr lang="en-US" sz="1600" dirty="0"/>
              <a:t>Data Korban</a:t>
            </a:r>
          </a:p>
          <a:p>
            <a:pPr>
              <a:buAutoNum type="arabicPeriod"/>
            </a:pPr>
            <a:r>
              <a:rPr lang="en-US" sz="1600" dirty="0"/>
              <a:t>Fakta Yang </a:t>
            </a:r>
            <a:r>
              <a:rPr lang="en-US" sz="1600" dirty="0" err="1"/>
              <a:t>Dibuat</a:t>
            </a:r>
            <a:endParaRPr lang="en-US" sz="1600" dirty="0"/>
          </a:p>
          <a:p>
            <a:pPr>
              <a:buAutoNum type="arabicPeriod"/>
            </a:pPr>
            <a:r>
              <a:rPr lang="en-US" sz="1600" dirty="0" err="1"/>
              <a:t>Uraian</a:t>
            </a:r>
            <a:r>
              <a:rPr lang="en-US" sz="1600" dirty="0"/>
              <a:t> </a:t>
            </a:r>
            <a:r>
              <a:rPr lang="en-US" sz="1600" dirty="0" err="1"/>
              <a:t>Terjadinya</a:t>
            </a:r>
            <a:r>
              <a:rPr lang="en-US" sz="1600" dirty="0"/>
              <a:t> </a:t>
            </a:r>
            <a:r>
              <a:rPr lang="en-US" sz="1600" dirty="0" err="1"/>
              <a:t>Kecelakaan</a:t>
            </a:r>
            <a:endParaRPr lang="en-US" sz="1600" dirty="0"/>
          </a:p>
          <a:p>
            <a:pPr>
              <a:buAutoNum type="arabicPeriod"/>
            </a:pPr>
            <a:r>
              <a:rPr lang="en-US" sz="1600" dirty="0" err="1"/>
              <a:t>Sumber</a:t>
            </a:r>
            <a:r>
              <a:rPr lang="en-US" sz="1600" dirty="0"/>
              <a:t> </a:t>
            </a:r>
            <a:r>
              <a:rPr lang="en-US" sz="1600" dirty="0" err="1"/>
              <a:t>Kecelakaan</a:t>
            </a:r>
            <a:endParaRPr lang="en-US" sz="1600" dirty="0"/>
          </a:p>
          <a:p>
            <a:pPr>
              <a:buAutoNum type="arabicPeriod"/>
            </a:pPr>
            <a:r>
              <a:rPr lang="en-US" sz="1600" dirty="0"/>
              <a:t>Type </a:t>
            </a:r>
            <a:r>
              <a:rPr lang="en-US" sz="1600" dirty="0" err="1"/>
              <a:t>Kecelakaan</a:t>
            </a:r>
            <a:endParaRPr lang="en-US" sz="1600" dirty="0"/>
          </a:p>
          <a:p>
            <a:pPr>
              <a:buAutoNum type="arabicPeriod"/>
            </a:pPr>
            <a:r>
              <a:rPr lang="en-US" sz="1600" dirty="0" err="1"/>
              <a:t>Penyebab</a:t>
            </a:r>
            <a:r>
              <a:rPr lang="en-US" sz="1600" dirty="0"/>
              <a:t> </a:t>
            </a:r>
            <a:r>
              <a:rPr lang="en-US" sz="1600" dirty="0" err="1"/>
              <a:t>Kecelakaan</a:t>
            </a:r>
            <a:endParaRPr lang="en-US" sz="1600" dirty="0"/>
          </a:p>
          <a:p>
            <a:pPr>
              <a:buAutoNum type="arabicPeriod"/>
            </a:pPr>
            <a:r>
              <a:rPr lang="en-US" sz="1600" dirty="0" err="1">
                <a:solidFill>
                  <a:schemeClr val="accent2">
                    <a:lumMod val="75000"/>
                  </a:schemeClr>
                </a:solidFill>
              </a:rPr>
              <a:t>Syarat-Syarat</a:t>
            </a:r>
            <a:r>
              <a:rPr lang="en-US" sz="1600" dirty="0">
                <a:solidFill>
                  <a:schemeClr val="accent2">
                    <a:lumMod val="75000"/>
                  </a:schemeClr>
                </a:solidFill>
              </a:rPr>
              <a:t> Yang </a:t>
            </a:r>
            <a:r>
              <a:rPr lang="en-US" sz="1600" dirty="0" err="1">
                <a:solidFill>
                  <a:schemeClr val="accent2">
                    <a:lumMod val="75000"/>
                  </a:schemeClr>
                </a:solidFill>
              </a:rPr>
              <a:t>Diberikan</a:t>
            </a:r>
            <a:endParaRPr lang="en-US" sz="1600" dirty="0">
              <a:solidFill>
                <a:schemeClr val="accent2">
                  <a:lumMod val="75000"/>
                </a:schemeClr>
              </a:solidFill>
            </a:endParaRPr>
          </a:p>
          <a:p>
            <a:pPr>
              <a:buAutoNum type="arabicPeriod"/>
            </a:pPr>
            <a:r>
              <a:rPr lang="en-US" sz="1600" dirty="0">
                <a:solidFill>
                  <a:schemeClr val="accent2"/>
                </a:solidFill>
              </a:rPr>
              <a:t>Tindakan </a:t>
            </a:r>
            <a:r>
              <a:rPr lang="en-US" sz="1600" dirty="0" err="1">
                <a:solidFill>
                  <a:schemeClr val="accent2"/>
                </a:solidFill>
              </a:rPr>
              <a:t>Lebih</a:t>
            </a:r>
            <a:r>
              <a:rPr lang="en-US" sz="1600" dirty="0">
                <a:solidFill>
                  <a:schemeClr val="accent2"/>
                </a:solidFill>
              </a:rPr>
              <a:t> </a:t>
            </a:r>
            <a:r>
              <a:rPr lang="en-US" sz="1600" dirty="0" err="1">
                <a:solidFill>
                  <a:schemeClr val="accent2"/>
                </a:solidFill>
              </a:rPr>
              <a:t>Lanjut</a:t>
            </a:r>
            <a:endParaRPr lang="en-US" sz="1600" dirty="0">
              <a:solidFill>
                <a:schemeClr val="accent2"/>
              </a:solidFill>
            </a:endParaRPr>
          </a:p>
          <a:p>
            <a:pPr>
              <a:buAutoNum type="arabicPeriod"/>
            </a:pPr>
            <a:r>
              <a:rPr lang="en-US" sz="1600" dirty="0"/>
              <a:t>Hal-Hal Yang </a:t>
            </a:r>
            <a:r>
              <a:rPr lang="en-US" sz="1600" dirty="0" err="1"/>
              <a:t>Perlu</a:t>
            </a:r>
            <a:r>
              <a:rPr lang="en-US" sz="1600" dirty="0"/>
              <a:t> </a:t>
            </a:r>
            <a:r>
              <a:rPr lang="en-US" sz="1600" dirty="0" err="1"/>
              <a:t>Dilaporkan</a:t>
            </a:r>
            <a:endParaRPr lang="en-ID" sz="200" dirty="0"/>
          </a:p>
        </p:txBody>
      </p:sp>
    </p:spTree>
    <p:extLst>
      <p:ext uri="{BB962C8B-B14F-4D97-AF65-F5344CB8AC3E}">
        <p14:creationId xmlns:p14="http://schemas.microsoft.com/office/powerpoint/2010/main" val="2625284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7213"/>
            <a:ext cx="8596668" cy="856129"/>
          </a:xfrm>
        </p:spPr>
        <p:txBody>
          <a:bodyPr>
            <a:noAutofit/>
          </a:bodyPr>
          <a:lstStyle/>
          <a:p>
            <a:r>
              <a:rPr lang="id-ID" sz="2400" dirty="0"/>
              <a:t>Agenda rapat K</a:t>
            </a:r>
            <a:r>
              <a:rPr lang="en-US" sz="2400" dirty="0" err="1"/>
              <a:t>aji</a:t>
            </a:r>
            <a:r>
              <a:rPr lang="en-US" sz="2400" dirty="0"/>
              <a:t> </a:t>
            </a:r>
            <a:r>
              <a:rPr lang="en-US" sz="2400" dirty="0" err="1"/>
              <a:t>Ulang</a:t>
            </a:r>
            <a:r>
              <a:rPr lang="en-US" sz="2400" dirty="0"/>
              <a:t> </a:t>
            </a:r>
            <a:r>
              <a:rPr lang="en-US" sz="2400" dirty="0" err="1"/>
              <a:t>Manajemen</a:t>
            </a:r>
            <a:r>
              <a:rPr lang="en-US" sz="2400" dirty="0"/>
              <a:t> </a:t>
            </a:r>
            <a:r>
              <a:rPr lang="id-ID" sz="2400" dirty="0"/>
              <a:t>antara lain mencakup :</a:t>
            </a:r>
            <a:br>
              <a:rPr lang="id-ID" sz="2400" dirty="0"/>
            </a:br>
            <a:endParaRPr lang="id-ID" sz="2400" dirty="0"/>
          </a:p>
        </p:txBody>
      </p:sp>
      <p:sp>
        <p:nvSpPr>
          <p:cNvPr id="6" name="Rectangle 5"/>
          <p:cNvSpPr/>
          <p:nvPr/>
        </p:nvSpPr>
        <p:spPr>
          <a:xfrm>
            <a:off x="694764" y="1276504"/>
            <a:ext cx="9108141" cy="4524315"/>
          </a:xfrm>
          <a:prstGeom prst="rect">
            <a:avLst/>
          </a:prstGeom>
        </p:spPr>
        <p:txBody>
          <a:bodyPr wrap="square">
            <a:spAutoFit/>
          </a:bodyPr>
          <a:lstStyle/>
          <a:p>
            <a:pPr marL="342900" indent="-342900">
              <a:buFont typeface="+mj-lt"/>
              <a:buAutoNum type="arabicPeriod"/>
            </a:pPr>
            <a:r>
              <a:rPr lang="id-ID" sz="2400" dirty="0"/>
              <a:t>Review kebijakan sistem manajemen.</a:t>
            </a:r>
          </a:p>
          <a:p>
            <a:pPr marL="342900" indent="-342900">
              <a:buFont typeface="+mj-lt"/>
              <a:buAutoNum type="arabicPeriod"/>
            </a:pPr>
            <a:r>
              <a:rPr lang="id-ID" sz="2400" dirty="0"/>
              <a:t>Tindak lanjut K</a:t>
            </a:r>
            <a:r>
              <a:rPr lang="en-US" sz="2400" dirty="0" err="1"/>
              <a:t>aji</a:t>
            </a:r>
            <a:r>
              <a:rPr lang="en-US" sz="2400" dirty="0"/>
              <a:t> </a:t>
            </a:r>
            <a:r>
              <a:rPr lang="en-US" sz="2400" dirty="0" err="1"/>
              <a:t>Ulang</a:t>
            </a:r>
            <a:r>
              <a:rPr lang="en-US" sz="2400" dirty="0"/>
              <a:t> </a:t>
            </a:r>
            <a:r>
              <a:rPr lang="en-US" sz="2400" dirty="0" err="1"/>
              <a:t>Manajemen</a:t>
            </a:r>
            <a:r>
              <a:rPr lang="en-US" sz="2400" dirty="0"/>
              <a:t> se</a:t>
            </a:r>
            <a:r>
              <a:rPr lang="id-ID" sz="2400" dirty="0"/>
              <a:t>belumnya.</a:t>
            </a:r>
          </a:p>
          <a:p>
            <a:pPr marL="342900" indent="-342900">
              <a:buFont typeface="+mj-lt"/>
              <a:buAutoNum type="arabicPeriod"/>
            </a:pPr>
            <a:r>
              <a:rPr lang="id-ID" sz="2400" dirty="0"/>
              <a:t>Hasil audit eksternal dan internal sebelumnya serta status tindak lanjutnya. </a:t>
            </a:r>
          </a:p>
          <a:p>
            <a:pPr marL="342900" indent="-342900">
              <a:buFont typeface="+mj-lt"/>
              <a:buAutoNum type="arabicPeriod"/>
            </a:pPr>
            <a:r>
              <a:rPr lang="id-ID" sz="2400" dirty="0"/>
              <a:t>Perubahan yang dapat mempengaruhi sistem (isu internal dan/atau eksternal, kebutuhan &amp; ekspektasi dari pihak terkait)</a:t>
            </a:r>
          </a:p>
          <a:p>
            <a:pPr marL="342900" indent="-342900">
              <a:buFont typeface="+mj-lt"/>
              <a:buAutoNum type="arabicPeriod"/>
            </a:pPr>
            <a:r>
              <a:rPr lang="id-ID" sz="2400" dirty="0"/>
              <a:t>Kecukupan sumber daya.</a:t>
            </a:r>
          </a:p>
          <a:p>
            <a:pPr marL="342900" indent="-342900">
              <a:buFont typeface="+mj-lt"/>
              <a:buAutoNum type="arabicPeriod"/>
            </a:pPr>
            <a:r>
              <a:rPr lang="id-ID" sz="2400" dirty="0"/>
              <a:t>Efektifitas pengendalian risiko.</a:t>
            </a:r>
          </a:p>
          <a:p>
            <a:pPr marL="342900" indent="-342900">
              <a:buFont typeface="+mj-lt"/>
              <a:buAutoNum type="arabicPeriod"/>
            </a:pPr>
            <a:r>
              <a:rPr lang="id-ID" sz="2400" dirty="0"/>
              <a:t>Kinerja  penyedia eksternal.</a:t>
            </a:r>
          </a:p>
          <a:p>
            <a:pPr marL="342900" indent="-342900">
              <a:buFont typeface="+mj-lt"/>
              <a:buAutoNum type="arabicPeriod"/>
            </a:pPr>
            <a:r>
              <a:rPr lang="id-ID" sz="2400" dirty="0"/>
              <a:t>Status pencapaian Sasaran K3 &amp; program manajemen K3</a:t>
            </a:r>
          </a:p>
          <a:p>
            <a:endParaRPr lang="id-ID" sz="2400" dirty="0"/>
          </a:p>
        </p:txBody>
      </p:sp>
    </p:spTree>
    <p:extLst>
      <p:ext uri="{BB962C8B-B14F-4D97-AF65-F5344CB8AC3E}">
        <p14:creationId xmlns:p14="http://schemas.microsoft.com/office/powerpoint/2010/main" val="348618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13870957"/>
              </p:ext>
            </p:extLst>
          </p:nvPr>
        </p:nvGraphicFramePr>
        <p:xfrm>
          <a:off x="610628" y="1071375"/>
          <a:ext cx="9165384" cy="49663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19159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77334" y="543860"/>
            <a:ext cx="9031441" cy="4893647"/>
          </a:xfrm>
          <a:prstGeom prst="rect">
            <a:avLst/>
          </a:prstGeom>
        </p:spPr>
        <p:txBody>
          <a:bodyPr wrap="square">
            <a:spAutoFit/>
          </a:bodyPr>
          <a:lstStyle/>
          <a:p>
            <a:pPr marL="444500" indent="-444500">
              <a:buFont typeface="+mj-lt"/>
              <a:buAutoNum type="arabicPeriod" startAt="9"/>
            </a:pPr>
            <a:r>
              <a:rPr lang="id-ID" sz="2400" dirty="0"/>
              <a:t>	Kinerja K3, pemantauan dan hasil pengukuran  (Evaluasi Efektifitas pelaksanaan SMK3, keperluan Pengembangan SMK3).</a:t>
            </a:r>
          </a:p>
          <a:p>
            <a:pPr marL="444500" indent="-444500">
              <a:buFont typeface="+mj-lt"/>
              <a:buAutoNum type="arabicPeriod" startAt="9"/>
            </a:pPr>
            <a:r>
              <a:rPr lang="id-ID" sz="2400" dirty="0"/>
              <a:t>	Komunikasi yang relevan dengan pihak yang berkepentingan.</a:t>
            </a:r>
          </a:p>
          <a:p>
            <a:pPr marL="444500" indent="-444500">
              <a:buFont typeface="+mj-lt"/>
              <a:buAutoNum type="arabicPeriod" startAt="9"/>
            </a:pPr>
            <a:r>
              <a:rPr lang="id-ID" sz="2400" dirty="0"/>
              <a:t>	Konsultasi dan partisipasi pekerja</a:t>
            </a:r>
          </a:p>
          <a:p>
            <a:pPr marL="444500" indent="-444500">
              <a:buFont typeface="+mj-lt"/>
              <a:buAutoNum type="arabicPeriod" startAt="9"/>
            </a:pPr>
            <a:r>
              <a:rPr lang="id-ID" sz="2400" dirty="0"/>
              <a:t>	Risiko dan Peluang K3</a:t>
            </a:r>
          </a:p>
          <a:p>
            <a:pPr marL="444500" indent="-444500">
              <a:buFont typeface="+mj-lt"/>
              <a:buAutoNum type="arabicPeriod" startAt="9"/>
            </a:pPr>
            <a:r>
              <a:rPr lang="id-ID" sz="2400" dirty="0"/>
              <a:t>	Evaluasi penaatan peraturan perundangan  dan persyaratan K3 lainnya.</a:t>
            </a:r>
          </a:p>
          <a:p>
            <a:pPr marL="444500" indent="-444500">
              <a:buFont typeface="+mj-lt"/>
              <a:buAutoNum type="arabicPeriod" startAt="9"/>
            </a:pPr>
            <a:r>
              <a:rPr lang="id-ID" sz="2400" dirty="0"/>
              <a:t>	Tujuan, Sasaran dan Kinerja K3, Evaluasi Efektifitas pelaksanaan SMK3 serta Keperluan Pengembangan SMK3</a:t>
            </a:r>
          </a:p>
          <a:p>
            <a:pPr marL="444500" indent="-444500">
              <a:buFont typeface="+mj-lt"/>
              <a:buAutoNum type="arabicPeriod" startAt="9"/>
            </a:pPr>
            <a:r>
              <a:rPr lang="id-ID" sz="2400" dirty="0"/>
              <a:t>	Insiden, Ketidaksesuaian dan tindakan korektif.</a:t>
            </a:r>
          </a:p>
          <a:p>
            <a:pPr marL="444500" indent="-444500">
              <a:buFont typeface="+mj-lt"/>
              <a:buAutoNum type="arabicPeriod" startAt="9"/>
            </a:pPr>
            <a:r>
              <a:rPr lang="id-ID" sz="2400" dirty="0"/>
              <a:t>	Saran-saran perbaikan/peluang peningkatan.</a:t>
            </a:r>
          </a:p>
          <a:p>
            <a:pPr marL="444500" indent="-444500"/>
            <a:r>
              <a:rPr lang="id-ID" sz="2400" dirty="0"/>
              <a:t> </a:t>
            </a:r>
          </a:p>
        </p:txBody>
      </p:sp>
    </p:spTree>
    <p:extLst>
      <p:ext uri="{BB962C8B-B14F-4D97-AF65-F5344CB8AC3E}">
        <p14:creationId xmlns:p14="http://schemas.microsoft.com/office/powerpoint/2010/main" val="2333839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1141B5D-F7A3-4E58-8A14-1EC008CDBA85}" type="slidenum">
              <a:rPr lang="id-ID" smtClean="0"/>
              <a:pPr>
                <a:defRPr/>
              </a:pPr>
              <a:t>31</a:t>
            </a:fld>
            <a:endParaRPr lang="id-ID"/>
          </a:p>
        </p:txBody>
      </p:sp>
      <p:sp>
        <p:nvSpPr>
          <p:cNvPr id="3" name="WordArt 5"/>
          <p:cNvSpPr>
            <a:spLocks noChangeArrowheads="1" noChangeShapeType="1" noTextEdit="1"/>
          </p:cNvSpPr>
          <p:nvPr/>
        </p:nvSpPr>
        <p:spPr bwMode="gray">
          <a:xfrm>
            <a:off x="2809854" y="3000372"/>
            <a:ext cx="6572296" cy="785818"/>
          </a:xfrm>
          <a:prstGeom prst="rect">
            <a:avLst/>
          </a:prstGeom>
        </p:spPr>
        <p:txBody>
          <a:bodyPr wrap="none" fromWordArt="1">
            <a:prstTxWarp prst="textDeflate">
              <a:avLst>
                <a:gd name="adj" fmla="val 0"/>
              </a:avLst>
            </a:prstTxWarp>
          </a:bodyPr>
          <a:lstStyle/>
          <a:p>
            <a:r>
              <a:rPr lang="id-ID" sz="1400" b="1" dirty="0"/>
              <a:t>Terima Kasih</a:t>
            </a:r>
          </a:p>
        </p:txBody>
      </p:sp>
    </p:spTree>
    <p:extLst>
      <p:ext uri="{BB962C8B-B14F-4D97-AF65-F5344CB8AC3E}">
        <p14:creationId xmlns:p14="http://schemas.microsoft.com/office/powerpoint/2010/main" val="398622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39318895"/>
              </p:ext>
            </p:extLst>
          </p:nvPr>
        </p:nvGraphicFramePr>
        <p:xfrm>
          <a:off x="610628" y="1071375"/>
          <a:ext cx="10711796" cy="49663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1133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711" y="35956"/>
            <a:ext cx="8596668" cy="1320800"/>
          </a:xfrm>
        </p:spPr>
        <p:txBody>
          <a:bodyPr>
            <a:normAutofit/>
          </a:bodyPr>
          <a:lstStyle/>
          <a:p>
            <a:r>
              <a:rPr lang="id-ID" sz="2800" dirty="0"/>
              <a:t>Lampiran I</a:t>
            </a:r>
            <a:br>
              <a:rPr lang="id-ID" sz="2800" dirty="0"/>
            </a:br>
            <a:r>
              <a:rPr lang="id-ID" sz="2800" dirty="0"/>
              <a:t>E. PENINJAUAN DAN PENINGKATAN KINERJA SMK3</a:t>
            </a:r>
          </a:p>
        </p:txBody>
      </p:sp>
      <p:sp>
        <p:nvSpPr>
          <p:cNvPr id="3" name="Content Placeholder 2"/>
          <p:cNvSpPr>
            <a:spLocks noGrp="1"/>
          </p:cNvSpPr>
          <p:nvPr>
            <p:ph idx="1"/>
          </p:nvPr>
        </p:nvSpPr>
        <p:spPr>
          <a:xfrm>
            <a:off x="381500" y="1488240"/>
            <a:ext cx="11572935" cy="2030815"/>
          </a:xfrm>
        </p:spPr>
        <p:txBody>
          <a:bodyPr>
            <a:noAutofit/>
          </a:bodyPr>
          <a:lstStyle/>
          <a:p>
            <a:pPr marL="0" indent="0">
              <a:buNone/>
            </a:pPr>
            <a:r>
              <a:rPr lang="id-ID" sz="2000" b="1" dirty="0"/>
              <a:t>Untuk menjamin kesesuaian dan keefektifan yang berkesinambungan guna pencapaian tujuan SMK3, pengusaha dan/atau pengurus perusahaan atau tempat kerja harus :</a:t>
            </a:r>
          </a:p>
          <a:p>
            <a:pPr>
              <a:buFont typeface="+mj-lt"/>
              <a:buAutoNum type="arabicPeriod"/>
            </a:pPr>
            <a:r>
              <a:rPr lang="id-ID" sz="2000" b="1" dirty="0">
                <a:solidFill>
                  <a:srgbClr val="00B0F0"/>
                </a:solidFill>
              </a:rPr>
              <a:t>Melakukan tinjauan ulang terhadap penerapan SMK3 secara berkala</a:t>
            </a:r>
          </a:p>
          <a:p>
            <a:pPr>
              <a:buFont typeface="+mj-lt"/>
              <a:buAutoNum type="arabicPeriod"/>
            </a:pPr>
            <a:r>
              <a:rPr lang="id-ID" sz="2000" b="1" dirty="0">
                <a:solidFill>
                  <a:srgbClr val="00B0F0"/>
                </a:solidFill>
              </a:rPr>
              <a:t>Tinjauan ulang SMK3 harus dapat mengatasi implikasi K3 terhadap seluruh kegiatan, produk barang dan jasa termasuk dampaknya terhadap kinerja perusahaan</a:t>
            </a:r>
          </a:p>
        </p:txBody>
      </p:sp>
      <p:sp>
        <p:nvSpPr>
          <p:cNvPr id="4" name="Content Placeholder 2"/>
          <p:cNvSpPr txBox="1">
            <a:spLocks/>
          </p:cNvSpPr>
          <p:nvPr/>
        </p:nvSpPr>
        <p:spPr>
          <a:xfrm>
            <a:off x="367646" y="3943341"/>
            <a:ext cx="11572935" cy="203081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id-ID" sz="2000" b="1" dirty="0"/>
              <a:t>Tinjauan ulang penerapan SMK3, paling sedikit meliputi :</a:t>
            </a:r>
          </a:p>
          <a:p>
            <a:pPr>
              <a:buFont typeface="+mj-lt"/>
              <a:buAutoNum type="arabicPeriod"/>
            </a:pPr>
            <a:r>
              <a:rPr lang="id-ID" sz="2000" b="1" dirty="0"/>
              <a:t>Evaluasi terhadap kebijakan K3</a:t>
            </a:r>
          </a:p>
          <a:p>
            <a:pPr>
              <a:buFont typeface="+mj-lt"/>
              <a:buAutoNum type="arabicPeriod"/>
            </a:pPr>
            <a:r>
              <a:rPr lang="id-ID" sz="2000" b="1" dirty="0"/>
              <a:t>Tujuan, sasaran dan kinerja K3</a:t>
            </a:r>
          </a:p>
          <a:p>
            <a:pPr>
              <a:buFont typeface="+mj-lt"/>
              <a:buAutoNum type="arabicPeriod"/>
            </a:pPr>
            <a:r>
              <a:rPr lang="id-ID" sz="2000" b="1" dirty="0"/>
              <a:t>Hasil temuan audit SMK3</a:t>
            </a:r>
          </a:p>
          <a:p>
            <a:pPr>
              <a:buFont typeface="+mj-lt"/>
              <a:buAutoNum type="arabicPeriod"/>
            </a:pPr>
            <a:r>
              <a:rPr lang="id-ID" sz="2000" b="1" dirty="0"/>
              <a:t>Evaluasi efektifitas penerapan SMK3 dan kebutuhan untuk pengembangan SMK3</a:t>
            </a:r>
          </a:p>
        </p:txBody>
      </p:sp>
    </p:spTree>
    <p:extLst>
      <p:ext uri="{BB962C8B-B14F-4D97-AF65-F5344CB8AC3E}">
        <p14:creationId xmlns:p14="http://schemas.microsoft.com/office/powerpoint/2010/main" val="87760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560649"/>
            <a:ext cx="7766936" cy="940831"/>
          </a:xfrm>
        </p:spPr>
        <p:txBody>
          <a:bodyPr/>
          <a:lstStyle/>
          <a:p>
            <a:pPr algn="ctr"/>
            <a:r>
              <a:rPr lang="id-ID" sz="4000" dirty="0"/>
              <a:t>PENINJAUAN ULANG MANAJEMEN</a:t>
            </a:r>
          </a:p>
        </p:txBody>
      </p:sp>
      <p:sp>
        <p:nvSpPr>
          <p:cNvPr id="3" name="Subtitle 2"/>
          <p:cNvSpPr>
            <a:spLocks noGrp="1"/>
          </p:cNvSpPr>
          <p:nvPr>
            <p:ph type="subTitle" idx="1"/>
          </p:nvPr>
        </p:nvSpPr>
        <p:spPr>
          <a:xfrm>
            <a:off x="645458" y="1818628"/>
            <a:ext cx="9359153" cy="3600539"/>
          </a:xfrm>
        </p:spPr>
        <p:txBody>
          <a:bodyPr>
            <a:noAutofit/>
          </a:bodyPr>
          <a:lstStyle/>
          <a:p>
            <a:pPr algn="ctr"/>
            <a:r>
              <a:rPr lang="id-ID" sz="3200" dirty="0">
                <a:solidFill>
                  <a:schemeClr val="tx1"/>
                </a:solidFill>
              </a:rPr>
              <a:t>MERUPAKAN SALAH SATU KUNCI PENERAPAN PRINSIP PERBAIKAN BERKELANJUTAN (CONTINUAL IMPLOVEMENT) DARI WAKTU KE WAKTU, MELALUI PROSES PENGKAJIAN SECARA MENYELURUH UNTUK MEMASTIKAN KEBERLANJUTAN, KESESUAIAN, KECUKUPAN DAN EFEKTIFITAS PELAKSANAAN SISTEM MANAJEMEN KESELAMATAN DAN KESEHATAN KERJA </a:t>
            </a:r>
          </a:p>
        </p:txBody>
      </p:sp>
    </p:spTree>
    <p:extLst>
      <p:ext uri="{BB962C8B-B14F-4D97-AF65-F5344CB8AC3E}">
        <p14:creationId xmlns:p14="http://schemas.microsoft.com/office/powerpoint/2010/main" val="2773041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p:cNvGrpSpPr>
          <p:nvPr/>
        </p:nvGrpSpPr>
        <p:grpSpPr bwMode="auto">
          <a:xfrm>
            <a:off x="5381620" y="2500306"/>
            <a:ext cx="1500198" cy="1571636"/>
            <a:chOff x="144" y="1056"/>
            <a:chExt cx="3024" cy="2832"/>
          </a:xfrm>
          <a:effectLst>
            <a:glow rad="101600">
              <a:schemeClr val="accent6">
                <a:satMod val="175000"/>
                <a:alpha val="40000"/>
              </a:schemeClr>
            </a:glow>
          </a:effectLst>
        </p:grpSpPr>
        <p:sp>
          <p:nvSpPr>
            <p:cNvPr id="48" name="AutoShape 14"/>
            <p:cNvSpPr>
              <a:spLocks noChangeArrowheads="1"/>
            </p:cNvSpPr>
            <p:nvPr/>
          </p:nvSpPr>
          <p:spPr bwMode="auto">
            <a:xfrm>
              <a:off x="144" y="1056"/>
              <a:ext cx="3024" cy="2832"/>
            </a:xfrm>
            <a:prstGeom prst="diamond">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eaLnBrk="0" hangingPunct="0">
                <a:defRPr/>
              </a:pPr>
              <a:endParaRPr lang="en-US"/>
            </a:p>
          </p:txBody>
        </p:sp>
        <p:pic>
          <p:nvPicPr>
            <p:cNvPr id="49" name="Picture 15" descr="pdca-b"/>
            <p:cNvPicPr>
              <a:picLocks noChangeAspect="1" noChangeArrowheads="1"/>
            </p:cNvPicPr>
            <p:nvPr/>
          </p:nvPicPr>
          <p:blipFill>
            <a:blip r:embed="rId2"/>
            <a:srcRect/>
            <a:stretch>
              <a:fillRect/>
            </a:stretch>
          </p:blipFill>
          <p:spPr bwMode="auto">
            <a:xfrm>
              <a:off x="339" y="1495"/>
              <a:ext cx="2537" cy="1900"/>
            </a:xfrm>
            <a:prstGeom prst="rect">
              <a:avLst/>
            </a:prstGeom>
            <a:ln/>
          </p:spPr>
          <p:style>
            <a:lnRef idx="0">
              <a:schemeClr val="accent3"/>
            </a:lnRef>
            <a:fillRef idx="3">
              <a:schemeClr val="accent3"/>
            </a:fillRef>
            <a:effectRef idx="3">
              <a:schemeClr val="accent3"/>
            </a:effectRef>
            <a:fontRef idx="minor">
              <a:schemeClr val="lt1"/>
            </a:fontRef>
          </p:style>
        </p:pic>
      </p:grpSp>
      <p:graphicFrame>
        <p:nvGraphicFramePr>
          <p:cNvPr id="46" name="Diagram 45"/>
          <p:cNvGraphicFramePr/>
          <p:nvPr/>
        </p:nvGraphicFramePr>
        <p:xfrm>
          <a:off x="2224030" y="-152400"/>
          <a:ext cx="8215370" cy="6572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p:cNvSpPr/>
          <p:nvPr/>
        </p:nvSpPr>
        <p:spPr bwMode="auto">
          <a:xfrm>
            <a:off x="5024430" y="857232"/>
            <a:ext cx="2714644" cy="357190"/>
          </a:xfrm>
          <a:prstGeom prst="rect">
            <a:avLst/>
          </a:prstGeom>
          <a:solidFill>
            <a:schemeClr val="tx2">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Kebijakan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K3</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0" name="Rectangle 9"/>
          <p:cNvSpPr/>
          <p:nvPr/>
        </p:nvSpPr>
        <p:spPr bwMode="auto">
          <a:xfrm>
            <a:off x="7024694" y="1464456"/>
            <a:ext cx="3357586" cy="607223"/>
          </a:xfrm>
          <a:prstGeom prst="rect">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2.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Identifikasi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Bahaya</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Tingkat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Resiko</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&amp;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Rencana</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Pengendalian</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1" name="Rectangle 10"/>
          <p:cNvSpPr/>
          <p:nvPr/>
        </p:nvSpPr>
        <p:spPr bwMode="auto">
          <a:xfrm>
            <a:off x="7041938" y="3357562"/>
            <a:ext cx="3411781"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5.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Struktur</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Organisasi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Sumberdaya</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2" name="Rectangle 11"/>
          <p:cNvSpPr/>
          <p:nvPr/>
        </p:nvSpPr>
        <p:spPr bwMode="auto">
          <a:xfrm>
            <a:off x="7024694" y="2571744"/>
            <a:ext cx="3000396" cy="357190"/>
          </a:xfrm>
          <a:prstGeom prst="rect">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4.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Sasaran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Program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Kerja</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K3</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3" name="Rectangle 12"/>
          <p:cNvSpPr/>
          <p:nvPr/>
        </p:nvSpPr>
        <p:spPr bwMode="auto">
          <a:xfrm>
            <a:off x="7024694" y="4643446"/>
            <a:ext cx="3357586"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8.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Dokumentasi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4" name="Rectangle 13"/>
          <p:cNvSpPr/>
          <p:nvPr/>
        </p:nvSpPr>
        <p:spPr bwMode="auto">
          <a:xfrm>
            <a:off x="7007450" y="3786190"/>
            <a:ext cx="3517706"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6.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Kompetensi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Sistim</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Pelatihan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K3</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5" name="Rectangle 14"/>
          <p:cNvSpPr/>
          <p:nvPr/>
        </p:nvSpPr>
        <p:spPr bwMode="auto">
          <a:xfrm>
            <a:off x="6985280" y="4214818"/>
            <a:ext cx="3397000"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7.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Komunikasi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Konsultasi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K3</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6" name="Rectangle 15"/>
          <p:cNvSpPr/>
          <p:nvPr/>
        </p:nvSpPr>
        <p:spPr bwMode="auto">
          <a:xfrm>
            <a:off x="7017304" y="2143116"/>
            <a:ext cx="2936348" cy="357190"/>
          </a:xfrm>
          <a:prstGeom prst="rect">
            <a:avLst/>
          </a:prstGeom>
          <a:solidFill>
            <a:srgbClr val="C000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3.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Peraturan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Standar</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K3</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7" name="Rectangle 16"/>
          <p:cNvSpPr/>
          <p:nvPr/>
        </p:nvSpPr>
        <p:spPr bwMode="auto">
          <a:xfrm>
            <a:off x="7017304" y="5610228"/>
            <a:ext cx="2793472"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10.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Pengendalian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Operasional</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8" name="Rectangle 17"/>
          <p:cNvSpPr/>
          <p:nvPr/>
        </p:nvSpPr>
        <p:spPr bwMode="auto">
          <a:xfrm>
            <a:off x="7027646" y="6038856"/>
            <a:ext cx="3283196"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11.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Kesiagaan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&amp;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Tanggap</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darurat</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19" name="Rectangle 18"/>
          <p:cNvSpPr/>
          <p:nvPr/>
        </p:nvSpPr>
        <p:spPr bwMode="auto">
          <a:xfrm>
            <a:off x="1881159" y="2819400"/>
            <a:ext cx="3858701" cy="428628"/>
          </a:xfrm>
          <a:prstGeom prst="rect">
            <a:avLst/>
          </a:prstGeom>
          <a:solidFill>
            <a:schemeClr val="accent6">
              <a:lumMod val="50000"/>
            </a:schemeClr>
          </a:solid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12.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Pengukuran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Pemantauan</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0" name="Rectangle 19"/>
          <p:cNvSpPr/>
          <p:nvPr/>
        </p:nvSpPr>
        <p:spPr bwMode="auto">
          <a:xfrm>
            <a:off x="1881159" y="4214818"/>
            <a:ext cx="3858701" cy="642942"/>
          </a:xfrm>
          <a:prstGeom prst="rect">
            <a:avLst/>
          </a:prstGeom>
          <a:solidFill>
            <a:schemeClr val="accent6">
              <a:lumMod val="50000"/>
            </a:schemeClr>
          </a:solid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14.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Penyelidikan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Insiden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Ketidak</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sesuaian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Tindakan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perbaikan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Pencegahan</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2" name="Rectangle 21"/>
          <p:cNvSpPr/>
          <p:nvPr/>
        </p:nvSpPr>
        <p:spPr bwMode="auto">
          <a:xfrm>
            <a:off x="1881158" y="4929198"/>
            <a:ext cx="2796744" cy="428628"/>
          </a:xfrm>
          <a:prstGeom prst="rect">
            <a:avLst/>
          </a:prstGeom>
          <a:solidFill>
            <a:schemeClr val="accent6">
              <a:lumMod val="50000"/>
            </a:schemeClr>
          </a:solid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15.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Pengendalian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Rekaman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3" name="Rectangle 22"/>
          <p:cNvSpPr/>
          <p:nvPr/>
        </p:nvSpPr>
        <p:spPr bwMode="auto">
          <a:xfrm>
            <a:off x="1881158" y="2071678"/>
            <a:ext cx="3643306" cy="428628"/>
          </a:xfrm>
          <a:prstGeom prst="rect">
            <a:avLst/>
          </a:prstGeom>
          <a:solidFill>
            <a:schemeClr val="accent6">
              <a:lumMod val="50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17.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Peninjauan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Ulang</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Manajemen</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5" name="Rectangle 24"/>
          <p:cNvSpPr/>
          <p:nvPr/>
        </p:nvSpPr>
        <p:spPr bwMode="auto">
          <a:xfrm>
            <a:off x="1893786" y="3305172"/>
            <a:ext cx="3773586" cy="428628"/>
          </a:xfrm>
          <a:prstGeom prst="rect">
            <a:avLst/>
          </a:prstGeom>
          <a:solidFill>
            <a:schemeClr val="accent6">
              <a:lumMod val="50000"/>
            </a:schemeClr>
          </a:solid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13.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Evaluasi</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Kepatuhan</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4" name="Rectangle 23"/>
          <p:cNvSpPr/>
          <p:nvPr/>
        </p:nvSpPr>
        <p:spPr bwMode="auto">
          <a:xfrm>
            <a:off x="7024694" y="5181600"/>
            <a:ext cx="3357586" cy="357190"/>
          </a:xfrm>
          <a:prstGeom prst="rect">
            <a:avLst/>
          </a:prstGeom>
          <a:solidFill>
            <a:srgbClr val="0070C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9.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Pengendalian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Dokumen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6" name="Rectangle 25"/>
          <p:cNvSpPr/>
          <p:nvPr/>
        </p:nvSpPr>
        <p:spPr bwMode="auto">
          <a:xfrm>
            <a:off x="1881158" y="5429264"/>
            <a:ext cx="2796744" cy="428628"/>
          </a:xfrm>
          <a:prstGeom prst="rect">
            <a:avLst/>
          </a:prstGeom>
          <a:solidFill>
            <a:schemeClr val="accent6">
              <a:lumMod val="50000"/>
            </a:schemeClr>
          </a:solidFill>
          <a:ln>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lstStyle/>
          <a:p>
            <a:pPr eaLnBrk="0" hangingPunct="0">
              <a:defRPr/>
            </a:pP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16. </a:t>
            </a:r>
            <a:r>
              <a:rPr lang="en-US" sz="16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Pemeriksaan</a:t>
            </a: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rPr>
              <a:t> Internal. </a:t>
            </a:r>
            <a:endParaRPr lang="en-SG"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alibri" pitchFamily="34" charset="0"/>
            </a:endParaRPr>
          </a:p>
        </p:txBody>
      </p:sp>
      <p:sp>
        <p:nvSpPr>
          <p:cNvPr id="27" name="Rectangle 2"/>
          <p:cNvSpPr>
            <a:spLocks noChangeArrowheads="1"/>
          </p:cNvSpPr>
          <p:nvPr/>
        </p:nvSpPr>
        <p:spPr bwMode="auto">
          <a:xfrm>
            <a:off x="5867400" y="0"/>
            <a:ext cx="4800600" cy="533400"/>
          </a:xfrm>
          <a:prstGeom prst="rect">
            <a:avLst/>
          </a:prstGeom>
          <a:solidFill>
            <a:srgbClr val="FFFF00"/>
          </a:solidFill>
          <a:ln w="9525">
            <a:noFill/>
            <a:miter lim="800000"/>
            <a:headEnd/>
            <a:tailEnd/>
          </a:ln>
          <a:effectLst/>
        </p:spPr>
        <p:txBody>
          <a:bodyPr anchor="ctr"/>
          <a:lstStyle/>
          <a:p>
            <a:pPr algn="ctr" eaLnBrk="0" hangingPunct="0">
              <a:defRPr/>
            </a:pPr>
            <a:r>
              <a:rPr lang="en-US" b="1" dirty="0">
                <a:solidFill>
                  <a:srgbClr val="FF3300"/>
                </a:solidFill>
                <a:effectLst>
                  <a:outerShdw blurRad="38100" dist="38100" dir="2700000" algn="tl">
                    <a:srgbClr val="000000"/>
                  </a:outerShdw>
                </a:effectLst>
                <a:latin typeface="Garamond" pitchFamily="18" charset="0"/>
              </a:rPr>
              <a:t>SISTIM MANAJEMEN K3</a:t>
            </a:r>
            <a:endParaRPr lang="en-US" b="1" dirty="0">
              <a:solidFill>
                <a:srgbClr val="FF3300"/>
              </a:solidFill>
              <a:effectLst>
                <a:outerShdw blurRad="38100" dist="38100" dir="2700000" algn="tl">
                  <a:srgbClr val="000000"/>
                </a:outerShdw>
              </a:effectLst>
              <a:latin typeface="Times New Roman" pitchFamily="18" charset="0"/>
            </a:endParaRPr>
          </a:p>
        </p:txBody>
      </p:sp>
      <p:sp>
        <p:nvSpPr>
          <p:cNvPr id="3" name="Oval 2"/>
          <p:cNvSpPr/>
          <p:nvPr/>
        </p:nvSpPr>
        <p:spPr>
          <a:xfrm>
            <a:off x="1250576" y="1317812"/>
            <a:ext cx="4867836" cy="161112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noFill/>
            </a:endParaRPr>
          </a:p>
        </p:txBody>
      </p:sp>
    </p:spTree>
    <p:extLst>
      <p:ext uri="{BB962C8B-B14F-4D97-AF65-F5344CB8AC3E}">
        <p14:creationId xmlns:p14="http://schemas.microsoft.com/office/powerpoint/2010/main" val="3305075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par>
                                <p:cTn id="16" presetID="4" presetClass="entr" presetSubtype="16"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ox(in)">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par>
                                <p:cTn id="27" presetID="4" presetClass="entr" presetSubtype="16"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ox(in)">
                                      <p:cBhvr>
                                        <p:cTn id="29" dur="500"/>
                                        <p:tgtEl>
                                          <p:spTgt spid="14"/>
                                        </p:tgtEl>
                                      </p:cBhvr>
                                    </p:animEffect>
                                  </p:childTnLst>
                                </p:cTn>
                              </p:par>
                              <p:par>
                                <p:cTn id="30" presetID="4" presetClass="entr" presetSubtype="16"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ox(in)">
                                      <p:cBhvr>
                                        <p:cTn id="32" dur="500"/>
                                        <p:tgtEl>
                                          <p:spTgt spid="15"/>
                                        </p:tgtEl>
                                      </p:cBhvr>
                                    </p:animEffect>
                                  </p:childTnLst>
                                </p:cTn>
                              </p:par>
                              <p:par>
                                <p:cTn id="33" presetID="4" presetClass="entr" presetSubtype="16"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ox(in)">
                                      <p:cBhvr>
                                        <p:cTn id="35" dur="500"/>
                                        <p:tgtEl>
                                          <p:spTgt spid="24"/>
                                        </p:tgtEl>
                                      </p:cBhvr>
                                    </p:animEffect>
                                  </p:childTnLst>
                                </p:cTn>
                              </p:par>
                              <p:par>
                                <p:cTn id="36" presetID="4" presetClass="entr" presetSubtype="16" fill="hold"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ox(in)">
                                      <p:cBhvr>
                                        <p:cTn id="38" dur="500"/>
                                        <p:tgtEl>
                                          <p:spTgt spid="17"/>
                                        </p:tgtEl>
                                      </p:cBhvr>
                                    </p:animEffect>
                                  </p:childTnLst>
                                </p:cTn>
                              </p:par>
                              <p:par>
                                <p:cTn id="39" presetID="4" presetClass="entr" presetSubtype="16"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box(in)">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box(in)">
                                      <p:cBhvr>
                                        <p:cTn id="46" dur="500"/>
                                        <p:tgtEl>
                                          <p:spTgt spid="19"/>
                                        </p:tgtEl>
                                      </p:cBhvr>
                                    </p:animEffect>
                                  </p:childTnLst>
                                </p:cTn>
                              </p:par>
                              <p:par>
                                <p:cTn id="47" presetID="4" presetClass="entr" presetSubtype="16" fill="hold"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box(in)">
                                      <p:cBhvr>
                                        <p:cTn id="49" dur="500"/>
                                        <p:tgtEl>
                                          <p:spTgt spid="20"/>
                                        </p:tgtEl>
                                      </p:cBhvr>
                                    </p:animEffect>
                                  </p:childTnLst>
                                </p:cTn>
                              </p:par>
                              <p:par>
                                <p:cTn id="50" presetID="4" presetClass="entr" presetSubtype="16" fill="hold" nodeType="with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ox(in)">
                                      <p:cBhvr>
                                        <p:cTn id="52" dur="500"/>
                                        <p:tgtEl>
                                          <p:spTgt spid="22"/>
                                        </p:tgtEl>
                                      </p:cBhvr>
                                    </p:animEffect>
                                  </p:childTnLst>
                                </p:cTn>
                              </p:par>
                              <p:par>
                                <p:cTn id="53" presetID="4" presetClass="entr" presetSubtype="16" fill="hold"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box(in)">
                                      <p:cBhvr>
                                        <p:cTn id="55" dur="500"/>
                                        <p:tgtEl>
                                          <p:spTgt spid="25"/>
                                        </p:tgtEl>
                                      </p:cBhvr>
                                    </p:animEffect>
                                  </p:childTnLst>
                                </p:cTn>
                              </p:par>
                              <p:par>
                                <p:cTn id="56" presetID="4" presetClass="entr" presetSubtype="16" fill="hold" nodeType="with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box(in)">
                                      <p:cBhvr>
                                        <p:cTn id="58" dur="500"/>
                                        <p:tgtEl>
                                          <p:spTgt spid="26"/>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box(in)">
                                      <p:cBhvr>
                                        <p:cTn id="63" dur="500"/>
                                        <p:tgtEl>
                                          <p:spTgt spid="23"/>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32" fill="hold" nodeType="clickEffect">
                                  <p:stCondLst>
                                    <p:cond delay="0"/>
                                  </p:stCondLst>
                                  <p:childTnLst>
                                    <p:set>
                                      <p:cBhvr>
                                        <p:cTn id="67" dur="1" fill="hold">
                                          <p:stCondLst>
                                            <p:cond delay="0"/>
                                          </p:stCondLst>
                                        </p:cTn>
                                        <p:tgtEl>
                                          <p:spTgt spid="2"/>
                                        </p:tgtEl>
                                        <p:attrNameLst>
                                          <p:attrName>style.visibility</p:attrName>
                                        </p:attrNameLst>
                                      </p:cBhvr>
                                      <p:to>
                                        <p:strVal val="visible"/>
                                      </p:to>
                                    </p:set>
                                    <p:animEffect transition="in" filter="box(out)">
                                      <p:cBhvr>
                                        <p:cTn id="68" dur="500"/>
                                        <p:tgtEl>
                                          <p:spTgt spid="2"/>
                                        </p:tgtEl>
                                      </p:cBhvr>
                                    </p:animEffect>
                                  </p:childTnLst>
                                </p:cTn>
                              </p:par>
                            </p:childTnLst>
                          </p:cTn>
                        </p:par>
                        <p:par>
                          <p:cTn id="69" fill="hold">
                            <p:stCondLst>
                              <p:cond delay="500"/>
                            </p:stCondLst>
                            <p:childTnLst>
                              <p:par>
                                <p:cTn id="70" presetID="8" presetClass="emph" presetSubtype="0" repeatCount="5000" fill="hold" nodeType="afterEffect">
                                  <p:stCondLst>
                                    <p:cond delay="0"/>
                                  </p:stCondLst>
                                  <p:childTnLst>
                                    <p:animRot by="21600000">
                                      <p:cBhvr>
                                        <p:cTn id="71" dur="3000" fill="hold"/>
                                        <p:tgtEl>
                                          <p:spTgt spid="2"/>
                                        </p:tgtEl>
                                        <p:attrNameLst>
                                          <p:attrName>r</p:attrName>
                                        </p:attrNameLst>
                                      </p:cBhvr>
                                    </p:animRo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box(in)">
                                      <p:cBhvr>
                                        <p:cTn id="76" dur="500"/>
                                        <p:tgtEl>
                                          <p:spTgt spid="27"/>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3"/>
                                        </p:tgtEl>
                                        <p:attrNameLst>
                                          <p:attrName>style.visibility</p:attrName>
                                        </p:attrNameLst>
                                      </p:cBhvr>
                                      <p:to>
                                        <p:strVal val="visible"/>
                                      </p:to>
                                    </p:set>
                                    <p:animEffect transition="in" filter="wipe(down)">
                                      <p:cBhvr>
                                        <p:cTn id="8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748237509"/>
              </p:ext>
            </p:extLst>
          </p:nvPr>
        </p:nvGraphicFramePr>
        <p:xfrm>
          <a:off x="669643" y="286204"/>
          <a:ext cx="7019925" cy="548640"/>
        </p:xfrm>
        <a:graphic>
          <a:graphicData uri="http://schemas.openxmlformats.org/drawingml/2006/table">
            <a:tbl>
              <a:tblPr>
                <a:tableStyleId>{5C22544A-7EE6-4342-B048-85BDC9FD1C3A}</a:tableStyleId>
              </a:tblPr>
              <a:tblGrid>
                <a:gridCol w="1308830">
                  <a:extLst>
                    <a:ext uri="{9D8B030D-6E8A-4147-A177-3AD203B41FA5}">
                      <a16:colId xmlns:a16="http://schemas.microsoft.com/office/drawing/2014/main" val="20000"/>
                    </a:ext>
                  </a:extLst>
                </a:gridCol>
                <a:gridCol w="5711095">
                  <a:extLst>
                    <a:ext uri="{9D8B030D-6E8A-4147-A177-3AD203B41FA5}">
                      <a16:colId xmlns:a16="http://schemas.microsoft.com/office/drawing/2014/main" val="20001"/>
                    </a:ext>
                  </a:extLst>
                </a:gridCol>
              </a:tblGrid>
              <a:tr h="97790">
                <a:tc>
                  <a:txBody>
                    <a:bodyPr/>
                    <a:lstStyle/>
                    <a:p>
                      <a:pPr algn="r">
                        <a:spcAft>
                          <a:spcPts val="0"/>
                        </a:spcAft>
                      </a:pPr>
                      <a:r>
                        <a:rPr lang="id-ID" sz="3600" dirty="0">
                          <a:effectLst/>
                        </a:rPr>
                        <a:t>1.3</a:t>
                      </a:r>
                      <a:endParaRPr lang="id-ID" sz="5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3600" dirty="0">
                          <a:effectLst/>
                        </a:rPr>
                        <a:t>Tinjauan dan Evaluasi</a:t>
                      </a:r>
                      <a:endParaRPr lang="id-ID" sz="5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50450340"/>
              </p:ext>
            </p:extLst>
          </p:nvPr>
        </p:nvGraphicFramePr>
        <p:xfrm>
          <a:off x="664415" y="1098271"/>
          <a:ext cx="11254862" cy="3657600"/>
        </p:xfrm>
        <a:graphic>
          <a:graphicData uri="http://schemas.openxmlformats.org/drawingml/2006/table">
            <a:tbl>
              <a:tblPr>
                <a:tableStyleId>{5C22544A-7EE6-4342-B048-85BDC9FD1C3A}</a:tableStyleId>
              </a:tblPr>
              <a:tblGrid>
                <a:gridCol w="1108558">
                  <a:extLst>
                    <a:ext uri="{9D8B030D-6E8A-4147-A177-3AD203B41FA5}">
                      <a16:colId xmlns:a16="http://schemas.microsoft.com/office/drawing/2014/main" val="20000"/>
                    </a:ext>
                  </a:extLst>
                </a:gridCol>
                <a:gridCol w="4837209">
                  <a:extLst>
                    <a:ext uri="{9D8B030D-6E8A-4147-A177-3AD203B41FA5}">
                      <a16:colId xmlns:a16="http://schemas.microsoft.com/office/drawing/2014/main" val="20001"/>
                    </a:ext>
                  </a:extLst>
                </a:gridCol>
                <a:gridCol w="5309095">
                  <a:extLst>
                    <a:ext uri="{9D8B030D-6E8A-4147-A177-3AD203B41FA5}">
                      <a16:colId xmlns:a16="http://schemas.microsoft.com/office/drawing/2014/main" val="20002"/>
                    </a:ext>
                  </a:extLst>
                </a:gridCol>
              </a:tblGrid>
              <a:tr h="97790">
                <a:tc>
                  <a:txBody>
                    <a:bodyPr/>
                    <a:lstStyle/>
                    <a:p>
                      <a:pPr algn="r">
                        <a:spcAft>
                          <a:spcPts val="0"/>
                        </a:spcAft>
                      </a:pPr>
                      <a:r>
                        <a:rPr lang="id-ID" sz="2400" dirty="0">
                          <a:effectLst/>
                        </a:rPr>
                        <a:t>1.3.1</a:t>
                      </a:r>
                      <a:endParaRPr lang="id-ID" sz="4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dirty="0">
                          <a:effectLst/>
                        </a:rPr>
                        <a:t>Tinjauan terhadap penerapan SMK3 meliputi kebijakan, perencanaan, pelaksanaan, pemantauan dan evaluasi telah dilakukan, dicatat dan didokumentasikan</a:t>
                      </a:r>
                      <a:endParaRPr lang="id-ID" sz="4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dirty="0">
                          <a:effectLst/>
                        </a:rPr>
                        <a:t>Kegiatan tinjauan ulang ini dal</a:t>
                      </a:r>
                      <a:r>
                        <a:rPr lang="en-US" sz="2400" dirty="0">
                          <a:effectLst/>
                        </a:rPr>
                        <a:t>a</a:t>
                      </a:r>
                      <a:r>
                        <a:rPr lang="id-ID" sz="2400" dirty="0">
                          <a:effectLst/>
                        </a:rPr>
                        <a:t>m bentuk rapat tinjauan ulang manajemen yang agendanya sesuai dengan lampiran 1 PP No.50  Tahun 2012. Rapat tinjauan manajemen ini dihadiri oleh pimpinan perusahaan dan top manajemen. Rapat tinjaua</a:t>
                      </a:r>
                      <a:r>
                        <a:rPr lang="en-US" sz="2400" dirty="0">
                          <a:effectLst/>
                        </a:rPr>
                        <a:t>n</a:t>
                      </a:r>
                      <a:r>
                        <a:rPr lang="id-ID" sz="2400" dirty="0">
                          <a:effectLst/>
                        </a:rPr>
                        <a:t> ulang kebijakan SMK3 tidak dapat disamakan dengan rapat bulanan P2K3.</a:t>
                      </a:r>
                      <a:endParaRPr lang="id-ID" sz="4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652623332"/>
              </p:ext>
            </p:extLst>
          </p:nvPr>
        </p:nvGraphicFramePr>
        <p:xfrm>
          <a:off x="659233" y="4850308"/>
          <a:ext cx="11268308" cy="1828800"/>
        </p:xfrm>
        <a:graphic>
          <a:graphicData uri="http://schemas.openxmlformats.org/drawingml/2006/table">
            <a:tbl>
              <a:tblPr>
                <a:tableStyleId>{5C22544A-7EE6-4342-B048-85BDC9FD1C3A}</a:tableStyleId>
              </a:tblPr>
              <a:tblGrid>
                <a:gridCol w="1109882">
                  <a:extLst>
                    <a:ext uri="{9D8B030D-6E8A-4147-A177-3AD203B41FA5}">
                      <a16:colId xmlns:a16="http://schemas.microsoft.com/office/drawing/2014/main" val="20000"/>
                    </a:ext>
                  </a:extLst>
                </a:gridCol>
                <a:gridCol w="4842988">
                  <a:extLst>
                    <a:ext uri="{9D8B030D-6E8A-4147-A177-3AD203B41FA5}">
                      <a16:colId xmlns:a16="http://schemas.microsoft.com/office/drawing/2014/main" val="20001"/>
                    </a:ext>
                  </a:extLst>
                </a:gridCol>
                <a:gridCol w="5315438">
                  <a:extLst>
                    <a:ext uri="{9D8B030D-6E8A-4147-A177-3AD203B41FA5}">
                      <a16:colId xmlns:a16="http://schemas.microsoft.com/office/drawing/2014/main" val="20002"/>
                    </a:ext>
                  </a:extLst>
                </a:gridCol>
              </a:tblGrid>
              <a:tr h="97790">
                <a:tc>
                  <a:txBody>
                    <a:bodyPr/>
                    <a:lstStyle/>
                    <a:p>
                      <a:pPr algn="r">
                        <a:spcAft>
                          <a:spcPts val="0"/>
                        </a:spcAft>
                      </a:pPr>
                      <a:r>
                        <a:rPr lang="id-ID" sz="2400">
                          <a:effectLst/>
                        </a:rPr>
                        <a:t>1.3.3</a:t>
                      </a:r>
                      <a:endParaRPr lang="id-ID" sz="4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a:effectLst/>
                        </a:rPr>
                        <a:t>Pengurus harus meninjau ulang pelaksanaan SMK3 secara berkala untuk menilai kesesuaian dan efektivitas SMK3</a:t>
                      </a:r>
                      <a:endParaRPr lang="id-ID" sz="4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id-ID" sz="2400" dirty="0">
                          <a:effectLst/>
                        </a:rPr>
                        <a:t>Peninjauan ulang pelaksanaan SMK3 secara berkala dilakukan setelah audit internal dan dilaporkan adanya temuan ketidak sesuaian terhadap kriteria audit</a:t>
                      </a:r>
                      <a:endParaRPr lang="id-ID" sz="4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94636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3908" y="153371"/>
            <a:ext cx="4738157" cy="584775"/>
          </a:xfrm>
          <a:prstGeom prst="rect">
            <a:avLst/>
          </a:prstGeom>
        </p:spPr>
        <p:txBody>
          <a:bodyPr wrap="none">
            <a:spAutoFit/>
          </a:bodyPr>
          <a:lstStyle/>
          <a:p>
            <a:pPr algn="ctr">
              <a:spcAft>
                <a:spcPts val="0"/>
              </a:spcAft>
              <a:tabLst>
                <a:tab pos="2637155" algn="ctr"/>
                <a:tab pos="5274310" algn="r"/>
              </a:tabLst>
            </a:pPr>
            <a:r>
              <a:rPr lang="en-US" sz="3200" b="1" dirty="0">
                <a:solidFill>
                  <a:srgbClr val="0070C0"/>
                </a:solidFill>
                <a:latin typeface="Calibri" panose="020F0502020204030204" pitchFamily="34" charset="0"/>
                <a:ea typeface="Times New Roman" panose="02020603050405020304" pitchFamily="18" charset="0"/>
              </a:rPr>
              <a:t>1. </a:t>
            </a:r>
            <a:r>
              <a:rPr lang="id-ID" sz="3200" b="1" dirty="0">
                <a:solidFill>
                  <a:srgbClr val="0070C0"/>
                </a:solidFill>
                <a:latin typeface="Calibri" panose="020F0502020204030204" pitchFamily="34" charset="0"/>
                <a:ea typeface="Times New Roman" panose="02020603050405020304" pitchFamily="18" charset="0"/>
              </a:rPr>
              <a:t>EVALUASI KEBIJAKAN K3</a:t>
            </a:r>
            <a:endParaRPr lang="id-ID" sz="4400" dirty="0">
              <a:solidFill>
                <a:srgbClr val="0070C0"/>
              </a:solidFill>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39424952-3089-4F74-8A5E-40F9363411CF}"/>
              </a:ext>
            </a:extLst>
          </p:cNvPr>
          <p:cNvSpPr txBox="1"/>
          <p:nvPr/>
        </p:nvSpPr>
        <p:spPr>
          <a:xfrm>
            <a:off x="327754" y="1152236"/>
            <a:ext cx="5553636" cy="830997"/>
          </a:xfrm>
          <a:prstGeom prst="rect">
            <a:avLst/>
          </a:prstGeom>
          <a:noFill/>
        </p:spPr>
        <p:txBody>
          <a:bodyPr wrap="square" rtlCol="0">
            <a:spAutoFit/>
          </a:bodyPr>
          <a:lstStyle/>
          <a:p>
            <a:r>
              <a:rPr lang="id-ID" sz="2400" dirty="0"/>
              <a:t>Lampiran I</a:t>
            </a:r>
          </a:p>
          <a:p>
            <a:r>
              <a:rPr lang="id-ID" sz="2400" dirty="0"/>
              <a:t>A. PENETAPAN KEBIJAKAN K3</a:t>
            </a:r>
          </a:p>
        </p:txBody>
      </p:sp>
      <p:sp>
        <p:nvSpPr>
          <p:cNvPr id="7" name="TextBox 6">
            <a:extLst>
              <a:ext uri="{FF2B5EF4-FFF2-40B4-BE49-F238E27FC236}">
                <a16:creationId xmlns:a16="http://schemas.microsoft.com/office/drawing/2014/main" id="{48F4D247-867C-41FA-AC24-F2D6D1869CA9}"/>
              </a:ext>
            </a:extLst>
          </p:cNvPr>
          <p:cNvSpPr txBox="1"/>
          <p:nvPr/>
        </p:nvSpPr>
        <p:spPr>
          <a:xfrm>
            <a:off x="327754" y="2567025"/>
            <a:ext cx="11203845" cy="3046988"/>
          </a:xfrm>
          <a:prstGeom prst="rect">
            <a:avLst/>
          </a:prstGeom>
          <a:noFill/>
        </p:spPr>
        <p:txBody>
          <a:bodyPr wrap="square" rtlCol="0">
            <a:spAutoFit/>
          </a:bodyPr>
          <a:lstStyle/>
          <a:p>
            <a:pPr marL="363538" indent="-363538"/>
            <a:r>
              <a:rPr lang="id-ID" sz="3200" dirty="0"/>
              <a:t>2.	Penetapan kebijakan K3 harus :</a:t>
            </a:r>
          </a:p>
          <a:p>
            <a:endParaRPr lang="id-ID" sz="3200" dirty="0"/>
          </a:p>
          <a:p>
            <a:pPr marL="363538" indent="-363538"/>
            <a:r>
              <a:rPr lang="id-ID" sz="3200" dirty="0"/>
              <a:t>	Ditinjau ulang secara berkala untuk menjamin bahwa kebijakan tersebut </a:t>
            </a:r>
            <a:r>
              <a:rPr lang="id-ID" sz="3200" dirty="0">
                <a:solidFill>
                  <a:srgbClr val="00B0F0"/>
                </a:solidFill>
              </a:rPr>
              <a:t>masih sesuai dengan perubahan yang terjadi dalam perusahaan dan peraturan perundang-undangan</a:t>
            </a:r>
          </a:p>
        </p:txBody>
      </p:sp>
    </p:spTree>
    <p:extLst>
      <p:ext uri="{BB962C8B-B14F-4D97-AF65-F5344CB8AC3E}">
        <p14:creationId xmlns:p14="http://schemas.microsoft.com/office/powerpoint/2010/main" val="1755578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45298</TotalTime>
  <Words>2192</Words>
  <Application>Microsoft Office PowerPoint</Application>
  <PresentationFormat>Widescreen</PresentationFormat>
  <Paragraphs>307</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Calibri</vt:lpstr>
      <vt:lpstr>Franklin Gothic Demi Cond</vt:lpstr>
      <vt:lpstr>Garamond</vt:lpstr>
      <vt:lpstr>Lucida Bright</vt:lpstr>
      <vt:lpstr>Times New Roman</vt:lpstr>
      <vt:lpstr>Trebuchet MS</vt:lpstr>
      <vt:lpstr>Wingdings</vt:lpstr>
      <vt:lpstr>Wingdings 3</vt:lpstr>
      <vt:lpstr>Facet</vt:lpstr>
      <vt:lpstr>PENINJAUAN SECARA TERATUR UNTUK MENINGKATKAN KINERJA K3 SECARA BERKESINAMBUNGAN</vt:lpstr>
      <vt:lpstr>Bagian Keenam Peninjauan dan Peningktan Kinerja SMK3 Pasal 15</vt:lpstr>
      <vt:lpstr>PowerPoint Presentation</vt:lpstr>
      <vt:lpstr>PowerPoint Presentation</vt:lpstr>
      <vt:lpstr>Lampiran I E. PENINJAUAN DAN PENINGKATAN KINERJA SMK3</vt:lpstr>
      <vt:lpstr>PENINJAUAN ULANG MANAJEMEN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Kinerja K3 : Leading Indicator dan Lagging Indicator</vt:lpstr>
      <vt:lpstr>PowerPoint Presentation</vt:lpstr>
      <vt:lpstr>PowerPoint Presentation</vt:lpstr>
      <vt:lpstr>PowerPoint Presentation</vt:lpstr>
      <vt:lpstr>PowerPoint Presentation</vt:lpstr>
      <vt:lpstr>PowerPoint Presentation</vt:lpstr>
      <vt:lpstr>Adanya hasil kajian kecelakaan di tempat kerja </vt:lpstr>
      <vt:lpstr>Agenda rapat Kaji Ulang Manajemen antara lain mencakup : </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PENGUKURAN, PEMANTAUAN DAN EVALUASI KINERJA K3</dc:title>
  <dc:creator>PKG</dc:creator>
  <cp:lastModifiedBy>KATIGA</cp:lastModifiedBy>
  <cp:revision>78</cp:revision>
  <dcterms:created xsi:type="dcterms:W3CDTF">2019-09-18T06:51:56Z</dcterms:created>
  <dcterms:modified xsi:type="dcterms:W3CDTF">2020-12-09T09:36:33Z</dcterms:modified>
</cp:coreProperties>
</file>