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1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F98985-8326-4998-9538-94CA6D5A727F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E2A3808-93F1-46B0-BBD7-AA516C76C9BC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 smtClean="0"/>
            <a:t>MENGHINDARI</a:t>
          </a:r>
          <a:endParaRPr lang="en-US" b="1" dirty="0"/>
        </a:p>
      </dgm:t>
    </dgm:pt>
    <dgm:pt modelId="{C671C972-F059-4B09-A083-1EC9B52E7287}" type="parTrans" cxnId="{A14888D3-1123-4B82-8C62-5AB640A74EB2}">
      <dgm:prSet/>
      <dgm:spPr/>
      <dgm:t>
        <a:bodyPr/>
        <a:lstStyle/>
        <a:p>
          <a:endParaRPr lang="en-US"/>
        </a:p>
      </dgm:t>
    </dgm:pt>
    <dgm:pt modelId="{61F2A5B6-7DC8-4D27-83C9-ABD27DAD1F8D}" type="sibTrans" cxnId="{A14888D3-1123-4B82-8C62-5AB640A74EB2}">
      <dgm:prSet/>
      <dgm:spPr/>
      <dgm:t>
        <a:bodyPr/>
        <a:lstStyle/>
        <a:p>
          <a:endParaRPr lang="en-US"/>
        </a:p>
      </dgm:t>
    </dgm:pt>
    <dgm:pt modelId="{997728CF-EB3C-4C1B-A969-81CF3FB46410}">
      <dgm:prSet phldrT="[Text]"/>
      <dgm:spPr>
        <a:solidFill>
          <a:schemeClr val="tx1">
            <a:lumMod val="65000"/>
          </a:schemeClr>
        </a:solidFill>
      </dgm:spPr>
      <dgm:t>
        <a:bodyPr/>
        <a:lstStyle/>
        <a:p>
          <a:r>
            <a:rPr lang="en-US" b="1" dirty="0" smtClean="0"/>
            <a:t>MEMINDAH/ MENGALIHKAN</a:t>
          </a:r>
          <a:endParaRPr lang="en-US" b="1" dirty="0"/>
        </a:p>
      </dgm:t>
    </dgm:pt>
    <dgm:pt modelId="{75273D2C-2CB8-4C4E-B838-A987C0E89A71}" type="parTrans" cxnId="{D0EEDBB2-6A98-4970-8845-D10F8887D9C8}">
      <dgm:prSet/>
      <dgm:spPr/>
      <dgm:t>
        <a:bodyPr/>
        <a:lstStyle/>
        <a:p>
          <a:endParaRPr lang="en-US"/>
        </a:p>
      </dgm:t>
    </dgm:pt>
    <dgm:pt modelId="{D3840748-1BC0-4700-8EB0-44DFD635CF80}" type="sibTrans" cxnId="{D0EEDBB2-6A98-4970-8845-D10F8887D9C8}">
      <dgm:prSet/>
      <dgm:spPr/>
      <dgm:t>
        <a:bodyPr/>
        <a:lstStyle/>
        <a:p>
          <a:endParaRPr lang="en-US"/>
        </a:p>
      </dgm:t>
    </dgm:pt>
    <dgm:pt modelId="{D3527ACC-AC37-479A-8834-417F973DDB55}">
      <dgm:prSet phldrT="[Text]"/>
      <dgm:spPr/>
      <dgm:t>
        <a:bodyPr/>
        <a:lstStyle/>
        <a:p>
          <a:r>
            <a:rPr lang="en-US" b="1" dirty="0" smtClean="0"/>
            <a:t>MENERIMA</a:t>
          </a:r>
          <a:endParaRPr lang="en-US" b="1" dirty="0"/>
        </a:p>
      </dgm:t>
    </dgm:pt>
    <dgm:pt modelId="{3504B103-9437-45E7-B9A2-15B745D3C6E5}" type="parTrans" cxnId="{297F3536-B5BF-4B3B-B7E4-21A5AF691D5D}">
      <dgm:prSet/>
      <dgm:spPr/>
      <dgm:t>
        <a:bodyPr/>
        <a:lstStyle/>
        <a:p>
          <a:endParaRPr lang="en-US"/>
        </a:p>
      </dgm:t>
    </dgm:pt>
    <dgm:pt modelId="{49E09344-983B-4BC0-A513-C3A74DB45F58}" type="sibTrans" cxnId="{297F3536-B5BF-4B3B-B7E4-21A5AF691D5D}">
      <dgm:prSet/>
      <dgm:spPr/>
      <dgm:t>
        <a:bodyPr/>
        <a:lstStyle/>
        <a:p>
          <a:endParaRPr lang="en-US"/>
        </a:p>
      </dgm:t>
    </dgm:pt>
    <dgm:pt modelId="{7FBDBD1B-09EE-4BED-9C7B-D477CB3108D6}">
      <dgm:prSet/>
      <dgm:spPr>
        <a:solidFill>
          <a:srgbClr val="FFC000"/>
        </a:solidFill>
      </dgm:spPr>
      <dgm:t>
        <a:bodyPr/>
        <a:lstStyle/>
        <a:p>
          <a:r>
            <a:rPr lang="en-US" b="1" dirty="0" smtClean="0"/>
            <a:t>MENGURANGI</a:t>
          </a:r>
          <a:endParaRPr lang="en-US" b="1" dirty="0"/>
        </a:p>
      </dgm:t>
    </dgm:pt>
    <dgm:pt modelId="{119F7A15-14DE-422C-90DF-48B86681C30E}" type="parTrans" cxnId="{5251ABA3-86B2-4071-BC4E-3295EC320495}">
      <dgm:prSet/>
      <dgm:spPr/>
      <dgm:t>
        <a:bodyPr/>
        <a:lstStyle/>
        <a:p>
          <a:endParaRPr lang="en-US"/>
        </a:p>
      </dgm:t>
    </dgm:pt>
    <dgm:pt modelId="{3595F3CD-8168-467F-B057-071B3E44BFB7}" type="sibTrans" cxnId="{5251ABA3-86B2-4071-BC4E-3295EC320495}">
      <dgm:prSet/>
      <dgm:spPr/>
      <dgm:t>
        <a:bodyPr/>
        <a:lstStyle/>
        <a:p>
          <a:endParaRPr lang="en-US"/>
        </a:p>
      </dgm:t>
    </dgm:pt>
    <dgm:pt modelId="{D041FEBE-FDFE-4669-A652-BDE4FE98FBBA}" type="pres">
      <dgm:prSet presAssocID="{28F98985-8326-4998-9538-94CA6D5A727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C56541-6E94-489B-8EC2-401947E526A5}" type="pres">
      <dgm:prSet presAssocID="{FE2A3808-93F1-46B0-BBD7-AA516C76C9BC}" presName="parentLin" presStyleCnt="0"/>
      <dgm:spPr/>
    </dgm:pt>
    <dgm:pt modelId="{31317B47-B8FD-4D2F-A766-6B2FC5C0EC45}" type="pres">
      <dgm:prSet presAssocID="{FE2A3808-93F1-46B0-BBD7-AA516C76C9BC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3F741820-0A6D-462D-9CA4-6C9FB41368D9}" type="pres">
      <dgm:prSet presAssocID="{FE2A3808-93F1-46B0-BBD7-AA516C76C9BC}" presName="parentText" presStyleLbl="node1" presStyleIdx="0" presStyleCnt="4" custLinFactNeighborX="7616" custLinFactNeighborY="-977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C5B840-2045-470D-8DC4-D6FB2A8D48ED}" type="pres">
      <dgm:prSet presAssocID="{FE2A3808-93F1-46B0-BBD7-AA516C76C9BC}" presName="negativeSpace" presStyleCnt="0"/>
      <dgm:spPr/>
    </dgm:pt>
    <dgm:pt modelId="{F97B3A1E-A38E-4F52-BD53-8D985397BBC2}" type="pres">
      <dgm:prSet presAssocID="{FE2A3808-93F1-46B0-BBD7-AA516C76C9BC}" presName="childText" presStyleLbl="conFgAcc1" presStyleIdx="0" presStyleCnt="4" custLinFactNeighborY="-85522">
        <dgm:presLayoutVars>
          <dgm:bulletEnabled val="1"/>
        </dgm:presLayoutVars>
      </dgm:prSet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</dgm:pt>
    <dgm:pt modelId="{BFD4CA6C-D0D1-4AD0-AC18-FDE180E23B83}" type="pres">
      <dgm:prSet presAssocID="{61F2A5B6-7DC8-4D27-83C9-ABD27DAD1F8D}" presName="spaceBetweenRectangles" presStyleCnt="0"/>
      <dgm:spPr/>
    </dgm:pt>
    <dgm:pt modelId="{92931880-AF3F-4FC2-865F-DDC84E917FF4}" type="pres">
      <dgm:prSet presAssocID="{7FBDBD1B-09EE-4BED-9C7B-D477CB3108D6}" presName="parentLin" presStyleCnt="0"/>
      <dgm:spPr/>
    </dgm:pt>
    <dgm:pt modelId="{B2E94FE7-C85A-421B-8D74-C0D098E562ED}" type="pres">
      <dgm:prSet presAssocID="{7FBDBD1B-09EE-4BED-9C7B-D477CB3108D6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D5EA147B-BA35-41E3-AD17-A7997B2ADF0F}" type="pres">
      <dgm:prSet presAssocID="{7FBDBD1B-09EE-4BED-9C7B-D477CB3108D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0807AE-008F-4500-A067-649AD7089E8F}" type="pres">
      <dgm:prSet presAssocID="{7FBDBD1B-09EE-4BED-9C7B-D477CB3108D6}" presName="negativeSpace" presStyleCnt="0"/>
      <dgm:spPr/>
    </dgm:pt>
    <dgm:pt modelId="{79D7E42D-CAEB-4C97-954A-7B2C05E0DE2B}" type="pres">
      <dgm:prSet presAssocID="{7FBDBD1B-09EE-4BED-9C7B-D477CB3108D6}" presName="childText" presStyleLbl="conFgAcc1" presStyleIdx="1" presStyleCnt="4">
        <dgm:presLayoutVars>
          <dgm:bulletEnabled val="1"/>
        </dgm:presLayoutVars>
      </dgm:prSet>
      <dgm:spPr>
        <a:solidFill>
          <a:schemeClr val="accent1">
            <a:lumMod val="40000"/>
            <a:lumOff val="60000"/>
            <a:alpha val="9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</dgm:pt>
    <dgm:pt modelId="{5209DC2D-E954-497F-A6C2-F5BDEF391452}" type="pres">
      <dgm:prSet presAssocID="{3595F3CD-8168-467F-B057-071B3E44BFB7}" presName="spaceBetweenRectangles" presStyleCnt="0"/>
      <dgm:spPr/>
    </dgm:pt>
    <dgm:pt modelId="{6EF58028-9E92-4957-B4B4-D6A1F8FF421C}" type="pres">
      <dgm:prSet presAssocID="{997728CF-EB3C-4C1B-A969-81CF3FB46410}" presName="parentLin" presStyleCnt="0"/>
      <dgm:spPr/>
    </dgm:pt>
    <dgm:pt modelId="{F0FCAAA6-3C67-4714-807D-BB1621E2A2D9}" type="pres">
      <dgm:prSet presAssocID="{997728CF-EB3C-4C1B-A969-81CF3FB46410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B24DD146-4CE1-40F0-B1A9-E28A37832853}" type="pres">
      <dgm:prSet presAssocID="{997728CF-EB3C-4C1B-A969-81CF3FB4641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E779C5-160A-4406-AB75-77EE6AF68D70}" type="pres">
      <dgm:prSet presAssocID="{997728CF-EB3C-4C1B-A969-81CF3FB46410}" presName="negativeSpace" presStyleCnt="0"/>
      <dgm:spPr/>
    </dgm:pt>
    <dgm:pt modelId="{66CB8F8C-8CCF-4ED1-B814-1B49369D07EA}" type="pres">
      <dgm:prSet presAssocID="{997728CF-EB3C-4C1B-A969-81CF3FB46410}" presName="childText" presStyleLbl="conFgAcc1" presStyleIdx="2" presStyleCnt="4">
        <dgm:presLayoutVars>
          <dgm:bulletEnabled val="1"/>
        </dgm:presLayoutVars>
      </dgm:prSet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</dgm:pt>
    <dgm:pt modelId="{C257E2F2-AF11-4030-A9D3-101B7BD20037}" type="pres">
      <dgm:prSet presAssocID="{D3840748-1BC0-4700-8EB0-44DFD635CF80}" presName="spaceBetweenRectangles" presStyleCnt="0"/>
      <dgm:spPr/>
    </dgm:pt>
    <dgm:pt modelId="{81CA718A-50FA-4FCC-901E-4315F173766B}" type="pres">
      <dgm:prSet presAssocID="{D3527ACC-AC37-479A-8834-417F973DDB55}" presName="parentLin" presStyleCnt="0"/>
      <dgm:spPr/>
    </dgm:pt>
    <dgm:pt modelId="{235D1874-6D18-4FDC-BC28-C1760C33157C}" type="pres">
      <dgm:prSet presAssocID="{D3527ACC-AC37-479A-8834-417F973DDB55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D429C87D-E734-43D5-A6F0-DA600DA39E44}" type="pres">
      <dgm:prSet presAssocID="{D3527ACC-AC37-479A-8834-417F973DDB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5A2CD-A358-4A88-AD73-4CBD257F89A4}" type="pres">
      <dgm:prSet presAssocID="{D3527ACC-AC37-479A-8834-417F973DDB55}" presName="negativeSpace" presStyleCnt="0"/>
      <dgm:spPr/>
    </dgm:pt>
    <dgm:pt modelId="{245B2A5B-9B7D-4662-9556-427C5404514B}" type="pres">
      <dgm:prSet presAssocID="{D3527ACC-AC37-479A-8834-417F973DDB55}" presName="childText" presStyleLbl="conFgAcc1" presStyleIdx="3" presStyleCnt="4">
        <dgm:presLayoutVars>
          <dgm:bulletEnabled val="1"/>
        </dgm:presLayoutVars>
      </dgm:prSet>
      <dgm:spPr>
        <a:solidFill>
          <a:schemeClr val="accent1">
            <a:lumMod val="20000"/>
            <a:lumOff val="80000"/>
            <a:alpha val="90000"/>
          </a:schemeClr>
        </a:solidFill>
        <a:ln>
          <a:noFill/>
        </a:ln>
      </dgm:spPr>
    </dgm:pt>
  </dgm:ptLst>
  <dgm:cxnLst>
    <dgm:cxn modelId="{C466CB12-0FA6-4DCB-8E49-D4003DD11079}" type="presOf" srcId="{997728CF-EB3C-4C1B-A969-81CF3FB46410}" destId="{B24DD146-4CE1-40F0-B1A9-E28A37832853}" srcOrd="1" destOrd="0" presId="urn:microsoft.com/office/officeart/2005/8/layout/list1"/>
    <dgm:cxn modelId="{733C1320-2357-48C5-A702-8B87478DB1B8}" type="presOf" srcId="{FE2A3808-93F1-46B0-BBD7-AA516C76C9BC}" destId="{3F741820-0A6D-462D-9CA4-6C9FB41368D9}" srcOrd="1" destOrd="0" presId="urn:microsoft.com/office/officeart/2005/8/layout/list1"/>
    <dgm:cxn modelId="{5251ABA3-86B2-4071-BC4E-3295EC320495}" srcId="{28F98985-8326-4998-9538-94CA6D5A727F}" destId="{7FBDBD1B-09EE-4BED-9C7B-D477CB3108D6}" srcOrd="1" destOrd="0" parTransId="{119F7A15-14DE-422C-90DF-48B86681C30E}" sibTransId="{3595F3CD-8168-467F-B057-071B3E44BFB7}"/>
    <dgm:cxn modelId="{7FBD609E-B130-4A26-9A65-15BDE62A0518}" type="presOf" srcId="{D3527ACC-AC37-479A-8834-417F973DDB55}" destId="{D429C87D-E734-43D5-A6F0-DA600DA39E44}" srcOrd="1" destOrd="0" presId="urn:microsoft.com/office/officeart/2005/8/layout/list1"/>
    <dgm:cxn modelId="{0A49B196-776D-4AA0-93AE-DFE381836F06}" type="presOf" srcId="{FE2A3808-93F1-46B0-BBD7-AA516C76C9BC}" destId="{31317B47-B8FD-4D2F-A766-6B2FC5C0EC45}" srcOrd="0" destOrd="0" presId="urn:microsoft.com/office/officeart/2005/8/layout/list1"/>
    <dgm:cxn modelId="{4BB96ED9-C27E-44B2-A929-08093427BD09}" type="presOf" srcId="{7FBDBD1B-09EE-4BED-9C7B-D477CB3108D6}" destId="{B2E94FE7-C85A-421B-8D74-C0D098E562ED}" srcOrd="0" destOrd="0" presId="urn:microsoft.com/office/officeart/2005/8/layout/list1"/>
    <dgm:cxn modelId="{04113956-3646-4428-A37A-C5890C3D6EEB}" type="presOf" srcId="{28F98985-8326-4998-9538-94CA6D5A727F}" destId="{D041FEBE-FDFE-4669-A652-BDE4FE98FBBA}" srcOrd="0" destOrd="0" presId="urn:microsoft.com/office/officeart/2005/8/layout/list1"/>
    <dgm:cxn modelId="{A14888D3-1123-4B82-8C62-5AB640A74EB2}" srcId="{28F98985-8326-4998-9538-94CA6D5A727F}" destId="{FE2A3808-93F1-46B0-BBD7-AA516C76C9BC}" srcOrd="0" destOrd="0" parTransId="{C671C972-F059-4B09-A083-1EC9B52E7287}" sibTransId="{61F2A5B6-7DC8-4D27-83C9-ABD27DAD1F8D}"/>
    <dgm:cxn modelId="{D0EEDBB2-6A98-4970-8845-D10F8887D9C8}" srcId="{28F98985-8326-4998-9538-94CA6D5A727F}" destId="{997728CF-EB3C-4C1B-A969-81CF3FB46410}" srcOrd="2" destOrd="0" parTransId="{75273D2C-2CB8-4C4E-B838-A987C0E89A71}" sibTransId="{D3840748-1BC0-4700-8EB0-44DFD635CF80}"/>
    <dgm:cxn modelId="{91B97317-898B-4B26-90B6-78172FFE2A34}" type="presOf" srcId="{7FBDBD1B-09EE-4BED-9C7B-D477CB3108D6}" destId="{D5EA147B-BA35-41E3-AD17-A7997B2ADF0F}" srcOrd="1" destOrd="0" presId="urn:microsoft.com/office/officeart/2005/8/layout/list1"/>
    <dgm:cxn modelId="{7D2C58F7-D2F8-4816-80D2-5C0CAC03DB46}" type="presOf" srcId="{997728CF-EB3C-4C1B-A969-81CF3FB46410}" destId="{F0FCAAA6-3C67-4714-807D-BB1621E2A2D9}" srcOrd="0" destOrd="0" presId="urn:microsoft.com/office/officeart/2005/8/layout/list1"/>
    <dgm:cxn modelId="{E1568FE2-C032-43E2-993D-86C4A881BA85}" type="presOf" srcId="{D3527ACC-AC37-479A-8834-417F973DDB55}" destId="{235D1874-6D18-4FDC-BC28-C1760C33157C}" srcOrd="0" destOrd="0" presId="urn:microsoft.com/office/officeart/2005/8/layout/list1"/>
    <dgm:cxn modelId="{297F3536-B5BF-4B3B-B7E4-21A5AF691D5D}" srcId="{28F98985-8326-4998-9538-94CA6D5A727F}" destId="{D3527ACC-AC37-479A-8834-417F973DDB55}" srcOrd="3" destOrd="0" parTransId="{3504B103-9437-45E7-B9A2-15B745D3C6E5}" sibTransId="{49E09344-983B-4BC0-A513-C3A74DB45F58}"/>
    <dgm:cxn modelId="{057AFCBC-14FD-4761-A4F0-3D36146C744E}" type="presParOf" srcId="{D041FEBE-FDFE-4669-A652-BDE4FE98FBBA}" destId="{78C56541-6E94-489B-8EC2-401947E526A5}" srcOrd="0" destOrd="0" presId="urn:microsoft.com/office/officeart/2005/8/layout/list1"/>
    <dgm:cxn modelId="{C2C9E010-050F-452E-B364-D8447AAC2E64}" type="presParOf" srcId="{78C56541-6E94-489B-8EC2-401947E526A5}" destId="{31317B47-B8FD-4D2F-A766-6B2FC5C0EC45}" srcOrd="0" destOrd="0" presId="urn:microsoft.com/office/officeart/2005/8/layout/list1"/>
    <dgm:cxn modelId="{EFBB74E8-4144-484A-A71B-6AAE4803BF8E}" type="presParOf" srcId="{78C56541-6E94-489B-8EC2-401947E526A5}" destId="{3F741820-0A6D-462D-9CA4-6C9FB41368D9}" srcOrd="1" destOrd="0" presId="urn:microsoft.com/office/officeart/2005/8/layout/list1"/>
    <dgm:cxn modelId="{5A99518F-840F-4DD0-9BDF-43B21818D52A}" type="presParOf" srcId="{D041FEBE-FDFE-4669-A652-BDE4FE98FBBA}" destId="{E7C5B840-2045-470D-8DC4-D6FB2A8D48ED}" srcOrd="1" destOrd="0" presId="urn:microsoft.com/office/officeart/2005/8/layout/list1"/>
    <dgm:cxn modelId="{18D7AF74-7831-4FC2-8287-1166F0736274}" type="presParOf" srcId="{D041FEBE-FDFE-4669-A652-BDE4FE98FBBA}" destId="{F97B3A1E-A38E-4F52-BD53-8D985397BBC2}" srcOrd="2" destOrd="0" presId="urn:microsoft.com/office/officeart/2005/8/layout/list1"/>
    <dgm:cxn modelId="{F5E00234-BC83-4710-9CE4-8CCC544CB0A8}" type="presParOf" srcId="{D041FEBE-FDFE-4669-A652-BDE4FE98FBBA}" destId="{BFD4CA6C-D0D1-4AD0-AC18-FDE180E23B83}" srcOrd="3" destOrd="0" presId="urn:microsoft.com/office/officeart/2005/8/layout/list1"/>
    <dgm:cxn modelId="{A8D46B29-FC9A-44D4-9F42-53C8CDCE26BA}" type="presParOf" srcId="{D041FEBE-FDFE-4669-A652-BDE4FE98FBBA}" destId="{92931880-AF3F-4FC2-865F-DDC84E917FF4}" srcOrd="4" destOrd="0" presId="urn:microsoft.com/office/officeart/2005/8/layout/list1"/>
    <dgm:cxn modelId="{133321B3-CA63-43BC-8DD2-B34095E9F628}" type="presParOf" srcId="{92931880-AF3F-4FC2-865F-DDC84E917FF4}" destId="{B2E94FE7-C85A-421B-8D74-C0D098E562ED}" srcOrd="0" destOrd="0" presId="urn:microsoft.com/office/officeart/2005/8/layout/list1"/>
    <dgm:cxn modelId="{CD537CDD-B1D6-4BA8-A982-0872D026C084}" type="presParOf" srcId="{92931880-AF3F-4FC2-865F-DDC84E917FF4}" destId="{D5EA147B-BA35-41E3-AD17-A7997B2ADF0F}" srcOrd="1" destOrd="0" presId="urn:microsoft.com/office/officeart/2005/8/layout/list1"/>
    <dgm:cxn modelId="{EB2A91D9-2CD4-42F9-A2BE-003C78E4E5EB}" type="presParOf" srcId="{D041FEBE-FDFE-4669-A652-BDE4FE98FBBA}" destId="{7C0807AE-008F-4500-A067-649AD7089E8F}" srcOrd="5" destOrd="0" presId="urn:microsoft.com/office/officeart/2005/8/layout/list1"/>
    <dgm:cxn modelId="{77282FC0-651F-4766-B926-7C93E42383FE}" type="presParOf" srcId="{D041FEBE-FDFE-4669-A652-BDE4FE98FBBA}" destId="{79D7E42D-CAEB-4C97-954A-7B2C05E0DE2B}" srcOrd="6" destOrd="0" presId="urn:microsoft.com/office/officeart/2005/8/layout/list1"/>
    <dgm:cxn modelId="{CC9FDAE7-B86B-409C-A0E4-C0FFDAAC8AF3}" type="presParOf" srcId="{D041FEBE-FDFE-4669-A652-BDE4FE98FBBA}" destId="{5209DC2D-E954-497F-A6C2-F5BDEF391452}" srcOrd="7" destOrd="0" presId="urn:microsoft.com/office/officeart/2005/8/layout/list1"/>
    <dgm:cxn modelId="{FBBFD1F9-EBCD-43BC-87D9-49C78881BE00}" type="presParOf" srcId="{D041FEBE-FDFE-4669-A652-BDE4FE98FBBA}" destId="{6EF58028-9E92-4957-B4B4-D6A1F8FF421C}" srcOrd="8" destOrd="0" presId="urn:microsoft.com/office/officeart/2005/8/layout/list1"/>
    <dgm:cxn modelId="{08EF1436-27AD-4A77-97B8-EC0C706426C1}" type="presParOf" srcId="{6EF58028-9E92-4957-B4B4-D6A1F8FF421C}" destId="{F0FCAAA6-3C67-4714-807D-BB1621E2A2D9}" srcOrd="0" destOrd="0" presId="urn:microsoft.com/office/officeart/2005/8/layout/list1"/>
    <dgm:cxn modelId="{BBF484CB-57F2-4087-A5E8-6C6C5A91B330}" type="presParOf" srcId="{6EF58028-9E92-4957-B4B4-D6A1F8FF421C}" destId="{B24DD146-4CE1-40F0-B1A9-E28A37832853}" srcOrd="1" destOrd="0" presId="urn:microsoft.com/office/officeart/2005/8/layout/list1"/>
    <dgm:cxn modelId="{FE15C655-54AB-450D-A4B6-C93C28FD40BF}" type="presParOf" srcId="{D041FEBE-FDFE-4669-A652-BDE4FE98FBBA}" destId="{C9E779C5-160A-4406-AB75-77EE6AF68D70}" srcOrd="9" destOrd="0" presId="urn:microsoft.com/office/officeart/2005/8/layout/list1"/>
    <dgm:cxn modelId="{7B91D6DF-6F43-403F-8704-6E0FB55420B6}" type="presParOf" srcId="{D041FEBE-FDFE-4669-A652-BDE4FE98FBBA}" destId="{66CB8F8C-8CCF-4ED1-B814-1B49369D07EA}" srcOrd="10" destOrd="0" presId="urn:microsoft.com/office/officeart/2005/8/layout/list1"/>
    <dgm:cxn modelId="{96901190-0D21-4AAE-B851-FDAA9F8F31BD}" type="presParOf" srcId="{D041FEBE-FDFE-4669-A652-BDE4FE98FBBA}" destId="{C257E2F2-AF11-4030-A9D3-101B7BD20037}" srcOrd="11" destOrd="0" presId="urn:microsoft.com/office/officeart/2005/8/layout/list1"/>
    <dgm:cxn modelId="{B01A5A34-1C71-4A35-A560-EDFA677201E3}" type="presParOf" srcId="{D041FEBE-FDFE-4669-A652-BDE4FE98FBBA}" destId="{81CA718A-50FA-4FCC-901E-4315F173766B}" srcOrd="12" destOrd="0" presId="urn:microsoft.com/office/officeart/2005/8/layout/list1"/>
    <dgm:cxn modelId="{BCDA8F65-7424-44FD-A0BC-29C922F4774D}" type="presParOf" srcId="{81CA718A-50FA-4FCC-901E-4315F173766B}" destId="{235D1874-6D18-4FDC-BC28-C1760C33157C}" srcOrd="0" destOrd="0" presId="urn:microsoft.com/office/officeart/2005/8/layout/list1"/>
    <dgm:cxn modelId="{93E0F948-A2C6-4055-91A0-BF9ED3F5E45E}" type="presParOf" srcId="{81CA718A-50FA-4FCC-901E-4315F173766B}" destId="{D429C87D-E734-43D5-A6F0-DA600DA39E44}" srcOrd="1" destOrd="0" presId="urn:microsoft.com/office/officeart/2005/8/layout/list1"/>
    <dgm:cxn modelId="{A6755707-1F14-4FD8-837C-4F58C9FEBED9}" type="presParOf" srcId="{D041FEBE-FDFE-4669-A652-BDE4FE98FBBA}" destId="{E365A2CD-A358-4A88-AD73-4CBD257F89A4}" srcOrd="13" destOrd="0" presId="urn:microsoft.com/office/officeart/2005/8/layout/list1"/>
    <dgm:cxn modelId="{71FC2CEA-8888-4CED-886A-C71D6A64A959}" type="presParOf" srcId="{D041FEBE-FDFE-4669-A652-BDE4FE98FBBA}" destId="{245B2A5B-9B7D-4662-9556-427C5404514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B3A1E-A38E-4F52-BD53-8D985397BBC2}">
      <dsp:nvSpPr>
        <dsp:cNvPr id="0" name=""/>
        <dsp:cNvSpPr/>
      </dsp:nvSpPr>
      <dsp:spPr>
        <a:xfrm>
          <a:off x="0" y="225002"/>
          <a:ext cx="5568592" cy="504000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741820-0A6D-462D-9CA4-6C9FB41368D9}">
      <dsp:nvSpPr>
        <dsp:cNvPr id="0" name=""/>
        <dsp:cNvSpPr/>
      </dsp:nvSpPr>
      <dsp:spPr>
        <a:xfrm>
          <a:off x="299634" y="0"/>
          <a:ext cx="3898014" cy="59040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36" tIns="0" rIns="1473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MENGHINDARI</a:t>
          </a:r>
          <a:endParaRPr lang="en-US" sz="2000" b="1" kern="1200" dirty="0"/>
        </a:p>
      </dsp:txBody>
      <dsp:txXfrm>
        <a:off x="328455" y="28821"/>
        <a:ext cx="3840372" cy="532758"/>
      </dsp:txXfrm>
    </dsp:sp>
    <dsp:sp modelId="{79D7E42D-CAEB-4C97-954A-7B2C05E0DE2B}">
      <dsp:nvSpPr>
        <dsp:cNvPr id="0" name=""/>
        <dsp:cNvSpPr/>
      </dsp:nvSpPr>
      <dsp:spPr>
        <a:xfrm>
          <a:off x="0" y="1224566"/>
          <a:ext cx="5568592" cy="504000"/>
        </a:xfrm>
        <a:prstGeom prst="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EA147B-BA35-41E3-AD17-A7997B2ADF0F}">
      <dsp:nvSpPr>
        <dsp:cNvPr id="0" name=""/>
        <dsp:cNvSpPr/>
      </dsp:nvSpPr>
      <dsp:spPr>
        <a:xfrm>
          <a:off x="278429" y="929366"/>
          <a:ext cx="3898014" cy="590400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36" tIns="0" rIns="1473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MENGURANGI</a:t>
          </a:r>
          <a:endParaRPr lang="en-US" sz="2000" b="1" kern="1200" dirty="0"/>
        </a:p>
      </dsp:txBody>
      <dsp:txXfrm>
        <a:off x="307250" y="958187"/>
        <a:ext cx="3840372" cy="532758"/>
      </dsp:txXfrm>
    </dsp:sp>
    <dsp:sp modelId="{66CB8F8C-8CCF-4ED1-B814-1B49369D07EA}">
      <dsp:nvSpPr>
        <dsp:cNvPr id="0" name=""/>
        <dsp:cNvSpPr/>
      </dsp:nvSpPr>
      <dsp:spPr>
        <a:xfrm>
          <a:off x="0" y="2131766"/>
          <a:ext cx="5568592" cy="504000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DD146-4CE1-40F0-B1A9-E28A37832853}">
      <dsp:nvSpPr>
        <dsp:cNvPr id="0" name=""/>
        <dsp:cNvSpPr/>
      </dsp:nvSpPr>
      <dsp:spPr>
        <a:xfrm>
          <a:off x="278429" y="1836566"/>
          <a:ext cx="3898014" cy="590400"/>
        </a:xfrm>
        <a:prstGeom prst="roundRect">
          <a:avLst/>
        </a:prstGeom>
        <a:solidFill>
          <a:schemeClr val="tx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36" tIns="0" rIns="1473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MEMINDAH/ MENGALIHKAN</a:t>
          </a:r>
          <a:endParaRPr lang="en-US" sz="2000" b="1" kern="1200" dirty="0"/>
        </a:p>
      </dsp:txBody>
      <dsp:txXfrm>
        <a:off x="307250" y="1865387"/>
        <a:ext cx="3840372" cy="532758"/>
      </dsp:txXfrm>
    </dsp:sp>
    <dsp:sp modelId="{245B2A5B-9B7D-4662-9556-427C5404514B}">
      <dsp:nvSpPr>
        <dsp:cNvPr id="0" name=""/>
        <dsp:cNvSpPr/>
      </dsp:nvSpPr>
      <dsp:spPr>
        <a:xfrm>
          <a:off x="0" y="3038966"/>
          <a:ext cx="5568592" cy="504000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29C87D-E734-43D5-A6F0-DA600DA39E44}">
      <dsp:nvSpPr>
        <dsp:cNvPr id="0" name=""/>
        <dsp:cNvSpPr/>
      </dsp:nvSpPr>
      <dsp:spPr>
        <a:xfrm>
          <a:off x="278429" y="2743766"/>
          <a:ext cx="3898014" cy="590400"/>
        </a:xfrm>
        <a:prstGeom prst="roundRect">
          <a:avLst/>
        </a:prstGeom>
        <a:solidFill>
          <a:schemeClr val="accent2">
            <a:hueOff val="-838123"/>
            <a:satOff val="-9658"/>
            <a:lumOff val="21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7336" tIns="0" rIns="147336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MENERIMA</a:t>
          </a:r>
          <a:endParaRPr lang="en-US" sz="2000" b="1" kern="1200" dirty="0"/>
        </a:p>
      </dsp:txBody>
      <dsp:txXfrm>
        <a:off x="307250" y="2772587"/>
        <a:ext cx="3840372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462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9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4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05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831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62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9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72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FFEF2178-6767-419D-A4D5-C8AF9AECE8F5}" type="datetimeFigureOut">
              <a:rPr lang="en-US" smtClean="0"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EE63454-B9D5-4407-9B75-A8C87673CF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187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9704" y="2223239"/>
            <a:ext cx="11471565" cy="1739347"/>
          </a:xfrm>
        </p:spPr>
        <p:txBody>
          <a:bodyPr>
            <a:norm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 Bold" panose="02020702060506020403" pitchFamily="18" charset="0"/>
                <a:ea typeface="Adobe Heiti Std R" panose="020B0400000000000000" pitchFamily="34" charset="-128"/>
              </a:rPr>
              <a:t>RESIKO BISNIS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 Bold" panose="02020702060506020403" pitchFamily="18" charset="0"/>
              <a:ea typeface="Adobe Heiti Std R" panose="020B0400000000000000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3254" y="4050064"/>
            <a:ext cx="9144000" cy="69237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Dr. </a:t>
            </a:r>
            <a:r>
              <a:rPr lang="en-US" sz="2800" b="1" dirty="0"/>
              <a:t> </a:t>
            </a:r>
            <a:r>
              <a:rPr lang="en-US" sz="2800" b="1" dirty="0" smtClean="0"/>
              <a:t>Tri Siwi </a:t>
            </a:r>
            <a:r>
              <a:rPr lang="en-US" sz="2800" b="1" dirty="0" err="1" smtClean="0"/>
              <a:t>Agustina</a:t>
            </a:r>
            <a:r>
              <a:rPr lang="en-US" sz="2800" b="1" dirty="0" smtClean="0"/>
              <a:t>, SE., </a:t>
            </a:r>
            <a:r>
              <a:rPr lang="en-US" sz="2800" b="1" dirty="0" err="1" smtClean="0"/>
              <a:t>MSi</a:t>
            </a:r>
            <a:endParaRPr lang="en-US" sz="28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43254" y="1207078"/>
            <a:ext cx="9144000" cy="692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 smtClean="0"/>
              <a:t>Entrepreneurship for a Starting A New Business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04961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</a:rPr>
              <a:t>Tujuan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PEmbelajaran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8" y="2280864"/>
            <a:ext cx="10314411" cy="375744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Setelah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mengikuti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pembelajaran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topik </a:t>
            </a: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ini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diharapkan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peserta</a:t>
            </a:r>
            <a:r>
              <a:rPr lang="en-US" sz="2400" dirty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kursus</a:t>
            </a:r>
            <a:r>
              <a:rPr lang="en-US" sz="2400" dirty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microcredential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dapat</a:t>
            </a:r>
            <a:r>
              <a:rPr lang="en-US" sz="2400" dirty="0" smtClean="0">
                <a:solidFill>
                  <a:srgbClr val="FFFF00"/>
                </a:solidFill>
                <a:latin typeface="Adobe Heiti Std R" panose="020B0400000000000000" pitchFamily="34" charset="-128"/>
                <a:ea typeface="Adobe Heiti Std R" panose="020B0400000000000000" pitchFamily="34" charset="-128"/>
              </a:rPr>
              <a:t> : 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sz="2800" dirty="0" err="1"/>
              <a:t>Mengetahui</a:t>
            </a:r>
            <a:r>
              <a:rPr lang="en-US" sz="2800" dirty="0"/>
              <a:t> dan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FF00"/>
                </a:solidFill>
              </a:rPr>
              <a:t>tentang</a:t>
            </a:r>
            <a:r>
              <a:rPr lang="en-US" sz="2800" dirty="0">
                <a:solidFill>
                  <a:srgbClr val="FFFF00"/>
                </a:solidFill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</a:rPr>
              <a:t>definisi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rgbClr val="FFFF00"/>
                </a:solidFill>
              </a:rPr>
              <a:t>dan </a:t>
            </a:r>
            <a:r>
              <a:rPr lang="en-US" sz="2800" dirty="0" err="1" smtClean="0">
                <a:solidFill>
                  <a:srgbClr val="FFFF00"/>
                </a:solidFill>
              </a:rPr>
              <a:t>jenis</a:t>
            </a:r>
            <a:r>
              <a:rPr lang="en-US" sz="2800" dirty="0" smtClean="0">
                <a:solidFill>
                  <a:srgbClr val="FFFF00"/>
                </a:solidFill>
              </a:rPr>
              <a:t>  - </a:t>
            </a:r>
            <a:r>
              <a:rPr lang="en-US" sz="2800" dirty="0" err="1" smtClean="0">
                <a:solidFill>
                  <a:srgbClr val="FFFF00"/>
                </a:solidFill>
              </a:rPr>
              <a:t>jenis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resiko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bisnis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/>
              <a:t>dan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bentuk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>
                <a:solidFill>
                  <a:srgbClr val="FFFF00"/>
                </a:solidFill>
              </a:rPr>
              <a:t>- </a:t>
            </a:r>
            <a:r>
              <a:rPr lang="en-US" sz="2800" dirty="0" err="1" smtClean="0">
                <a:solidFill>
                  <a:srgbClr val="FFFF00"/>
                </a:solidFill>
              </a:rPr>
              <a:t>bentuk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resiko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bisnis</a:t>
            </a:r>
            <a:endParaRPr lang="en-US" sz="2800" dirty="0" smtClean="0">
              <a:solidFill>
                <a:srgbClr val="FFFF00"/>
              </a:solidFill>
            </a:endParaRPr>
          </a:p>
          <a:p>
            <a:r>
              <a:rPr lang="en-US" sz="2800" dirty="0" err="1"/>
              <a:t>Mengetahui</a:t>
            </a:r>
            <a:r>
              <a:rPr lang="en-US" sz="2800" dirty="0"/>
              <a:t> dan </a:t>
            </a:r>
            <a:r>
              <a:rPr lang="en-US" sz="2800" dirty="0" err="1"/>
              <a:t>menjelaskan</a:t>
            </a:r>
            <a:r>
              <a:rPr lang="en-US" sz="2800" dirty="0"/>
              <a:t> </a:t>
            </a:r>
            <a:r>
              <a:rPr lang="en-US" sz="2800" dirty="0" err="1"/>
              <a:t>kembali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tahapan</a:t>
            </a:r>
            <a:r>
              <a:rPr lang="en-US" sz="2800" dirty="0" smtClean="0">
                <a:solidFill>
                  <a:srgbClr val="FFFF00"/>
                </a:solidFill>
              </a:rPr>
              <a:t>  </a:t>
            </a:r>
            <a:r>
              <a:rPr lang="en-US" sz="2800" dirty="0" err="1" smtClean="0">
                <a:solidFill>
                  <a:srgbClr val="FFFF00"/>
                </a:solidFill>
              </a:rPr>
              <a:t>pengelolaan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</a:rPr>
              <a:t>resiko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endParaRPr lang="en-US" sz="2800" dirty="0">
              <a:solidFill>
                <a:srgbClr val="FFFF00"/>
              </a:solidFill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424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dan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</a:p>
        </p:txBody>
      </p:sp>
      <p:pic>
        <p:nvPicPr>
          <p:cNvPr id="4" name="Picture 3" descr="risk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8218" y="1792935"/>
            <a:ext cx="4973782" cy="506506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274851" y="2182843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RESIKO : </a:t>
            </a:r>
            <a:r>
              <a:rPr lang="en-US" sz="3200" dirty="0" smtClean="0">
                <a:latin typeface="Bahnschrift SemiBold" panose="020B0502040204020203" pitchFamily="34" charset="0"/>
              </a:rPr>
              <a:t>:</a:t>
            </a:r>
            <a:endParaRPr lang="id-ID" sz="3200" dirty="0">
              <a:latin typeface="Bahnschrift SemiBold" panose="020B0502040204020203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3759" y="3019026"/>
            <a:ext cx="5791200" cy="3488634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>
            <a:normAutofit/>
          </a:bodyPr>
          <a:lstStyle/>
          <a:p>
            <a:pPr lvl="2">
              <a:spcBef>
                <a:spcPct val="20000"/>
              </a:spcBef>
              <a:defRPr/>
            </a:pPr>
            <a:r>
              <a:rPr lang="en-US" sz="2800" dirty="0" err="1" smtClean="0">
                <a:latin typeface="Bahnschrift SemiBold" panose="020B0502040204020203" pitchFamily="34" charset="0"/>
              </a:rPr>
              <a:t>Munculnya</a:t>
            </a:r>
            <a:r>
              <a:rPr lang="en-US" sz="2800" dirty="0" smtClean="0">
                <a:latin typeface="Bahnschrift SemiBold" panose="020B0502040204020203" pitchFamily="34" charset="0"/>
              </a:rPr>
              <a:t>  </a:t>
            </a:r>
            <a:r>
              <a:rPr lang="en-US" sz="2800" b="1" dirty="0" err="1">
                <a:solidFill>
                  <a:srgbClr val="FFFF00"/>
                </a:solidFill>
                <a:latin typeface="Bahnschrift SemiBold" panose="020B0502040204020203" pitchFamily="34" charset="0"/>
              </a:rPr>
              <a:t>konsekuensi</a:t>
            </a:r>
            <a:r>
              <a:rPr lang="en-US" sz="2800" b="1" dirty="0">
                <a:solidFill>
                  <a:srgbClr val="FFFF00"/>
                </a:solidFill>
                <a:latin typeface="Bahnschrift SemiBold" panose="020B0502040204020203" pitchFamily="34" charset="0"/>
              </a:rPr>
              <a:t>,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Bahnschrift SemiBold" panose="020B0502040204020203" pitchFamily="34" charset="0"/>
              </a:rPr>
              <a:t> </a:t>
            </a:r>
            <a:r>
              <a:rPr lang="en-US" sz="2800" b="1" dirty="0" smtClean="0">
                <a:latin typeface="Bahnschrift SemiBold" panose="020B0502040204020203" pitchFamily="34" charset="0"/>
              </a:rPr>
              <a:t>dan </a:t>
            </a:r>
            <a:r>
              <a:rPr lang="en-US" sz="2800" dirty="0" err="1" smtClean="0">
                <a:latin typeface="Bahnschrift SemiBold" panose="020B0502040204020203" pitchFamily="34" charset="0"/>
              </a:rPr>
              <a:t>sebagai</a:t>
            </a:r>
            <a:r>
              <a:rPr lang="en-US" sz="2800" dirty="0" smtClean="0">
                <a:latin typeface="Bahnschrift SemiBold" panose="020B0502040204020203" pitchFamily="34" charset="0"/>
              </a:rPr>
              <a:t> </a:t>
            </a:r>
            <a:r>
              <a:rPr lang="en-US" sz="2800" dirty="0" err="1">
                <a:latin typeface="Bahnschrift SemiBold" panose="020B0502040204020203" pitchFamily="34" charset="0"/>
              </a:rPr>
              <a:t>dampak</a:t>
            </a:r>
            <a:r>
              <a:rPr lang="en-US" sz="2800" dirty="0">
                <a:latin typeface="Bahnschrift SemiBold" panose="020B0502040204020203" pitchFamily="34" charset="0"/>
              </a:rPr>
              <a:t> </a:t>
            </a:r>
            <a:r>
              <a:rPr lang="en-US" sz="2800" dirty="0" err="1">
                <a:latin typeface="Bahnschrift SemiBold" panose="020B0502040204020203" pitchFamily="34" charset="0"/>
              </a:rPr>
              <a:t>adanya</a:t>
            </a:r>
            <a:r>
              <a:rPr lang="en-US" sz="2800" dirty="0">
                <a:latin typeface="Bahnschrift SemiBold" panose="020B0502040204020203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Bahnschrift SemiBold" panose="020B0502040204020203" pitchFamily="34" charset="0"/>
              </a:rPr>
              <a:t>ketidakpastian</a:t>
            </a:r>
            <a:r>
              <a:rPr lang="en-US" sz="2800" b="1" dirty="0">
                <a:solidFill>
                  <a:srgbClr val="FF0000"/>
                </a:solidFill>
                <a:latin typeface="Bahnschrift SemiBold" panose="020B0502040204020203" pitchFamily="34" charset="0"/>
              </a:rPr>
              <a:t>,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Bahnschrift SemiBold" panose="020B0502040204020203" pitchFamily="34" charset="0"/>
              </a:rPr>
              <a:t> </a:t>
            </a:r>
            <a:r>
              <a:rPr lang="en-US" sz="2800" dirty="0">
                <a:latin typeface="Bahnschrift SemiBold" panose="020B0502040204020203" pitchFamily="34" charset="0"/>
              </a:rPr>
              <a:t>yang </a:t>
            </a:r>
            <a:r>
              <a:rPr lang="en-US" sz="2800" dirty="0" err="1" smtClean="0">
                <a:latin typeface="Bahnschrift SemiBold" panose="020B0502040204020203" pitchFamily="34" charset="0"/>
              </a:rPr>
              <a:t>berakibat</a:t>
            </a:r>
            <a:r>
              <a:rPr lang="en-US" sz="2800" dirty="0" smtClean="0">
                <a:latin typeface="Bahnschrift SemiBold" panose="020B0502040204020203" pitchFamily="34" charset="0"/>
              </a:rPr>
              <a:t> </a:t>
            </a:r>
            <a:r>
              <a:rPr lang="en-US" sz="2800" dirty="0" err="1" smtClean="0">
                <a:latin typeface="Bahnschrift SemiBold" panose="020B0502040204020203" pitchFamily="34" charset="0"/>
              </a:rPr>
              <a:t>pada</a:t>
            </a:r>
            <a:r>
              <a:rPr lang="en-US" sz="2800" dirty="0" smtClean="0">
                <a:latin typeface="Bahnschrift SemiBold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kerugian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yang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ditanggung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oleh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wirausahawan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.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BENTI – BENTUK KERUGIAN :</a:t>
            </a:r>
            <a:endParaRPr lang="en-US" dirty="0"/>
          </a:p>
        </p:txBody>
      </p:sp>
      <p:pic>
        <p:nvPicPr>
          <p:cNvPr id="4" name="Picture 2" descr="Hasil gambar untuk resiko usah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061" y="249969"/>
            <a:ext cx="5619964" cy="6417961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76533" y="393805"/>
            <a:ext cx="9784080" cy="128950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BENTuk</a:t>
            </a:r>
            <a:r>
              <a:rPr lang="en-US" dirty="0" smtClean="0"/>
              <a:t> – BENTUK KERUGIAN :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47552" y="1965960"/>
            <a:ext cx="5516357" cy="4525963"/>
          </a:xfrm>
        </p:spPr>
        <p:txBody>
          <a:bodyPr>
            <a:normAutofit fontScale="92500" lnSpcReduction="10000"/>
          </a:bodyPr>
          <a:lstStyle/>
          <a:p>
            <a:pPr marL="1257300" lvl="3" indent="0">
              <a:buNone/>
            </a:pP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 algn="just">
              <a:buFont typeface="Wingdings" pitchFamily="2" charset="2"/>
              <a:buChar char="§"/>
            </a:pPr>
            <a:r>
              <a:rPr lang="en-US" sz="2800" b="1" i="1" dirty="0" err="1">
                <a:solidFill>
                  <a:srgbClr val="FFFF00"/>
                </a:solidFill>
              </a:rPr>
              <a:t>Kerugian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langsung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adalah </a:t>
            </a:r>
            <a:r>
              <a:rPr lang="en-US" sz="2800" i="1" dirty="0" err="1">
                <a:solidFill>
                  <a:schemeClr val="tx1"/>
                </a:solidFill>
              </a:rPr>
              <a:t>jumlah</a:t>
            </a:r>
            <a:r>
              <a:rPr lang="en-US" sz="2800" i="1" dirty="0">
                <a:solidFill>
                  <a:schemeClr val="tx1"/>
                </a:solidFill>
              </a:rPr>
              <a:t> nominal yang </a:t>
            </a:r>
            <a:r>
              <a:rPr lang="en-US" sz="2800" i="1" dirty="0" err="1">
                <a:solidFill>
                  <a:schemeClr val="tx1"/>
                </a:solidFill>
              </a:rPr>
              <a:t>harus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ditanggung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akibat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rgbClr val="FFFF00"/>
                </a:solidFill>
              </a:rPr>
              <a:t>dampak</a:t>
            </a:r>
            <a:r>
              <a:rPr lang="en-US" sz="2800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langsung</a:t>
            </a:r>
            <a:r>
              <a:rPr lang="en-US" sz="2800" i="1" dirty="0">
                <a:solidFill>
                  <a:srgbClr val="FFFF00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dari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resiko</a:t>
            </a:r>
            <a:r>
              <a:rPr lang="en-US" sz="2800" i="1" dirty="0">
                <a:solidFill>
                  <a:schemeClr val="tx1"/>
                </a:solidFill>
              </a:rPr>
              <a:t> yang </a:t>
            </a:r>
            <a:r>
              <a:rPr lang="en-US" sz="2800" i="1" dirty="0" err="1">
                <a:solidFill>
                  <a:schemeClr val="tx1"/>
                </a:solidFill>
              </a:rPr>
              <a:t>dapat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terjadi</a:t>
            </a:r>
            <a:r>
              <a:rPr lang="en-US" sz="2800" i="1" dirty="0">
                <a:solidFill>
                  <a:schemeClr val="tx1"/>
                </a:solidFill>
              </a:rPr>
              <a:t>.</a:t>
            </a:r>
          </a:p>
          <a:p>
            <a:pPr lvl="0" algn="just">
              <a:buNone/>
            </a:pPr>
            <a:r>
              <a:rPr lang="en-US" sz="2800" i="1" dirty="0"/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en-US" sz="2800" b="1" i="1" dirty="0" err="1">
                <a:solidFill>
                  <a:srgbClr val="FFFF00"/>
                </a:solidFill>
              </a:rPr>
              <a:t>Kerugian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tidak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langsung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i="1" dirty="0">
                <a:solidFill>
                  <a:schemeClr val="tx1"/>
                </a:solidFill>
              </a:rPr>
              <a:t>adalah </a:t>
            </a:r>
            <a:r>
              <a:rPr lang="en-US" sz="2800" i="1" dirty="0" err="1">
                <a:solidFill>
                  <a:schemeClr val="tx1"/>
                </a:solidFill>
              </a:rPr>
              <a:t>jumlah</a:t>
            </a:r>
            <a:r>
              <a:rPr lang="en-US" sz="2800" i="1" dirty="0">
                <a:solidFill>
                  <a:schemeClr val="tx1"/>
                </a:solidFill>
              </a:rPr>
              <a:t> nominal yang </a:t>
            </a:r>
            <a:r>
              <a:rPr lang="en-US" sz="2800" i="1" dirty="0" err="1">
                <a:solidFill>
                  <a:schemeClr val="tx1"/>
                </a:solidFill>
              </a:rPr>
              <a:t>harus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ditanggung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akibat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dampak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tidak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langsung</a:t>
            </a:r>
            <a:r>
              <a:rPr lang="en-US" sz="2800" b="1" i="1" dirty="0">
                <a:solidFill>
                  <a:srgbClr val="00B0F0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resiko</a:t>
            </a:r>
            <a:r>
              <a:rPr lang="en-US" sz="2800" i="1" dirty="0">
                <a:solidFill>
                  <a:schemeClr val="tx1"/>
                </a:solidFill>
              </a:rPr>
              <a:t> yang </a:t>
            </a:r>
            <a:r>
              <a:rPr lang="en-US" sz="2800" i="1" dirty="0" err="1">
                <a:solidFill>
                  <a:schemeClr val="tx1"/>
                </a:solidFill>
              </a:rPr>
              <a:t>terjadi</a:t>
            </a:r>
            <a:r>
              <a:rPr lang="en-US" sz="2800" i="1" dirty="0">
                <a:solidFill>
                  <a:schemeClr val="tx1"/>
                </a:solidFill>
              </a:rPr>
              <a:t>, </a:t>
            </a:r>
            <a:r>
              <a:rPr lang="en-US" sz="2800" i="1" dirty="0" err="1">
                <a:solidFill>
                  <a:schemeClr val="tx1"/>
                </a:solidFill>
              </a:rPr>
              <a:t>misalnya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kemungkinan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penjualan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atau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keuntungan</a:t>
            </a:r>
            <a:r>
              <a:rPr lang="en-US" sz="2800" i="1" dirty="0">
                <a:solidFill>
                  <a:schemeClr val="tx1"/>
                </a:solidFill>
              </a:rPr>
              <a:t> yang </a:t>
            </a:r>
            <a:r>
              <a:rPr lang="en-US" sz="2800" i="1" dirty="0" err="1">
                <a:solidFill>
                  <a:schemeClr val="tx1"/>
                </a:solidFill>
              </a:rPr>
              <a:t>gagal</a:t>
            </a:r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err="1">
                <a:solidFill>
                  <a:schemeClr val="tx1"/>
                </a:solidFill>
              </a:rPr>
              <a:t>diterima</a:t>
            </a:r>
            <a:r>
              <a:rPr lang="en-US" sz="2800" i="1" dirty="0">
                <a:solidFill>
                  <a:schemeClr val="tx1"/>
                </a:solidFill>
              </a:rPr>
              <a:t>.</a:t>
            </a:r>
            <a:endParaRPr lang="id-ID" sz="2800" i="1" dirty="0">
              <a:solidFill>
                <a:schemeClr val="tx1"/>
              </a:solidFill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8709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479" y="2095928"/>
            <a:ext cx="5568592" cy="1752600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en-US" sz="24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2. </a:t>
            </a:r>
            <a:r>
              <a:rPr lang="en-US" sz="24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Spekulatif</a:t>
            </a:r>
            <a:r>
              <a:rPr lang="en-US" sz="24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endParaRPr lang="en-US" sz="2400" b="1" dirty="0">
              <a:solidFill>
                <a:srgbClr val="FFFF00"/>
              </a:solidFill>
              <a:latin typeface="Bahnschrift SemiBold" panose="020B0502040204020203" pitchFamily="34" charset="0"/>
            </a:endParaRPr>
          </a:p>
          <a:p>
            <a:pPr marL="3429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adalah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muncul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situasi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keputusan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konsekuensinya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berupa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keuntungan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ataupun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kerugian</a:t>
            </a:r>
            <a:r>
              <a:rPr lang="en-US" sz="2400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. </a:t>
            </a:r>
            <a:endParaRPr lang="id-ID" sz="2400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42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JENIS </a:t>
            </a:r>
            <a:r>
              <a:rPr lang="en-US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JENIS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RESIKO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51478" y="3729518"/>
            <a:ext cx="5568593" cy="286649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/>
          </a:p>
          <a:p>
            <a:pPr marL="45720" indent="0" algn="just">
              <a:buFont typeface="Wingdings" pitchFamily="2" charset="2"/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3</a:t>
            </a:r>
            <a:r>
              <a:rPr lang="en-US" sz="36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.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Kredit</a:t>
            </a:r>
            <a:r>
              <a:rPr lang="en-US" sz="28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endParaRPr lang="en-US" sz="2400" b="1" dirty="0" smtClean="0">
              <a:solidFill>
                <a:srgbClr val="FFFF00"/>
              </a:solidFill>
              <a:latin typeface="Bahnschrift SemiBold" panose="020B0502040204020203" pitchFamily="34" charset="0"/>
            </a:endParaRPr>
          </a:p>
          <a:p>
            <a:pPr marL="34290" indent="0" algn="just">
              <a:buFont typeface="Wingdings" pitchFamily="2" charset="2"/>
              <a:buNone/>
            </a:pPr>
            <a:r>
              <a:rPr lang="en-US" sz="2400" dirty="0" err="1" smtClean="0">
                <a:latin typeface="Bahnschrift SemiBold" panose="020B0502040204020203" pitchFamily="34" charset="0"/>
              </a:rPr>
              <a:t>yaitu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dirty="0" smtClean="0">
                <a:latin typeface="Bahnschrift SemiBold" panose="020B0502040204020203" pitchFamily="34" charset="0"/>
              </a:rPr>
              <a:t> yang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muncul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dari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transaksi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kredit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seperti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hutang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dagang</a:t>
            </a:r>
            <a:r>
              <a:rPr lang="en-US" sz="2400" dirty="0" smtClean="0">
                <a:latin typeface="Bahnschrift SemiBold" panose="020B0502040204020203" pitchFamily="34" charset="0"/>
              </a:rPr>
              <a:t>,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contoh</a:t>
            </a:r>
            <a:endParaRPr lang="en-US" sz="2400" dirty="0" smtClean="0">
              <a:latin typeface="Bahnschrift SemiBold" panose="020B0502040204020203" pitchFamily="34" charset="0"/>
            </a:endParaRPr>
          </a:p>
          <a:p>
            <a:pPr marL="34290" indent="0" algn="just">
              <a:buFont typeface="Wingdings" pitchFamily="2" charset="2"/>
              <a:buNone/>
            </a:pPr>
            <a:r>
              <a:rPr lang="en-US" sz="2400" dirty="0" err="1" smtClean="0">
                <a:latin typeface="Bahnschrift SemiBold" panose="020B0502040204020203" pitchFamily="34" charset="0"/>
              </a:rPr>
              <a:t>Apabila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pihak</a:t>
            </a:r>
            <a:r>
              <a:rPr lang="en-US" sz="2400" dirty="0" smtClean="0">
                <a:latin typeface="Bahnschrift SemiBold" panose="020B0502040204020203" pitchFamily="34" charset="0"/>
              </a:rPr>
              <a:t> yang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mengajukan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kredit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mengalami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gagal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bayar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maka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pihak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pemberi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kredit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akan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mengalami</a:t>
            </a:r>
            <a:r>
              <a:rPr lang="en-US" sz="2400" dirty="0" smtClean="0">
                <a:latin typeface="Bahnschrift SemiBold" panose="020B0502040204020203" pitchFamily="34" charset="0"/>
              </a:rPr>
              <a:t> </a:t>
            </a:r>
            <a:r>
              <a:rPr lang="en-US" sz="2400" dirty="0" err="1" smtClean="0">
                <a:latin typeface="Bahnschrift SemiBold" panose="020B0502040204020203" pitchFamily="34" charset="0"/>
              </a:rPr>
              <a:t>kerugian</a:t>
            </a:r>
            <a:endParaRPr lang="en-US" sz="2400" dirty="0" smtClean="0">
              <a:latin typeface="Bahnschrift SemiBold" panose="020B0502040204020203" pitchFamily="34" charset="0"/>
            </a:endParaRPr>
          </a:p>
          <a:p>
            <a:pPr marL="34290" indent="0" algn="just">
              <a:buFont typeface="Wingdings" pitchFamily="2" charset="2"/>
              <a:buNone/>
            </a:pPr>
            <a:endParaRPr lang="en-US" sz="3000" dirty="0" smtClean="0">
              <a:latin typeface="Bahnschrift SemiBold" panose="020B0502040204020203" pitchFamily="34" charset="0"/>
            </a:endParaRPr>
          </a:p>
          <a:p>
            <a:pPr marL="34290" indent="0" algn="just">
              <a:buFont typeface="Wingdings" pitchFamily="2" charset="2"/>
              <a:buNone/>
            </a:pPr>
            <a:endParaRPr lang="en-US" sz="3000" dirty="0" smtClean="0">
              <a:latin typeface="Bahnschrift SemiBold" panose="020B0502040204020203" pitchFamily="34" charset="0"/>
            </a:endParaRPr>
          </a:p>
          <a:p>
            <a:pPr marL="0" indent="0" algn="just">
              <a:buFont typeface="Wingdings" pitchFamily="2" charset="2"/>
              <a:buNone/>
            </a:pPr>
            <a:endParaRPr lang="en-US" sz="2400" dirty="0">
              <a:latin typeface="Bahnschrift SemiBold" panose="020B0502040204020203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46742" y="1792936"/>
            <a:ext cx="51424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/>
          </a:p>
          <a:p>
            <a:pPr marL="45720" indent="0" algn="just">
              <a:buFont typeface="Wingdings" pitchFamily="2" charset="2"/>
              <a:buNone/>
            </a:pPr>
            <a:r>
              <a:rPr lang="en-US" sz="30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1. </a:t>
            </a:r>
            <a:r>
              <a:rPr lang="en-US" sz="30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30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Murni</a:t>
            </a:r>
            <a:r>
              <a:rPr lang="en-US" sz="30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</a:t>
            </a:r>
          </a:p>
          <a:p>
            <a:pPr marL="34290" indent="0" algn="just">
              <a:buFont typeface="Wingdings" pitchFamily="2" charset="2"/>
              <a:buNone/>
            </a:pPr>
            <a:r>
              <a:rPr lang="en-US" sz="3000" dirty="0" err="1" smtClean="0">
                <a:latin typeface="Bahnschrift SemiBold" panose="020B0502040204020203" pitchFamily="34" charset="0"/>
              </a:rPr>
              <a:t>yaitu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3000" dirty="0" smtClean="0">
                <a:latin typeface="Bahnschrift SemiBold" panose="020B0502040204020203" pitchFamily="34" charset="0"/>
              </a:rPr>
              <a:t> yang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muncul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sebagai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akibat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dari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sebuah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situasi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atau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keputusan</a:t>
            </a:r>
            <a:r>
              <a:rPr lang="en-US" sz="3000" dirty="0" smtClean="0">
                <a:latin typeface="Bahnschrift SemiBold" panose="020B0502040204020203" pitchFamily="34" charset="0"/>
              </a:rPr>
              <a:t> yang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konsekuensinya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adalah</a:t>
            </a:r>
            <a:r>
              <a:rPr lang="en-US" sz="3000" dirty="0" smtClean="0"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latin typeface="Bahnschrift SemiBold" panose="020B0502040204020203" pitchFamily="34" charset="0"/>
              </a:rPr>
              <a:t>kerugian</a:t>
            </a:r>
            <a:r>
              <a:rPr lang="en-US" sz="3000" dirty="0" smtClean="0">
                <a:latin typeface="Bahnschrift SemiBold" panose="020B0502040204020203" pitchFamily="34" charset="0"/>
              </a:rPr>
              <a:t>. </a:t>
            </a:r>
          </a:p>
          <a:p>
            <a:pPr marL="34290" indent="0" algn="just">
              <a:buFont typeface="Wingdings" pitchFamily="2" charset="2"/>
              <a:buNone/>
            </a:pPr>
            <a:endParaRPr lang="en-US" sz="3000" dirty="0" smtClean="0">
              <a:latin typeface="Bahnschrift SemiBold" panose="020B0502040204020203" pitchFamily="34" charset="0"/>
            </a:endParaRPr>
          </a:p>
          <a:p>
            <a:pPr marL="34290" indent="0" algn="just">
              <a:buFont typeface="Wingdings" pitchFamily="2" charset="2"/>
              <a:buNone/>
            </a:pPr>
            <a:endParaRPr lang="en-US" sz="3000" dirty="0" smtClean="0">
              <a:latin typeface="Bahnschrift SemiBold" panose="020B0502040204020203" pitchFamily="34" charset="0"/>
            </a:endParaRPr>
          </a:p>
          <a:p>
            <a:pPr marL="0" indent="0" algn="just">
              <a:buFont typeface="Wingdings" pitchFamily="2" charset="2"/>
              <a:buNone/>
            </a:pPr>
            <a:endParaRPr lang="en-US" sz="2400" dirty="0">
              <a:latin typeface="Bahnschrift SemiBold" panose="020B0502040204020203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46742" y="4155135"/>
            <a:ext cx="5142400" cy="2514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i="1" dirty="0" smtClean="0"/>
          </a:p>
          <a:p>
            <a:pPr marL="45720" indent="0" algn="just">
              <a:buFont typeface="Corbel" pitchFamily="34" charset="0"/>
              <a:buNone/>
            </a:pPr>
            <a:r>
              <a:rPr lang="en-US" sz="3000" b="1" dirty="0" err="1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Contoh</a:t>
            </a:r>
            <a:r>
              <a:rPr lang="en-US" sz="3000" b="1" dirty="0" smtClean="0">
                <a:solidFill>
                  <a:srgbClr val="FFFF00"/>
                </a:solidFill>
                <a:latin typeface="Bahnschrift SemiBold" panose="020B0502040204020203" pitchFamily="34" charset="0"/>
              </a:rPr>
              <a:t> : </a:t>
            </a:r>
          </a:p>
          <a:p>
            <a:pPr marL="548640" indent="-514350" algn="just">
              <a:buFont typeface="Corbel" pitchFamily="34" charset="0"/>
              <a:buAutoNum type="arabicPeriod"/>
            </a:pP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hilang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atau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rusaknya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asset yang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dimiliki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karena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kebakaran</a:t>
            </a:r>
            <a:endParaRPr lang="en-US" sz="3000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marL="548640" indent="-514350" algn="just">
              <a:buFont typeface="Corbel" pitchFamily="34" charset="0"/>
              <a:buAutoNum type="arabicPeriod"/>
            </a:pP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kerugian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akibat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kesalahan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rangkaian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system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pada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mesin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kendaraan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bermotor</a:t>
            </a:r>
            <a:endParaRPr lang="en-US" sz="3000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marL="548640" indent="-514350" algn="just">
              <a:buFont typeface="Corbel" pitchFamily="34" charset="0"/>
              <a:buAutoNum type="arabicPeriod"/>
            </a:pP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tuntutan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hukum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dari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konsumen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perusahaan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akibat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kelalaian</a:t>
            </a:r>
            <a:r>
              <a:rPr lang="en-US" sz="3000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</a:t>
            </a:r>
          </a:p>
          <a:p>
            <a:pPr marL="34290" indent="0" algn="just">
              <a:buFont typeface="Corbel" pitchFamily="34" charset="0"/>
              <a:buNone/>
            </a:pPr>
            <a:endParaRPr lang="en-US" sz="3000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marL="34290" indent="0" algn="just">
              <a:buFont typeface="Corbel" pitchFamily="34" charset="0"/>
              <a:buNone/>
            </a:pPr>
            <a:endParaRPr lang="en-US" sz="3000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marL="0" indent="0" algn="just">
              <a:buFont typeface="Corbel" pitchFamily="34" charset="0"/>
              <a:buNone/>
            </a:pPr>
            <a:endParaRPr lang="en-US" sz="2400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807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39022" y="387184"/>
            <a:ext cx="1059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RESIKO - RESIKO </a:t>
            </a:r>
          </a:p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DALAM PENGELOLAAN USAHA :</a:t>
            </a:r>
            <a:endParaRPr lang="id-ID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2342" y="2011680"/>
            <a:ext cx="5465025" cy="2929846"/>
          </a:xfrm>
          <a:prstGeom prst="rect">
            <a:avLst/>
          </a:prstGeom>
          <a:solidFill>
            <a:srgbClr val="00B0F0">
              <a:alpha val="67059"/>
            </a:srgbClr>
          </a:solidFill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endParaRPr lang="en-US" sz="2000" b="1" dirty="0" smtClean="0">
              <a:latin typeface="Bahnschrift SemiBold" panose="020B0502040204020203" pitchFamily="34" charset="0"/>
            </a:endParaRP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Produksi</a:t>
            </a:r>
            <a:r>
              <a:rPr lang="en-US" sz="2400" b="1" dirty="0" smtClean="0">
                <a:latin typeface="Bahnschrift SemiBold" panose="020B0502040204020203" pitchFamily="34" charset="0"/>
              </a:rPr>
              <a:t>,</a:t>
            </a: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Pemasaran</a:t>
            </a:r>
            <a:r>
              <a:rPr lang="en-US" sz="2400" b="1" dirty="0" smtClean="0"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Sumber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daya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manusia</a:t>
            </a:r>
            <a:r>
              <a:rPr lang="en-US" sz="2400" b="1" dirty="0" smtClean="0"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Financial, </a:t>
            </a: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Teknologi</a:t>
            </a:r>
            <a:r>
              <a:rPr lang="en-US" sz="2400" b="1" dirty="0" smtClean="0"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Font typeface="+mj-lt"/>
              <a:buAutoNum type="arabicPeriod"/>
            </a:pPr>
            <a:r>
              <a:rPr lang="en-US" sz="2400" b="1" dirty="0" err="1" smtClean="0">
                <a:latin typeface="Bahnschrift SemiBold" panose="020B0502040204020203" pitchFamily="34" charset="0"/>
              </a:rPr>
              <a:t>Resiko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Permintaan</a:t>
            </a:r>
            <a:r>
              <a:rPr lang="en-US" sz="2400" b="1" dirty="0" smtClean="0">
                <a:latin typeface="Bahnschrift SemiBold" panose="020B0502040204020203" pitchFamily="34" charset="0"/>
              </a:rPr>
              <a:t> </a:t>
            </a:r>
            <a:r>
              <a:rPr lang="en-US" sz="2400" b="1" dirty="0" err="1" smtClean="0">
                <a:latin typeface="Bahnschrift SemiBold" panose="020B0502040204020203" pitchFamily="34" charset="0"/>
              </a:rPr>
              <a:t>Pasar</a:t>
            </a:r>
            <a:endParaRPr lang="en-US" sz="2400" b="1" dirty="0" smtClean="0">
              <a:latin typeface="Bahnschrift SemiBold" panose="020B0502040204020203" pitchFamily="34" charset="0"/>
            </a:endParaRPr>
          </a:p>
          <a:p>
            <a:endParaRPr lang="id-ID" sz="3600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432487" y="2011680"/>
            <a:ext cx="5493327" cy="2929846"/>
          </a:xfrm>
          <a:prstGeom prst="rect">
            <a:avLst/>
          </a:prstGeom>
          <a:solidFill>
            <a:srgbClr val="00B0F0">
              <a:alpha val="67059"/>
            </a:srgbClr>
          </a:solidFill>
        </p:spPr>
        <p:txBody>
          <a:bodyPr vert="horz" lIns="91440" tIns="45720" rIns="91440" bIns="45720" rtlCol="0">
            <a:noAutofit/>
          </a:bodyPr>
          <a:lstStyle>
            <a:lvl1pPr marL="171450" indent="-137160" algn="l" defTabSz="6858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75438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92012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3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5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7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/>
            <a:endParaRPr lang="en-US" sz="2000" b="1" dirty="0">
              <a:latin typeface="Bahnschrift SemiBold" panose="020B0502040204020203" pitchFamily="34" charset="0"/>
            </a:endParaRPr>
          </a:p>
          <a:p>
            <a:pPr marL="868680" lvl="2" indent="-457200">
              <a:buClr>
                <a:schemeClr val="tx1"/>
              </a:buClr>
              <a:buFont typeface="+mj-lt"/>
              <a:buAutoNum type="arabicPeriod" startAt="7"/>
            </a:pP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Perubahan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/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perbaikan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Clr>
                <a:schemeClr val="tx1"/>
              </a:buClr>
              <a:buFont typeface="+mj-lt"/>
              <a:buAutoNum type="arabicPeriod" startAt="7"/>
            </a:pP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Kerjasama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Clr>
                <a:schemeClr val="tx1"/>
              </a:buClr>
              <a:buFont typeface="+mj-lt"/>
              <a:buAutoNum type="arabicPeriod" startAt="7"/>
            </a:pP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Peraturan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Pemerintah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, </a:t>
            </a:r>
          </a:p>
          <a:p>
            <a:pPr marL="868680" lvl="2" indent="-457200">
              <a:buClr>
                <a:schemeClr val="tx1"/>
              </a:buClr>
              <a:buFont typeface="+mj-lt"/>
              <a:buAutoNum type="arabicPeriod" startAt="7"/>
            </a:pP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Pengembangan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Asset</a:t>
            </a:r>
            <a:endParaRPr lang="en-US" sz="2400" b="1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marL="868680" lvl="2" indent="-457200">
              <a:buClr>
                <a:schemeClr val="tx1"/>
              </a:buClr>
              <a:buFont typeface="+mj-lt"/>
              <a:buAutoNum type="arabicPeriod" startAt="7"/>
            </a:pP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Resiko</a:t>
            </a:r>
            <a:r>
              <a:rPr lang="en-US" sz="2400" b="1" dirty="0">
                <a:solidFill>
                  <a:schemeClr val="tx1"/>
                </a:solidFill>
                <a:latin typeface="Bahnschrift SemiBold" panose="020B0502040204020203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Bahnschrift SemiBold" panose="020B0502040204020203" pitchFamily="34" charset="0"/>
              </a:rPr>
              <a:t>Lingkungan</a:t>
            </a:r>
            <a:endParaRPr lang="id-ID" sz="2400" b="1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endParaRPr lang="id-ID" sz="3600" i="1" dirty="0"/>
          </a:p>
        </p:txBody>
      </p:sp>
      <p:pic>
        <p:nvPicPr>
          <p:cNvPr id="7" name="Picture 6" descr="resiko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42" y="5283286"/>
            <a:ext cx="11493472" cy="1574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1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28501" y="2229886"/>
            <a:ext cx="9872871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88670" indent="-742950" algn="just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/>
            </a:pP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Identifikasi</a:t>
            </a:r>
            <a:r>
              <a:rPr lang="en-US" sz="3200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</a:t>
            </a: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resiko</a:t>
            </a:r>
            <a:endParaRPr lang="en-US" sz="3200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788670" indent="-742950" algn="just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/>
            </a:pP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Skala</a:t>
            </a:r>
            <a:r>
              <a:rPr lang="en-US" sz="3200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</a:t>
            </a: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prioritas</a:t>
            </a:r>
            <a:endParaRPr lang="en-US" sz="3200" dirty="0" smtClean="0">
              <a:latin typeface="Adobe Fan Heiti Std B" panose="020B0700000000000000" pitchFamily="34" charset="-128"/>
              <a:ea typeface="Adobe Fan Heiti Std B" panose="020B0700000000000000" pitchFamily="34" charset="-128"/>
            </a:endParaRPr>
          </a:p>
          <a:p>
            <a:pPr marL="788670" indent="-742950" algn="just">
              <a:buClr>
                <a:schemeClr val="tx1">
                  <a:lumMod val="95000"/>
                  <a:lumOff val="5000"/>
                </a:schemeClr>
              </a:buClr>
              <a:buFont typeface="+mj-lt"/>
              <a:buAutoNum type="arabicPeriod"/>
            </a:pP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Kontrol</a:t>
            </a:r>
            <a:r>
              <a:rPr lang="en-US" sz="3200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</a:t>
            </a:r>
            <a:r>
              <a:rPr lang="en-US" sz="3200" dirty="0" err="1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resiko</a:t>
            </a:r>
            <a:r>
              <a:rPr lang="en-US" sz="3200" dirty="0" smtClean="0">
                <a:latin typeface="Adobe Fan Heiti Std B" panose="020B0700000000000000" pitchFamily="34" charset="-128"/>
                <a:ea typeface="Adobe Fan Heiti Std B" panose="020B0700000000000000" pitchFamily="34" charset="-128"/>
              </a:rPr>
              <a:t>  :</a:t>
            </a:r>
          </a:p>
          <a:p>
            <a:pPr lvl="2" algn="just">
              <a:buFont typeface="Wingdings" pitchFamily="2" charset="2"/>
              <a:buChar char="§"/>
            </a:pPr>
            <a:endParaRPr lang="id-ID" i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545358124"/>
              </p:ext>
            </p:extLst>
          </p:nvPr>
        </p:nvGraphicFramePr>
        <p:xfrm>
          <a:off x="5917916" y="2825393"/>
          <a:ext cx="5568592" cy="3565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51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Graphic spid="6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tint val="99000"/>
                <a:shade val="96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C3935CB6-B0E3-44A7-AB37-996D901F73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145</TotalTime>
  <Words>304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Adobe Fan Heiti Std B</vt:lpstr>
      <vt:lpstr>Adobe Heiti Std R</vt:lpstr>
      <vt:lpstr>Adobe Garamond Pro Bold</vt:lpstr>
      <vt:lpstr>Bahnschrift SemiBold</vt:lpstr>
      <vt:lpstr>Corbel</vt:lpstr>
      <vt:lpstr>Wingdings</vt:lpstr>
      <vt:lpstr>Banded</vt:lpstr>
      <vt:lpstr>RESIKO BISNIS</vt:lpstr>
      <vt:lpstr>Tujuan PEmbelajaran</vt:lpstr>
      <vt:lpstr>Definisi dan Jenis Resiko Bisnis </vt:lpstr>
      <vt:lpstr>BENTI – BENTUK KERUGIAN :</vt:lpstr>
      <vt:lpstr>JENIS JENIS RESIKO</vt:lpstr>
      <vt:lpstr>PowerPoint Presentation</vt:lpstr>
      <vt:lpstr>Tahapan Pengelolaan Resiko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KEWIRAUSAHAAN DAN WIRAUSAHA</dc:title>
  <dc:creator>ASUS</dc:creator>
  <cp:lastModifiedBy>ASUS</cp:lastModifiedBy>
  <cp:revision>14</cp:revision>
  <dcterms:created xsi:type="dcterms:W3CDTF">2024-05-14T02:28:52Z</dcterms:created>
  <dcterms:modified xsi:type="dcterms:W3CDTF">2024-05-28T01:37:44Z</dcterms:modified>
</cp:coreProperties>
</file>