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84" r:id="rId9"/>
    <p:sldId id="264" r:id="rId10"/>
    <p:sldId id="285" r:id="rId11"/>
    <p:sldId id="286" r:id="rId12"/>
    <p:sldId id="287" r:id="rId13"/>
    <p:sldId id="288" r:id="rId14"/>
    <p:sldId id="265" r:id="rId15"/>
    <p:sldId id="270" r:id="rId16"/>
    <p:sldId id="271" r:id="rId17"/>
    <p:sldId id="289" r:id="rId18"/>
  </p:sldIdLst>
  <p:sldSz cx="9144000" cy="5143500" type="screen16x9"/>
  <p:notesSz cx="6858000" cy="9144000"/>
  <p:embeddedFontLst>
    <p:embeddedFont>
      <p:font typeface="Amatic SC" charset="-79"/>
      <p:regular r:id="rId20"/>
      <p:bold r:id="rId21"/>
    </p:embeddedFont>
    <p:embeddedFont>
      <p:font typeface="Quicksand" charset="0"/>
      <p:regular r:id="rId22"/>
      <p:bold r:id="rId23"/>
    </p:embeddedFont>
    <p:embeddedFont>
      <p:font typeface="Short Stack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D0E0B55-7224-43F0-9CC7-17339586D914}">
  <a:tblStyle styleId="{7D0E0B55-7224-43F0-9CC7-17339586D9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3EA04-BE89-4970-8052-D418D39B903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A8477-3D0D-47A8-A07F-DED3B0A18331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The Problems</a:t>
          </a:r>
          <a:endParaRPr lang="en-US" dirty="0">
            <a:ln>
              <a:solidFill>
                <a:schemeClr val="tx1"/>
              </a:solidFill>
            </a:ln>
            <a:latin typeface="Amatic SC" charset="-79"/>
            <a:cs typeface="Amatic SC" charset="-79"/>
          </a:endParaRPr>
        </a:p>
      </dgm:t>
    </dgm:pt>
    <dgm:pt modelId="{DCCA1687-9D96-4149-A773-26AE5CA148FC}" type="parTrans" cxnId="{3760EE9B-31C8-46EC-90D1-E479B539CAE1}">
      <dgm:prSet/>
      <dgm:spPr/>
      <dgm:t>
        <a:bodyPr/>
        <a:lstStyle/>
        <a:p>
          <a:endParaRPr lang="en-US"/>
        </a:p>
      </dgm:t>
    </dgm:pt>
    <dgm:pt modelId="{C40354CD-C8C3-47A2-92FF-2366BA048009}" type="sibTrans" cxnId="{3760EE9B-31C8-46EC-90D1-E479B539CAE1}">
      <dgm:prSet/>
      <dgm:spPr/>
      <dgm:t>
        <a:bodyPr/>
        <a:lstStyle/>
        <a:p>
          <a:endParaRPr lang="en-US"/>
        </a:p>
      </dgm:t>
    </dgm:pt>
    <dgm:pt modelId="{B95EEBE7-6759-449C-87F9-C1C08E3FACDA}">
      <dgm:prSet phldrT="[Text]"/>
      <dgm:spPr/>
      <dgm:t>
        <a:bodyPr/>
        <a:lstStyle/>
        <a:p>
          <a:r>
            <a:rPr lang="en-US" b="1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dialect continuum </a:t>
          </a:r>
          <a:endParaRPr lang="en-US" dirty="0">
            <a:ln>
              <a:solidFill>
                <a:schemeClr val="tx1"/>
              </a:solidFill>
            </a:ln>
            <a:latin typeface="Amatic SC" charset="-79"/>
            <a:cs typeface="Amatic SC" charset="-79"/>
          </a:endParaRPr>
        </a:p>
      </dgm:t>
    </dgm:pt>
    <dgm:pt modelId="{3457B079-48CC-43C4-B2CD-D2CBE4A3AFA5}" type="parTrans" cxnId="{20798A0C-B7F8-4936-838D-9095C9DC08D0}">
      <dgm:prSet/>
      <dgm:spPr/>
      <dgm:t>
        <a:bodyPr/>
        <a:lstStyle/>
        <a:p>
          <a:endParaRPr lang="en-US"/>
        </a:p>
      </dgm:t>
    </dgm:pt>
    <dgm:pt modelId="{A5242403-5E5E-4C06-8E52-45F053FC4F3F}" type="sibTrans" cxnId="{20798A0C-B7F8-4936-838D-9095C9DC08D0}">
      <dgm:prSet/>
      <dgm:spPr/>
      <dgm:t>
        <a:bodyPr/>
        <a:lstStyle/>
        <a:p>
          <a:endParaRPr lang="en-US"/>
        </a:p>
      </dgm:t>
    </dgm:pt>
    <dgm:pt modelId="{C7FA0C4B-A105-4E4A-9FEE-DEE5B136D21F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distinct languages that are mutually intelligible</a:t>
          </a:r>
          <a:endParaRPr lang="en-US" dirty="0">
            <a:ln>
              <a:solidFill>
                <a:schemeClr val="tx1"/>
              </a:solidFill>
            </a:ln>
            <a:latin typeface="Amatic SC" charset="-79"/>
            <a:cs typeface="Amatic SC" charset="-79"/>
          </a:endParaRPr>
        </a:p>
      </dgm:t>
    </dgm:pt>
    <dgm:pt modelId="{DC0B6FA4-BBDF-4C84-BE8A-ABB18AE2B637}" type="parTrans" cxnId="{6A3F8490-C08A-4632-B4F6-B7ED8758550D}">
      <dgm:prSet/>
      <dgm:spPr/>
      <dgm:t>
        <a:bodyPr/>
        <a:lstStyle/>
        <a:p>
          <a:endParaRPr lang="en-US"/>
        </a:p>
      </dgm:t>
    </dgm:pt>
    <dgm:pt modelId="{762EC778-B386-4BF1-8FF5-AB4E95089D6A}" type="sibTrans" cxnId="{6A3F8490-C08A-4632-B4F6-B7ED8758550D}">
      <dgm:prSet/>
      <dgm:spPr/>
      <dgm:t>
        <a:bodyPr/>
        <a:lstStyle/>
        <a:p>
          <a:endParaRPr lang="en-US"/>
        </a:p>
      </dgm:t>
    </dgm:pt>
    <dgm:pt modelId="{FE54FEAE-1168-4742-BF32-F4A1CBA6B9CC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there are sometimes unintelligible</a:t>
          </a:r>
        </a:p>
        <a:p>
          <a:r>
            <a:rPr lang="en-US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dialects which are identified by their speakers as being the same language</a:t>
          </a:r>
          <a:endParaRPr lang="en-US" dirty="0">
            <a:ln>
              <a:solidFill>
                <a:schemeClr val="tx1"/>
              </a:solidFill>
            </a:ln>
            <a:latin typeface="Amatic SC" charset="-79"/>
            <a:cs typeface="Amatic SC" charset="-79"/>
          </a:endParaRPr>
        </a:p>
      </dgm:t>
    </dgm:pt>
    <dgm:pt modelId="{4142BB83-2507-42C8-9F43-064A9169C34F}" type="parTrans" cxnId="{51F005B9-AF69-4563-8241-8CE2A454B9DB}">
      <dgm:prSet/>
      <dgm:spPr/>
      <dgm:t>
        <a:bodyPr/>
        <a:lstStyle/>
        <a:p>
          <a:endParaRPr lang="en-US"/>
        </a:p>
      </dgm:t>
    </dgm:pt>
    <dgm:pt modelId="{10DFC415-28F0-46B0-9DCD-25DCFF1019F4}" type="sibTrans" cxnId="{51F005B9-AF69-4563-8241-8CE2A454B9DB}">
      <dgm:prSet/>
      <dgm:spPr/>
      <dgm:t>
        <a:bodyPr/>
        <a:lstStyle/>
        <a:p>
          <a:endParaRPr lang="en-US"/>
        </a:p>
      </dgm:t>
    </dgm:pt>
    <dgm:pt modelId="{60BBEA36-F043-45B9-B210-C0114A218AAA}">
      <dgm:prSet/>
      <dgm:spPr/>
      <dgm:t>
        <a:bodyPr/>
        <a:lstStyle/>
        <a:p>
          <a:r>
            <a:rPr lang="en-US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mutual intelligibility is not an objectively determined fact </a:t>
          </a:r>
          <a:r>
            <a:rPr lang="da-DK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(Salzman et al. 2012, 170)</a:t>
          </a:r>
          <a:endParaRPr lang="da-DK" dirty="0" smtClean="0">
            <a:ln>
              <a:solidFill>
                <a:schemeClr val="tx1"/>
              </a:solidFill>
            </a:ln>
            <a:latin typeface="Amatic SC" charset="-79"/>
            <a:cs typeface="Amatic SC" charset="-79"/>
          </a:endParaRPr>
        </a:p>
      </dgm:t>
    </dgm:pt>
    <dgm:pt modelId="{3900D3D5-CACF-4192-8D01-79076A93CEFD}" type="parTrans" cxnId="{B1724002-76FB-4847-A195-846A7774F2D9}">
      <dgm:prSet/>
      <dgm:spPr/>
      <dgm:t>
        <a:bodyPr/>
        <a:lstStyle/>
        <a:p>
          <a:endParaRPr lang="en-US"/>
        </a:p>
      </dgm:t>
    </dgm:pt>
    <dgm:pt modelId="{3314FC1D-70C5-41D7-8736-3C45897CEC82}" type="sibTrans" cxnId="{B1724002-76FB-4847-A195-846A7774F2D9}">
      <dgm:prSet/>
      <dgm:spPr/>
      <dgm:t>
        <a:bodyPr/>
        <a:lstStyle/>
        <a:p>
          <a:endParaRPr lang="en-US"/>
        </a:p>
      </dgm:t>
    </dgm:pt>
    <dgm:pt modelId="{1806F97C-8904-4EB4-A3BE-1E2AE129D8A1}" type="pres">
      <dgm:prSet presAssocID="{2293EA04-BE89-4970-8052-D418D39B903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EA36E2-3F79-4735-A4E3-164A39881CA3}" type="pres">
      <dgm:prSet presAssocID="{DDCA8477-3D0D-47A8-A07F-DED3B0A18331}" presName="centerShape" presStyleLbl="node0" presStyleIdx="0" presStyleCnt="1"/>
      <dgm:spPr/>
    </dgm:pt>
    <dgm:pt modelId="{0D327A21-4CBA-4880-9C1B-AC33798D7ED3}" type="pres">
      <dgm:prSet presAssocID="{3457B079-48CC-43C4-B2CD-D2CBE4A3AFA5}" presName="parTrans" presStyleLbl="bgSibTrans2D1" presStyleIdx="0" presStyleCnt="4"/>
      <dgm:spPr/>
    </dgm:pt>
    <dgm:pt modelId="{F95CF484-7843-4EF8-B324-F8ED637C7ADD}" type="pres">
      <dgm:prSet presAssocID="{B95EEBE7-6759-449C-87F9-C1C08E3FACDA}" presName="node" presStyleLbl="node1" presStyleIdx="0" presStyleCnt="4">
        <dgm:presLayoutVars>
          <dgm:bulletEnabled val="1"/>
        </dgm:presLayoutVars>
      </dgm:prSet>
      <dgm:spPr/>
    </dgm:pt>
    <dgm:pt modelId="{E0BA6E8A-6866-4DFE-96FB-BC99285A8944}" type="pres">
      <dgm:prSet presAssocID="{3900D3D5-CACF-4192-8D01-79076A93CEFD}" presName="parTrans" presStyleLbl="bgSibTrans2D1" presStyleIdx="1" presStyleCnt="4"/>
      <dgm:spPr/>
    </dgm:pt>
    <dgm:pt modelId="{67A3CE68-F406-4D89-BBF2-71797056C471}" type="pres">
      <dgm:prSet presAssocID="{60BBEA36-F043-45B9-B210-C0114A218AAA}" presName="node" presStyleLbl="node1" presStyleIdx="1" presStyleCnt="4">
        <dgm:presLayoutVars>
          <dgm:bulletEnabled val="1"/>
        </dgm:presLayoutVars>
      </dgm:prSet>
      <dgm:spPr/>
    </dgm:pt>
    <dgm:pt modelId="{6A019D91-1E78-40C9-9B79-D4CE4B3BECDE}" type="pres">
      <dgm:prSet presAssocID="{DC0B6FA4-BBDF-4C84-BE8A-ABB18AE2B637}" presName="parTrans" presStyleLbl="bgSibTrans2D1" presStyleIdx="2" presStyleCnt="4"/>
      <dgm:spPr/>
    </dgm:pt>
    <dgm:pt modelId="{271DA755-86EC-4801-9D84-36A7BAE43E79}" type="pres">
      <dgm:prSet presAssocID="{C7FA0C4B-A105-4E4A-9FEE-DEE5B136D2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4420D-6E75-4663-88D9-C51E13E90779}" type="pres">
      <dgm:prSet presAssocID="{4142BB83-2507-42C8-9F43-064A9169C34F}" presName="parTrans" presStyleLbl="bgSibTrans2D1" presStyleIdx="3" presStyleCnt="4"/>
      <dgm:spPr/>
    </dgm:pt>
    <dgm:pt modelId="{B5BFE18C-5F6F-4681-A736-AF1EE5A23C94}" type="pres">
      <dgm:prSet presAssocID="{FE54FEAE-1168-4742-BF32-F4A1CBA6B9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0EE9B-31C8-46EC-90D1-E479B539CAE1}" srcId="{2293EA04-BE89-4970-8052-D418D39B9030}" destId="{DDCA8477-3D0D-47A8-A07F-DED3B0A18331}" srcOrd="0" destOrd="0" parTransId="{DCCA1687-9D96-4149-A773-26AE5CA148FC}" sibTransId="{C40354CD-C8C3-47A2-92FF-2366BA048009}"/>
    <dgm:cxn modelId="{20798A0C-B7F8-4936-838D-9095C9DC08D0}" srcId="{DDCA8477-3D0D-47A8-A07F-DED3B0A18331}" destId="{B95EEBE7-6759-449C-87F9-C1C08E3FACDA}" srcOrd="0" destOrd="0" parTransId="{3457B079-48CC-43C4-B2CD-D2CBE4A3AFA5}" sibTransId="{A5242403-5E5E-4C06-8E52-45F053FC4F3F}"/>
    <dgm:cxn modelId="{53846498-9742-4F69-9B8A-B71AFDADB8F5}" type="presOf" srcId="{60BBEA36-F043-45B9-B210-C0114A218AAA}" destId="{67A3CE68-F406-4D89-BBF2-71797056C471}" srcOrd="0" destOrd="0" presId="urn:microsoft.com/office/officeart/2005/8/layout/radial4"/>
    <dgm:cxn modelId="{3670B49C-C852-458D-ABB5-7E2FC7FB19F9}" type="presOf" srcId="{4142BB83-2507-42C8-9F43-064A9169C34F}" destId="{A7E4420D-6E75-4663-88D9-C51E13E90779}" srcOrd="0" destOrd="0" presId="urn:microsoft.com/office/officeart/2005/8/layout/radial4"/>
    <dgm:cxn modelId="{51F005B9-AF69-4563-8241-8CE2A454B9DB}" srcId="{DDCA8477-3D0D-47A8-A07F-DED3B0A18331}" destId="{FE54FEAE-1168-4742-BF32-F4A1CBA6B9CC}" srcOrd="3" destOrd="0" parTransId="{4142BB83-2507-42C8-9F43-064A9169C34F}" sibTransId="{10DFC415-28F0-46B0-9DCD-25DCFF1019F4}"/>
    <dgm:cxn modelId="{DBF0FA0E-33C0-417F-B248-A526CED39FB3}" type="presOf" srcId="{C7FA0C4B-A105-4E4A-9FEE-DEE5B136D21F}" destId="{271DA755-86EC-4801-9D84-36A7BAE43E79}" srcOrd="0" destOrd="0" presId="urn:microsoft.com/office/officeart/2005/8/layout/radial4"/>
    <dgm:cxn modelId="{450B5FFB-2867-4D01-B959-AE7AD07D0E31}" type="presOf" srcId="{3900D3D5-CACF-4192-8D01-79076A93CEFD}" destId="{E0BA6E8A-6866-4DFE-96FB-BC99285A8944}" srcOrd="0" destOrd="0" presId="urn:microsoft.com/office/officeart/2005/8/layout/radial4"/>
    <dgm:cxn modelId="{B1724002-76FB-4847-A195-846A7774F2D9}" srcId="{DDCA8477-3D0D-47A8-A07F-DED3B0A18331}" destId="{60BBEA36-F043-45B9-B210-C0114A218AAA}" srcOrd="1" destOrd="0" parTransId="{3900D3D5-CACF-4192-8D01-79076A93CEFD}" sibTransId="{3314FC1D-70C5-41D7-8736-3C45897CEC82}"/>
    <dgm:cxn modelId="{9EC95AC3-08F4-4605-9D06-8414C1A3548E}" type="presOf" srcId="{FE54FEAE-1168-4742-BF32-F4A1CBA6B9CC}" destId="{B5BFE18C-5F6F-4681-A736-AF1EE5A23C94}" srcOrd="0" destOrd="0" presId="urn:microsoft.com/office/officeart/2005/8/layout/radial4"/>
    <dgm:cxn modelId="{1A5F6F52-C7F0-4147-9A22-49626CDB8969}" type="presOf" srcId="{DDCA8477-3D0D-47A8-A07F-DED3B0A18331}" destId="{ABEA36E2-3F79-4735-A4E3-164A39881CA3}" srcOrd="0" destOrd="0" presId="urn:microsoft.com/office/officeart/2005/8/layout/radial4"/>
    <dgm:cxn modelId="{6A3F8490-C08A-4632-B4F6-B7ED8758550D}" srcId="{DDCA8477-3D0D-47A8-A07F-DED3B0A18331}" destId="{C7FA0C4B-A105-4E4A-9FEE-DEE5B136D21F}" srcOrd="2" destOrd="0" parTransId="{DC0B6FA4-BBDF-4C84-BE8A-ABB18AE2B637}" sibTransId="{762EC778-B386-4BF1-8FF5-AB4E95089D6A}"/>
    <dgm:cxn modelId="{BE529EED-6B69-4471-9C23-006EFD95C422}" type="presOf" srcId="{DC0B6FA4-BBDF-4C84-BE8A-ABB18AE2B637}" destId="{6A019D91-1E78-40C9-9B79-D4CE4B3BECDE}" srcOrd="0" destOrd="0" presId="urn:microsoft.com/office/officeart/2005/8/layout/radial4"/>
    <dgm:cxn modelId="{FFB061E3-C913-4760-9A7F-F9E4896BBB70}" type="presOf" srcId="{3457B079-48CC-43C4-B2CD-D2CBE4A3AFA5}" destId="{0D327A21-4CBA-4880-9C1B-AC33798D7ED3}" srcOrd="0" destOrd="0" presId="urn:microsoft.com/office/officeart/2005/8/layout/radial4"/>
    <dgm:cxn modelId="{E34407C5-1B49-44B5-9393-E8A5B1AE25FA}" type="presOf" srcId="{B95EEBE7-6759-449C-87F9-C1C08E3FACDA}" destId="{F95CF484-7843-4EF8-B324-F8ED637C7ADD}" srcOrd="0" destOrd="0" presId="urn:microsoft.com/office/officeart/2005/8/layout/radial4"/>
    <dgm:cxn modelId="{5ACE745B-2FD9-4DC7-AC20-26708B45B58E}" type="presOf" srcId="{2293EA04-BE89-4970-8052-D418D39B9030}" destId="{1806F97C-8904-4EB4-A3BE-1E2AE129D8A1}" srcOrd="0" destOrd="0" presId="urn:microsoft.com/office/officeart/2005/8/layout/radial4"/>
    <dgm:cxn modelId="{E7153324-CB01-4492-99BA-8E19E8C5C935}" type="presParOf" srcId="{1806F97C-8904-4EB4-A3BE-1E2AE129D8A1}" destId="{ABEA36E2-3F79-4735-A4E3-164A39881CA3}" srcOrd="0" destOrd="0" presId="urn:microsoft.com/office/officeart/2005/8/layout/radial4"/>
    <dgm:cxn modelId="{1367C42C-55C0-4485-8CFE-5FAE99208894}" type="presParOf" srcId="{1806F97C-8904-4EB4-A3BE-1E2AE129D8A1}" destId="{0D327A21-4CBA-4880-9C1B-AC33798D7ED3}" srcOrd="1" destOrd="0" presId="urn:microsoft.com/office/officeart/2005/8/layout/radial4"/>
    <dgm:cxn modelId="{B1DE59B9-4C98-4671-A206-2B37C6CEDC94}" type="presParOf" srcId="{1806F97C-8904-4EB4-A3BE-1E2AE129D8A1}" destId="{F95CF484-7843-4EF8-B324-F8ED637C7ADD}" srcOrd="2" destOrd="0" presId="urn:microsoft.com/office/officeart/2005/8/layout/radial4"/>
    <dgm:cxn modelId="{EB7D9FC2-F37F-432C-ADA5-372D0974B734}" type="presParOf" srcId="{1806F97C-8904-4EB4-A3BE-1E2AE129D8A1}" destId="{E0BA6E8A-6866-4DFE-96FB-BC99285A8944}" srcOrd="3" destOrd="0" presId="urn:microsoft.com/office/officeart/2005/8/layout/radial4"/>
    <dgm:cxn modelId="{56CD6F17-9C75-4997-B393-766E3AB6DCB5}" type="presParOf" srcId="{1806F97C-8904-4EB4-A3BE-1E2AE129D8A1}" destId="{67A3CE68-F406-4D89-BBF2-71797056C471}" srcOrd="4" destOrd="0" presId="urn:microsoft.com/office/officeart/2005/8/layout/radial4"/>
    <dgm:cxn modelId="{14348742-ADF5-4275-BE04-E3D4001F804D}" type="presParOf" srcId="{1806F97C-8904-4EB4-A3BE-1E2AE129D8A1}" destId="{6A019D91-1E78-40C9-9B79-D4CE4B3BECDE}" srcOrd="5" destOrd="0" presId="urn:microsoft.com/office/officeart/2005/8/layout/radial4"/>
    <dgm:cxn modelId="{C68C788C-489A-4CDE-B519-3F52D9E95242}" type="presParOf" srcId="{1806F97C-8904-4EB4-A3BE-1E2AE129D8A1}" destId="{271DA755-86EC-4801-9D84-36A7BAE43E79}" srcOrd="6" destOrd="0" presId="urn:microsoft.com/office/officeart/2005/8/layout/radial4"/>
    <dgm:cxn modelId="{9A8B4A69-8D67-47E7-8A6A-58C86F2FDCDD}" type="presParOf" srcId="{1806F97C-8904-4EB4-A3BE-1E2AE129D8A1}" destId="{A7E4420D-6E75-4663-88D9-C51E13E90779}" srcOrd="7" destOrd="0" presId="urn:microsoft.com/office/officeart/2005/8/layout/radial4"/>
    <dgm:cxn modelId="{13731229-0DB3-452F-BEC1-C4402563DCB1}" type="presParOf" srcId="{1806F97C-8904-4EB4-A3BE-1E2AE129D8A1}" destId="{B5BFE18C-5F6F-4681-A736-AF1EE5A23C9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EA36E2-3F79-4735-A4E3-164A39881CA3}">
      <dsp:nvSpPr>
        <dsp:cNvPr id="0" name=""/>
        <dsp:cNvSpPr/>
      </dsp:nvSpPr>
      <dsp:spPr>
        <a:xfrm>
          <a:off x="2702733" y="2077483"/>
          <a:ext cx="1985933" cy="1985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The Problems</a:t>
          </a:r>
          <a:endParaRPr lang="en-US" sz="4200" kern="1200" dirty="0">
            <a:ln>
              <a:solidFill>
                <a:schemeClr val="tx1"/>
              </a:solidFill>
            </a:ln>
            <a:latin typeface="Amatic SC" charset="-79"/>
            <a:cs typeface="Amatic SC" charset="-79"/>
          </a:endParaRPr>
        </a:p>
      </dsp:txBody>
      <dsp:txXfrm>
        <a:off x="2702733" y="2077483"/>
        <a:ext cx="1985933" cy="1985933"/>
      </dsp:txXfrm>
    </dsp:sp>
    <dsp:sp modelId="{0D327A21-4CBA-4880-9C1B-AC33798D7ED3}">
      <dsp:nvSpPr>
        <dsp:cNvPr id="0" name=""/>
        <dsp:cNvSpPr/>
      </dsp:nvSpPr>
      <dsp:spPr>
        <a:xfrm rot="11700000">
          <a:off x="1203048" y="2317256"/>
          <a:ext cx="1475699" cy="5659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5CF484-7843-4EF8-B324-F8ED637C7ADD}">
      <dsp:nvSpPr>
        <dsp:cNvPr id="0" name=""/>
        <dsp:cNvSpPr/>
      </dsp:nvSpPr>
      <dsp:spPr>
        <a:xfrm>
          <a:off x="284871" y="1654628"/>
          <a:ext cx="1886636" cy="1509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dialect continuum </a:t>
          </a:r>
          <a:endParaRPr lang="en-US" sz="1700" kern="1200" dirty="0">
            <a:ln>
              <a:solidFill>
                <a:schemeClr val="tx1"/>
              </a:solidFill>
            </a:ln>
            <a:latin typeface="Amatic SC" charset="-79"/>
            <a:cs typeface="Amatic SC" charset="-79"/>
          </a:endParaRPr>
        </a:p>
      </dsp:txBody>
      <dsp:txXfrm>
        <a:off x="284871" y="1654628"/>
        <a:ext cx="1886636" cy="1509309"/>
      </dsp:txXfrm>
    </dsp:sp>
    <dsp:sp modelId="{E0BA6E8A-6866-4DFE-96FB-BC99285A8944}">
      <dsp:nvSpPr>
        <dsp:cNvPr id="0" name=""/>
        <dsp:cNvSpPr/>
      </dsp:nvSpPr>
      <dsp:spPr>
        <a:xfrm rot="14700000">
          <a:off x="2190077" y="1140961"/>
          <a:ext cx="1475699" cy="5659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3CE68-F406-4D89-BBF2-71797056C471}">
      <dsp:nvSpPr>
        <dsp:cNvPr id="0" name=""/>
        <dsp:cNvSpPr/>
      </dsp:nvSpPr>
      <dsp:spPr>
        <a:xfrm>
          <a:off x="1672780" y="583"/>
          <a:ext cx="1886636" cy="1509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mutual intelligibility is not an objectively determined fact </a:t>
          </a:r>
          <a:r>
            <a:rPr lang="da-DK" sz="1700" kern="1200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(Salzman et al. 2012, 170)</a:t>
          </a:r>
          <a:endParaRPr lang="da-DK" sz="1700" kern="1200" dirty="0" smtClean="0">
            <a:ln>
              <a:solidFill>
                <a:schemeClr val="tx1"/>
              </a:solidFill>
            </a:ln>
            <a:latin typeface="Amatic SC" charset="-79"/>
            <a:cs typeface="Amatic SC" charset="-79"/>
          </a:endParaRPr>
        </a:p>
      </dsp:txBody>
      <dsp:txXfrm>
        <a:off x="1672780" y="583"/>
        <a:ext cx="1886636" cy="1509309"/>
      </dsp:txXfrm>
    </dsp:sp>
    <dsp:sp modelId="{6A019D91-1E78-40C9-9B79-D4CE4B3BECDE}">
      <dsp:nvSpPr>
        <dsp:cNvPr id="0" name=""/>
        <dsp:cNvSpPr/>
      </dsp:nvSpPr>
      <dsp:spPr>
        <a:xfrm rot="17700000">
          <a:off x="3725622" y="1140961"/>
          <a:ext cx="1475699" cy="5659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1DA755-86EC-4801-9D84-36A7BAE43E79}">
      <dsp:nvSpPr>
        <dsp:cNvPr id="0" name=""/>
        <dsp:cNvSpPr/>
      </dsp:nvSpPr>
      <dsp:spPr>
        <a:xfrm>
          <a:off x="3831982" y="583"/>
          <a:ext cx="1886636" cy="1509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distinct languages that are mutually intelligible</a:t>
          </a:r>
          <a:endParaRPr lang="en-US" sz="1700" kern="1200" dirty="0">
            <a:ln>
              <a:solidFill>
                <a:schemeClr val="tx1"/>
              </a:solidFill>
            </a:ln>
            <a:latin typeface="Amatic SC" charset="-79"/>
            <a:cs typeface="Amatic SC" charset="-79"/>
          </a:endParaRPr>
        </a:p>
      </dsp:txBody>
      <dsp:txXfrm>
        <a:off x="3831982" y="583"/>
        <a:ext cx="1886636" cy="1509309"/>
      </dsp:txXfrm>
    </dsp:sp>
    <dsp:sp modelId="{A7E4420D-6E75-4663-88D9-C51E13E90779}">
      <dsp:nvSpPr>
        <dsp:cNvPr id="0" name=""/>
        <dsp:cNvSpPr/>
      </dsp:nvSpPr>
      <dsp:spPr>
        <a:xfrm rot="20700000">
          <a:off x="4712651" y="2317256"/>
          <a:ext cx="1475699" cy="56599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FE18C-5F6F-4681-A736-AF1EE5A23C94}">
      <dsp:nvSpPr>
        <dsp:cNvPr id="0" name=""/>
        <dsp:cNvSpPr/>
      </dsp:nvSpPr>
      <dsp:spPr>
        <a:xfrm>
          <a:off x="5219891" y="1654628"/>
          <a:ext cx="1886636" cy="1509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there are sometimes unintelligible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n>
                <a:solidFill>
                  <a:schemeClr val="tx1"/>
                </a:solidFill>
              </a:ln>
              <a:latin typeface="Amatic SC" charset="-79"/>
              <a:cs typeface="Amatic SC" charset="-79"/>
            </a:rPr>
            <a:t>dialects which are identified by their speakers as being the same language</a:t>
          </a:r>
          <a:endParaRPr lang="en-US" sz="1700" kern="1200" dirty="0">
            <a:ln>
              <a:solidFill>
                <a:schemeClr val="tx1"/>
              </a:solidFill>
            </a:ln>
            <a:latin typeface="Amatic SC" charset="-79"/>
            <a:cs typeface="Amatic SC" charset="-79"/>
          </a:endParaRPr>
        </a:p>
      </dsp:txBody>
      <dsp:txXfrm>
        <a:off x="5219891" y="1654628"/>
        <a:ext cx="1886636" cy="1509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attern">
  <p:cSld name="BLANK_1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6" name="Google Shape;566;p11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6" name="Google Shape;586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7" name="Google Shape;587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89" name="Google Shape;589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1" name="Google Shape;591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2" name="Google Shape;592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4" name="Google Shape;594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4" name="Google Shape;614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7" name="Google Shape;617;p11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9" name="Google Shape;619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0" name="Google Shape;620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1" name="Google Shape;621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2" name="Google Shape;622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3" name="Google Shape;623;p11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5" name="Google Shape;625;p1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LANGUAGE AND DIALECT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285750"/>
            <a:ext cx="7087200" cy="550200"/>
          </a:xfrm>
        </p:spPr>
        <p:txBody>
          <a:bodyPr/>
          <a:lstStyle/>
          <a:p>
            <a:r>
              <a:rPr lang="en-US" dirty="0" smtClean="0"/>
              <a:t>The standardization process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66800" y="971550"/>
            <a:ext cx="3440100" cy="2675400"/>
          </a:xfrm>
        </p:spPr>
        <p:txBody>
          <a:bodyPr/>
          <a:lstStyle/>
          <a:p>
            <a:r>
              <a:rPr lang="en-US" dirty="0" smtClean="0"/>
              <a:t>The standardization process itself performs a variety of functions (</a:t>
            </a:r>
            <a:r>
              <a:rPr lang="en-US" dirty="0" err="1" smtClean="0"/>
              <a:t>Mathiot</a:t>
            </a:r>
            <a:r>
              <a:rPr lang="en-US" dirty="0" smtClean="0"/>
              <a:t> </a:t>
            </a:r>
            <a:r>
              <a:rPr lang="en-US" dirty="0" smtClean="0"/>
              <a:t>and Garvin 1975).</a:t>
            </a:r>
          </a:p>
          <a:p>
            <a:r>
              <a:rPr lang="en-US" dirty="0" smtClean="0"/>
              <a:t>It unifies individuals and groups within a larger community while </a:t>
            </a:r>
            <a:r>
              <a:rPr lang="en-US" dirty="0" smtClean="0"/>
              <a:t>at </a:t>
            </a:r>
            <a:r>
              <a:rPr lang="en-US" dirty="0" smtClean="0"/>
              <a:t>the same time separating the community that results from other communities.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648200" y="1123950"/>
            <a:ext cx="3657600" cy="2675400"/>
          </a:xfrm>
        </p:spPr>
        <p:txBody>
          <a:bodyPr/>
          <a:lstStyle/>
          <a:p>
            <a:r>
              <a:rPr lang="en-US" sz="1600" dirty="0" smtClean="0"/>
              <a:t>Therefore, it can be employed to reflect and symbolize some kind of </a:t>
            </a:r>
            <a:r>
              <a:rPr lang="en-US" sz="1600" dirty="0" smtClean="0"/>
              <a:t>identity: regional</a:t>
            </a:r>
            <a:r>
              <a:rPr lang="en-US" sz="1600" dirty="0" smtClean="0"/>
              <a:t>, social, ethnic, or </a:t>
            </a:r>
            <a:r>
              <a:rPr lang="en-US" sz="1600" dirty="0" smtClean="0"/>
              <a:t>religious.</a:t>
            </a:r>
          </a:p>
          <a:p>
            <a:r>
              <a:rPr lang="en-US" sz="1600" dirty="0" smtClean="0"/>
              <a:t>A standardized variety can also be used to </a:t>
            </a:r>
            <a:r>
              <a:rPr lang="en-US" sz="1600" dirty="0" smtClean="0"/>
              <a:t>give prestige </a:t>
            </a:r>
            <a:r>
              <a:rPr lang="en-US" sz="1600" dirty="0" smtClean="0"/>
              <a:t>to speakers, marking off those who employ it from those who do not, </a:t>
            </a:r>
            <a:r>
              <a:rPr lang="en-US" sz="1600" dirty="0" smtClean="0"/>
              <a:t>that is</a:t>
            </a:r>
            <a:r>
              <a:rPr lang="en-US" sz="1600" dirty="0" smtClean="0"/>
              <a:t>, those who continue to speak a nonstandard variety.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and language change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standardization </a:t>
            </a:r>
            <a:r>
              <a:rPr lang="en-US" dirty="0" smtClean="0"/>
              <a:t>process is </a:t>
            </a:r>
            <a:r>
              <a:rPr lang="en-US" dirty="0" smtClean="0"/>
              <a:t>necessarily an ongoing one for living languages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standardization process </a:t>
            </a:r>
            <a:r>
              <a:rPr lang="en-US" dirty="0" smtClean="0"/>
              <a:t>is also </a:t>
            </a:r>
            <a:r>
              <a:rPr lang="en-US" dirty="0" smtClean="0"/>
              <a:t>obviously one that attempts either to reduce or to eliminate diversity </a:t>
            </a:r>
            <a:r>
              <a:rPr lang="en-US" dirty="0" smtClean="0"/>
              <a:t>and variety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dirty="0" smtClean="0"/>
              <a:t>However, it would appear that such diversity and variety are ‘natural’ to </a:t>
            </a:r>
            <a:r>
              <a:rPr lang="en-US" sz="1600" dirty="0" smtClean="0"/>
              <a:t>all languages</a:t>
            </a:r>
            <a:r>
              <a:rPr lang="en-US" sz="1600" dirty="0" smtClean="0"/>
              <a:t>, assuring them of their vitality and enabling them to </a:t>
            </a:r>
            <a:r>
              <a:rPr lang="en-US" sz="1600" dirty="0" smtClean="0"/>
              <a:t>change. To </a:t>
            </a:r>
            <a:r>
              <a:rPr lang="en-US" sz="1600" dirty="0" smtClean="0"/>
              <a:t>that extent, standardization imposes a strain on languages or, if not on </a:t>
            </a:r>
            <a:r>
              <a:rPr lang="en-US" sz="1600" dirty="0" smtClean="0"/>
              <a:t>the languages </a:t>
            </a:r>
            <a:r>
              <a:rPr lang="en-US" sz="1600" dirty="0" smtClean="0"/>
              <a:t>themselves, on those who take on the task of standardization.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133600" y="1276350"/>
            <a:ext cx="4919400" cy="1159800"/>
          </a:xfrm>
        </p:spPr>
        <p:txBody>
          <a:bodyPr/>
          <a:lstStyle/>
          <a:p>
            <a:r>
              <a:rPr lang="en-US" dirty="0" smtClean="0"/>
              <a:t>Standard English?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133600" y="2495550"/>
            <a:ext cx="4919400" cy="784800"/>
          </a:xfrm>
        </p:spPr>
        <p:txBody>
          <a:bodyPr/>
          <a:lstStyle/>
          <a:p>
            <a:r>
              <a:rPr lang="en-US" dirty="0" smtClean="0"/>
              <a:t>It is not at all easy for us to define  </a:t>
            </a:r>
            <a:endParaRPr lang="en-US" dirty="0" smtClean="0"/>
          </a:p>
          <a:p>
            <a:r>
              <a:rPr lang="en-US" dirty="0" smtClean="0"/>
              <a:t>Standard </a:t>
            </a:r>
            <a:r>
              <a:rPr lang="en-US" dirty="0" smtClean="0"/>
              <a:t>English because of a failure </a:t>
            </a:r>
            <a:r>
              <a:rPr lang="en-US" dirty="0" smtClean="0"/>
              <a:t>to </a:t>
            </a:r>
          </a:p>
          <a:p>
            <a:r>
              <a:rPr lang="en-US" dirty="0" smtClean="0"/>
              <a:t>a</a:t>
            </a:r>
            <a:r>
              <a:rPr lang="en-US" dirty="0" smtClean="0"/>
              <a:t>gree about </a:t>
            </a:r>
            <a:r>
              <a:rPr lang="en-US" dirty="0" smtClean="0"/>
              <a:t>the norm or norms that </a:t>
            </a:r>
            <a:endParaRPr lang="en-US" dirty="0" smtClean="0"/>
          </a:p>
          <a:p>
            <a:r>
              <a:rPr lang="en-US" dirty="0" smtClean="0"/>
              <a:t>should </a:t>
            </a:r>
            <a:r>
              <a:rPr lang="en-US" dirty="0" smtClean="0"/>
              <a:t>apply.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0" y="4749800"/>
            <a:ext cx="549275" cy="276225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61950"/>
            <a:ext cx="7087200" cy="550200"/>
          </a:xfrm>
        </p:spPr>
        <p:txBody>
          <a:bodyPr/>
          <a:lstStyle/>
          <a:p>
            <a:r>
              <a:rPr lang="en-US" dirty="0" err="1" smtClean="0"/>
              <a:t>Trudgill</a:t>
            </a:r>
            <a:r>
              <a:rPr lang="en-US" dirty="0" smtClean="0"/>
              <a:t> (1995, 5–6)</a:t>
            </a:r>
            <a:br>
              <a:rPr lang="en-US" dirty="0" smtClean="0"/>
            </a:br>
            <a:r>
              <a:rPr lang="en-US" dirty="0" smtClean="0"/>
              <a:t>defines Standard English as the variety: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90600" y="1123950"/>
            <a:ext cx="7087200" cy="2683200"/>
          </a:xfrm>
        </p:spPr>
        <p:txBody>
          <a:bodyPr/>
          <a:lstStyle/>
          <a:p>
            <a:r>
              <a:rPr lang="en-US" dirty="0" smtClean="0"/>
              <a:t>Usually </a:t>
            </a:r>
            <a:r>
              <a:rPr lang="en-US" dirty="0" smtClean="0"/>
              <a:t>used in print</a:t>
            </a:r>
          </a:p>
          <a:p>
            <a:r>
              <a:rPr lang="en-US" dirty="0" smtClean="0"/>
              <a:t>Normally </a:t>
            </a:r>
            <a:r>
              <a:rPr lang="en-US" dirty="0" smtClean="0"/>
              <a:t>taught in schools</a:t>
            </a:r>
          </a:p>
          <a:p>
            <a:r>
              <a:rPr lang="en-US" dirty="0" smtClean="0"/>
              <a:t>Learned </a:t>
            </a:r>
            <a:r>
              <a:rPr lang="en-US" dirty="0" smtClean="0"/>
              <a:t>by non-native speakers</a:t>
            </a:r>
          </a:p>
          <a:p>
            <a:r>
              <a:rPr lang="en-US" dirty="0" smtClean="0"/>
              <a:t>Spoken </a:t>
            </a:r>
            <a:r>
              <a:rPr lang="en-US" dirty="0" smtClean="0"/>
              <a:t>by educated people</a:t>
            </a:r>
          </a:p>
          <a:p>
            <a:r>
              <a:rPr lang="en-US" dirty="0" smtClean="0"/>
              <a:t>Used </a:t>
            </a:r>
            <a:r>
              <a:rPr lang="en-US" dirty="0" smtClean="0"/>
              <a:t>in news broadcasts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22"/>
          <p:cNvSpPr txBox="1">
            <a:spLocks noGrp="1"/>
          </p:cNvSpPr>
          <p:nvPr>
            <p:ph type="body" idx="1"/>
          </p:nvPr>
        </p:nvSpPr>
        <p:spPr>
          <a:xfrm>
            <a:off x="2895600" y="1428750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en-US" sz="2400" dirty="0" smtClean="0"/>
              <a:t>written Standard English is codified to the extent that the grammar </a:t>
            </a:r>
            <a:r>
              <a:rPr lang="en-US" sz="2400" dirty="0" smtClean="0"/>
              <a:t>and vocabulary </a:t>
            </a:r>
            <a:r>
              <a:rPr lang="en-US" sz="2400" dirty="0" smtClean="0"/>
              <a:t>of written varieties of English are much the same everywhere in </a:t>
            </a:r>
            <a:r>
              <a:rPr lang="en-US" sz="2400" dirty="0" smtClean="0"/>
              <a:t>the world</a:t>
            </a:r>
            <a:r>
              <a:rPr lang="en-US" sz="2400" dirty="0" smtClean="0"/>
              <a:t>: variation among local standards is really quite minor, so that the </a:t>
            </a:r>
            <a:r>
              <a:rPr lang="en-US" sz="2400" dirty="0" smtClean="0"/>
              <a:t>Singapore, South </a:t>
            </a:r>
            <a:r>
              <a:rPr lang="en-US" sz="2400" dirty="0" smtClean="0"/>
              <a:t>African, and Irish standard varieties are really very little different </a:t>
            </a:r>
            <a:r>
              <a:rPr lang="en-US" sz="2400" dirty="0" smtClean="0"/>
              <a:t>from one </a:t>
            </a:r>
            <a:r>
              <a:rPr lang="en-US" sz="2400" dirty="0" smtClean="0"/>
              <a:t>another so far as grammar and vocabulary are concerned.</a:t>
            </a:r>
            <a:endParaRPr sz="2400" dirty="0"/>
          </a:p>
        </p:txBody>
      </p:sp>
      <p:sp>
        <p:nvSpPr>
          <p:cNvPr id="766" name="Google Shape;766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sp>
        <p:nvSpPr>
          <p:cNvPr id="763" name="Google Shape;763;p22"/>
          <p:cNvSpPr txBox="1">
            <a:spLocks noGrp="1"/>
          </p:cNvSpPr>
          <p:nvPr>
            <p:ph type="title" idx="4294967295"/>
          </p:nvPr>
        </p:nvSpPr>
        <p:spPr>
          <a:xfrm>
            <a:off x="0" y="417513"/>
            <a:ext cx="5334000" cy="79533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000" dirty="0" smtClean="0"/>
              <a:t>Standard English is constantly changing and developing. </a:t>
            </a:r>
            <a:r>
              <a:rPr lang="en-US" sz="2000" dirty="0" err="1" smtClean="0"/>
              <a:t>Trudgill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also points out that the standard is not the same as formal language, as the standard</a:t>
            </a:r>
            <a:br>
              <a:rPr lang="en-US" sz="2000" dirty="0" smtClean="0"/>
            </a:br>
            <a:r>
              <a:rPr lang="en-US" sz="2000" dirty="0" smtClean="0"/>
              <a:t>can also be used colloquially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7"/>
          <p:cNvSpPr txBox="1">
            <a:spLocks noGrp="1"/>
          </p:cNvSpPr>
          <p:nvPr>
            <p:ph type="ctrTitle" idx="4294967295"/>
          </p:nvPr>
        </p:nvSpPr>
        <p:spPr>
          <a:xfrm>
            <a:off x="685800" y="1047750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 smtClean="0">
                <a:solidFill>
                  <a:schemeClr val="lt1"/>
                </a:solidFill>
              </a:rPr>
              <a:t>Regional dialect</a:t>
            </a:r>
            <a:endParaRPr sz="9600" dirty="0">
              <a:solidFill>
                <a:schemeClr val="lt1"/>
              </a:solidFill>
            </a:endParaRPr>
          </a:p>
        </p:txBody>
      </p:sp>
      <p:sp>
        <p:nvSpPr>
          <p:cNvPr id="823" name="Google Shape;823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343150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None/>
            </a:pPr>
            <a:r>
              <a:rPr lang="en-US" sz="2000" dirty="0" smtClean="0"/>
              <a:t>There may even be very distinctive local colorings in the language </a:t>
            </a:r>
            <a:r>
              <a:rPr lang="en-US" sz="2000" dirty="0" smtClean="0"/>
              <a:t>which you </a:t>
            </a:r>
            <a:r>
              <a:rPr lang="en-US" sz="2000" dirty="0" smtClean="0"/>
              <a:t>notice as you move from one location to another. Such distinctive varieties </a:t>
            </a:r>
            <a:r>
              <a:rPr lang="en-US" sz="2000" dirty="0" smtClean="0"/>
              <a:t>are usually </a:t>
            </a:r>
            <a:r>
              <a:rPr lang="en-US" sz="2000" dirty="0" smtClean="0"/>
              <a:t>called </a:t>
            </a:r>
            <a:r>
              <a:rPr lang="en-US" sz="2000" b="1" dirty="0" smtClean="0"/>
              <a:t>regional dialects of the language.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824" name="Google Shape;824;p2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Dialect Continua</a:t>
            </a:r>
            <a:endParaRPr sz="4800" dirty="0"/>
          </a:p>
        </p:txBody>
      </p:sp>
      <p:sp>
        <p:nvSpPr>
          <p:cNvPr id="830" name="Google Shape;830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r>
              <a:rPr lang="en-US" sz="2000" dirty="0" smtClean="0"/>
              <a:t>This use of the term dialect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to </a:t>
            </a:r>
            <a:r>
              <a:rPr lang="en-US" sz="2000" dirty="0" smtClean="0"/>
              <a:t>differentiate </a:t>
            </a:r>
            <a:r>
              <a:rPr lang="en-US" sz="2000" dirty="0" smtClean="0"/>
              <a:t>among</a:t>
            </a:r>
          </a:p>
          <a:p>
            <a:pPr>
              <a:buNone/>
            </a:pPr>
            <a:r>
              <a:rPr lang="en-US" sz="2000" dirty="0" smtClean="0"/>
              <a:t>Regional varieties </a:t>
            </a:r>
            <a:r>
              <a:rPr lang="en-US" sz="2000" dirty="0" smtClean="0"/>
              <a:t>can be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confounded by </a:t>
            </a:r>
            <a:r>
              <a:rPr lang="en-US" sz="2000" dirty="0" smtClean="0"/>
              <a:t>what </a:t>
            </a:r>
            <a:r>
              <a:rPr lang="en-US" sz="2000" dirty="0" smtClean="0"/>
              <a:t>is </a:t>
            </a:r>
          </a:p>
          <a:p>
            <a:pPr>
              <a:buNone/>
            </a:pPr>
            <a:r>
              <a:rPr lang="en-US" sz="2000" dirty="0" smtClean="0"/>
              <a:t>called </a:t>
            </a:r>
            <a:r>
              <a:rPr lang="en-US" sz="2000" dirty="0" smtClean="0"/>
              <a:t>a </a:t>
            </a:r>
            <a:r>
              <a:rPr lang="en-US" sz="2000" b="1" dirty="0" smtClean="0"/>
              <a:t>dialect  </a:t>
            </a:r>
            <a:r>
              <a:rPr lang="en-US" sz="2000" b="1" dirty="0" smtClean="0"/>
              <a:t>continuum</a:t>
            </a:r>
            <a:r>
              <a:rPr lang="en-US" sz="2000" b="1" dirty="0" smtClean="0"/>
              <a:t>, </a:t>
            </a: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in </a:t>
            </a:r>
            <a:r>
              <a:rPr lang="en-US" sz="2000" b="1" dirty="0" smtClean="0"/>
              <a:t>which there is </a:t>
            </a:r>
            <a:r>
              <a:rPr lang="en-US" sz="2000" b="1" dirty="0" smtClean="0"/>
              <a:t>gradual </a:t>
            </a:r>
          </a:p>
          <a:p>
            <a:pPr>
              <a:buNone/>
            </a:pPr>
            <a:r>
              <a:rPr lang="en-US" sz="2000" b="1" dirty="0" smtClean="0"/>
              <a:t>change </a:t>
            </a:r>
            <a:r>
              <a:rPr lang="en-US" sz="2000" dirty="0" smtClean="0"/>
              <a:t>of the language</a:t>
            </a:r>
            <a:r>
              <a:rPr lang="en-US" sz="2000" dirty="0" smtClean="0"/>
              <a:t>.</a:t>
            </a:r>
            <a:endParaRPr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2000" dirty="0" smtClean="0"/>
              <a:t>In such a distribution, which dialects can be classified together under one </a:t>
            </a:r>
            <a:r>
              <a:rPr lang="en-US" sz="2000" dirty="0" smtClean="0"/>
              <a:t>language, and </a:t>
            </a:r>
            <a:r>
              <a:rPr lang="en-US" sz="2000" dirty="0" smtClean="0"/>
              <a:t>how many such languages are there? </a:t>
            </a:r>
            <a:endParaRPr lang="en-US" sz="2000" dirty="0"/>
          </a:p>
        </p:txBody>
      </p:sp>
      <p:sp>
        <p:nvSpPr>
          <p:cNvPr id="835" name="Google Shape;835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Dialect Geography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 language is recognized as being spoken in different varieties, the </a:t>
            </a:r>
            <a:r>
              <a:rPr lang="en-US" dirty="0" smtClean="0"/>
              <a:t>issue becomes </a:t>
            </a:r>
            <a:r>
              <a:rPr lang="en-US" dirty="0" smtClean="0"/>
              <a:t>one of deciding how many varieties and how to classify each variety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Dialect geography is the term used to describe attempts made to map the </a:t>
            </a:r>
            <a:r>
              <a:rPr lang="en-US" b="1" dirty="0" smtClean="0"/>
              <a:t>distributions </a:t>
            </a:r>
            <a:r>
              <a:rPr lang="en-US" dirty="0" smtClean="0"/>
              <a:t>of </a:t>
            </a:r>
            <a:r>
              <a:rPr lang="en-US" dirty="0" smtClean="0"/>
              <a:t>various linguistic features so as to show their geographical provenance.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Language</a:t>
            </a:r>
            <a:r>
              <a:rPr lang="en" dirty="0" smtClean="0"/>
              <a:t> or dialect </a:t>
            </a:r>
            <a:endParaRPr dirty="0"/>
          </a:p>
        </p:txBody>
      </p:sp>
      <p:sp>
        <p:nvSpPr>
          <p:cNvPr id="700" name="Google Shape;700;p14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Dialect:</a:t>
            </a:r>
          </a:p>
          <a:p>
            <a:pPr marL="0" indent="0" algn="just">
              <a:buClr>
                <a:schemeClr val="dk1"/>
              </a:buClr>
              <a:buSzPts val="1100"/>
            </a:pPr>
            <a:r>
              <a:rPr lang="en-US" dirty="0" smtClean="0"/>
              <a:t>Used to refer to one of the norms</a:t>
            </a:r>
          </a:p>
          <a:p>
            <a:pPr marL="0" indent="0" algn="just">
              <a:buClr>
                <a:schemeClr val="dk1"/>
              </a:buClr>
              <a:buSzPts val="1100"/>
            </a:pPr>
            <a:r>
              <a:rPr lang="en-US" dirty="0" smtClean="0"/>
              <a:t>Used both for local varieties of </a:t>
            </a:r>
            <a:r>
              <a:rPr lang="en-US" dirty="0" smtClean="0"/>
              <a:t>E</a:t>
            </a:r>
            <a:r>
              <a:rPr lang="en-US" dirty="0" smtClean="0"/>
              <a:t>nglish</a:t>
            </a:r>
          </a:p>
          <a:p>
            <a:pPr marL="0" indent="0" algn="just">
              <a:buClr>
                <a:schemeClr val="dk1"/>
              </a:buClr>
              <a:buSzPts val="1100"/>
            </a:pPr>
            <a:r>
              <a:rPr lang="en-US" dirty="0" smtClean="0"/>
              <a:t>Non standard and sub-ordinate to languages</a:t>
            </a:r>
            <a:endParaRPr dirty="0"/>
          </a:p>
        </p:txBody>
      </p:sp>
      <p:sp>
        <p:nvSpPr>
          <p:cNvPr id="701" name="Google Shape;701;p14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Language:</a:t>
            </a:r>
          </a:p>
          <a:p>
            <a:pPr marL="0" indent="0" algn="just">
              <a:buClr>
                <a:schemeClr val="dk1"/>
              </a:buClr>
              <a:buSzPts val="1100"/>
            </a:pPr>
            <a:r>
              <a:rPr lang="en-US" dirty="0" smtClean="0"/>
              <a:t>Used to refer either to single linguistic norm or to a group of related norms</a:t>
            </a:r>
          </a:p>
          <a:p>
            <a:pPr marL="0" indent="0" algn="just">
              <a:buClr>
                <a:schemeClr val="dk1"/>
              </a:buClr>
              <a:buSzPts val="1100"/>
            </a:pPr>
            <a:r>
              <a:rPr lang="en-US" dirty="0" smtClean="0"/>
              <a:t>Used to mean both the super ordinate category and the standard variety</a:t>
            </a:r>
            <a:endParaRPr dirty="0"/>
          </a:p>
        </p:txBody>
      </p:sp>
      <p:sp>
        <p:nvSpPr>
          <p:cNvPr id="702" name="Google Shape;702;p14"/>
          <p:cNvSpPr txBox="1">
            <a:spLocks noGrp="1"/>
          </p:cNvSpPr>
          <p:nvPr>
            <p:ph type="body" idx="2"/>
          </p:nvPr>
        </p:nvSpPr>
        <p:spPr>
          <a:xfrm>
            <a:off x="1066800" y="3867150"/>
            <a:ext cx="7087200" cy="6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accent4"/>
                </a:solidFill>
              </a:rPr>
              <a:t>Vernacular: refer to the language a person grows up with and uses in everyday life in ordinary, commonplace, social interaction.</a:t>
            </a:r>
            <a:endParaRPr sz="1200" dirty="0">
              <a:solidFill>
                <a:schemeClr val="accent4"/>
              </a:solidFill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1.</a:t>
            </a:r>
            <a:endParaRPr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Mutual Intelligibity</a:t>
            </a:r>
            <a:endParaRPr dirty="0"/>
          </a:p>
        </p:txBody>
      </p:sp>
      <p:sp>
        <p:nvSpPr>
          <p:cNvPr id="717" name="Google Shape;717;p16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</a:t>
            </a:r>
            <a:r>
              <a:rPr lang="en" dirty="0" smtClean="0"/>
              <a:t>etermining the language and dialect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/>
              <a:t>Mutual intelligibity: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 smtClean="0"/>
              <a:t>IF SPEAKERS CAN UNDERSTAND EACH OTHER, THEY ARE SPEAKING DIALECTS OF THE SAME LANGUAGE; IF THEY CANNOT, THEY ARE SPEAKING DIFFERENT LANGUAGES</a:t>
            </a:r>
            <a:endParaRPr sz="3400" dirty="0"/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066800" y="742950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43815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9"/>
          <p:cNvSpPr txBox="1">
            <a:spLocks noGrp="1"/>
          </p:cNvSpPr>
          <p:nvPr>
            <p:ph type="subTitle" idx="4294967295"/>
          </p:nvPr>
        </p:nvSpPr>
        <p:spPr>
          <a:xfrm>
            <a:off x="1498200" y="3411552"/>
            <a:ext cx="6147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The role of social identity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736" name="Google Shape;736;p19"/>
          <p:cNvSpPr/>
          <p:nvPr/>
        </p:nvSpPr>
        <p:spPr>
          <a:xfrm>
            <a:off x="4572908" y="558817"/>
            <a:ext cx="1628410" cy="165009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7" name="Google Shape;737;p19"/>
          <p:cNvSpPr/>
          <p:nvPr/>
        </p:nvSpPr>
        <p:spPr>
          <a:xfrm rot="1473006">
            <a:off x="3092298" y="1382716"/>
            <a:ext cx="952095" cy="92740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3989895" y="2239026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1498200" y="2589275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chemeClr val="lt1"/>
                </a:solidFill>
              </a:rPr>
              <a:t>Power</a:t>
            </a:r>
            <a:r>
              <a:rPr lang="en" sz="6000" dirty="0" smtClean="0">
                <a:solidFill>
                  <a:schemeClr val="lt1"/>
                </a:solidFill>
              </a:rPr>
              <a:t> and Solidariy</a:t>
            </a:r>
            <a:endParaRPr sz="6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20"/>
          <p:cNvSpPr txBox="1">
            <a:spLocks noGrp="1"/>
          </p:cNvSpPr>
          <p:nvPr>
            <p:ph type="body" idx="1"/>
          </p:nvPr>
        </p:nvSpPr>
        <p:spPr>
          <a:xfrm>
            <a:off x="914400" y="1504950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Power </a:t>
            </a:r>
          </a:p>
          <a:p>
            <a:pPr>
              <a:buNone/>
            </a:pPr>
            <a:r>
              <a:rPr lang="en-US" dirty="0" smtClean="0"/>
              <a:t>	Power </a:t>
            </a:r>
            <a:r>
              <a:rPr lang="en-US" dirty="0" smtClean="0"/>
              <a:t>requires some kind </a:t>
            </a:r>
            <a:r>
              <a:rPr lang="en-US" dirty="0" smtClean="0"/>
              <a:t>of asymmetrical </a:t>
            </a:r>
            <a:r>
              <a:rPr lang="en-US" dirty="0" smtClean="0"/>
              <a:t>relationship between </a:t>
            </a:r>
            <a:r>
              <a:rPr lang="en-US" dirty="0" smtClean="0"/>
              <a:t>entities: one </a:t>
            </a:r>
            <a:r>
              <a:rPr lang="en-US" dirty="0" smtClean="0"/>
              <a:t>has more of something that is important, for example, status, money, </a:t>
            </a:r>
            <a:r>
              <a:rPr lang="en-US" dirty="0" smtClean="0"/>
              <a:t>influence, and </a:t>
            </a:r>
            <a:r>
              <a:rPr lang="en-US" dirty="0" smtClean="0"/>
              <a:t>so on, than the other or others</a:t>
            </a:r>
            <a:endParaRPr b="1" dirty="0"/>
          </a:p>
        </p:txBody>
      </p:sp>
      <p:sp>
        <p:nvSpPr>
          <p:cNvPr id="747" name="Google Shape;747;p20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2400" dirty="0" smtClean="0"/>
              <a:t>The various relationships among languages and dialects discussed above can be</a:t>
            </a:r>
            <a:br>
              <a:rPr lang="en-US" sz="2400" dirty="0" smtClean="0"/>
            </a:br>
            <a:r>
              <a:rPr lang="en-US" sz="2400" dirty="0" smtClean="0"/>
              <a:t>used to show how the concepts of power and solidarity help us understand what</a:t>
            </a:r>
            <a:br>
              <a:rPr lang="en-US" sz="2400" dirty="0" smtClean="0"/>
            </a:br>
            <a:r>
              <a:rPr lang="en-US" sz="2400" dirty="0" smtClean="0"/>
              <a:t>is happening.</a:t>
            </a:r>
            <a:endParaRPr sz="2400" dirty="0"/>
          </a:p>
        </p:txBody>
      </p:sp>
      <p:sp>
        <p:nvSpPr>
          <p:cNvPr id="748" name="Google Shape;748;p20"/>
          <p:cNvSpPr txBox="1">
            <a:spLocks noGrp="1"/>
          </p:cNvSpPr>
          <p:nvPr>
            <p:ph type="body" idx="2"/>
          </p:nvPr>
        </p:nvSpPr>
        <p:spPr>
          <a:xfrm>
            <a:off x="4724400" y="1504950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Solidarity</a:t>
            </a:r>
          </a:p>
          <a:p>
            <a:pPr>
              <a:buNone/>
            </a:pPr>
            <a:r>
              <a:rPr lang="en-US" dirty="0" smtClean="0"/>
              <a:t>	Solidarity, on </a:t>
            </a:r>
            <a:r>
              <a:rPr lang="en-US" dirty="0" smtClean="0"/>
              <a:t>the other hand, </a:t>
            </a:r>
            <a:r>
              <a:rPr lang="en-US" dirty="0" smtClean="0"/>
              <a:t>is a </a:t>
            </a:r>
            <a:r>
              <a:rPr lang="en-US" dirty="0" smtClean="0"/>
              <a:t>feeling of equality that people have with one </a:t>
            </a:r>
            <a:r>
              <a:rPr lang="en-US" dirty="0" smtClean="0"/>
              <a:t>another. </a:t>
            </a:r>
            <a:endParaRPr b="1" dirty="0"/>
          </a:p>
        </p:txBody>
      </p:sp>
      <p:sp>
        <p:nvSpPr>
          <p:cNvPr id="749" name="Google Shape;749;p2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9"/>
          <p:cNvSpPr txBox="1">
            <a:spLocks noGrp="1"/>
          </p:cNvSpPr>
          <p:nvPr>
            <p:ph type="subTitle" idx="4294967295"/>
          </p:nvPr>
        </p:nvSpPr>
        <p:spPr>
          <a:xfrm>
            <a:off x="1498200" y="3411552"/>
            <a:ext cx="6147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None/>
            </a:pPr>
            <a:r>
              <a:rPr lang="en-US" sz="1200" b="1" dirty="0" smtClean="0"/>
              <a:t>Standardization refers to the process by which a language has been codified </a:t>
            </a:r>
            <a:r>
              <a:rPr lang="en-US" sz="1200" b="1" dirty="0" smtClean="0"/>
              <a:t>in </a:t>
            </a:r>
            <a:r>
              <a:rPr lang="en-US" sz="1200" dirty="0" smtClean="0"/>
              <a:t>some </a:t>
            </a:r>
            <a:r>
              <a:rPr lang="en-US" sz="1200" dirty="0" smtClean="0"/>
              <a:t>way. That process usually involves the development of such things as </a:t>
            </a:r>
            <a:r>
              <a:rPr lang="en-US" sz="1200" dirty="0" smtClean="0"/>
              <a:t>grammars, spelling </a:t>
            </a:r>
            <a:r>
              <a:rPr lang="en-US" sz="1200" dirty="0" smtClean="0"/>
              <a:t>books, and dictionaries, and possibly a literature</a:t>
            </a:r>
            <a:endParaRPr sz="1200" dirty="0">
              <a:solidFill>
                <a:schemeClr val="lt1"/>
              </a:solidFill>
            </a:endParaRPr>
          </a:p>
        </p:txBody>
      </p:sp>
      <p:sp>
        <p:nvSpPr>
          <p:cNvPr id="736" name="Google Shape;736;p19"/>
          <p:cNvSpPr/>
          <p:nvPr/>
        </p:nvSpPr>
        <p:spPr>
          <a:xfrm>
            <a:off x="4572908" y="558817"/>
            <a:ext cx="1628410" cy="1650090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7" name="Google Shape;737;p19"/>
          <p:cNvSpPr/>
          <p:nvPr/>
        </p:nvSpPr>
        <p:spPr>
          <a:xfrm rot="1473006">
            <a:off x="3092298" y="1382716"/>
            <a:ext cx="952095" cy="92740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3989895" y="2239026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1498200" y="2589275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chemeClr val="lt1"/>
                </a:solidFill>
              </a:rPr>
              <a:t>Standardization</a:t>
            </a:r>
            <a:endParaRPr sz="6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8" name="Google Shape;758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754" name="Google Shape;754;p21"/>
          <p:cNvSpPr txBox="1">
            <a:spLocks noGrp="1"/>
          </p:cNvSpPr>
          <p:nvPr>
            <p:ph type="title" idx="4294967295"/>
          </p:nvPr>
        </p:nvSpPr>
        <p:spPr>
          <a:xfrm>
            <a:off x="0" y="661988"/>
            <a:ext cx="7086600" cy="550862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25" y="438150"/>
            <a:ext cx="56197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713</Words>
  <Application>Microsoft Office PowerPoint</Application>
  <PresentationFormat>On-screen Show (16:9)</PresentationFormat>
  <Paragraphs>80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Amatic SC</vt:lpstr>
      <vt:lpstr>Quicksand</vt:lpstr>
      <vt:lpstr>Short Stack</vt:lpstr>
      <vt:lpstr>Knight template</vt:lpstr>
      <vt:lpstr>LANGUAGE AND DIALECT</vt:lpstr>
      <vt:lpstr>Language or dialect </vt:lpstr>
      <vt:lpstr>1. Mutual Intelligibity</vt:lpstr>
      <vt:lpstr>Slide 4</vt:lpstr>
      <vt:lpstr>Slide 5</vt:lpstr>
      <vt:lpstr>Power and Solidariy</vt:lpstr>
      <vt:lpstr>The various relationships among languages and dialects discussed above can be used to show how the concepts of power and solidarity help us understand what is happening.</vt:lpstr>
      <vt:lpstr>Standardization</vt:lpstr>
      <vt:lpstr>Slide 9</vt:lpstr>
      <vt:lpstr>The standardization process</vt:lpstr>
      <vt:lpstr>The standard and language change</vt:lpstr>
      <vt:lpstr>Standard English?</vt:lpstr>
      <vt:lpstr>Trudgill (1995, 5–6) defines Standard English as the variety:</vt:lpstr>
      <vt:lpstr>Standard English is constantly changing and developing. Trudgill also points out that the standard is not the same as formal language, as the standard can also be used colloquially</vt:lpstr>
      <vt:lpstr>Regional dialect</vt:lpstr>
      <vt:lpstr>Dialect Continua</vt:lpstr>
      <vt:lpstr>Dialect Geography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nanda</dc:creator>
  <cp:lastModifiedBy>nanda</cp:lastModifiedBy>
  <cp:revision>23</cp:revision>
  <dcterms:modified xsi:type="dcterms:W3CDTF">2020-02-16T16:27:35Z</dcterms:modified>
</cp:coreProperties>
</file>