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sldIdLst>
    <p:sldId id="256" r:id="rId2"/>
    <p:sldId id="258" r:id="rId3"/>
    <p:sldId id="259" r:id="rId4"/>
    <p:sldId id="260" r:id="rId5"/>
    <p:sldId id="261" r:id="rId6"/>
    <p:sldId id="262" r:id="rId7"/>
    <p:sldId id="263" r:id="rId8"/>
    <p:sldId id="264" r:id="rId9"/>
    <p:sldId id="268" r:id="rId10"/>
    <p:sldId id="269" r:id="rId11"/>
    <p:sldId id="270" r:id="rId12"/>
    <p:sldId id="271" r:id="rId13"/>
    <p:sldId id="272" r:id="rId14"/>
    <p:sldId id="273" r:id="rId15"/>
    <p:sldId id="275" r:id="rId16"/>
    <p:sldId id="276" r:id="rId17"/>
    <p:sldId id="277" r:id="rId18"/>
    <p:sldId id="278" r:id="rId19"/>
    <p:sldId id="265" r:id="rId20"/>
    <p:sldId id="266" r:id="rId21"/>
    <p:sldId id="257" r:id="rId22"/>
    <p:sldId id="279" r:id="rId23"/>
    <p:sldId id="267" r:id="rId24"/>
    <p:sldId id="280" r:id="rId25"/>
    <p:sldId id="281" r:id="rId26"/>
    <p:sldId id="282" r:id="rId27"/>
    <p:sldId id="283" r:id="rId28"/>
    <p:sldId id="284" r:id="rId29"/>
    <p:sldId id="285" r:id="rId30"/>
    <p:sldId id="274" r:id="rId31"/>
    <p:sldId id="286"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50"/>
    <p:restoredTop sz="94886"/>
  </p:normalViewPr>
  <p:slideViewPr>
    <p:cSldViewPr snapToGrid="0" snapToObjects="1">
      <p:cViewPr varScale="1">
        <p:scale>
          <a:sx n="90" d="100"/>
          <a:sy n="90" d="100"/>
        </p:scale>
        <p:origin x="118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5923F103-BC34-4FE4-A40E-EDDEECFDA5D0}" type="datetimeFigureOut">
              <a:rPr lang="en-US" smtClean="0"/>
              <a:pPr/>
              <a:t>12/6/19</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1253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12/6/19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0847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12/6/19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75727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12/6/19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6278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12/6/19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3028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12/6/19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2376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12/6/19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5547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12/6/19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4119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12/6/19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770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1032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12/6/19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3552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4341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12/6/19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1120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12/6/19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2099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12/6/19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3512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12/6/19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8732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12/6/19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8412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2BE451C3-0FF4-47C4-B829-773ADF60F88C}" type="datetimeFigureOut">
              <a:rPr lang="en-US" smtClean="0"/>
              <a:t>12/6/19</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025260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E3810D5-2537-1143-986C-765B459A4388}"/>
              </a:ext>
            </a:extLst>
          </p:cNvPr>
          <p:cNvSpPr>
            <a:spLocks noGrp="1"/>
          </p:cNvSpPr>
          <p:nvPr>
            <p:ph type="subTitle" idx="1"/>
          </p:nvPr>
        </p:nvSpPr>
        <p:spPr/>
        <p:txBody>
          <a:bodyPr/>
          <a:lstStyle/>
          <a:p>
            <a:endParaRPr lang="en-US"/>
          </a:p>
        </p:txBody>
      </p:sp>
      <p:sp>
        <p:nvSpPr>
          <p:cNvPr id="8" name="Title 7">
            <a:extLst>
              <a:ext uri="{FF2B5EF4-FFF2-40B4-BE49-F238E27FC236}">
                <a16:creationId xmlns:a16="http://schemas.microsoft.com/office/drawing/2014/main" id="{94D56438-C752-7744-ABA1-4E72F8565C8C}"/>
              </a:ext>
            </a:extLst>
          </p:cNvPr>
          <p:cNvSpPr>
            <a:spLocks noGrp="1"/>
          </p:cNvSpPr>
          <p:nvPr>
            <p:ph type="ctrTitle"/>
          </p:nvPr>
        </p:nvSpPr>
        <p:spPr/>
        <p:txBody>
          <a:bodyPr/>
          <a:lstStyle/>
          <a:p>
            <a:r>
              <a:rPr lang="en-US" sz="4800" dirty="0"/>
              <a:t>MOOC 1-1: </a:t>
            </a:r>
            <a:r>
              <a:rPr lang="en-US" sz="4800" dirty="0" err="1"/>
              <a:t>Pengantar</a:t>
            </a:r>
            <a:r>
              <a:rPr lang="en-US" sz="4800" dirty="0"/>
              <a:t> </a:t>
            </a:r>
            <a:r>
              <a:rPr lang="en-US" sz="4800" dirty="0" err="1"/>
              <a:t>Promosi</a:t>
            </a:r>
            <a:r>
              <a:rPr lang="en-US" sz="4800" dirty="0"/>
              <a:t> </a:t>
            </a:r>
            <a:r>
              <a:rPr lang="en-US" sz="4800" dirty="0" err="1"/>
              <a:t>Kesehatan</a:t>
            </a:r>
            <a:r>
              <a:rPr lang="en-US" sz="4800" dirty="0"/>
              <a:t> Gigi &amp; </a:t>
            </a:r>
            <a:r>
              <a:rPr lang="en-US" sz="4800" dirty="0" err="1"/>
              <a:t>Mulut</a:t>
            </a:r>
            <a:r>
              <a:rPr lang="en-US" sz="4800" dirty="0"/>
              <a:t> (</a:t>
            </a:r>
            <a:r>
              <a:rPr lang="en-US" sz="4800" dirty="0" err="1"/>
              <a:t>Konsep</a:t>
            </a:r>
            <a:r>
              <a:rPr lang="en-US" sz="4800" dirty="0"/>
              <a:t> </a:t>
            </a:r>
            <a:r>
              <a:rPr lang="en-US" sz="4800" dirty="0" err="1"/>
              <a:t>Sehat-Sakit</a:t>
            </a:r>
            <a:r>
              <a:rPr lang="en-US" sz="4800" dirty="0"/>
              <a:t>) </a:t>
            </a:r>
          </a:p>
        </p:txBody>
      </p:sp>
    </p:spTree>
    <p:extLst>
      <p:ext uri="{BB962C8B-B14F-4D97-AF65-F5344CB8AC3E}">
        <p14:creationId xmlns:p14="http://schemas.microsoft.com/office/powerpoint/2010/main" val="4182930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VISI DAN MISI PROMOSI KESEHATAN MASYARAKAT</a:t>
            </a:r>
            <a:endParaRPr lang="en-US" dirty="0"/>
          </a:p>
        </p:txBody>
      </p:sp>
      <p:sp>
        <p:nvSpPr>
          <p:cNvPr id="3" name="Content Placeholder 2"/>
          <p:cNvSpPr>
            <a:spLocks noGrp="1"/>
          </p:cNvSpPr>
          <p:nvPr>
            <p:ph idx="1"/>
          </p:nvPr>
        </p:nvSpPr>
        <p:spPr/>
        <p:txBody>
          <a:bodyPr>
            <a:normAutofit lnSpcReduction="10000"/>
          </a:bodyPr>
          <a:lstStyle/>
          <a:p>
            <a:r>
              <a:rPr lang="fi-FI" dirty="0"/>
              <a:t>Ada 4 kata kunci yang tertuang dalam ”Visi” promosi kesehatan masyarakat, yaitu :</a:t>
            </a:r>
            <a:endParaRPr lang="en-US" dirty="0"/>
          </a:p>
          <a:p>
            <a:pPr marL="457200" indent="-457200">
              <a:buFont typeface="+mj-lt"/>
              <a:buAutoNum type="arabicPeriod"/>
            </a:pPr>
            <a:r>
              <a:rPr lang="fi-FI" dirty="0"/>
              <a:t>Masyarakat mau (</a:t>
            </a:r>
            <a:r>
              <a:rPr lang="fi-FI" i="1" dirty="0"/>
              <a:t>willingness</a:t>
            </a:r>
            <a:r>
              <a:rPr lang="fi-FI" dirty="0"/>
              <a:t>) memelihara dan meningkatkan kesehatannya</a:t>
            </a:r>
            <a:endParaRPr lang="en-US" dirty="0"/>
          </a:p>
          <a:p>
            <a:pPr marL="457200" indent="-457200">
              <a:buFont typeface="+mj-lt"/>
              <a:buAutoNum type="arabicPeriod"/>
            </a:pPr>
            <a:r>
              <a:rPr lang="fi-FI" dirty="0"/>
              <a:t>Masyarakat mampu (</a:t>
            </a:r>
            <a:r>
              <a:rPr lang="fi-FI" i="1" dirty="0"/>
              <a:t>Abillity</a:t>
            </a:r>
            <a:r>
              <a:rPr lang="fi-FI" dirty="0"/>
              <a:t>) memelihara dan meningkatkan kesehatannya.</a:t>
            </a:r>
            <a:endParaRPr lang="en-US" dirty="0"/>
          </a:p>
          <a:p>
            <a:pPr marL="457200" indent="-457200">
              <a:buFont typeface="+mj-lt"/>
              <a:buAutoNum type="arabicPeriod"/>
            </a:pPr>
            <a:r>
              <a:rPr lang="en-US" dirty="0" err="1"/>
              <a:t>Memelihara</a:t>
            </a:r>
            <a:r>
              <a:rPr lang="en-US" dirty="0"/>
              <a:t> </a:t>
            </a:r>
            <a:r>
              <a:rPr lang="en-US" dirty="0" err="1"/>
              <a:t>kesehatan</a:t>
            </a:r>
            <a:r>
              <a:rPr lang="en-US" dirty="0"/>
              <a:t> </a:t>
            </a:r>
            <a:r>
              <a:rPr lang="en-US" dirty="0" err="1"/>
              <a:t>berarti</a:t>
            </a:r>
            <a:r>
              <a:rPr lang="en-US" dirty="0"/>
              <a:t> </a:t>
            </a:r>
            <a:r>
              <a:rPr lang="en-US" dirty="0" err="1"/>
              <a:t>mau</a:t>
            </a:r>
            <a:r>
              <a:rPr lang="en-US" dirty="0"/>
              <a:t> </a:t>
            </a:r>
            <a:r>
              <a:rPr lang="en-US" dirty="0" err="1"/>
              <a:t>dan</a:t>
            </a:r>
            <a:r>
              <a:rPr lang="en-US" dirty="0"/>
              <a:t> </a:t>
            </a:r>
            <a:r>
              <a:rPr lang="en-US" dirty="0" err="1"/>
              <a:t>mampu</a:t>
            </a:r>
            <a:r>
              <a:rPr lang="en-US" dirty="0"/>
              <a:t> </a:t>
            </a:r>
            <a:r>
              <a:rPr lang="en-US" dirty="0" err="1"/>
              <a:t>mencegah</a:t>
            </a:r>
            <a:r>
              <a:rPr lang="en-US" dirty="0"/>
              <a:t> </a:t>
            </a:r>
            <a:r>
              <a:rPr lang="en-US" dirty="0" err="1"/>
              <a:t>penyakit</a:t>
            </a:r>
            <a:r>
              <a:rPr lang="en-US" dirty="0"/>
              <a:t>, </a:t>
            </a:r>
            <a:r>
              <a:rPr lang="en-US" dirty="0" err="1"/>
              <a:t>dan</a:t>
            </a:r>
            <a:r>
              <a:rPr lang="en-US" dirty="0"/>
              <a:t> </a:t>
            </a:r>
            <a:r>
              <a:rPr lang="en-US" dirty="0" err="1"/>
              <a:t>berusaha</a:t>
            </a:r>
            <a:r>
              <a:rPr lang="en-US" dirty="0"/>
              <a:t> </a:t>
            </a:r>
            <a:r>
              <a:rPr lang="en-US" dirty="0" err="1"/>
              <a:t>mencari</a:t>
            </a:r>
            <a:r>
              <a:rPr lang="en-US" dirty="0"/>
              <a:t> </a:t>
            </a:r>
            <a:r>
              <a:rPr lang="en-US" dirty="0" err="1"/>
              <a:t>pertolongan</a:t>
            </a:r>
            <a:r>
              <a:rPr lang="en-US" dirty="0"/>
              <a:t> </a:t>
            </a:r>
            <a:r>
              <a:rPr lang="en-US" dirty="0" err="1"/>
              <a:t>kesehatan</a:t>
            </a:r>
            <a:r>
              <a:rPr lang="en-US" dirty="0"/>
              <a:t> </a:t>
            </a:r>
            <a:r>
              <a:rPr lang="en-US" dirty="0" err="1"/>
              <a:t>apabila</a:t>
            </a:r>
            <a:r>
              <a:rPr lang="en-US" dirty="0"/>
              <a:t> </a:t>
            </a:r>
            <a:r>
              <a:rPr lang="en-US" dirty="0" err="1"/>
              <a:t>menderita</a:t>
            </a:r>
            <a:r>
              <a:rPr lang="en-US" dirty="0"/>
              <a:t> </a:t>
            </a:r>
            <a:r>
              <a:rPr lang="en-US" dirty="0" err="1"/>
              <a:t>penyakit</a:t>
            </a:r>
            <a:endParaRPr lang="en-US" dirty="0"/>
          </a:p>
          <a:p>
            <a:pPr marL="457200" indent="-457200">
              <a:buFont typeface="+mj-lt"/>
              <a:buAutoNum type="arabicPeriod"/>
            </a:pPr>
            <a:r>
              <a:rPr lang="en-US" dirty="0" err="1"/>
              <a:t>Masyarakat</a:t>
            </a:r>
            <a:r>
              <a:rPr lang="en-US" dirty="0"/>
              <a:t> </a:t>
            </a:r>
            <a:r>
              <a:rPr lang="en-US" dirty="0" err="1"/>
              <a:t>selalu</a:t>
            </a:r>
            <a:r>
              <a:rPr lang="en-US" dirty="0"/>
              <a:t> </a:t>
            </a:r>
            <a:r>
              <a:rPr lang="en-US" dirty="0" err="1"/>
              <a:t>aktif</a:t>
            </a:r>
            <a:r>
              <a:rPr lang="en-US" dirty="0"/>
              <a:t> </a:t>
            </a:r>
            <a:r>
              <a:rPr lang="en-US" dirty="0" err="1"/>
              <a:t>berusaha</a:t>
            </a:r>
            <a:r>
              <a:rPr lang="en-US" dirty="0"/>
              <a:t> </a:t>
            </a:r>
            <a:r>
              <a:rPr lang="en-US" dirty="0" err="1"/>
              <a:t>mencari</a:t>
            </a:r>
            <a:r>
              <a:rPr lang="en-US" dirty="0"/>
              <a:t> ide- ide </a:t>
            </a:r>
            <a:r>
              <a:rPr lang="en-US" dirty="0" err="1"/>
              <a:t>baru</a:t>
            </a:r>
            <a:r>
              <a:rPr lang="en-US" dirty="0"/>
              <a:t> </a:t>
            </a:r>
            <a:r>
              <a:rPr lang="en-US" dirty="0" err="1"/>
              <a:t>untuk</a:t>
            </a:r>
            <a:r>
              <a:rPr lang="en-US" dirty="0"/>
              <a:t> </a:t>
            </a:r>
            <a:r>
              <a:rPr lang="en-US" dirty="0" err="1"/>
              <a:t>mengelola</a:t>
            </a:r>
            <a:r>
              <a:rPr lang="en-US" dirty="0"/>
              <a:t> </a:t>
            </a:r>
            <a:r>
              <a:rPr lang="en-US" dirty="0" err="1"/>
              <a:t>lingkungan</a:t>
            </a:r>
            <a:r>
              <a:rPr lang="en-US" dirty="0"/>
              <a:t> yang </a:t>
            </a:r>
            <a:r>
              <a:rPr lang="en-US" dirty="0" err="1"/>
              <a:t>mendukung</a:t>
            </a:r>
            <a:r>
              <a:rPr lang="en-US" dirty="0"/>
              <a:t> </a:t>
            </a:r>
            <a:r>
              <a:rPr lang="en-US" dirty="0" err="1"/>
              <a:t>peningkatkan</a:t>
            </a:r>
            <a:r>
              <a:rPr lang="en-US" dirty="0"/>
              <a:t> </a:t>
            </a:r>
            <a:r>
              <a:rPr lang="en-US" dirty="0" err="1"/>
              <a:t>derajat</a:t>
            </a:r>
            <a:r>
              <a:rPr lang="en-US" dirty="0"/>
              <a:t> </a:t>
            </a:r>
            <a:r>
              <a:rPr lang="en-US" dirty="0" err="1"/>
              <a:t>kesehatannya</a:t>
            </a:r>
            <a:r>
              <a:rPr lang="en-US" dirty="0"/>
              <a:t>.</a:t>
            </a:r>
          </a:p>
        </p:txBody>
      </p:sp>
    </p:spTree>
    <p:extLst>
      <p:ext uri="{BB962C8B-B14F-4D97-AF65-F5344CB8AC3E}">
        <p14:creationId xmlns:p14="http://schemas.microsoft.com/office/powerpoint/2010/main" val="31797472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VISI DAN MISI PROMOSI KESEHATAN MASYARAKAT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fi-FI" dirty="0"/>
              <a:t>Bentuk operasional dari misi promosi kesehatan masyarakat minimal ada 3 hal yakni :</a:t>
            </a:r>
          </a:p>
          <a:p>
            <a:pPr marL="457200" indent="-457200">
              <a:buFont typeface="+mj-lt"/>
              <a:buAutoNum type="arabicPeriod"/>
            </a:pPr>
            <a:r>
              <a:rPr lang="fi-FI" dirty="0"/>
              <a:t>Advokasi (Advocate): Merupakan kegiatan yang dilakukan terhadap para penentu kebijakan dari berbagai tingkatan dan sektor terkait. Tujuan kegiatan ini adalah meyakinkan para penentu kebijakan, bahwa program promosi kesehatan masyarakat adalah sangat penting, oleh karena itu perlu dukungan dan partisipasi para penentu kebijakan atau para pengambil keputusan.</a:t>
            </a:r>
          </a:p>
          <a:p>
            <a:pPr marL="457200" indent="-457200">
              <a:buFont typeface="+mj-lt"/>
              <a:buAutoNum type="arabicPeriod"/>
            </a:pPr>
            <a:r>
              <a:rPr lang="fi-FI" dirty="0"/>
              <a:t>Menjembatani (</a:t>
            </a:r>
            <a:r>
              <a:rPr lang="fi-FI" i="1" dirty="0"/>
              <a:t>Mediate</a:t>
            </a:r>
            <a:r>
              <a:rPr lang="fi-FI" dirty="0"/>
              <a:t>) : Promosi kesehatan masyarakat juga mempunyai fungsi sebagai mediator antara sector</a:t>
            </a:r>
            <a:r>
              <a:rPr lang="en-US" dirty="0"/>
              <a:t> </a:t>
            </a:r>
            <a:r>
              <a:rPr lang="fi-FI" dirty="0"/>
              <a:t>kesehatan dengan sektor  yang lain sebagai mitra kerja sama dalam membangun derajat kesehatan masyarakat. Sebab tanpa jejaring kemitraan maka usaha untuk meningkatkan derajat kesehatan tidak akan maksimal, mengingat masalah</a:t>
            </a:r>
            <a:r>
              <a:rPr lang="en-US" dirty="0"/>
              <a:t> </a:t>
            </a:r>
            <a:r>
              <a:rPr lang="fi-FI" dirty="0"/>
              <a:t>kesehatan masyarakat yang sangat kompleks.</a:t>
            </a:r>
            <a:endParaRPr lang="en-US" dirty="0"/>
          </a:p>
          <a:p>
            <a:pPr marL="457200" indent="-457200">
              <a:buFont typeface="+mj-lt"/>
              <a:buAutoNum type="arabicPeriod"/>
            </a:pPr>
            <a:endParaRPr lang="fi-FI" dirty="0"/>
          </a:p>
        </p:txBody>
      </p:sp>
    </p:spTree>
    <p:extLst>
      <p:ext uri="{BB962C8B-B14F-4D97-AF65-F5344CB8AC3E}">
        <p14:creationId xmlns:p14="http://schemas.microsoft.com/office/powerpoint/2010/main" val="31270705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VISI DAN MISI PROMOSI KESEHATAN MASYARAKAT</a:t>
            </a:r>
            <a:endParaRPr lang="en-US" dirty="0"/>
          </a:p>
        </p:txBody>
      </p:sp>
      <p:sp>
        <p:nvSpPr>
          <p:cNvPr id="3" name="Content Placeholder 2"/>
          <p:cNvSpPr>
            <a:spLocks noGrp="1"/>
          </p:cNvSpPr>
          <p:nvPr>
            <p:ph idx="1"/>
          </p:nvPr>
        </p:nvSpPr>
        <p:spPr/>
        <p:txBody>
          <a:bodyPr>
            <a:normAutofit/>
          </a:bodyPr>
          <a:lstStyle/>
          <a:p>
            <a:pPr marL="0" indent="0">
              <a:buNone/>
            </a:pPr>
            <a:r>
              <a:rPr lang="fi-FI" dirty="0"/>
              <a:t>Bentuk operasional dari misi promosi kesehatan masyarakat minimal ada 3 hal yakni :</a:t>
            </a:r>
          </a:p>
          <a:p>
            <a:pPr marL="457200" indent="-457200">
              <a:buFont typeface="+mj-lt"/>
              <a:buAutoNum type="arabicPeriod" startAt="3"/>
            </a:pPr>
            <a:r>
              <a:rPr lang="fi-FI" dirty="0"/>
              <a:t>Memampukan (Enable) : Karena misi promosi kesehatan adalah membuat masyarakat mampu meningkatkan derajat kesehatannya, maka bentuk kegiatannya adalah melakukan upaya pelatihan ketrampilan masyarakat, baik dalam bentuk pelatihan kader kesehatan, maupun bentuk konseling. (WHO, 1989)</a:t>
            </a:r>
          </a:p>
          <a:p>
            <a:pPr marL="457200" indent="-457200">
              <a:buFont typeface="+mj-lt"/>
              <a:buAutoNum type="arabicPeriod" startAt="3"/>
            </a:pPr>
            <a:endParaRPr lang="fi-FI" dirty="0"/>
          </a:p>
        </p:txBody>
      </p:sp>
    </p:spTree>
    <p:extLst>
      <p:ext uri="{BB962C8B-B14F-4D97-AF65-F5344CB8AC3E}">
        <p14:creationId xmlns:p14="http://schemas.microsoft.com/office/powerpoint/2010/main" val="33905635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RUANG LINGKUP PROMOSI KESEHATAN DI KEDOKTERAN</a:t>
            </a:r>
          </a:p>
        </p:txBody>
      </p:sp>
      <p:sp>
        <p:nvSpPr>
          <p:cNvPr id="3" name="Content Placeholder 2"/>
          <p:cNvSpPr>
            <a:spLocks noGrp="1"/>
          </p:cNvSpPr>
          <p:nvPr>
            <p:ph idx="1"/>
          </p:nvPr>
        </p:nvSpPr>
        <p:spPr/>
        <p:txBody>
          <a:bodyPr>
            <a:normAutofit/>
          </a:bodyPr>
          <a:lstStyle/>
          <a:p>
            <a:r>
              <a:rPr lang="id-ID" sz="2400" dirty="0"/>
              <a:t>Ditinjau dari jenis aspek pelayanan kesehatan, maka promosi kesehatan dikategorikan</a:t>
            </a:r>
            <a:r>
              <a:rPr lang="en-US" sz="2400" dirty="0"/>
              <a:t> </a:t>
            </a:r>
            <a:r>
              <a:rPr lang="id-ID" sz="2400" dirty="0"/>
              <a:t>dalam 4 jenis pelayanan, yaitu</a:t>
            </a:r>
            <a:r>
              <a:rPr lang="en-US" sz="2400" dirty="0"/>
              <a:t>:</a:t>
            </a:r>
          </a:p>
          <a:p>
            <a:pPr marL="457200" indent="-457200">
              <a:buFont typeface="+mj-lt"/>
              <a:buAutoNum type="arabicPeriod"/>
            </a:pPr>
            <a:r>
              <a:rPr lang="id-ID" sz="2400" dirty="0"/>
              <a:t>Promosi kesehatan tingkat promotif</a:t>
            </a:r>
            <a:endParaRPr lang="en-US" sz="2400" dirty="0"/>
          </a:p>
          <a:p>
            <a:pPr marL="457200" indent="-457200">
              <a:buFont typeface="+mj-lt"/>
              <a:buAutoNum type="arabicPeriod"/>
            </a:pPr>
            <a:r>
              <a:rPr lang="id-ID" sz="2400" dirty="0"/>
              <a:t>Promosi </a:t>
            </a:r>
            <a:r>
              <a:rPr lang="id-ID" sz="2400"/>
              <a:t>kesehatan tingkat </a:t>
            </a:r>
            <a:r>
              <a:rPr lang="id-ID" sz="2400" dirty="0"/>
              <a:t>preventif</a:t>
            </a:r>
            <a:endParaRPr lang="en-US" sz="2400" dirty="0"/>
          </a:p>
          <a:p>
            <a:pPr marL="457200" indent="-457200">
              <a:buFont typeface="+mj-lt"/>
              <a:buAutoNum type="arabicPeriod"/>
            </a:pPr>
            <a:r>
              <a:rPr lang="id-ID" sz="2400" dirty="0"/>
              <a:t>Promosi kesehatan tingkat kuratif</a:t>
            </a:r>
            <a:endParaRPr lang="en-US" sz="2400" dirty="0"/>
          </a:p>
          <a:p>
            <a:pPr marL="457200" indent="-457200">
              <a:buFont typeface="+mj-lt"/>
              <a:buAutoNum type="arabicPeriod"/>
            </a:pPr>
            <a:r>
              <a:rPr lang="id-ID" sz="2400" dirty="0"/>
              <a:t>Promosi kesehatan tingkat rehabilitatif</a:t>
            </a:r>
          </a:p>
        </p:txBody>
      </p:sp>
    </p:spTree>
    <p:extLst>
      <p:ext uri="{BB962C8B-B14F-4D97-AF65-F5344CB8AC3E}">
        <p14:creationId xmlns:p14="http://schemas.microsoft.com/office/powerpoint/2010/main" val="29318488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RUANG LINGKUP PROMOSI KESEHATAN DI KEDOKTERAN</a:t>
            </a:r>
          </a:p>
        </p:txBody>
      </p:sp>
      <p:sp>
        <p:nvSpPr>
          <p:cNvPr id="3" name="Content Placeholder 2"/>
          <p:cNvSpPr>
            <a:spLocks noGrp="1"/>
          </p:cNvSpPr>
          <p:nvPr>
            <p:ph idx="1"/>
          </p:nvPr>
        </p:nvSpPr>
        <p:spPr/>
        <p:txBody>
          <a:bodyPr>
            <a:normAutofit fontScale="92500" lnSpcReduction="20000"/>
          </a:bodyPr>
          <a:lstStyle/>
          <a:p>
            <a:pPr marL="457200" indent="-457200">
              <a:buFont typeface="+mj-lt"/>
              <a:buAutoNum type="arabicPeriod"/>
            </a:pPr>
            <a:r>
              <a:rPr lang="id-ID" sz="2400" b="1" dirty="0"/>
              <a:t>Promosi kesehatan tingkat promotif</a:t>
            </a:r>
            <a:r>
              <a:rPr lang="en-US" sz="2400" b="1" dirty="0"/>
              <a:t>: </a:t>
            </a:r>
            <a:r>
              <a:rPr lang="en-US" sz="2400" dirty="0"/>
              <a:t>K</a:t>
            </a:r>
            <a:r>
              <a:rPr lang="id-ID" sz="2400" dirty="0"/>
              <a:t>egiatan promosi kesehatan secara berkala dan kontinu yang ditujukan kepada</a:t>
            </a:r>
            <a:r>
              <a:rPr lang="en-US" sz="2400" dirty="0"/>
              <a:t> </a:t>
            </a:r>
            <a:r>
              <a:rPr lang="id-ID" sz="2400" dirty="0"/>
              <a:t>kelompok masyarakat yang sehat, agar tidak menjadi sakit</a:t>
            </a:r>
            <a:r>
              <a:rPr lang="en-US" sz="2400" dirty="0"/>
              <a:t>, </a:t>
            </a:r>
            <a:r>
              <a:rPr lang="en-US" sz="2400" dirty="0" err="1"/>
              <a:t>atau</a:t>
            </a:r>
            <a:r>
              <a:rPr lang="en-US" sz="2400" dirty="0"/>
              <a:t> </a:t>
            </a:r>
            <a:r>
              <a:rPr lang="en-US" sz="2400" dirty="0" err="1"/>
              <a:t>menjadi</a:t>
            </a:r>
            <a:r>
              <a:rPr lang="en-US" sz="2400" dirty="0"/>
              <a:t> </a:t>
            </a:r>
            <a:r>
              <a:rPr lang="en-US" sz="2400" dirty="0" err="1"/>
              <a:t>lebih</a:t>
            </a:r>
            <a:r>
              <a:rPr lang="en-US" sz="2400" dirty="0"/>
              <a:t> </a:t>
            </a:r>
            <a:r>
              <a:rPr lang="en-US" sz="2400" dirty="0" err="1"/>
              <a:t>sehat</a:t>
            </a:r>
            <a:r>
              <a:rPr lang="id-ID" sz="2400" dirty="0"/>
              <a:t>. Jadi fokus kegiatan ini</a:t>
            </a:r>
            <a:r>
              <a:rPr lang="en-US" sz="2400" dirty="0"/>
              <a:t> </a:t>
            </a:r>
            <a:r>
              <a:rPr lang="id-ID" sz="2400" dirty="0"/>
              <a:t>adalah agar terjadi peningkatan kesadaran (merubah perilaku) dan kemampuan agar</a:t>
            </a:r>
            <a:r>
              <a:rPr lang="en-US" sz="2400" dirty="0"/>
              <a:t> </a:t>
            </a:r>
            <a:r>
              <a:rPr lang="id-ID" sz="2400" dirty="0"/>
              <a:t>mampu menjaga</a:t>
            </a:r>
            <a:r>
              <a:rPr lang="en-US" sz="2400" dirty="0"/>
              <a:t> </a:t>
            </a:r>
            <a:r>
              <a:rPr lang="en-US" sz="2400" dirty="0" err="1"/>
              <a:t>atau</a:t>
            </a:r>
            <a:r>
              <a:rPr lang="en-US" sz="2400" dirty="0"/>
              <a:t> </a:t>
            </a:r>
            <a:r>
              <a:rPr lang="en-US" sz="2400" dirty="0" err="1"/>
              <a:t>meningkatkan</a:t>
            </a:r>
            <a:r>
              <a:rPr lang="en-US" sz="2400" dirty="0"/>
              <a:t> status</a:t>
            </a:r>
            <a:r>
              <a:rPr lang="id-ID" sz="2400" dirty="0"/>
              <a:t> kesehatannya</a:t>
            </a:r>
            <a:endParaRPr lang="en-US" sz="2400" dirty="0"/>
          </a:p>
          <a:p>
            <a:pPr marL="457200" indent="0">
              <a:buNone/>
            </a:pPr>
            <a:r>
              <a:rPr lang="en-US" sz="2200" b="1" dirty="0" err="1"/>
              <a:t>Contoh</a:t>
            </a:r>
            <a:r>
              <a:rPr lang="en-US" sz="2200" b="1" dirty="0"/>
              <a:t>: </a:t>
            </a:r>
            <a:r>
              <a:rPr lang="en-US" sz="2200" dirty="0" err="1"/>
              <a:t>Seorang</a:t>
            </a:r>
            <a:r>
              <a:rPr lang="en-US" sz="2200" dirty="0"/>
              <a:t> </a:t>
            </a:r>
            <a:r>
              <a:rPr lang="en-US" sz="2200" dirty="0" err="1"/>
              <a:t>dokter</a:t>
            </a:r>
            <a:r>
              <a:rPr lang="en-US" sz="2200" dirty="0"/>
              <a:t> yang </a:t>
            </a:r>
            <a:r>
              <a:rPr lang="en-US" sz="2200" dirty="0" err="1"/>
              <a:t>memberikan</a:t>
            </a:r>
            <a:r>
              <a:rPr lang="en-US" sz="2200" dirty="0"/>
              <a:t> </a:t>
            </a:r>
            <a:r>
              <a:rPr lang="en-US" sz="2200" dirty="0" err="1"/>
              <a:t>pelatihan</a:t>
            </a:r>
            <a:r>
              <a:rPr lang="en-US" sz="2200" dirty="0"/>
              <a:t> </a:t>
            </a:r>
            <a:r>
              <a:rPr lang="en-US" sz="2200" dirty="0" err="1"/>
              <a:t>berolahraga</a:t>
            </a:r>
            <a:r>
              <a:rPr lang="en-US" sz="2200" dirty="0"/>
              <a:t> yang </a:t>
            </a:r>
            <a:r>
              <a:rPr lang="en-US" sz="2200" dirty="0" err="1"/>
              <a:t>efektif</a:t>
            </a:r>
            <a:r>
              <a:rPr lang="en-US" sz="2200" dirty="0"/>
              <a:t> </a:t>
            </a:r>
            <a:r>
              <a:rPr lang="en-US" sz="2200" dirty="0" err="1"/>
              <a:t>dan</a:t>
            </a:r>
            <a:r>
              <a:rPr lang="en-US" sz="2200" dirty="0"/>
              <a:t> </a:t>
            </a:r>
            <a:r>
              <a:rPr lang="en-US" sz="2200" dirty="0" err="1"/>
              <a:t>efisien</a:t>
            </a:r>
            <a:r>
              <a:rPr lang="en-US" sz="2200" dirty="0"/>
              <a:t> </a:t>
            </a:r>
            <a:r>
              <a:rPr lang="en-US" sz="2200" dirty="0" err="1"/>
              <a:t>pada</a:t>
            </a:r>
            <a:r>
              <a:rPr lang="en-US" sz="2200" dirty="0"/>
              <a:t> </a:t>
            </a:r>
            <a:r>
              <a:rPr lang="en-US" sz="2200" dirty="0" err="1"/>
              <a:t>kelompok</a:t>
            </a:r>
            <a:r>
              <a:rPr lang="en-US" sz="2200" dirty="0"/>
              <a:t> </a:t>
            </a:r>
            <a:r>
              <a:rPr lang="en-US" sz="2200" dirty="0" err="1"/>
              <a:t>masyarakat</a:t>
            </a:r>
            <a:r>
              <a:rPr lang="en-US" sz="2200" dirty="0"/>
              <a:t> </a:t>
            </a:r>
            <a:r>
              <a:rPr lang="en-US" sz="2200" dirty="0" err="1"/>
              <a:t>usia</a:t>
            </a:r>
            <a:r>
              <a:rPr lang="en-US" sz="2200" dirty="0"/>
              <a:t> </a:t>
            </a:r>
            <a:r>
              <a:rPr lang="en-US" sz="2200" dirty="0" err="1"/>
              <a:t>produktif</a:t>
            </a:r>
            <a:r>
              <a:rPr lang="en-US" sz="2200" dirty="0"/>
              <a:t> </a:t>
            </a:r>
            <a:r>
              <a:rPr lang="en-US" sz="2200" dirty="0" err="1"/>
              <a:t>sebagai</a:t>
            </a:r>
            <a:r>
              <a:rPr lang="en-US" sz="2200" dirty="0"/>
              <a:t> </a:t>
            </a:r>
            <a:r>
              <a:rPr lang="en-US" sz="2200" dirty="0" err="1"/>
              <a:t>upaya</a:t>
            </a:r>
            <a:r>
              <a:rPr lang="en-US" sz="2200" dirty="0"/>
              <a:t> </a:t>
            </a:r>
            <a:r>
              <a:rPr lang="en-US" sz="2200" dirty="0" err="1"/>
              <a:t>meningkatkan</a:t>
            </a:r>
            <a:r>
              <a:rPr lang="en-US" sz="2200" dirty="0"/>
              <a:t> </a:t>
            </a:r>
            <a:r>
              <a:rPr lang="en-US" sz="2200" dirty="0" err="1"/>
              <a:t>kesehatan</a:t>
            </a:r>
            <a:r>
              <a:rPr lang="en-US" sz="2200" dirty="0"/>
              <a:t> </a:t>
            </a:r>
            <a:r>
              <a:rPr lang="en-US" sz="2200" dirty="0" err="1"/>
              <a:t>dan</a:t>
            </a:r>
            <a:r>
              <a:rPr lang="en-US" sz="2200" dirty="0"/>
              <a:t> stamina </a:t>
            </a:r>
            <a:r>
              <a:rPr lang="en-US" sz="2200" dirty="0" err="1"/>
              <a:t>tubuh</a:t>
            </a:r>
            <a:r>
              <a:rPr lang="en-US" sz="2200" dirty="0"/>
              <a:t> </a:t>
            </a:r>
            <a:r>
              <a:rPr lang="en-US" sz="2200" dirty="0" err="1"/>
              <a:t>selama</a:t>
            </a:r>
            <a:r>
              <a:rPr lang="en-US" sz="2200" dirty="0"/>
              <a:t> </a:t>
            </a:r>
            <a:r>
              <a:rPr lang="en-US" sz="2200" dirty="0" err="1"/>
              <a:t>bekerja</a:t>
            </a:r>
            <a:r>
              <a:rPr lang="en-US" sz="2200" dirty="0"/>
              <a:t>.</a:t>
            </a:r>
            <a:endParaRPr lang="en-US" sz="2200" i="1" dirty="0"/>
          </a:p>
        </p:txBody>
      </p:sp>
    </p:spTree>
    <p:extLst>
      <p:ext uri="{BB962C8B-B14F-4D97-AF65-F5344CB8AC3E}">
        <p14:creationId xmlns:p14="http://schemas.microsoft.com/office/powerpoint/2010/main" val="34609695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RUANG LINGKUP PROMOSI KESEHATAN DI KEDOKTERAN</a:t>
            </a:r>
          </a:p>
        </p:txBody>
      </p:sp>
      <p:sp>
        <p:nvSpPr>
          <p:cNvPr id="3" name="Content Placeholder 2"/>
          <p:cNvSpPr>
            <a:spLocks noGrp="1"/>
          </p:cNvSpPr>
          <p:nvPr>
            <p:ph idx="1"/>
          </p:nvPr>
        </p:nvSpPr>
        <p:spPr/>
        <p:txBody>
          <a:bodyPr>
            <a:normAutofit fontScale="85000" lnSpcReduction="20000"/>
          </a:bodyPr>
          <a:lstStyle/>
          <a:p>
            <a:pPr marL="457200" lvl="0" indent="-457200">
              <a:buFont typeface="+mj-lt"/>
              <a:buAutoNum type="arabicPeriod" startAt="2"/>
            </a:pPr>
            <a:r>
              <a:rPr lang="id-ID" sz="2400" b="1" dirty="0"/>
              <a:t>Promosi kesehatan pada tingkat preventif</a:t>
            </a:r>
            <a:r>
              <a:rPr lang="en-US" sz="2400" dirty="0"/>
              <a:t> : </a:t>
            </a:r>
            <a:r>
              <a:rPr lang="id-ID" sz="2400" dirty="0"/>
              <a:t>Kegiatan promosi kesehatan tidak hanya pada kelompok masyarakat yang sehat,</a:t>
            </a:r>
            <a:r>
              <a:rPr lang="en-US" sz="2400" dirty="0"/>
              <a:t> </a:t>
            </a:r>
            <a:r>
              <a:rPr lang="id-ID" sz="2400" dirty="0"/>
              <a:t>tetapi juga kelompok masyarakat yang memiliki resiko kena penyakit (</a:t>
            </a:r>
            <a:r>
              <a:rPr lang="id-ID" sz="2400" i="1" dirty="0"/>
              <a:t>high risk</a:t>
            </a:r>
            <a:r>
              <a:rPr lang="id-ID" sz="2400" dirty="0"/>
              <a:t>),</a:t>
            </a:r>
            <a:r>
              <a:rPr lang="en-US" sz="2400" dirty="0"/>
              <a:t> </a:t>
            </a:r>
            <a:r>
              <a:rPr lang="id-ID" sz="2400" dirty="0"/>
              <a:t>seperti kelompok ibu hamil, perokok berat, kelompok obesitas, kelompok pekerja</a:t>
            </a:r>
            <a:r>
              <a:rPr lang="en-US" sz="2400" dirty="0"/>
              <a:t> </a:t>
            </a:r>
            <a:r>
              <a:rPr lang="id-ID" sz="2400" dirty="0"/>
              <a:t>tambang tertentu (tambang belerang),kelompok pekerja pabrik dan</a:t>
            </a:r>
            <a:r>
              <a:rPr lang="en-US" sz="2400" dirty="0"/>
              <a:t> </a:t>
            </a:r>
            <a:r>
              <a:rPr lang="id-ID" sz="2400" dirty="0"/>
              <a:t>kelompok yang secara genetik menderita kanker rahim dan payudara, serta keluarga</a:t>
            </a:r>
            <a:r>
              <a:rPr lang="en-US" sz="2400" dirty="0"/>
              <a:t> </a:t>
            </a:r>
            <a:r>
              <a:rPr lang="id-ID" sz="2400" dirty="0"/>
              <a:t>pengidap hypertensi dan lain- lain. Ini disebut sebagai </a:t>
            </a:r>
            <a:r>
              <a:rPr lang="id-ID" sz="2400" b="1" i="1" dirty="0"/>
              <a:t>Primary prevention</a:t>
            </a:r>
            <a:r>
              <a:rPr lang="id-ID" sz="2400" b="1" dirty="0"/>
              <a:t>.</a:t>
            </a:r>
            <a:endParaRPr lang="en-US" sz="2400" b="1" dirty="0"/>
          </a:p>
          <a:p>
            <a:pPr marL="457200" lvl="0" indent="0">
              <a:buNone/>
            </a:pPr>
            <a:r>
              <a:rPr lang="en-US" sz="2400" b="1" dirty="0" err="1"/>
              <a:t>Contoh</a:t>
            </a:r>
            <a:r>
              <a:rPr lang="en-US" sz="2400" b="1" dirty="0"/>
              <a:t>: </a:t>
            </a:r>
            <a:r>
              <a:rPr lang="en-US" sz="2400" dirty="0" err="1"/>
              <a:t>Seorang</a:t>
            </a:r>
            <a:r>
              <a:rPr lang="en-US" sz="2400" dirty="0"/>
              <a:t> </a:t>
            </a:r>
            <a:r>
              <a:rPr lang="en-US" sz="2400" dirty="0" err="1"/>
              <a:t>dokter</a:t>
            </a:r>
            <a:r>
              <a:rPr lang="en-US" sz="2400" dirty="0"/>
              <a:t> yang </a:t>
            </a:r>
            <a:r>
              <a:rPr lang="en-US" sz="2400" dirty="0" err="1"/>
              <a:t>rutin</a:t>
            </a:r>
            <a:r>
              <a:rPr lang="en-US" sz="2400" dirty="0"/>
              <a:t> </a:t>
            </a:r>
            <a:r>
              <a:rPr lang="en-US" sz="2400" dirty="0" err="1"/>
              <a:t>melakukan</a:t>
            </a:r>
            <a:r>
              <a:rPr lang="en-US" sz="2400" dirty="0"/>
              <a:t> </a:t>
            </a:r>
            <a:r>
              <a:rPr lang="en-US" sz="2400" dirty="0" err="1"/>
              <a:t>upaya</a:t>
            </a:r>
            <a:r>
              <a:rPr lang="en-US" sz="2400" dirty="0"/>
              <a:t> </a:t>
            </a:r>
            <a:r>
              <a:rPr lang="en-US" sz="2400" dirty="0" err="1"/>
              <a:t>deteksi</a:t>
            </a:r>
            <a:r>
              <a:rPr lang="en-US" sz="2400" dirty="0"/>
              <a:t> </a:t>
            </a:r>
            <a:r>
              <a:rPr lang="en-US" sz="2400" dirty="0" err="1"/>
              <a:t>dini</a:t>
            </a:r>
            <a:r>
              <a:rPr lang="en-US" sz="2400" dirty="0"/>
              <a:t> </a:t>
            </a:r>
            <a:r>
              <a:rPr lang="en-US" sz="2400" dirty="0" err="1"/>
              <a:t>kanker</a:t>
            </a:r>
            <a:r>
              <a:rPr lang="en-US" sz="2400" dirty="0"/>
              <a:t> cervix </a:t>
            </a:r>
            <a:r>
              <a:rPr lang="en-US" sz="2400" dirty="0" err="1"/>
              <a:t>dengan</a:t>
            </a:r>
            <a:r>
              <a:rPr lang="en-US" sz="2400" dirty="0"/>
              <a:t> </a:t>
            </a:r>
            <a:r>
              <a:rPr lang="en-US" sz="2400" dirty="0" err="1"/>
              <a:t>bekerjasama</a:t>
            </a:r>
            <a:r>
              <a:rPr lang="en-US" sz="2400" dirty="0"/>
              <a:t> </a:t>
            </a:r>
            <a:r>
              <a:rPr lang="en-US" sz="2400" dirty="0" err="1"/>
              <a:t>dengan</a:t>
            </a:r>
            <a:r>
              <a:rPr lang="en-US" sz="2400" dirty="0"/>
              <a:t> </a:t>
            </a:r>
            <a:r>
              <a:rPr lang="en-US" sz="2400" dirty="0" err="1"/>
              <a:t>laboratorium</a:t>
            </a:r>
            <a:r>
              <a:rPr lang="en-US" sz="2400" dirty="0"/>
              <a:t> </a:t>
            </a:r>
            <a:r>
              <a:rPr lang="en-US" sz="2400" dirty="0" err="1"/>
              <a:t>kesehatan</a:t>
            </a:r>
            <a:r>
              <a:rPr lang="en-US" sz="2400" dirty="0"/>
              <a:t>, </a:t>
            </a:r>
            <a:r>
              <a:rPr lang="en-US" sz="2400" dirty="0" err="1"/>
              <a:t>pada</a:t>
            </a:r>
            <a:r>
              <a:rPr lang="en-US" sz="2400" dirty="0"/>
              <a:t> </a:t>
            </a:r>
            <a:r>
              <a:rPr lang="en-US" sz="2400" dirty="0" err="1"/>
              <a:t>seluruh</a:t>
            </a:r>
            <a:r>
              <a:rPr lang="en-US" sz="2400" dirty="0"/>
              <a:t> </a:t>
            </a:r>
            <a:r>
              <a:rPr lang="en-US" sz="2400" dirty="0" err="1"/>
              <a:t>karyawan</a:t>
            </a:r>
            <a:r>
              <a:rPr lang="en-US" sz="2400" dirty="0"/>
              <a:t> </a:t>
            </a:r>
            <a:r>
              <a:rPr lang="en-US" sz="2400" dirty="0" err="1"/>
              <a:t>wanita</a:t>
            </a:r>
            <a:r>
              <a:rPr lang="en-US" sz="2400" dirty="0"/>
              <a:t> </a:t>
            </a:r>
            <a:r>
              <a:rPr lang="en-US" sz="2400" dirty="0" err="1"/>
              <a:t>beresiko</a:t>
            </a:r>
            <a:r>
              <a:rPr lang="en-US" sz="2400" dirty="0"/>
              <a:t> </a:t>
            </a:r>
            <a:r>
              <a:rPr lang="en-US" sz="2400" dirty="0" err="1"/>
              <a:t>kanker</a:t>
            </a:r>
            <a:r>
              <a:rPr lang="en-US" sz="2400" dirty="0"/>
              <a:t> cervix di </a:t>
            </a:r>
            <a:r>
              <a:rPr lang="en-US" sz="2400" dirty="0" err="1"/>
              <a:t>sebuah</a:t>
            </a:r>
            <a:r>
              <a:rPr lang="en-US" sz="2400" dirty="0"/>
              <a:t> </a:t>
            </a:r>
            <a:r>
              <a:rPr lang="en-US" sz="2400" dirty="0" err="1"/>
              <a:t>perusahaan</a:t>
            </a:r>
            <a:endParaRPr lang="en-US" sz="2400" dirty="0"/>
          </a:p>
        </p:txBody>
      </p:sp>
    </p:spTree>
    <p:extLst>
      <p:ext uri="{BB962C8B-B14F-4D97-AF65-F5344CB8AC3E}">
        <p14:creationId xmlns:p14="http://schemas.microsoft.com/office/powerpoint/2010/main" val="5535157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RUANG LINGKUP PROMOSI KESEHATAN DI KEDOKTERAN</a:t>
            </a:r>
          </a:p>
        </p:txBody>
      </p:sp>
      <p:sp>
        <p:nvSpPr>
          <p:cNvPr id="3" name="Content Placeholder 2"/>
          <p:cNvSpPr>
            <a:spLocks noGrp="1"/>
          </p:cNvSpPr>
          <p:nvPr>
            <p:ph idx="1"/>
          </p:nvPr>
        </p:nvSpPr>
        <p:spPr/>
        <p:txBody>
          <a:bodyPr>
            <a:normAutofit fontScale="92500" lnSpcReduction="20000"/>
          </a:bodyPr>
          <a:lstStyle/>
          <a:p>
            <a:pPr marL="457200" lvl="0" indent="-457200">
              <a:buFont typeface="+mj-lt"/>
              <a:buAutoNum type="arabicPeriod" startAt="3"/>
            </a:pPr>
            <a:r>
              <a:rPr lang="en-US" sz="2400" b="1" dirty="0" err="1"/>
              <a:t>Promosi</a:t>
            </a:r>
            <a:r>
              <a:rPr lang="en-US" sz="2400" b="1" dirty="0"/>
              <a:t> </a:t>
            </a:r>
            <a:r>
              <a:rPr lang="en-US" sz="2400" b="1" dirty="0" err="1"/>
              <a:t>kesehatan</a:t>
            </a:r>
            <a:r>
              <a:rPr lang="en-US" sz="2400" b="1" dirty="0"/>
              <a:t> </a:t>
            </a:r>
            <a:r>
              <a:rPr lang="en-US" sz="2400" b="1" dirty="0" err="1"/>
              <a:t>tingkat</a:t>
            </a:r>
            <a:r>
              <a:rPr lang="en-US" sz="2400" b="1" dirty="0"/>
              <a:t> </a:t>
            </a:r>
            <a:r>
              <a:rPr lang="en-US" sz="2400" b="1" dirty="0" err="1"/>
              <a:t>kuratif</a:t>
            </a:r>
            <a:r>
              <a:rPr lang="en-US" sz="2400" dirty="0"/>
              <a:t>: </a:t>
            </a:r>
            <a:r>
              <a:rPr lang="en-US" sz="2400" dirty="0" err="1"/>
              <a:t>Kegiatan</a:t>
            </a:r>
            <a:r>
              <a:rPr lang="en-US" sz="2400" dirty="0"/>
              <a:t> </a:t>
            </a:r>
            <a:r>
              <a:rPr lang="en-US" sz="2400" dirty="0" err="1"/>
              <a:t>promosi</a:t>
            </a:r>
            <a:r>
              <a:rPr lang="en-US" sz="2400" dirty="0"/>
              <a:t> </a:t>
            </a:r>
            <a:r>
              <a:rPr lang="en-US" sz="2400" dirty="0" err="1"/>
              <a:t>kesehatan</a:t>
            </a:r>
            <a:r>
              <a:rPr lang="en-US" sz="2400" dirty="0"/>
              <a:t> yang </a:t>
            </a:r>
            <a:r>
              <a:rPr lang="en-US" sz="2400" dirty="0" err="1"/>
              <a:t>ditujukan</a:t>
            </a:r>
            <a:r>
              <a:rPr lang="en-US" sz="2400" dirty="0"/>
              <a:t> </a:t>
            </a:r>
            <a:r>
              <a:rPr lang="en-US" sz="2400" dirty="0" err="1"/>
              <a:t>pada</a:t>
            </a:r>
            <a:r>
              <a:rPr lang="en-US" sz="2400" dirty="0"/>
              <a:t> </a:t>
            </a:r>
            <a:r>
              <a:rPr lang="en-US" sz="2400" dirty="0" err="1"/>
              <a:t>kelompok</a:t>
            </a:r>
            <a:r>
              <a:rPr lang="en-US" sz="2400" dirty="0"/>
              <a:t> </a:t>
            </a:r>
            <a:r>
              <a:rPr lang="en-US" sz="2400" dirty="0" err="1"/>
              <a:t>masyarakat</a:t>
            </a:r>
            <a:r>
              <a:rPr lang="en-US" sz="2400" dirty="0"/>
              <a:t> yang </a:t>
            </a:r>
            <a:r>
              <a:rPr lang="en-US" sz="2400" dirty="0" err="1"/>
              <a:t>menderita</a:t>
            </a:r>
            <a:r>
              <a:rPr lang="en-US" sz="2400" dirty="0"/>
              <a:t> </a:t>
            </a:r>
            <a:r>
              <a:rPr lang="en-US" sz="2400" dirty="0" err="1"/>
              <a:t>penyakit</a:t>
            </a:r>
            <a:r>
              <a:rPr lang="en-US" sz="2400" dirty="0"/>
              <a:t>, </a:t>
            </a:r>
            <a:r>
              <a:rPr lang="en-US" sz="2400" dirty="0" err="1"/>
              <a:t>terutama</a:t>
            </a:r>
            <a:r>
              <a:rPr lang="en-US" sz="2400" dirty="0"/>
              <a:t> </a:t>
            </a:r>
            <a:r>
              <a:rPr lang="en-US" sz="2400" dirty="0" err="1"/>
              <a:t>pada</a:t>
            </a:r>
            <a:r>
              <a:rPr lang="en-US" sz="2400" dirty="0"/>
              <a:t> </a:t>
            </a:r>
            <a:r>
              <a:rPr lang="en-US" sz="2400" dirty="0" err="1"/>
              <a:t>kelompok</a:t>
            </a:r>
            <a:r>
              <a:rPr lang="en-US" sz="2400" dirty="0"/>
              <a:t> </a:t>
            </a:r>
            <a:r>
              <a:rPr lang="en-US" sz="2400" dirty="0" err="1"/>
              <a:t>penderita</a:t>
            </a:r>
            <a:r>
              <a:rPr lang="en-US" sz="2400" dirty="0"/>
              <a:t> </a:t>
            </a:r>
            <a:r>
              <a:rPr lang="en-US" sz="2400" dirty="0" err="1"/>
              <a:t>penyakit</a:t>
            </a:r>
            <a:r>
              <a:rPr lang="en-US" sz="2400" dirty="0"/>
              <a:t> </a:t>
            </a:r>
            <a:r>
              <a:rPr lang="en-US" sz="2400" dirty="0" err="1"/>
              <a:t>kronis</a:t>
            </a:r>
            <a:r>
              <a:rPr lang="en-US" sz="2400" dirty="0"/>
              <a:t>, agar </a:t>
            </a:r>
            <a:r>
              <a:rPr lang="en-US" sz="2400" dirty="0" err="1"/>
              <a:t>tidak</a:t>
            </a:r>
            <a:r>
              <a:rPr lang="en-US" sz="2400" dirty="0"/>
              <a:t> </a:t>
            </a:r>
            <a:r>
              <a:rPr lang="en-US" sz="2400" dirty="0" err="1"/>
              <a:t>menjadi</a:t>
            </a:r>
            <a:r>
              <a:rPr lang="en-US" sz="2400" dirty="0"/>
              <a:t> </a:t>
            </a:r>
            <a:r>
              <a:rPr lang="en-US" sz="2400" dirty="0" err="1"/>
              <a:t>lebih</a:t>
            </a:r>
            <a:r>
              <a:rPr lang="en-US" sz="2400" dirty="0"/>
              <a:t> </a:t>
            </a:r>
            <a:r>
              <a:rPr lang="en-US" sz="2400" dirty="0" err="1"/>
              <a:t>parah</a:t>
            </a:r>
            <a:r>
              <a:rPr lang="en-US" sz="2400" dirty="0"/>
              <a:t>. </a:t>
            </a:r>
            <a:r>
              <a:rPr lang="en-US" sz="2400" dirty="0" err="1"/>
              <a:t>Ini</a:t>
            </a:r>
            <a:r>
              <a:rPr lang="en-US" sz="2400" dirty="0"/>
              <a:t> </a:t>
            </a:r>
            <a:r>
              <a:rPr lang="en-US" sz="2400" dirty="0" err="1"/>
              <a:t>disebut</a:t>
            </a:r>
            <a:r>
              <a:rPr lang="en-US" sz="2400" dirty="0"/>
              <a:t> </a:t>
            </a:r>
            <a:r>
              <a:rPr lang="en-US" sz="2400" dirty="0" err="1"/>
              <a:t>sebagai</a:t>
            </a:r>
            <a:r>
              <a:rPr lang="en-US" sz="2400" dirty="0"/>
              <a:t> </a:t>
            </a:r>
            <a:r>
              <a:rPr lang="en-US" sz="2400" b="1" i="1" dirty="0"/>
              <a:t>secondary prevention.</a:t>
            </a:r>
          </a:p>
          <a:p>
            <a:pPr marL="457200" lvl="0" indent="0">
              <a:buNone/>
            </a:pPr>
            <a:r>
              <a:rPr lang="en-US" sz="2400" b="1" dirty="0" err="1"/>
              <a:t>Contoh</a:t>
            </a:r>
            <a:r>
              <a:rPr lang="en-US" sz="2400" b="1" dirty="0"/>
              <a:t>:</a:t>
            </a:r>
            <a:r>
              <a:rPr lang="en-US" sz="2400" dirty="0"/>
              <a:t> </a:t>
            </a:r>
            <a:r>
              <a:rPr lang="en-US" sz="2400" dirty="0" err="1"/>
              <a:t>Seorang</a:t>
            </a:r>
            <a:r>
              <a:rPr lang="en-US" sz="2400" dirty="0"/>
              <a:t> </a:t>
            </a:r>
            <a:r>
              <a:rPr lang="en-US" sz="2400" dirty="0" err="1"/>
              <a:t>dokter</a:t>
            </a:r>
            <a:r>
              <a:rPr lang="en-US" sz="2400" dirty="0"/>
              <a:t> </a:t>
            </a:r>
            <a:r>
              <a:rPr lang="en-US" sz="2400" dirty="0" err="1"/>
              <a:t>setelah</a:t>
            </a:r>
            <a:r>
              <a:rPr lang="en-US" sz="2400" dirty="0"/>
              <a:t> </a:t>
            </a:r>
            <a:r>
              <a:rPr lang="en-US" sz="2400" dirty="0" err="1"/>
              <a:t>memberi</a:t>
            </a:r>
            <a:r>
              <a:rPr lang="en-US" sz="2400" dirty="0"/>
              <a:t> </a:t>
            </a:r>
            <a:r>
              <a:rPr lang="en-US" sz="2400" dirty="0" err="1"/>
              <a:t>penanganan</a:t>
            </a:r>
            <a:r>
              <a:rPr lang="en-US" sz="2400" dirty="0"/>
              <a:t> </a:t>
            </a:r>
            <a:r>
              <a:rPr lang="en-US" sz="2400" dirty="0" err="1"/>
              <a:t>luka</a:t>
            </a:r>
            <a:r>
              <a:rPr lang="en-US" sz="2400" dirty="0"/>
              <a:t> </a:t>
            </a:r>
            <a:r>
              <a:rPr lang="en-US" sz="2400" dirty="0" err="1"/>
              <a:t>pada</a:t>
            </a:r>
            <a:r>
              <a:rPr lang="en-US" sz="2400" dirty="0"/>
              <a:t> </a:t>
            </a:r>
            <a:r>
              <a:rPr lang="en-US" sz="2400" dirty="0" err="1"/>
              <a:t>pasien</a:t>
            </a:r>
            <a:r>
              <a:rPr lang="en-US" sz="2400" dirty="0"/>
              <a:t> Diabetes </a:t>
            </a:r>
            <a:r>
              <a:rPr lang="en-US" sz="2400" dirty="0" err="1"/>
              <a:t>Melitusnya</a:t>
            </a:r>
            <a:r>
              <a:rPr lang="en-US" sz="2400" dirty="0"/>
              <a:t>, </a:t>
            </a:r>
            <a:r>
              <a:rPr lang="en-US" sz="2400" dirty="0" err="1"/>
              <a:t>ia</a:t>
            </a:r>
            <a:r>
              <a:rPr lang="en-US" sz="2400" dirty="0"/>
              <a:t> </a:t>
            </a:r>
            <a:r>
              <a:rPr lang="en-US" sz="2400" dirty="0" err="1"/>
              <a:t>memberikan</a:t>
            </a:r>
            <a:r>
              <a:rPr lang="en-US" sz="2400" dirty="0"/>
              <a:t> </a:t>
            </a:r>
            <a:r>
              <a:rPr lang="en-US" sz="2400" i="1" dirty="0"/>
              <a:t>booklet </a:t>
            </a:r>
            <a:r>
              <a:rPr lang="en-US" sz="2400" dirty="0" err="1"/>
              <a:t>berisikan</a:t>
            </a:r>
            <a:r>
              <a:rPr lang="en-US" sz="2400" dirty="0"/>
              <a:t> </a:t>
            </a:r>
            <a:r>
              <a:rPr lang="en-US" sz="2400" dirty="0" err="1"/>
              <a:t>informasi</a:t>
            </a:r>
            <a:r>
              <a:rPr lang="en-US" sz="2400" dirty="0"/>
              <a:t> </a:t>
            </a:r>
            <a:r>
              <a:rPr lang="en-US" sz="2400" dirty="0" err="1"/>
              <a:t>panduan</a:t>
            </a:r>
            <a:r>
              <a:rPr lang="en-US" sz="2400" dirty="0"/>
              <a:t> </a:t>
            </a:r>
            <a:r>
              <a:rPr lang="en-US" sz="2400" dirty="0" err="1"/>
              <a:t>waktu</a:t>
            </a:r>
            <a:r>
              <a:rPr lang="en-US" sz="2400" dirty="0"/>
              <a:t> </a:t>
            </a:r>
            <a:r>
              <a:rPr lang="en-US" sz="2400" dirty="0" err="1"/>
              <a:t>konsumsi</a:t>
            </a:r>
            <a:r>
              <a:rPr lang="en-US" sz="2400" dirty="0"/>
              <a:t> </a:t>
            </a:r>
            <a:r>
              <a:rPr lang="en-US" sz="2400" dirty="0" err="1"/>
              <a:t>makanan</a:t>
            </a:r>
            <a:r>
              <a:rPr lang="en-US" sz="2400" dirty="0"/>
              <a:t>, </a:t>
            </a:r>
            <a:r>
              <a:rPr lang="en-US" sz="2400" dirty="0" err="1"/>
              <a:t>jenis</a:t>
            </a:r>
            <a:r>
              <a:rPr lang="en-US" sz="2400" dirty="0"/>
              <a:t> </a:t>
            </a:r>
            <a:r>
              <a:rPr lang="en-US" sz="2400" dirty="0" err="1"/>
              <a:t>makanan</a:t>
            </a:r>
            <a:r>
              <a:rPr lang="en-US" sz="2400" dirty="0"/>
              <a:t> yang </a:t>
            </a:r>
            <a:r>
              <a:rPr lang="en-US" sz="2400" dirty="0" err="1"/>
              <a:t>aman</a:t>
            </a:r>
            <a:r>
              <a:rPr lang="en-US" sz="2400" dirty="0"/>
              <a:t> </a:t>
            </a:r>
            <a:r>
              <a:rPr lang="en-US" sz="2400" dirty="0" err="1"/>
              <a:t>bagi</a:t>
            </a:r>
            <a:r>
              <a:rPr lang="en-US" sz="2400" dirty="0"/>
              <a:t> </a:t>
            </a:r>
            <a:r>
              <a:rPr lang="en-US" sz="2400" dirty="0" err="1"/>
              <a:t>penderita</a:t>
            </a:r>
            <a:r>
              <a:rPr lang="en-US" sz="2400" dirty="0"/>
              <a:t> DM, </a:t>
            </a:r>
            <a:r>
              <a:rPr lang="en-US" sz="2400" dirty="0" err="1"/>
              <a:t>serta</a:t>
            </a:r>
            <a:r>
              <a:rPr lang="en-US" sz="2400" dirty="0"/>
              <a:t> </a:t>
            </a:r>
            <a:r>
              <a:rPr lang="en-US" sz="2400" dirty="0" err="1"/>
              <a:t>panduan</a:t>
            </a:r>
            <a:r>
              <a:rPr lang="en-US" sz="2400" dirty="0"/>
              <a:t> </a:t>
            </a:r>
            <a:r>
              <a:rPr lang="en-US" sz="2400" dirty="0" err="1"/>
              <a:t>tata</a:t>
            </a:r>
            <a:r>
              <a:rPr lang="en-US" sz="2400" dirty="0"/>
              <a:t> </a:t>
            </a:r>
            <a:r>
              <a:rPr lang="en-US" sz="2400" dirty="0" err="1"/>
              <a:t>cara</a:t>
            </a:r>
            <a:r>
              <a:rPr lang="en-US" sz="2400" dirty="0"/>
              <a:t> </a:t>
            </a:r>
            <a:r>
              <a:rPr lang="en-US" sz="2400" dirty="0" err="1"/>
              <a:t>dan</a:t>
            </a:r>
            <a:r>
              <a:rPr lang="en-US" sz="2400" dirty="0"/>
              <a:t> </a:t>
            </a:r>
            <a:r>
              <a:rPr lang="en-US" sz="2400" dirty="0" err="1"/>
              <a:t>waktu</a:t>
            </a:r>
            <a:r>
              <a:rPr lang="en-US" sz="2400" dirty="0"/>
              <a:t> </a:t>
            </a:r>
            <a:r>
              <a:rPr lang="en-US" sz="2400" dirty="0" err="1"/>
              <a:t>pemberian</a:t>
            </a:r>
            <a:r>
              <a:rPr lang="en-US" sz="2400" dirty="0"/>
              <a:t> insulin </a:t>
            </a:r>
            <a:r>
              <a:rPr lang="en-US" sz="2400" dirty="0" err="1"/>
              <a:t>secara</a:t>
            </a:r>
            <a:r>
              <a:rPr lang="en-US" sz="2400" dirty="0"/>
              <a:t> </a:t>
            </a:r>
            <a:r>
              <a:rPr lang="en-US" sz="2400" dirty="0" err="1"/>
              <a:t>mandiri</a:t>
            </a:r>
            <a:r>
              <a:rPr lang="en-US" sz="2400" dirty="0"/>
              <a:t> </a:t>
            </a:r>
            <a:r>
              <a:rPr lang="en-US" sz="2400" dirty="0" err="1"/>
              <a:t>dibantu</a:t>
            </a:r>
            <a:r>
              <a:rPr lang="en-US" sz="2400" dirty="0"/>
              <a:t> </a:t>
            </a:r>
            <a:r>
              <a:rPr lang="en-US" sz="2400" dirty="0" err="1"/>
              <a:t>keluarga</a:t>
            </a:r>
            <a:r>
              <a:rPr lang="en-US" sz="2400" dirty="0"/>
              <a:t> di </a:t>
            </a:r>
            <a:r>
              <a:rPr lang="en-US" sz="2400" dirty="0" err="1"/>
              <a:t>rumah</a:t>
            </a:r>
            <a:r>
              <a:rPr lang="en-US" sz="2400" dirty="0"/>
              <a:t>.</a:t>
            </a:r>
          </a:p>
          <a:p>
            <a:pPr marL="457200" lvl="0" indent="-457200">
              <a:buFont typeface="+mj-lt"/>
              <a:buAutoNum type="arabicPeriod" startAt="2"/>
            </a:pPr>
            <a:endParaRPr lang="en-US" sz="2400" dirty="0"/>
          </a:p>
        </p:txBody>
      </p:sp>
    </p:spTree>
    <p:extLst>
      <p:ext uri="{BB962C8B-B14F-4D97-AF65-F5344CB8AC3E}">
        <p14:creationId xmlns:p14="http://schemas.microsoft.com/office/powerpoint/2010/main" val="34084362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RUANG LINGKUP PROMOSI KESEHATAN DI KEDOKTERAN</a:t>
            </a:r>
          </a:p>
        </p:txBody>
      </p:sp>
      <p:sp>
        <p:nvSpPr>
          <p:cNvPr id="3" name="Content Placeholder 2"/>
          <p:cNvSpPr>
            <a:spLocks noGrp="1"/>
          </p:cNvSpPr>
          <p:nvPr>
            <p:ph idx="1"/>
          </p:nvPr>
        </p:nvSpPr>
        <p:spPr/>
        <p:txBody>
          <a:bodyPr>
            <a:normAutofit fontScale="85000" lnSpcReduction="20000"/>
          </a:bodyPr>
          <a:lstStyle/>
          <a:p>
            <a:pPr marL="457200" lvl="0" indent="-457200">
              <a:buFont typeface="+mj-lt"/>
              <a:buAutoNum type="arabicPeriod" startAt="4"/>
            </a:pPr>
            <a:r>
              <a:rPr lang="en-US" sz="2400" dirty="0" err="1"/>
              <a:t>Promosi</a:t>
            </a:r>
            <a:r>
              <a:rPr lang="en-US" sz="2400" dirty="0"/>
              <a:t> </a:t>
            </a:r>
            <a:r>
              <a:rPr lang="en-US" sz="2400" dirty="0" err="1"/>
              <a:t>kesehatan</a:t>
            </a:r>
            <a:r>
              <a:rPr lang="en-US" sz="2400" dirty="0"/>
              <a:t> </a:t>
            </a:r>
            <a:r>
              <a:rPr lang="en-US" sz="2400" dirty="0" err="1"/>
              <a:t>tingkat</a:t>
            </a:r>
            <a:r>
              <a:rPr lang="en-US" sz="2400" dirty="0"/>
              <a:t> </a:t>
            </a:r>
            <a:r>
              <a:rPr lang="en-US" sz="2400" dirty="0" err="1"/>
              <a:t>rehabilitatif</a:t>
            </a:r>
            <a:r>
              <a:rPr lang="en-US" sz="2400" dirty="0"/>
              <a:t>: </a:t>
            </a:r>
            <a:r>
              <a:rPr lang="en-US" sz="2400" dirty="0" err="1"/>
              <a:t>Promosi</a:t>
            </a:r>
            <a:r>
              <a:rPr lang="en-US" sz="2400" dirty="0"/>
              <a:t> </a:t>
            </a:r>
            <a:r>
              <a:rPr lang="en-US" sz="2400" dirty="0" err="1"/>
              <a:t>kesehatan</a:t>
            </a:r>
            <a:r>
              <a:rPr lang="en-US" sz="2400" dirty="0"/>
              <a:t> yang </a:t>
            </a:r>
            <a:r>
              <a:rPr lang="en-US" sz="2400" dirty="0" err="1"/>
              <a:t>ditujukan</a:t>
            </a:r>
            <a:r>
              <a:rPr lang="en-US" sz="2400" dirty="0"/>
              <a:t> </a:t>
            </a:r>
            <a:r>
              <a:rPr lang="en-US" sz="2400" dirty="0" err="1"/>
              <a:t>pada</a:t>
            </a:r>
            <a:r>
              <a:rPr lang="en-US" sz="2400" dirty="0"/>
              <a:t> </a:t>
            </a:r>
            <a:r>
              <a:rPr lang="en-US" sz="2400" dirty="0" err="1"/>
              <a:t>kelompok</a:t>
            </a:r>
            <a:r>
              <a:rPr lang="en-US" sz="2400" dirty="0"/>
              <a:t> yang </a:t>
            </a:r>
            <a:r>
              <a:rPr lang="en-US" sz="2400" dirty="0" err="1"/>
              <a:t>baru</a:t>
            </a:r>
            <a:r>
              <a:rPr lang="en-US" sz="2400" dirty="0"/>
              <a:t> </a:t>
            </a:r>
            <a:r>
              <a:rPr lang="en-US" sz="2400" dirty="0" err="1"/>
              <a:t>selesai</a:t>
            </a:r>
            <a:r>
              <a:rPr lang="en-US" sz="2400" dirty="0"/>
              <a:t> </a:t>
            </a:r>
            <a:r>
              <a:rPr lang="en-US" sz="2400" dirty="0" err="1"/>
              <a:t>menjalani</a:t>
            </a:r>
            <a:r>
              <a:rPr lang="en-US" sz="2400" dirty="0"/>
              <a:t> </a:t>
            </a:r>
            <a:r>
              <a:rPr lang="en-US" sz="2400" dirty="0" err="1"/>
              <a:t>perawatan</a:t>
            </a:r>
            <a:r>
              <a:rPr lang="en-US" sz="2400" dirty="0"/>
              <a:t> </a:t>
            </a:r>
            <a:r>
              <a:rPr lang="en-US" sz="2400" dirty="0" err="1"/>
              <a:t>kesehatan</a:t>
            </a:r>
            <a:r>
              <a:rPr lang="en-US" sz="2400" dirty="0"/>
              <a:t> (</a:t>
            </a:r>
            <a:r>
              <a:rPr lang="en-US" sz="2400" dirty="0" err="1"/>
              <a:t>sembuh</a:t>
            </a:r>
            <a:r>
              <a:rPr lang="en-US" sz="2400" dirty="0"/>
              <a:t> </a:t>
            </a:r>
            <a:r>
              <a:rPr lang="en-US" sz="2400" dirty="0" err="1"/>
              <a:t>dari</a:t>
            </a:r>
            <a:r>
              <a:rPr lang="en-US" sz="2400" dirty="0"/>
              <a:t> </a:t>
            </a:r>
            <a:r>
              <a:rPr lang="en-US" sz="2400" dirty="0" err="1"/>
              <a:t>penyakit</a:t>
            </a:r>
            <a:r>
              <a:rPr lang="en-US" sz="2400" dirty="0"/>
              <a:t>) </a:t>
            </a:r>
            <a:r>
              <a:rPr lang="en-US" sz="2400" dirty="0" err="1"/>
              <a:t>atau</a:t>
            </a:r>
            <a:r>
              <a:rPr lang="en-US" sz="2400" dirty="0"/>
              <a:t> </a:t>
            </a:r>
            <a:r>
              <a:rPr lang="en-US" sz="2400" dirty="0" err="1"/>
              <a:t>pasca</a:t>
            </a:r>
            <a:r>
              <a:rPr lang="en-US" sz="2400" dirty="0"/>
              <a:t> </a:t>
            </a:r>
            <a:r>
              <a:rPr lang="en-US" sz="2400" dirty="0" err="1"/>
              <a:t>operasi</a:t>
            </a:r>
            <a:r>
              <a:rPr lang="en-US" sz="2400" dirty="0"/>
              <a:t> (masa recovery) </a:t>
            </a:r>
            <a:r>
              <a:rPr lang="en-US" sz="2400" dirty="0" err="1"/>
              <a:t>Tujuannya</a:t>
            </a:r>
            <a:r>
              <a:rPr lang="en-US" sz="2400" dirty="0"/>
              <a:t> agar </a:t>
            </a:r>
            <a:r>
              <a:rPr lang="en-US" sz="2400" dirty="0" err="1"/>
              <a:t>kelompok</a:t>
            </a:r>
            <a:r>
              <a:rPr lang="en-US" sz="2400" dirty="0"/>
              <a:t> </a:t>
            </a:r>
            <a:r>
              <a:rPr lang="en-US" sz="2400" dirty="0" err="1"/>
              <a:t>ini</a:t>
            </a:r>
            <a:r>
              <a:rPr lang="en-US" sz="2400" dirty="0"/>
              <a:t> </a:t>
            </a:r>
            <a:r>
              <a:rPr lang="en-US" sz="2400" dirty="0" err="1"/>
              <a:t>kesehatannya</a:t>
            </a:r>
            <a:r>
              <a:rPr lang="en-US" sz="2400" dirty="0"/>
              <a:t> </a:t>
            </a:r>
            <a:r>
              <a:rPr lang="en-US" sz="2400" dirty="0" err="1"/>
              <a:t>kembali</a:t>
            </a:r>
            <a:r>
              <a:rPr lang="en-US" sz="2400" dirty="0"/>
              <a:t> </a:t>
            </a:r>
            <a:r>
              <a:rPr lang="en-US" sz="2400" dirty="0" err="1"/>
              <a:t>berfungsi</a:t>
            </a:r>
            <a:r>
              <a:rPr lang="en-US" sz="2400" dirty="0"/>
              <a:t> normal, </a:t>
            </a:r>
            <a:r>
              <a:rPr lang="en-US" sz="2400" dirty="0" err="1"/>
              <a:t>dan</a:t>
            </a:r>
            <a:r>
              <a:rPr lang="en-US" sz="2400" dirty="0"/>
              <a:t> </a:t>
            </a:r>
            <a:r>
              <a:rPr lang="en-US" sz="2400" dirty="0" err="1"/>
              <a:t>terhindar</a:t>
            </a:r>
            <a:r>
              <a:rPr lang="en-US" sz="2400" dirty="0"/>
              <a:t> </a:t>
            </a:r>
            <a:r>
              <a:rPr lang="en-US" sz="2400" dirty="0" err="1"/>
              <a:t>dari</a:t>
            </a:r>
            <a:r>
              <a:rPr lang="en-US" sz="2400" dirty="0"/>
              <a:t> </a:t>
            </a:r>
            <a:r>
              <a:rPr lang="en-US" sz="2400" dirty="0" err="1"/>
              <a:t>kecacatan</a:t>
            </a:r>
            <a:r>
              <a:rPr lang="en-US" sz="2400" dirty="0"/>
              <a:t> yang </a:t>
            </a:r>
            <a:r>
              <a:rPr lang="en-US" sz="2400" dirty="0" err="1"/>
              <a:t>permanen</a:t>
            </a:r>
            <a:r>
              <a:rPr lang="en-US" sz="2400" dirty="0"/>
              <a:t>, </a:t>
            </a:r>
            <a:r>
              <a:rPr lang="en-US" sz="2400" dirty="0" err="1"/>
              <a:t>atau</a:t>
            </a:r>
            <a:r>
              <a:rPr lang="en-US" sz="2400" dirty="0"/>
              <a:t> </a:t>
            </a:r>
            <a:r>
              <a:rPr lang="en-US" sz="2400" dirty="0" err="1"/>
              <a:t>dengan</a:t>
            </a:r>
            <a:r>
              <a:rPr lang="en-US" sz="2400" dirty="0"/>
              <a:t> kata lain </a:t>
            </a:r>
            <a:r>
              <a:rPr lang="en-US" sz="2400" dirty="0" err="1"/>
              <a:t>adalah</a:t>
            </a:r>
            <a:r>
              <a:rPr lang="en-US" sz="2400" dirty="0"/>
              <a:t> </a:t>
            </a:r>
            <a:r>
              <a:rPr lang="en-US" sz="2400" dirty="0" err="1"/>
              <a:t>bentuk</a:t>
            </a:r>
            <a:r>
              <a:rPr lang="en-US" sz="2400" dirty="0"/>
              <a:t> </a:t>
            </a:r>
            <a:r>
              <a:rPr lang="en-US" sz="2400" dirty="0" err="1"/>
              <a:t>pemulihan</a:t>
            </a:r>
            <a:r>
              <a:rPr lang="en-US" sz="2400" dirty="0"/>
              <a:t> </a:t>
            </a:r>
            <a:r>
              <a:rPr lang="en-US" sz="2400" dirty="0" err="1"/>
              <a:t>kembali</a:t>
            </a:r>
            <a:r>
              <a:rPr lang="en-US" sz="2400" dirty="0"/>
              <a:t>, </a:t>
            </a:r>
            <a:r>
              <a:rPr lang="en-US" sz="2400" dirty="0" err="1"/>
              <a:t>ini</a:t>
            </a:r>
            <a:r>
              <a:rPr lang="en-US" sz="2400" dirty="0"/>
              <a:t> </a:t>
            </a:r>
            <a:r>
              <a:rPr lang="en-US" sz="2400" dirty="0" err="1"/>
              <a:t>disebut</a:t>
            </a:r>
            <a:r>
              <a:rPr lang="en-US" sz="2400" dirty="0"/>
              <a:t> </a:t>
            </a:r>
            <a:r>
              <a:rPr lang="en-US" sz="2400" b="1" i="1" dirty="0"/>
              <a:t>tertiary prevention.</a:t>
            </a:r>
          </a:p>
          <a:p>
            <a:pPr marL="457200" lvl="0" indent="0">
              <a:buNone/>
            </a:pPr>
            <a:r>
              <a:rPr lang="en-US" sz="2400" b="1" dirty="0" err="1"/>
              <a:t>Contoh</a:t>
            </a:r>
            <a:r>
              <a:rPr lang="en-US" sz="2400" b="1" dirty="0"/>
              <a:t>: </a:t>
            </a:r>
            <a:r>
              <a:rPr lang="en-US" sz="2400" dirty="0" err="1"/>
              <a:t>seorang</a:t>
            </a:r>
            <a:r>
              <a:rPr lang="en-US" sz="2400" dirty="0"/>
              <a:t> </a:t>
            </a:r>
            <a:r>
              <a:rPr lang="en-US" sz="2400" dirty="0" err="1"/>
              <a:t>dokter</a:t>
            </a:r>
            <a:r>
              <a:rPr lang="en-US" sz="2400" dirty="0"/>
              <a:t> yang </a:t>
            </a:r>
            <a:r>
              <a:rPr lang="en-US" sz="2400" dirty="0" err="1"/>
              <a:t>memberikan</a:t>
            </a:r>
            <a:r>
              <a:rPr lang="en-US" sz="2400" dirty="0"/>
              <a:t> alas kaki (sandal/</a:t>
            </a:r>
            <a:r>
              <a:rPr lang="en-US" sz="2400" dirty="0" err="1"/>
              <a:t>sepatu</a:t>
            </a:r>
            <a:r>
              <a:rPr lang="en-US" sz="2400" dirty="0"/>
              <a:t>) yang </a:t>
            </a:r>
            <a:r>
              <a:rPr lang="en-US" sz="2400" dirty="0" err="1"/>
              <a:t>aman</a:t>
            </a:r>
            <a:r>
              <a:rPr lang="en-US" sz="2400" dirty="0"/>
              <a:t> </a:t>
            </a:r>
            <a:r>
              <a:rPr lang="en-US" sz="2400" dirty="0" err="1"/>
              <a:t>bagi</a:t>
            </a:r>
            <a:r>
              <a:rPr lang="en-US" sz="2400" dirty="0"/>
              <a:t> </a:t>
            </a:r>
            <a:r>
              <a:rPr lang="en-US" sz="2400" dirty="0" err="1"/>
              <a:t>pasien</a:t>
            </a:r>
            <a:r>
              <a:rPr lang="en-US" sz="2400" dirty="0"/>
              <a:t> DM yang </a:t>
            </a:r>
            <a:r>
              <a:rPr lang="en-US" sz="2400" dirty="0" err="1"/>
              <a:t>baru</a:t>
            </a:r>
            <a:r>
              <a:rPr lang="en-US" sz="2400" dirty="0"/>
              <a:t> </a:t>
            </a:r>
            <a:r>
              <a:rPr lang="en-US" sz="2400" dirty="0" err="1"/>
              <a:t>saja</a:t>
            </a:r>
            <a:r>
              <a:rPr lang="en-US" sz="2400" dirty="0"/>
              <a:t> </a:t>
            </a:r>
            <a:r>
              <a:rPr lang="en-US" sz="2400" dirty="0" err="1"/>
              <a:t>melaksanakan</a:t>
            </a:r>
            <a:r>
              <a:rPr lang="en-US" sz="2400" dirty="0"/>
              <a:t> </a:t>
            </a:r>
            <a:r>
              <a:rPr lang="en-US" sz="2400" dirty="0" err="1"/>
              <a:t>pembersihan</a:t>
            </a:r>
            <a:r>
              <a:rPr lang="en-US" sz="2400" dirty="0"/>
              <a:t> </a:t>
            </a:r>
            <a:r>
              <a:rPr lang="en-US" sz="2400" dirty="0" err="1"/>
              <a:t>luka</a:t>
            </a:r>
            <a:r>
              <a:rPr lang="en-US" sz="2400" dirty="0"/>
              <a:t> gangrene </a:t>
            </a:r>
            <a:r>
              <a:rPr lang="en-US" sz="2400" dirty="0" err="1"/>
              <a:t>pada</a:t>
            </a:r>
            <a:r>
              <a:rPr lang="en-US" sz="2400" dirty="0"/>
              <a:t> </a:t>
            </a:r>
            <a:r>
              <a:rPr lang="en-US" sz="2400" dirty="0" err="1"/>
              <a:t>tumit</a:t>
            </a:r>
            <a:r>
              <a:rPr lang="en-US" sz="2400" dirty="0"/>
              <a:t> </a:t>
            </a:r>
            <a:r>
              <a:rPr lang="en-US" sz="2400" dirty="0" err="1"/>
              <a:t>kakinya</a:t>
            </a:r>
            <a:r>
              <a:rPr lang="en-US" sz="2400" dirty="0"/>
              <a:t>, </a:t>
            </a:r>
            <a:r>
              <a:rPr lang="en-US" sz="2400" dirty="0" err="1"/>
              <a:t>sebagai</a:t>
            </a:r>
            <a:r>
              <a:rPr lang="en-US" sz="2400" dirty="0"/>
              <a:t> </a:t>
            </a:r>
            <a:r>
              <a:rPr lang="en-US" sz="2400" dirty="0" err="1"/>
              <a:t>pencegah</a:t>
            </a:r>
            <a:r>
              <a:rPr lang="en-US" sz="2400" dirty="0"/>
              <a:t> </a:t>
            </a:r>
            <a:r>
              <a:rPr lang="en-US" sz="2400" dirty="0" err="1"/>
              <a:t>perlukaan</a:t>
            </a:r>
            <a:r>
              <a:rPr lang="en-US" sz="2400" dirty="0"/>
              <a:t> yang </a:t>
            </a:r>
            <a:r>
              <a:rPr lang="en-US" sz="2400" dirty="0" err="1"/>
              <a:t>lebih</a:t>
            </a:r>
            <a:r>
              <a:rPr lang="en-US" sz="2400" dirty="0"/>
              <a:t> </a:t>
            </a:r>
            <a:r>
              <a:rPr lang="en-US" sz="2400" dirty="0" err="1"/>
              <a:t>serius</a:t>
            </a:r>
            <a:r>
              <a:rPr lang="en-US" sz="2400" dirty="0"/>
              <a:t> di </a:t>
            </a:r>
            <a:r>
              <a:rPr lang="en-US" sz="2400" dirty="0" err="1"/>
              <a:t>kemudian</a:t>
            </a:r>
            <a:r>
              <a:rPr lang="en-US" sz="2400" dirty="0"/>
              <a:t> </a:t>
            </a:r>
            <a:r>
              <a:rPr lang="en-US" sz="2400" dirty="0" err="1"/>
              <a:t>hari</a:t>
            </a:r>
            <a:r>
              <a:rPr lang="en-US" sz="2400" dirty="0"/>
              <a:t> </a:t>
            </a:r>
            <a:r>
              <a:rPr lang="en-US" sz="2400" dirty="0" err="1"/>
              <a:t>akibat</a:t>
            </a:r>
            <a:r>
              <a:rPr lang="en-US" sz="2400" dirty="0"/>
              <a:t> </a:t>
            </a:r>
            <a:r>
              <a:rPr lang="en-US" sz="2400" dirty="0" err="1"/>
              <a:t>salah</a:t>
            </a:r>
            <a:r>
              <a:rPr lang="en-US" sz="2400" dirty="0"/>
              <a:t> </a:t>
            </a:r>
            <a:r>
              <a:rPr lang="en-US" sz="2400" dirty="0" err="1"/>
              <a:t>memilih</a:t>
            </a:r>
            <a:r>
              <a:rPr lang="en-US" sz="2400" dirty="0"/>
              <a:t> </a:t>
            </a:r>
            <a:r>
              <a:rPr lang="en-US" sz="2400" dirty="0" err="1"/>
              <a:t>tipe</a:t>
            </a:r>
            <a:r>
              <a:rPr lang="en-US" sz="2400" dirty="0"/>
              <a:t> alas kaki.</a:t>
            </a:r>
            <a:endParaRPr lang="en-US" sz="2400" b="1" dirty="0"/>
          </a:p>
          <a:p>
            <a:pPr marL="457200" lvl="0" indent="-457200">
              <a:buFont typeface="+mj-lt"/>
              <a:buAutoNum type="arabicPeriod" startAt="4"/>
            </a:pPr>
            <a:endParaRPr lang="en-US" sz="2400" dirty="0"/>
          </a:p>
          <a:p>
            <a:pPr marL="457200" lvl="0" indent="-457200">
              <a:buFont typeface="+mj-lt"/>
              <a:buAutoNum type="arabicPeriod" startAt="4"/>
            </a:pPr>
            <a:endParaRPr lang="en-US" sz="2400" dirty="0"/>
          </a:p>
        </p:txBody>
      </p:sp>
    </p:spTree>
    <p:extLst>
      <p:ext uri="{BB962C8B-B14F-4D97-AF65-F5344CB8AC3E}">
        <p14:creationId xmlns:p14="http://schemas.microsoft.com/office/powerpoint/2010/main" val="19550244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PROMOSI KESEHATAN DI TATANAN PUBLIK</a:t>
            </a:r>
          </a:p>
        </p:txBody>
      </p:sp>
      <p:sp>
        <p:nvSpPr>
          <p:cNvPr id="3" name="Content Placeholder 2"/>
          <p:cNvSpPr>
            <a:spLocks noGrp="1"/>
          </p:cNvSpPr>
          <p:nvPr>
            <p:ph idx="1"/>
          </p:nvPr>
        </p:nvSpPr>
        <p:spPr/>
        <p:txBody>
          <a:bodyPr>
            <a:normAutofit lnSpcReduction="10000"/>
          </a:bodyPr>
          <a:lstStyle/>
          <a:p>
            <a:pPr marL="0" lvl="0" indent="0">
              <a:buNone/>
            </a:pPr>
            <a:r>
              <a:rPr lang="id-ID" sz="2400" dirty="0"/>
              <a:t>Ruang lingkup promosi kesehatan ditinjau dari tatanan (tempat pelaksanaan</a:t>
            </a:r>
            <a:r>
              <a:rPr lang="en-US" sz="2400" dirty="0"/>
              <a:t>/</a:t>
            </a:r>
            <a:r>
              <a:rPr lang="en-US" sz="2400" dirty="0" err="1"/>
              <a:t>ruang</a:t>
            </a:r>
            <a:r>
              <a:rPr lang="en-US" sz="2400" dirty="0"/>
              <a:t> </a:t>
            </a:r>
            <a:r>
              <a:rPr lang="en-US" sz="2400" dirty="0" err="1"/>
              <a:t>publik</a:t>
            </a:r>
            <a:r>
              <a:rPr lang="id-ID" sz="2400" dirty="0"/>
              <a:t> promosi kesehatan) terdiri dari 5 aspek yaitu:</a:t>
            </a:r>
            <a:endParaRPr lang="en-US" sz="2400" dirty="0"/>
          </a:p>
          <a:p>
            <a:pPr marL="457200" lvl="0" indent="-457200">
              <a:buFont typeface="+mj-lt"/>
              <a:buAutoNum type="arabicPeriod"/>
            </a:pPr>
            <a:r>
              <a:rPr lang="fi-FI" sz="2400" dirty="0"/>
              <a:t>Promosi kesehatan pada tatanan keluarga</a:t>
            </a:r>
          </a:p>
          <a:p>
            <a:pPr marL="457200" lvl="0" indent="-457200">
              <a:buFont typeface="+mj-lt"/>
              <a:buAutoNum type="arabicPeriod"/>
            </a:pPr>
            <a:r>
              <a:rPr lang="fi-FI" sz="2400" dirty="0"/>
              <a:t>Promosi kesehatan pada tatanan sekolah</a:t>
            </a:r>
          </a:p>
          <a:p>
            <a:pPr marL="457200" lvl="0" indent="-457200">
              <a:buFont typeface="+mj-lt"/>
              <a:buAutoNum type="arabicPeriod"/>
            </a:pPr>
            <a:r>
              <a:rPr lang="en-US" sz="2400" dirty="0" err="1"/>
              <a:t>Promosi</a:t>
            </a:r>
            <a:r>
              <a:rPr lang="en-US" sz="2400" dirty="0"/>
              <a:t> </a:t>
            </a:r>
            <a:r>
              <a:rPr lang="en-US" sz="2400" dirty="0" err="1"/>
              <a:t>kesehatan</a:t>
            </a:r>
            <a:r>
              <a:rPr lang="en-US" sz="2400" dirty="0"/>
              <a:t> </a:t>
            </a:r>
            <a:r>
              <a:rPr lang="en-US" sz="2400" dirty="0" err="1"/>
              <a:t>ditempat</a:t>
            </a:r>
            <a:r>
              <a:rPr lang="en-US" sz="2400" dirty="0"/>
              <a:t> </a:t>
            </a:r>
            <a:r>
              <a:rPr lang="en-US" sz="2400" dirty="0" err="1"/>
              <a:t>kerja</a:t>
            </a:r>
            <a:endParaRPr lang="en-US" sz="2400" dirty="0"/>
          </a:p>
          <a:p>
            <a:pPr marL="457200" lvl="0" indent="-457200">
              <a:buFont typeface="+mj-lt"/>
              <a:buAutoNum type="arabicPeriod"/>
            </a:pPr>
            <a:r>
              <a:rPr lang="id-ID" sz="2400" dirty="0"/>
              <a:t>Promosi kesehatan ditempat umum</a:t>
            </a:r>
            <a:endParaRPr lang="en-US" sz="2400" dirty="0"/>
          </a:p>
          <a:p>
            <a:pPr marL="457200" lvl="0" indent="-457200">
              <a:buFont typeface="+mj-lt"/>
              <a:buAutoNum type="arabicPeriod"/>
            </a:pPr>
            <a:r>
              <a:rPr lang="fi-FI" sz="2400" dirty="0"/>
              <a:t>Promosi kesehatan ditempat layanan kesehatan</a:t>
            </a:r>
            <a:endParaRPr lang="en-US" sz="2400" dirty="0"/>
          </a:p>
        </p:txBody>
      </p:sp>
    </p:spTree>
    <p:extLst>
      <p:ext uri="{BB962C8B-B14F-4D97-AF65-F5344CB8AC3E}">
        <p14:creationId xmlns:p14="http://schemas.microsoft.com/office/powerpoint/2010/main" val="21418746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ilustrasi</a:t>
            </a:r>
            <a:endParaRPr lang="en-US" dirty="0"/>
          </a:p>
        </p:txBody>
      </p:sp>
      <p:sp>
        <p:nvSpPr>
          <p:cNvPr id="3" name="Content Placeholder 2"/>
          <p:cNvSpPr>
            <a:spLocks noGrp="1"/>
          </p:cNvSpPr>
          <p:nvPr>
            <p:ph idx="1"/>
          </p:nvPr>
        </p:nvSpPr>
        <p:spPr/>
        <p:txBody>
          <a:bodyPr/>
          <a:lstStyle/>
          <a:p>
            <a:r>
              <a:rPr lang="en-US" dirty="0" err="1"/>
              <a:t>Suatu</a:t>
            </a:r>
            <a:r>
              <a:rPr lang="en-US" dirty="0"/>
              <a:t> </a:t>
            </a:r>
            <a:r>
              <a:rPr lang="en-US" dirty="0" err="1"/>
              <a:t>ketika</a:t>
            </a:r>
            <a:r>
              <a:rPr lang="en-US" dirty="0"/>
              <a:t> di </a:t>
            </a:r>
            <a:r>
              <a:rPr lang="en-US" dirty="0" err="1"/>
              <a:t>sebuah</a:t>
            </a:r>
            <a:r>
              <a:rPr lang="en-US" dirty="0"/>
              <a:t> </a:t>
            </a:r>
            <a:r>
              <a:rPr lang="en-US" dirty="0" err="1"/>
              <a:t>klinik</a:t>
            </a:r>
            <a:r>
              <a:rPr lang="en-US" dirty="0"/>
              <a:t> </a:t>
            </a:r>
            <a:r>
              <a:rPr lang="en-US" dirty="0" err="1"/>
              <a:t>gigi</a:t>
            </a:r>
            <a:r>
              <a:rPr lang="en-US" dirty="0"/>
              <a:t> </a:t>
            </a:r>
            <a:r>
              <a:rPr lang="en-US" dirty="0" err="1"/>
              <a:t>berkunjung</a:t>
            </a:r>
            <a:r>
              <a:rPr lang="en-US" dirty="0"/>
              <a:t> </a:t>
            </a:r>
            <a:r>
              <a:rPr lang="en-US" dirty="0" err="1"/>
              <a:t>seorang</a:t>
            </a:r>
            <a:r>
              <a:rPr lang="en-US" dirty="0"/>
              <a:t> </a:t>
            </a:r>
            <a:r>
              <a:rPr lang="en-US" dirty="0" err="1"/>
              <a:t>pasien</a:t>
            </a:r>
            <a:r>
              <a:rPr lang="en-US" dirty="0"/>
              <a:t> </a:t>
            </a:r>
            <a:r>
              <a:rPr lang="en-US" dirty="0" err="1"/>
              <a:t>dengan</a:t>
            </a:r>
            <a:r>
              <a:rPr lang="en-US" dirty="0"/>
              <a:t> </a:t>
            </a:r>
            <a:r>
              <a:rPr lang="en-US" dirty="0" err="1"/>
              <a:t>keluhan</a:t>
            </a:r>
            <a:r>
              <a:rPr lang="en-US" dirty="0"/>
              <a:t> </a:t>
            </a:r>
            <a:r>
              <a:rPr lang="en-US" dirty="0" err="1"/>
              <a:t>sudah</a:t>
            </a:r>
            <a:r>
              <a:rPr lang="en-US" dirty="0"/>
              <a:t> </a:t>
            </a:r>
            <a:r>
              <a:rPr lang="en-US" dirty="0" err="1"/>
              <a:t>hampir</a:t>
            </a:r>
            <a:r>
              <a:rPr lang="en-US" dirty="0"/>
              <a:t> 5 </a:t>
            </a:r>
            <a:r>
              <a:rPr lang="en-US" dirty="0" err="1"/>
              <a:t>hari</a:t>
            </a:r>
            <a:r>
              <a:rPr lang="en-US" dirty="0"/>
              <a:t> </a:t>
            </a:r>
            <a:r>
              <a:rPr lang="en-US" dirty="0" err="1"/>
              <a:t>giginya</a:t>
            </a:r>
            <a:r>
              <a:rPr lang="en-US" dirty="0"/>
              <a:t> </a:t>
            </a:r>
            <a:r>
              <a:rPr lang="en-US" dirty="0" err="1"/>
              <a:t>sakit</a:t>
            </a:r>
            <a:r>
              <a:rPr lang="en-US" dirty="0"/>
              <a:t> </a:t>
            </a:r>
            <a:r>
              <a:rPr lang="en-US" dirty="0" err="1"/>
              <a:t>sekali</a:t>
            </a:r>
            <a:r>
              <a:rPr lang="en-US" dirty="0"/>
              <a:t>. </a:t>
            </a:r>
            <a:r>
              <a:rPr lang="en-US" dirty="0" err="1"/>
              <a:t>Puncaknya</a:t>
            </a:r>
            <a:r>
              <a:rPr lang="en-US" dirty="0"/>
              <a:t> </a:t>
            </a:r>
            <a:r>
              <a:rPr lang="en-US" dirty="0" err="1"/>
              <a:t>dua</a:t>
            </a:r>
            <a:r>
              <a:rPr lang="en-US" dirty="0"/>
              <a:t> </a:t>
            </a:r>
            <a:r>
              <a:rPr lang="en-US" dirty="0" err="1"/>
              <a:t>hari</a:t>
            </a:r>
            <a:r>
              <a:rPr lang="en-US" dirty="0"/>
              <a:t> </a:t>
            </a:r>
            <a:r>
              <a:rPr lang="en-US" dirty="0" err="1"/>
              <a:t>ini</a:t>
            </a:r>
            <a:r>
              <a:rPr lang="en-US" dirty="0"/>
              <a:t> </a:t>
            </a:r>
            <a:r>
              <a:rPr lang="en-US" dirty="0" err="1"/>
              <a:t>ia</a:t>
            </a:r>
            <a:r>
              <a:rPr lang="en-US" dirty="0"/>
              <a:t> </a:t>
            </a:r>
            <a:r>
              <a:rPr lang="en-US" dirty="0" err="1"/>
              <a:t>sampai</a:t>
            </a:r>
            <a:r>
              <a:rPr lang="en-US" dirty="0"/>
              <a:t> </a:t>
            </a:r>
            <a:r>
              <a:rPr lang="en-US" dirty="0" err="1"/>
              <a:t>tidak</a:t>
            </a:r>
            <a:r>
              <a:rPr lang="en-US" dirty="0"/>
              <a:t> </a:t>
            </a:r>
            <a:r>
              <a:rPr lang="en-US" dirty="0" err="1"/>
              <a:t>bisa</a:t>
            </a:r>
            <a:r>
              <a:rPr lang="en-US" dirty="0"/>
              <a:t> </a:t>
            </a:r>
            <a:r>
              <a:rPr lang="en-US" dirty="0" err="1"/>
              <a:t>tidur</a:t>
            </a:r>
            <a:r>
              <a:rPr lang="en-US" dirty="0"/>
              <a:t>, </a:t>
            </a:r>
            <a:r>
              <a:rPr lang="en-US" dirty="0" err="1"/>
              <a:t>kepala</a:t>
            </a:r>
            <a:r>
              <a:rPr lang="en-US" dirty="0"/>
              <a:t> </a:t>
            </a:r>
            <a:r>
              <a:rPr lang="en-US" dirty="0" err="1"/>
              <a:t>cekot-cekot</a:t>
            </a:r>
            <a:r>
              <a:rPr lang="en-US" dirty="0"/>
              <a:t>, </a:t>
            </a:r>
            <a:r>
              <a:rPr lang="en-US" dirty="0" err="1"/>
              <a:t>dan</a:t>
            </a:r>
            <a:r>
              <a:rPr lang="en-US" dirty="0"/>
              <a:t> </a:t>
            </a:r>
            <a:r>
              <a:rPr lang="en-US" dirty="0" err="1"/>
              <a:t>badan</a:t>
            </a:r>
            <a:r>
              <a:rPr lang="en-US" dirty="0"/>
              <a:t> </a:t>
            </a:r>
            <a:r>
              <a:rPr lang="en-US" dirty="0" err="1"/>
              <a:t>terasa</a:t>
            </a:r>
            <a:r>
              <a:rPr lang="en-US" dirty="0"/>
              <a:t> </a:t>
            </a:r>
            <a:r>
              <a:rPr lang="en-US" dirty="0" err="1"/>
              <a:t>menggigil</a:t>
            </a:r>
            <a:r>
              <a:rPr lang="en-US" dirty="0"/>
              <a:t>. </a:t>
            </a:r>
            <a:r>
              <a:rPr lang="en-US" dirty="0" err="1"/>
              <a:t>Menurut</a:t>
            </a:r>
            <a:r>
              <a:rPr lang="en-US" dirty="0"/>
              <a:t> </a:t>
            </a:r>
            <a:r>
              <a:rPr lang="en-US" dirty="0" err="1"/>
              <a:t>cerita</a:t>
            </a:r>
            <a:r>
              <a:rPr lang="en-US" dirty="0"/>
              <a:t> </a:t>
            </a:r>
            <a:r>
              <a:rPr lang="en-US" dirty="0" err="1"/>
              <a:t>pasien</a:t>
            </a:r>
            <a:r>
              <a:rPr lang="en-US" dirty="0"/>
              <a:t>, </a:t>
            </a:r>
            <a:r>
              <a:rPr lang="en-US" dirty="0" err="1"/>
              <a:t>biasanya</a:t>
            </a:r>
            <a:r>
              <a:rPr lang="en-US" dirty="0"/>
              <a:t> </a:t>
            </a:r>
            <a:r>
              <a:rPr lang="en-US" dirty="0" err="1"/>
              <a:t>ia</a:t>
            </a:r>
            <a:r>
              <a:rPr lang="en-US" dirty="0"/>
              <a:t> </a:t>
            </a:r>
            <a:r>
              <a:rPr lang="en-US" dirty="0" err="1"/>
              <a:t>cukup</a:t>
            </a:r>
            <a:r>
              <a:rPr lang="en-US" dirty="0"/>
              <a:t> </a:t>
            </a:r>
            <a:r>
              <a:rPr lang="en-US" dirty="0" err="1"/>
              <a:t>mengkonsumsi</a:t>
            </a:r>
            <a:r>
              <a:rPr lang="en-US" dirty="0"/>
              <a:t> </a:t>
            </a:r>
            <a:r>
              <a:rPr lang="en-US" dirty="0" err="1"/>
              <a:t>obat</a:t>
            </a:r>
            <a:r>
              <a:rPr lang="en-US" dirty="0"/>
              <a:t> </a:t>
            </a:r>
            <a:r>
              <a:rPr lang="en-US" dirty="0" err="1"/>
              <a:t>pereda</a:t>
            </a:r>
            <a:r>
              <a:rPr lang="en-US" dirty="0"/>
              <a:t> </a:t>
            </a:r>
            <a:r>
              <a:rPr lang="en-US" dirty="0" err="1"/>
              <a:t>nyeri</a:t>
            </a:r>
            <a:r>
              <a:rPr lang="en-US" dirty="0"/>
              <a:t>, </a:t>
            </a:r>
            <a:r>
              <a:rPr lang="en-US" dirty="0" err="1"/>
              <a:t>dan</a:t>
            </a:r>
            <a:r>
              <a:rPr lang="en-US" dirty="0"/>
              <a:t> </a:t>
            </a:r>
            <a:r>
              <a:rPr lang="en-US" dirty="0" err="1"/>
              <a:t>langsung</a:t>
            </a:r>
            <a:r>
              <a:rPr lang="en-US" dirty="0"/>
              <a:t> </a:t>
            </a:r>
            <a:r>
              <a:rPr lang="en-US" dirty="0" err="1"/>
              <a:t>sembuh</a:t>
            </a:r>
            <a:r>
              <a:rPr lang="en-US" dirty="0"/>
              <a:t>, </a:t>
            </a:r>
            <a:r>
              <a:rPr lang="en-US" dirty="0" err="1"/>
              <a:t>sehat</a:t>
            </a:r>
            <a:r>
              <a:rPr lang="en-US" dirty="0"/>
              <a:t> </a:t>
            </a:r>
            <a:r>
              <a:rPr lang="en-US" dirty="0" err="1"/>
              <a:t>kembali</a:t>
            </a:r>
            <a:r>
              <a:rPr lang="en-US" dirty="0"/>
              <a:t> </a:t>
            </a:r>
            <a:r>
              <a:rPr lang="en-US" dirty="0" err="1"/>
              <a:t>dan</a:t>
            </a:r>
            <a:r>
              <a:rPr lang="en-US" dirty="0"/>
              <a:t> </a:t>
            </a:r>
            <a:r>
              <a:rPr lang="en-US" dirty="0" err="1"/>
              <a:t>bisa</a:t>
            </a:r>
            <a:r>
              <a:rPr lang="en-US" dirty="0"/>
              <a:t> </a:t>
            </a:r>
            <a:r>
              <a:rPr lang="en-US" dirty="0" err="1"/>
              <a:t>kerja</a:t>
            </a:r>
            <a:r>
              <a:rPr lang="en-US" dirty="0"/>
              <a:t>. </a:t>
            </a:r>
            <a:r>
              <a:rPr lang="en-US" dirty="0" err="1"/>
              <a:t>Tapi</a:t>
            </a:r>
            <a:r>
              <a:rPr lang="en-US" dirty="0"/>
              <a:t> </a:t>
            </a:r>
            <a:r>
              <a:rPr lang="en-US" dirty="0" err="1"/>
              <a:t>dua</a:t>
            </a:r>
            <a:r>
              <a:rPr lang="en-US" dirty="0"/>
              <a:t> </a:t>
            </a:r>
            <a:r>
              <a:rPr lang="en-US" dirty="0" err="1"/>
              <a:t>hari</a:t>
            </a:r>
            <a:r>
              <a:rPr lang="en-US" dirty="0"/>
              <a:t> </a:t>
            </a:r>
            <a:r>
              <a:rPr lang="en-US" dirty="0" err="1"/>
              <a:t>ini</a:t>
            </a:r>
            <a:r>
              <a:rPr lang="en-US" dirty="0"/>
              <a:t> </a:t>
            </a:r>
            <a:r>
              <a:rPr lang="en-US" dirty="0" err="1"/>
              <a:t>ia</a:t>
            </a:r>
            <a:r>
              <a:rPr lang="en-US" dirty="0"/>
              <a:t> </a:t>
            </a:r>
            <a:r>
              <a:rPr lang="en-US" dirty="0" err="1"/>
              <a:t>sudah</a:t>
            </a:r>
            <a:r>
              <a:rPr lang="en-US" dirty="0"/>
              <a:t> </a:t>
            </a:r>
            <a:r>
              <a:rPr lang="en-US" dirty="0" err="1"/>
              <a:t>minum</a:t>
            </a:r>
            <a:r>
              <a:rPr lang="en-US" dirty="0"/>
              <a:t> </a:t>
            </a:r>
            <a:r>
              <a:rPr lang="en-US" dirty="0" err="1"/>
              <a:t>pereda</a:t>
            </a:r>
            <a:r>
              <a:rPr lang="en-US" dirty="0"/>
              <a:t> </a:t>
            </a:r>
            <a:r>
              <a:rPr lang="en-US" dirty="0" err="1"/>
              <a:t>nyeri</a:t>
            </a:r>
            <a:r>
              <a:rPr lang="en-US" dirty="0"/>
              <a:t> yang </a:t>
            </a:r>
            <a:r>
              <a:rPr lang="en-US" dirty="0" err="1"/>
              <a:t>sama</a:t>
            </a:r>
            <a:r>
              <a:rPr lang="en-US" dirty="0"/>
              <a:t>, </a:t>
            </a:r>
            <a:r>
              <a:rPr lang="en-US" dirty="0" err="1"/>
              <a:t>tapi</a:t>
            </a:r>
            <a:r>
              <a:rPr lang="en-US" dirty="0"/>
              <a:t> </a:t>
            </a:r>
            <a:r>
              <a:rPr lang="en-US" dirty="0" err="1"/>
              <a:t>hanya</a:t>
            </a:r>
            <a:r>
              <a:rPr lang="en-US" dirty="0"/>
              <a:t> </a:t>
            </a:r>
            <a:r>
              <a:rPr lang="en-US" dirty="0" err="1"/>
              <a:t>beberapa</a:t>
            </a:r>
            <a:r>
              <a:rPr lang="en-US" dirty="0"/>
              <a:t> jam, </a:t>
            </a:r>
            <a:r>
              <a:rPr lang="en-US" dirty="0" err="1"/>
              <a:t>lalu</a:t>
            </a:r>
            <a:r>
              <a:rPr lang="en-US" dirty="0"/>
              <a:t> </a:t>
            </a:r>
            <a:r>
              <a:rPr lang="en-US" dirty="0" err="1"/>
              <a:t>sakitnya</a:t>
            </a:r>
            <a:r>
              <a:rPr lang="en-US" dirty="0"/>
              <a:t> </a:t>
            </a:r>
            <a:r>
              <a:rPr lang="en-US" dirty="0" err="1"/>
              <a:t>muncul</a:t>
            </a:r>
            <a:r>
              <a:rPr lang="en-US" dirty="0"/>
              <a:t> </a:t>
            </a:r>
            <a:r>
              <a:rPr lang="en-US" dirty="0" err="1"/>
              <a:t>kembali</a:t>
            </a:r>
            <a:r>
              <a:rPr lang="en-US" dirty="0"/>
              <a:t>. </a:t>
            </a:r>
            <a:r>
              <a:rPr lang="en-US" dirty="0" err="1"/>
              <a:t>Pasien</a:t>
            </a:r>
            <a:r>
              <a:rPr lang="en-US" dirty="0"/>
              <a:t> </a:t>
            </a:r>
            <a:r>
              <a:rPr lang="en-US" dirty="0" err="1"/>
              <a:t>datang</a:t>
            </a:r>
            <a:r>
              <a:rPr lang="en-US" dirty="0"/>
              <a:t> </a:t>
            </a:r>
            <a:r>
              <a:rPr lang="en-US" dirty="0" err="1"/>
              <a:t>ke</a:t>
            </a:r>
            <a:r>
              <a:rPr lang="en-US" dirty="0"/>
              <a:t> </a:t>
            </a:r>
            <a:r>
              <a:rPr lang="en-US" dirty="0" err="1"/>
              <a:t>dokter</a:t>
            </a:r>
            <a:r>
              <a:rPr lang="en-US" dirty="0"/>
              <a:t> </a:t>
            </a:r>
            <a:r>
              <a:rPr lang="en-US" dirty="0" err="1"/>
              <a:t>gigi</a:t>
            </a:r>
            <a:r>
              <a:rPr lang="en-US" dirty="0"/>
              <a:t> </a:t>
            </a:r>
            <a:r>
              <a:rPr lang="en-US" dirty="0" err="1"/>
              <a:t>dengan</a:t>
            </a:r>
            <a:r>
              <a:rPr lang="en-US" dirty="0"/>
              <a:t> </a:t>
            </a:r>
            <a:r>
              <a:rPr lang="en-US" dirty="0" err="1"/>
              <a:t>harapan</a:t>
            </a:r>
            <a:r>
              <a:rPr lang="en-US" dirty="0"/>
              <a:t> </a:t>
            </a:r>
            <a:r>
              <a:rPr lang="en-US" dirty="0" err="1"/>
              <a:t>dapat</a:t>
            </a:r>
            <a:r>
              <a:rPr lang="en-US" dirty="0"/>
              <a:t> </a:t>
            </a:r>
            <a:r>
              <a:rPr lang="en-US" dirty="0" err="1"/>
              <a:t>sembuh</a:t>
            </a:r>
            <a:r>
              <a:rPr lang="en-US" dirty="0"/>
              <a:t> total </a:t>
            </a:r>
            <a:r>
              <a:rPr lang="en-US" dirty="0" err="1"/>
              <a:t>dari</a:t>
            </a:r>
            <a:r>
              <a:rPr lang="en-US" dirty="0"/>
              <a:t> rasa </a:t>
            </a:r>
            <a:r>
              <a:rPr lang="en-US" dirty="0" err="1"/>
              <a:t>sakit</a:t>
            </a:r>
            <a:r>
              <a:rPr lang="en-US" dirty="0"/>
              <a:t> yang </a:t>
            </a:r>
            <a:r>
              <a:rPr lang="en-US" dirty="0" err="1"/>
              <a:t>dideritanya</a:t>
            </a:r>
            <a:r>
              <a:rPr lang="en-US" dirty="0"/>
              <a:t>. </a:t>
            </a:r>
            <a:r>
              <a:rPr lang="en-US" dirty="0" err="1"/>
              <a:t>Setelah</a:t>
            </a:r>
            <a:r>
              <a:rPr lang="en-US" dirty="0"/>
              <a:t> </a:t>
            </a:r>
            <a:r>
              <a:rPr lang="en-US" dirty="0" err="1"/>
              <a:t>dilakukan</a:t>
            </a:r>
            <a:r>
              <a:rPr lang="en-US" dirty="0"/>
              <a:t> </a:t>
            </a:r>
            <a:r>
              <a:rPr lang="en-US" dirty="0" err="1"/>
              <a:t>pemeriksaan</a:t>
            </a:r>
            <a:r>
              <a:rPr lang="en-US" dirty="0"/>
              <a:t> </a:t>
            </a:r>
            <a:r>
              <a:rPr lang="en-US" dirty="0" err="1"/>
              <a:t>oleh</a:t>
            </a:r>
            <a:r>
              <a:rPr lang="en-US" dirty="0"/>
              <a:t> </a:t>
            </a:r>
            <a:r>
              <a:rPr lang="en-US" dirty="0" err="1"/>
              <a:t>dokter</a:t>
            </a:r>
            <a:r>
              <a:rPr lang="en-US" dirty="0"/>
              <a:t> </a:t>
            </a:r>
            <a:r>
              <a:rPr lang="en-US" dirty="0" err="1"/>
              <a:t>gigi</a:t>
            </a:r>
            <a:r>
              <a:rPr lang="en-US" dirty="0"/>
              <a:t>, </a:t>
            </a:r>
            <a:r>
              <a:rPr lang="en-US" dirty="0" err="1"/>
              <a:t>didapatkan</a:t>
            </a:r>
            <a:r>
              <a:rPr lang="en-US" dirty="0"/>
              <a:t> </a:t>
            </a:r>
            <a:r>
              <a:rPr lang="en-US" dirty="0" err="1"/>
              <a:t>diagnosa</a:t>
            </a:r>
            <a:r>
              <a:rPr lang="en-US" dirty="0"/>
              <a:t> “</a:t>
            </a:r>
            <a:r>
              <a:rPr lang="en-US" dirty="0" err="1"/>
              <a:t>Abses</a:t>
            </a:r>
            <a:r>
              <a:rPr lang="en-US" dirty="0"/>
              <a:t> </a:t>
            </a:r>
            <a:r>
              <a:rPr lang="en-US" dirty="0" err="1"/>
              <a:t>periapikal</a:t>
            </a:r>
            <a:r>
              <a:rPr lang="en-US" dirty="0"/>
              <a:t> </a:t>
            </a:r>
            <a:r>
              <a:rPr lang="en-US" dirty="0" err="1"/>
              <a:t>akut</a:t>
            </a:r>
            <a:r>
              <a:rPr lang="en-US" dirty="0"/>
              <a:t> </a:t>
            </a:r>
            <a:r>
              <a:rPr lang="en-US" dirty="0" err="1"/>
              <a:t>pada</a:t>
            </a:r>
            <a:r>
              <a:rPr lang="en-US" dirty="0"/>
              <a:t> </a:t>
            </a:r>
            <a:r>
              <a:rPr lang="en-US" dirty="0" err="1"/>
              <a:t>sisa</a:t>
            </a:r>
            <a:r>
              <a:rPr lang="en-US" dirty="0"/>
              <a:t> </a:t>
            </a:r>
            <a:r>
              <a:rPr lang="en-US" dirty="0" err="1"/>
              <a:t>akar</a:t>
            </a:r>
            <a:r>
              <a:rPr lang="en-US" dirty="0"/>
              <a:t> </a:t>
            </a:r>
            <a:r>
              <a:rPr lang="en-US" dirty="0" err="1"/>
              <a:t>gigi</a:t>
            </a:r>
            <a:r>
              <a:rPr lang="en-US" dirty="0"/>
              <a:t> 46”, </a:t>
            </a:r>
            <a:r>
              <a:rPr lang="en-US" dirty="0" err="1"/>
              <a:t>dan</a:t>
            </a:r>
            <a:r>
              <a:rPr lang="en-US" dirty="0"/>
              <a:t> </a:t>
            </a:r>
            <a:r>
              <a:rPr lang="en-US" dirty="0" err="1"/>
              <a:t>dokter</a:t>
            </a:r>
            <a:r>
              <a:rPr lang="en-US" dirty="0"/>
              <a:t> </a:t>
            </a:r>
            <a:r>
              <a:rPr lang="en-US" dirty="0" err="1"/>
              <a:t>gigi</a:t>
            </a:r>
            <a:r>
              <a:rPr lang="en-US" dirty="0"/>
              <a:t> </a:t>
            </a:r>
            <a:r>
              <a:rPr lang="en-US" dirty="0" err="1"/>
              <a:t>memutuskan</a:t>
            </a:r>
            <a:r>
              <a:rPr lang="en-US" dirty="0"/>
              <a:t> </a:t>
            </a:r>
            <a:r>
              <a:rPr lang="en-US" dirty="0" err="1"/>
              <a:t>untuk</a:t>
            </a:r>
            <a:r>
              <a:rPr lang="en-US" dirty="0"/>
              <a:t> </a:t>
            </a:r>
            <a:r>
              <a:rPr lang="en-US" dirty="0" err="1"/>
              <a:t>dilakukan</a:t>
            </a:r>
            <a:r>
              <a:rPr lang="en-US" dirty="0"/>
              <a:t> </a:t>
            </a:r>
            <a:r>
              <a:rPr lang="en-US" dirty="0" err="1"/>
              <a:t>pencabutan</a:t>
            </a:r>
            <a:r>
              <a:rPr lang="en-US" dirty="0"/>
              <a:t> </a:t>
            </a:r>
            <a:r>
              <a:rPr lang="en-US" dirty="0" err="1"/>
              <a:t>pada</a:t>
            </a:r>
            <a:r>
              <a:rPr lang="en-US" dirty="0"/>
              <a:t> </a:t>
            </a:r>
            <a:r>
              <a:rPr lang="en-US" dirty="0" err="1"/>
              <a:t>sisa</a:t>
            </a:r>
            <a:r>
              <a:rPr lang="en-US" dirty="0"/>
              <a:t> </a:t>
            </a:r>
            <a:r>
              <a:rPr lang="en-US" dirty="0" err="1"/>
              <a:t>akar</a:t>
            </a:r>
            <a:r>
              <a:rPr lang="en-US" dirty="0"/>
              <a:t> </a:t>
            </a:r>
            <a:r>
              <a:rPr lang="en-US" dirty="0" err="1"/>
              <a:t>gigi</a:t>
            </a:r>
            <a:r>
              <a:rPr lang="en-US" dirty="0"/>
              <a:t> 46 di 3 </a:t>
            </a:r>
            <a:r>
              <a:rPr lang="en-US" dirty="0" err="1"/>
              <a:t>hari</a:t>
            </a:r>
            <a:r>
              <a:rPr lang="en-US" dirty="0"/>
              <a:t> </a:t>
            </a:r>
            <a:r>
              <a:rPr lang="en-US" dirty="0" err="1"/>
              <a:t>berikutnya</a:t>
            </a:r>
            <a:r>
              <a:rPr lang="en-US" dirty="0"/>
              <a:t>, </a:t>
            </a:r>
            <a:r>
              <a:rPr lang="en-US" dirty="0" err="1"/>
              <a:t>setelah</a:t>
            </a:r>
            <a:r>
              <a:rPr lang="en-US" dirty="0"/>
              <a:t> </a:t>
            </a:r>
            <a:r>
              <a:rPr lang="en-US" dirty="0" err="1"/>
              <a:t>pasien</a:t>
            </a:r>
            <a:r>
              <a:rPr lang="en-US" dirty="0"/>
              <a:t> </a:t>
            </a:r>
            <a:r>
              <a:rPr lang="en-US" dirty="0" err="1"/>
              <a:t>selesai</a:t>
            </a:r>
            <a:r>
              <a:rPr lang="en-US" dirty="0"/>
              <a:t> </a:t>
            </a:r>
            <a:r>
              <a:rPr lang="en-US" dirty="0" err="1"/>
              <a:t>mengkonsumsi</a:t>
            </a:r>
            <a:r>
              <a:rPr lang="en-US" dirty="0"/>
              <a:t> </a:t>
            </a:r>
            <a:r>
              <a:rPr lang="en-US" dirty="0" err="1"/>
              <a:t>obat</a:t>
            </a:r>
            <a:r>
              <a:rPr lang="en-US" dirty="0"/>
              <a:t> yang </a:t>
            </a:r>
            <a:r>
              <a:rPr lang="en-US" dirty="0" err="1"/>
              <a:t>ia</a:t>
            </a:r>
            <a:r>
              <a:rPr lang="en-US" dirty="0"/>
              <a:t> </a:t>
            </a:r>
            <a:r>
              <a:rPr lang="en-US" dirty="0" err="1"/>
              <a:t>berikan</a:t>
            </a:r>
            <a:r>
              <a:rPr lang="en-US" dirty="0"/>
              <a:t> </a:t>
            </a:r>
            <a:r>
              <a:rPr lang="en-US" dirty="0" err="1"/>
              <a:t>pada</a:t>
            </a:r>
            <a:r>
              <a:rPr lang="en-US" dirty="0"/>
              <a:t> </a:t>
            </a:r>
            <a:r>
              <a:rPr lang="en-US" dirty="0" err="1"/>
              <a:t>pasien</a:t>
            </a:r>
            <a:r>
              <a:rPr lang="en-US" dirty="0"/>
              <a:t>.</a:t>
            </a:r>
          </a:p>
        </p:txBody>
      </p:sp>
    </p:spTree>
    <p:extLst>
      <p:ext uri="{BB962C8B-B14F-4D97-AF65-F5344CB8AC3E}">
        <p14:creationId xmlns:p14="http://schemas.microsoft.com/office/powerpoint/2010/main" val="9966570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DEFINISI PROMOSI KESEHATAN (World Health Organization / WHO)</a:t>
            </a:r>
          </a:p>
        </p:txBody>
      </p:sp>
      <p:pic>
        <p:nvPicPr>
          <p:cNvPr id="4" name="Picture 2"/>
          <p:cNvPicPr>
            <a:picLocks noChangeAspect="1" noChangeArrowheads="1"/>
          </p:cNvPicPr>
          <p:nvPr/>
        </p:nvPicPr>
        <p:blipFill>
          <a:blip r:embed="rId2"/>
          <a:srcRect/>
          <a:stretch>
            <a:fillRect/>
          </a:stretch>
        </p:blipFill>
        <p:spPr bwMode="auto">
          <a:xfrm>
            <a:off x="1220258" y="2093976"/>
            <a:ext cx="7560671" cy="4449137"/>
          </a:xfrm>
          <a:prstGeom prst="rect">
            <a:avLst/>
          </a:prstGeom>
          <a:noFill/>
          <a:ln w="9525">
            <a:noFill/>
            <a:miter lim="800000"/>
            <a:headEnd/>
            <a:tailEnd/>
          </a:ln>
          <a:effectLst/>
        </p:spPr>
      </p:pic>
      <p:sp>
        <p:nvSpPr>
          <p:cNvPr id="5" name="Rectangle 3"/>
          <p:cNvSpPr/>
          <p:nvPr/>
        </p:nvSpPr>
        <p:spPr>
          <a:xfrm>
            <a:off x="1220258" y="2597474"/>
            <a:ext cx="3749107" cy="308838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4"/>
          <p:cNvSpPr/>
          <p:nvPr/>
        </p:nvSpPr>
        <p:spPr>
          <a:xfrm>
            <a:off x="1220258" y="2650177"/>
            <a:ext cx="3311711" cy="247071"/>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ectangle 5"/>
          <p:cNvSpPr/>
          <p:nvPr/>
        </p:nvSpPr>
        <p:spPr>
          <a:xfrm>
            <a:off x="1220258" y="2909035"/>
            <a:ext cx="3436681" cy="247071"/>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6"/>
          <p:cNvSpPr/>
          <p:nvPr/>
        </p:nvSpPr>
        <p:spPr>
          <a:xfrm>
            <a:off x="1220258" y="3167893"/>
            <a:ext cx="874792" cy="247071"/>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Rectangle 8"/>
          <p:cNvSpPr/>
          <p:nvPr/>
        </p:nvSpPr>
        <p:spPr>
          <a:xfrm>
            <a:off x="1220258" y="3829323"/>
            <a:ext cx="3436681" cy="247071"/>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Rectangle 9"/>
          <p:cNvSpPr/>
          <p:nvPr/>
        </p:nvSpPr>
        <p:spPr>
          <a:xfrm>
            <a:off x="1220258" y="4061287"/>
            <a:ext cx="3749107" cy="245411"/>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ectangle 10"/>
          <p:cNvSpPr/>
          <p:nvPr/>
        </p:nvSpPr>
        <p:spPr>
          <a:xfrm>
            <a:off x="1220257" y="4306698"/>
            <a:ext cx="3029013" cy="313221"/>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4871479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strips(downLeft)">
                                      <p:cBhvr>
                                        <p:cTn id="13" dur="500"/>
                                        <p:tgtEl>
                                          <p:spTgt spid="8"/>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strips(downLeft)">
                                      <p:cBhvr>
                                        <p:cTn id="16" dur="500"/>
                                        <p:tgtEl>
                                          <p:spTgt spid="7"/>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strips(downLeft)">
                                      <p:cBhvr>
                                        <p:cTn id="19" dur="500"/>
                                        <p:tgtEl>
                                          <p:spTgt spid="6"/>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strips(downLeft)">
                                      <p:cBhvr>
                                        <p:cTn id="22" dur="500"/>
                                        <p:tgtEl>
                                          <p:spTgt spid="9"/>
                                        </p:tgtEl>
                                      </p:cBhvr>
                                    </p:animEffect>
                                  </p:childTnLst>
                                </p:cTn>
                              </p:par>
                              <p:par>
                                <p:cTn id="23" presetID="18" presetClass="entr" presetSubtype="12"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strips(downLeft)">
                                      <p:cBhvr>
                                        <p:cTn id="25" dur="500"/>
                                        <p:tgtEl>
                                          <p:spTgt spid="10"/>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strips(downLeft)">
                                      <p:cBhvr>
                                        <p:cTn id="2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ANALISA </a:t>
            </a:r>
            <a:r>
              <a:rPr lang="en-US" dirty="0" err="1"/>
              <a:t>ilustrasi</a:t>
            </a:r>
            <a:endParaRPr lang="en-US" dirty="0"/>
          </a:p>
        </p:txBody>
      </p:sp>
      <p:sp>
        <p:nvSpPr>
          <p:cNvPr id="3" name="Content Placeholder 2"/>
          <p:cNvSpPr>
            <a:spLocks noGrp="1"/>
          </p:cNvSpPr>
          <p:nvPr>
            <p:ph idx="1"/>
          </p:nvPr>
        </p:nvSpPr>
        <p:spPr>
          <a:xfrm>
            <a:off x="1069848" y="2121408"/>
            <a:ext cx="10058400" cy="730974"/>
          </a:xfrm>
        </p:spPr>
        <p:txBody>
          <a:bodyPr/>
          <a:lstStyle/>
          <a:p>
            <a:r>
              <a:rPr lang="en-US" dirty="0" err="1"/>
              <a:t>Mengapa</a:t>
            </a:r>
            <a:r>
              <a:rPr lang="en-US" dirty="0"/>
              <a:t> </a:t>
            </a:r>
            <a:r>
              <a:rPr lang="en-US" dirty="0" err="1"/>
              <a:t>bisa</a:t>
            </a:r>
            <a:r>
              <a:rPr lang="en-US" dirty="0"/>
              <a:t> </a:t>
            </a:r>
            <a:r>
              <a:rPr lang="en-US" dirty="0" err="1"/>
              <a:t>terjadi</a:t>
            </a:r>
            <a:r>
              <a:rPr lang="en-US" dirty="0"/>
              <a:t> </a:t>
            </a:r>
            <a:r>
              <a:rPr lang="en-US" dirty="0" err="1"/>
              <a:t>kerusakan</a:t>
            </a:r>
            <a:r>
              <a:rPr lang="en-US" dirty="0"/>
              <a:t> </a:t>
            </a:r>
            <a:r>
              <a:rPr lang="en-US" dirty="0" err="1"/>
              <a:t>gigi</a:t>
            </a:r>
            <a:r>
              <a:rPr lang="en-US" dirty="0"/>
              <a:t> yang </a:t>
            </a:r>
            <a:r>
              <a:rPr lang="en-US" dirty="0" err="1"/>
              <a:t>sedemikian</a:t>
            </a:r>
            <a:r>
              <a:rPr lang="en-US" dirty="0"/>
              <a:t> </a:t>
            </a:r>
            <a:r>
              <a:rPr lang="en-US" dirty="0" err="1"/>
              <a:t>rupa</a:t>
            </a:r>
            <a:r>
              <a:rPr lang="en-US" dirty="0"/>
              <a:t> (</a:t>
            </a:r>
            <a:r>
              <a:rPr lang="en-US" dirty="0" err="1"/>
              <a:t>hingga</a:t>
            </a:r>
            <a:r>
              <a:rPr lang="en-US" dirty="0"/>
              <a:t> </a:t>
            </a:r>
            <a:r>
              <a:rPr lang="en-US" dirty="0" err="1"/>
              <a:t>tinggal</a:t>
            </a:r>
            <a:r>
              <a:rPr lang="en-US" dirty="0"/>
              <a:t> </a:t>
            </a:r>
            <a:r>
              <a:rPr lang="en-US" dirty="0" err="1"/>
              <a:t>sisa</a:t>
            </a:r>
            <a:r>
              <a:rPr lang="en-US" dirty="0"/>
              <a:t> </a:t>
            </a:r>
            <a:r>
              <a:rPr lang="en-US" dirty="0" err="1"/>
              <a:t>akar</a:t>
            </a:r>
            <a:r>
              <a:rPr lang="en-US" dirty="0"/>
              <a:t> </a:t>
            </a:r>
            <a:r>
              <a:rPr lang="en-US" dirty="0" err="1"/>
              <a:t>dan</a:t>
            </a:r>
            <a:r>
              <a:rPr lang="en-US" dirty="0"/>
              <a:t> </a:t>
            </a:r>
            <a:r>
              <a:rPr lang="en-US" dirty="0" err="1"/>
              <a:t>menimbulkan</a:t>
            </a:r>
            <a:r>
              <a:rPr lang="en-US" dirty="0"/>
              <a:t> </a:t>
            </a:r>
            <a:r>
              <a:rPr lang="en-US" dirty="0" err="1"/>
              <a:t>pembengkakan</a:t>
            </a:r>
            <a:r>
              <a:rPr lang="en-US" dirty="0"/>
              <a:t> </a:t>
            </a:r>
            <a:r>
              <a:rPr lang="en-US" dirty="0" err="1"/>
              <a:t>infeksi</a:t>
            </a:r>
            <a:r>
              <a:rPr lang="en-US" dirty="0"/>
              <a:t>) </a:t>
            </a:r>
            <a:r>
              <a:rPr lang="en-US" dirty="0" err="1"/>
              <a:t>pada</a:t>
            </a:r>
            <a:r>
              <a:rPr lang="en-US" dirty="0"/>
              <a:t> </a:t>
            </a:r>
            <a:r>
              <a:rPr lang="en-US" dirty="0" err="1"/>
              <a:t>pasien</a:t>
            </a:r>
            <a:r>
              <a:rPr lang="en-US" dirty="0"/>
              <a:t>?</a:t>
            </a:r>
          </a:p>
          <a:p>
            <a:endParaRPr lang="en-US" dirty="0"/>
          </a:p>
        </p:txBody>
      </p:sp>
      <p:sp>
        <p:nvSpPr>
          <p:cNvPr id="5" name="Content Placeholder 2"/>
          <p:cNvSpPr txBox="1">
            <a:spLocks/>
          </p:cNvSpPr>
          <p:nvPr/>
        </p:nvSpPr>
        <p:spPr>
          <a:xfrm>
            <a:off x="1069848" y="3084391"/>
            <a:ext cx="10203203" cy="450379"/>
          </a:xfrm>
          <a:prstGeom prst="rect">
            <a:avLst/>
          </a:prstGeom>
        </p:spPr>
        <p:txBody>
          <a:bodyPr vert="horz" lIns="91440" tIns="45720" rIns="91440" bIns="45720" rtlCol="0">
            <a:normAutofit fontScale="925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r>
              <a:rPr lang="en-US" dirty="0"/>
              <a:t>“</a:t>
            </a:r>
            <a:r>
              <a:rPr lang="en-US" dirty="0" err="1"/>
              <a:t>Karena</a:t>
            </a:r>
            <a:r>
              <a:rPr lang="en-US" dirty="0"/>
              <a:t> </a:t>
            </a:r>
            <a:r>
              <a:rPr lang="en-US" dirty="0" err="1"/>
              <a:t>ada</a:t>
            </a:r>
            <a:r>
              <a:rPr lang="en-US" dirty="0"/>
              <a:t> </a:t>
            </a:r>
            <a:r>
              <a:rPr lang="en-US" dirty="0" err="1"/>
              <a:t>penyebaran</a:t>
            </a:r>
            <a:r>
              <a:rPr lang="en-US" dirty="0"/>
              <a:t> </a:t>
            </a:r>
            <a:r>
              <a:rPr lang="en-US" dirty="0" err="1"/>
              <a:t>infeksi</a:t>
            </a:r>
            <a:r>
              <a:rPr lang="en-US" dirty="0"/>
              <a:t> yang </a:t>
            </a:r>
            <a:r>
              <a:rPr lang="en-US" dirty="0" err="1"/>
              <a:t>berasal</a:t>
            </a:r>
            <a:r>
              <a:rPr lang="en-US" dirty="0"/>
              <a:t> </a:t>
            </a:r>
            <a:r>
              <a:rPr lang="en-US" dirty="0" err="1"/>
              <a:t>dari</a:t>
            </a:r>
            <a:r>
              <a:rPr lang="en-US" dirty="0"/>
              <a:t> </a:t>
            </a:r>
            <a:r>
              <a:rPr lang="en-US" dirty="0" err="1"/>
              <a:t>jaringan</a:t>
            </a:r>
            <a:r>
              <a:rPr lang="en-US" dirty="0"/>
              <a:t> </a:t>
            </a:r>
            <a:r>
              <a:rPr lang="en-US" dirty="0" err="1"/>
              <a:t>pulpo</a:t>
            </a:r>
            <a:r>
              <a:rPr lang="en-US" dirty="0"/>
              <a:t>-periapical </a:t>
            </a:r>
            <a:r>
              <a:rPr lang="en-US" dirty="0" err="1"/>
              <a:t>gigi</a:t>
            </a:r>
            <a:r>
              <a:rPr lang="en-US" dirty="0"/>
              <a:t> 46”</a:t>
            </a:r>
          </a:p>
          <a:p>
            <a:endParaRPr lang="en-US" dirty="0"/>
          </a:p>
        </p:txBody>
      </p:sp>
      <p:sp>
        <p:nvSpPr>
          <p:cNvPr id="7" name="Content Placeholder 2"/>
          <p:cNvSpPr txBox="1">
            <a:spLocks/>
          </p:cNvSpPr>
          <p:nvPr/>
        </p:nvSpPr>
        <p:spPr>
          <a:xfrm>
            <a:off x="1069848" y="3630306"/>
            <a:ext cx="10203203" cy="450379"/>
          </a:xfrm>
          <a:prstGeom prst="rect">
            <a:avLst/>
          </a:prstGeom>
        </p:spPr>
        <p:txBody>
          <a:bodyPr vert="horz" lIns="91440" tIns="45720" rIns="91440" bIns="45720" rtlCol="0">
            <a:no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r>
              <a:rPr lang="en-US" dirty="0"/>
              <a:t>“</a:t>
            </a:r>
            <a:r>
              <a:rPr lang="en-US" dirty="0" err="1"/>
              <a:t>Karena</a:t>
            </a:r>
            <a:r>
              <a:rPr lang="en-US" dirty="0"/>
              <a:t> </a:t>
            </a:r>
            <a:r>
              <a:rPr lang="en-US" dirty="0" err="1"/>
              <a:t>ada</a:t>
            </a:r>
            <a:r>
              <a:rPr lang="en-US" dirty="0"/>
              <a:t> </a:t>
            </a:r>
            <a:r>
              <a:rPr lang="en-US" dirty="0" err="1"/>
              <a:t>destruksi</a:t>
            </a:r>
            <a:r>
              <a:rPr lang="en-US" dirty="0"/>
              <a:t> </a:t>
            </a:r>
            <a:r>
              <a:rPr lang="en-US" dirty="0" err="1"/>
              <a:t>jaringan</a:t>
            </a:r>
            <a:r>
              <a:rPr lang="en-US" dirty="0"/>
              <a:t> </a:t>
            </a:r>
            <a:r>
              <a:rPr lang="en-US" dirty="0" err="1"/>
              <a:t>keras</a:t>
            </a:r>
            <a:r>
              <a:rPr lang="en-US" dirty="0"/>
              <a:t> </a:t>
            </a:r>
            <a:r>
              <a:rPr lang="en-US" dirty="0" err="1"/>
              <a:t>gigi</a:t>
            </a:r>
            <a:r>
              <a:rPr lang="en-US" dirty="0"/>
              <a:t> </a:t>
            </a:r>
            <a:r>
              <a:rPr lang="en-US" dirty="0" err="1"/>
              <a:t>hingga</a:t>
            </a:r>
            <a:r>
              <a:rPr lang="en-US" dirty="0"/>
              <a:t> </a:t>
            </a:r>
            <a:r>
              <a:rPr lang="en-US" dirty="0" err="1"/>
              <a:t>menjadi</a:t>
            </a:r>
            <a:r>
              <a:rPr lang="en-US" dirty="0"/>
              <a:t> </a:t>
            </a:r>
            <a:r>
              <a:rPr lang="en-US" dirty="0" err="1"/>
              <a:t>nekrosis</a:t>
            </a:r>
            <a:r>
              <a:rPr lang="en-US" dirty="0"/>
              <a:t> </a:t>
            </a:r>
            <a:r>
              <a:rPr lang="en-US" dirty="0" err="1"/>
              <a:t>pulpa</a:t>
            </a:r>
            <a:r>
              <a:rPr lang="en-US" dirty="0"/>
              <a:t> </a:t>
            </a:r>
            <a:r>
              <a:rPr lang="en-US" dirty="0" err="1"/>
              <a:t>akibat</a:t>
            </a:r>
            <a:r>
              <a:rPr lang="en-US" dirty="0"/>
              <a:t>    </a:t>
            </a:r>
            <a:r>
              <a:rPr lang="en-US" dirty="0" err="1"/>
              <a:t>aktivitas</a:t>
            </a:r>
            <a:r>
              <a:rPr lang="en-US" dirty="0"/>
              <a:t> </a:t>
            </a:r>
            <a:r>
              <a:rPr lang="en-US" dirty="0" err="1"/>
              <a:t>bakteri</a:t>
            </a:r>
            <a:r>
              <a:rPr lang="en-US" dirty="0"/>
              <a:t>”</a:t>
            </a:r>
          </a:p>
          <a:p>
            <a:endParaRPr lang="en-US" dirty="0"/>
          </a:p>
        </p:txBody>
      </p:sp>
      <p:sp>
        <p:nvSpPr>
          <p:cNvPr id="8" name="Content Placeholder 2"/>
          <p:cNvSpPr txBox="1">
            <a:spLocks/>
          </p:cNvSpPr>
          <p:nvPr/>
        </p:nvSpPr>
        <p:spPr>
          <a:xfrm>
            <a:off x="1069848" y="4394584"/>
            <a:ext cx="10203203" cy="1078168"/>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r>
              <a:rPr lang="en-US" dirty="0">
                <a:solidFill>
                  <a:schemeClr val="accent1"/>
                </a:solidFill>
              </a:rPr>
              <a:t>“</a:t>
            </a:r>
            <a:r>
              <a:rPr lang="en-US" dirty="0" err="1">
                <a:solidFill>
                  <a:schemeClr val="accent1"/>
                </a:solidFill>
              </a:rPr>
              <a:t>Karena</a:t>
            </a:r>
            <a:r>
              <a:rPr lang="en-US" dirty="0">
                <a:solidFill>
                  <a:schemeClr val="accent1"/>
                </a:solidFill>
              </a:rPr>
              <a:t> </a:t>
            </a:r>
            <a:r>
              <a:rPr lang="en-US" dirty="0" err="1">
                <a:solidFill>
                  <a:schemeClr val="accent1"/>
                </a:solidFill>
              </a:rPr>
              <a:t>ada</a:t>
            </a:r>
            <a:r>
              <a:rPr lang="en-US" dirty="0">
                <a:solidFill>
                  <a:schemeClr val="accent1"/>
                </a:solidFill>
              </a:rPr>
              <a:t> </a:t>
            </a:r>
            <a:r>
              <a:rPr lang="en-US" dirty="0" err="1">
                <a:solidFill>
                  <a:schemeClr val="accent1"/>
                </a:solidFill>
              </a:rPr>
              <a:t>perbedaan</a:t>
            </a:r>
            <a:r>
              <a:rPr lang="en-US" dirty="0">
                <a:solidFill>
                  <a:schemeClr val="accent1"/>
                </a:solidFill>
              </a:rPr>
              <a:t> </a:t>
            </a:r>
            <a:r>
              <a:rPr lang="en-US" dirty="0" err="1">
                <a:solidFill>
                  <a:schemeClr val="accent1"/>
                </a:solidFill>
              </a:rPr>
              <a:t>konsep</a:t>
            </a:r>
            <a:r>
              <a:rPr lang="en-US" dirty="0">
                <a:solidFill>
                  <a:schemeClr val="accent1"/>
                </a:solidFill>
              </a:rPr>
              <a:t> </a:t>
            </a:r>
            <a:r>
              <a:rPr lang="en-US" dirty="0" err="1">
                <a:solidFill>
                  <a:schemeClr val="accent1"/>
                </a:solidFill>
              </a:rPr>
              <a:t>sehat</a:t>
            </a:r>
            <a:r>
              <a:rPr lang="en-US" dirty="0">
                <a:solidFill>
                  <a:schemeClr val="accent1"/>
                </a:solidFill>
              </a:rPr>
              <a:t> </a:t>
            </a:r>
            <a:r>
              <a:rPr lang="en-US" dirty="0" err="1">
                <a:solidFill>
                  <a:schemeClr val="accent1"/>
                </a:solidFill>
              </a:rPr>
              <a:t>dan</a:t>
            </a:r>
            <a:r>
              <a:rPr lang="en-US" dirty="0">
                <a:solidFill>
                  <a:schemeClr val="accent1"/>
                </a:solidFill>
              </a:rPr>
              <a:t> </a:t>
            </a:r>
            <a:r>
              <a:rPr lang="en-US" dirty="0" err="1">
                <a:solidFill>
                  <a:schemeClr val="accent1"/>
                </a:solidFill>
              </a:rPr>
              <a:t>sakit</a:t>
            </a:r>
            <a:r>
              <a:rPr lang="en-US" dirty="0">
                <a:solidFill>
                  <a:schemeClr val="accent1"/>
                </a:solidFill>
              </a:rPr>
              <a:t> yang </a:t>
            </a:r>
            <a:r>
              <a:rPr lang="en-US" dirty="0" err="1">
                <a:solidFill>
                  <a:schemeClr val="accent1"/>
                </a:solidFill>
              </a:rPr>
              <a:t>dipahami</a:t>
            </a:r>
            <a:r>
              <a:rPr lang="en-US" dirty="0">
                <a:solidFill>
                  <a:schemeClr val="accent1"/>
                </a:solidFill>
              </a:rPr>
              <a:t> </a:t>
            </a:r>
            <a:r>
              <a:rPr lang="en-US" dirty="0" err="1">
                <a:solidFill>
                  <a:schemeClr val="accent1"/>
                </a:solidFill>
              </a:rPr>
              <a:t>pasien</a:t>
            </a:r>
            <a:r>
              <a:rPr lang="en-US" dirty="0">
                <a:solidFill>
                  <a:schemeClr val="accent1"/>
                </a:solidFill>
              </a:rPr>
              <a:t>, </a:t>
            </a:r>
            <a:r>
              <a:rPr lang="en-US" dirty="0" err="1">
                <a:solidFill>
                  <a:schemeClr val="accent1"/>
                </a:solidFill>
              </a:rPr>
              <a:t>dengan</a:t>
            </a:r>
            <a:r>
              <a:rPr lang="en-US" dirty="0">
                <a:solidFill>
                  <a:schemeClr val="accent1"/>
                </a:solidFill>
              </a:rPr>
              <a:t> </a:t>
            </a:r>
            <a:r>
              <a:rPr lang="en-US" dirty="0" err="1">
                <a:solidFill>
                  <a:schemeClr val="accent1"/>
                </a:solidFill>
              </a:rPr>
              <a:t>konsep</a:t>
            </a:r>
            <a:r>
              <a:rPr lang="en-US" dirty="0">
                <a:solidFill>
                  <a:schemeClr val="accent1"/>
                </a:solidFill>
              </a:rPr>
              <a:t> </a:t>
            </a:r>
            <a:r>
              <a:rPr lang="en-US" dirty="0" err="1">
                <a:solidFill>
                  <a:schemeClr val="accent1"/>
                </a:solidFill>
              </a:rPr>
              <a:t>sehat</a:t>
            </a:r>
            <a:r>
              <a:rPr lang="en-US" dirty="0">
                <a:solidFill>
                  <a:schemeClr val="accent1"/>
                </a:solidFill>
              </a:rPr>
              <a:t> </a:t>
            </a:r>
            <a:r>
              <a:rPr lang="en-US" dirty="0" err="1">
                <a:solidFill>
                  <a:schemeClr val="accent1"/>
                </a:solidFill>
              </a:rPr>
              <a:t>dan</a:t>
            </a:r>
            <a:r>
              <a:rPr lang="en-US" dirty="0">
                <a:solidFill>
                  <a:schemeClr val="accent1"/>
                </a:solidFill>
              </a:rPr>
              <a:t> </a:t>
            </a:r>
            <a:r>
              <a:rPr lang="en-US" dirty="0" err="1">
                <a:solidFill>
                  <a:schemeClr val="accent1"/>
                </a:solidFill>
              </a:rPr>
              <a:t>sakit</a:t>
            </a:r>
            <a:r>
              <a:rPr lang="en-US" dirty="0">
                <a:solidFill>
                  <a:schemeClr val="accent1"/>
                </a:solidFill>
              </a:rPr>
              <a:t> yang </a:t>
            </a:r>
            <a:r>
              <a:rPr lang="en-US" dirty="0" err="1">
                <a:solidFill>
                  <a:schemeClr val="accent1"/>
                </a:solidFill>
              </a:rPr>
              <a:t>dipahami</a:t>
            </a:r>
            <a:r>
              <a:rPr lang="en-US" dirty="0">
                <a:solidFill>
                  <a:schemeClr val="accent1"/>
                </a:solidFill>
              </a:rPr>
              <a:t> </a:t>
            </a:r>
            <a:r>
              <a:rPr lang="en-US" dirty="0" err="1">
                <a:solidFill>
                  <a:schemeClr val="accent1"/>
                </a:solidFill>
              </a:rPr>
              <a:t>oleh</a:t>
            </a:r>
            <a:r>
              <a:rPr lang="en-US" dirty="0">
                <a:solidFill>
                  <a:schemeClr val="accent1"/>
                </a:solidFill>
              </a:rPr>
              <a:t> </a:t>
            </a:r>
            <a:r>
              <a:rPr lang="en-US" dirty="0" err="1">
                <a:solidFill>
                  <a:schemeClr val="accent1"/>
                </a:solidFill>
              </a:rPr>
              <a:t>dokter</a:t>
            </a:r>
            <a:r>
              <a:rPr lang="en-US" dirty="0">
                <a:solidFill>
                  <a:schemeClr val="accent1"/>
                </a:solidFill>
              </a:rPr>
              <a:t> </a:t>
            </a:r>
            <a:r>
              <a:rPr lang="en-US" dirty="0" err="1">
                <a:solidFill>
                  <a:schemeClr val="accent1"/>
                </a:solidFill>
              </a:rPr>
              <a:t>gigi</a:t>
            </a:r>
            <a:r>
              <a:rPr lang="en-US" dirty="0">
                <a:solidFill>
                  <a:schemeClr val="accent1"/>
                </a:solidFill>
              </a:rPr>
              <a:t>”</a:t>
            </a:r>
          </a:p>
          <a:p>
            <a:endParaRPr lang="en-US" dirty="0">
              <a:solidFill>
                <a:schemeClr val="accent1"/>
              </a:solidFill>
            </a:endParaRPr>
          </a:p>
        </p:txBody>
      </p:sp>
    </p:spTree>
    <p:extLst>
      <p:ext uri="{BB962C8B-B14F-4D97-AF65-F5344CB8AC3E}">
        <p14:creationId xmlns:p14="http://schemas.microsoft.com/office/powerpoint/2010/main" val="3232104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Apa</a:t>
            </a:r>
            <a:r>
              <a:rPr lang="en-US" dirty="0"/>
              <a:t> </a:t>
            </a:r>
            <a:r>
              <a:rPr lang="en-US" dirty="0" err="1"/>
              <a:t>definisi</a:t>
            </a:r>
            <a:r>
              <a:rPr lang="en-US" dirty="0"/>
              <a:t> </a:t>
            </a:r>
            <a:r>
              <a:rPr lang="en-US" dirty="0" err="1"/>
              <a:t>sehat</a:t>
            </a:r>
            <a:r>
              <a:rPr lang="en-US" dirty="0"/>
              <a:t>?</a:t>
            </a:r>
          </a:p>
        </p:txBody>
      </p:sp>
      <p:sp>
        <p:nvSpPr>
          <p:cNvPr id="3" name="Content Placeholder 2"/>
          <p:cNvSpPr>
            <a:spLocks noGrp="1"/>
          </p:cNvSpPr>
          <p:nvPr>
            <p:ph idx="1"/>
          </p:nvPr>
        </p:nvSpPr>
        <p:spPr/>
        <p:txBody>
          <a:bodyPr>
            <a:normAutofit fontScale="85000" lnSpcReduction="10000"/>
          </a:bodyPr>
          <a:lstStyle/>
          <a:p>
            <a:r>
              <a:rPr lang="en-US" b="1" i="1" dirty="0" err="1"/>
              <a:t>Definisi</a:t>
            </a:r>
            <a:r>
              <a:rPr lang="en-US" b="1" i="1" dirty="0"/>
              <a:t> Ahli:</a:t>
            </a:r>
          </a:p>
          <a:p>
            <a:pPr marL="457200" indent="-457200">
              <a:buFont typeface="+mj-lt"/>
              <a:buAutoNum type="arabicPeriod"/>
            </a:pPr>
            <a:r>
              <a:rPr lang="id-ID" dirty="0"/>
              <a:t>Sehat adalah suatu keadaan seimbang yang dinamis antara bentuk dan fungsi tubuh dengan berbagai faktor yang berusaha mempengaruhinya (Perkin,1938).</a:t>
            </a:r>
            <a:endParaRPr lang="en-US" dirty="0"/>
          </a:p>
          <a:p>
            <a:pPr marL="457200" indent="-457200">
              <a:buFont typeface="+mj-lt"/>
              <a:buAutoNum type="arabicPeriod"/>
            </a:pPr>
            <a:r>
              <a:rPr lang="id-ID" dirty="0"/>
              <a:t>Sehat adalah suatu keadaan sejahtera sempurna fisik, mental, dan sosial yang tidak hanya terbatas pada bebas dari penyakit atau kelemahan saja (WHO,1947 dan UU Pokok Kesehatan No.9 tahun 1960)</a:t>
            </a:r>
            <a:endParaRPr lang="en-US" dirty="0"/>
          </a:p>
          <a:p>
            <a:pPr marL="457200" indent="-457200">
              <a:buFont typeface="+mj-lt"/>
              <a:buAutoNum type="arabicPeriod"/>
            </a:pPr>
            <a:r>
              <a:rPr lang="id-ID" dirty="0"/>
              <a:t>Sehat adalah suatu keadaan dan kualitas organ tubuh yang berfungsi secara wajar dengan segala faktor keturunan dan lingkungan yang dipunyainya (WHO,1957)</a:t>
            </a:r>
            <a:endParaRPr lang="en-US" dirty="0"/>
          </a:p>
          <a:p>
            <a:pPr marL="457200" indent="-457200">
              <a:buFont typeface="+mj-lt"/>
              <a:buAutoNum type="arabicPeriod"/>
            </a:pPr>
            <a:r>
              <a:rPr lang="id-ID" dirty="0"/>
              <a:t>Bl</a:t>
            </a:r>
            <a:r>
              <a:rPr lang="en-US" dirty="0"/>
              <a:t>u</a:t>
            </a:r>
            <a:r>
              <a:rPr lang="id-ID" dirty="0"/>
              <a:t>m (1974) </a:t>
            </a:r>
            <a:r>
              <a:rPr lang="en-US" dirty="0" err="1"/>
              <a:t>mengatakan</a:t>
            </a:r>
            <a:r>
              <a:rPr lang="en-US" dirty="0"/>
              <a:t> </a:t>
            </a:r>
            <a:r>
              <a:rPr lang="id-ID" dirty="0"/>
              <a:t>bahwa status kesehatan dipengaruhi oleh faktor biologik, faktor perilaku, faktor lingkungan, dan faktor pelayanan kesehatan. </a:t>
            </a:r>
            <a:endParaRPr lang="en-US" dirty="0"/>
          </a:p>
          <a:p>
            <a:pPr marL="457200" indent="-457200">
              <a:buFont typeface="+mj-lt"/>
              <a:buAutoNum type="arabicPeriod"/>
            </a:pPr>
            <a:r>
              <a:rPr lang="id-ID" dirty="0"/>
              <a:t>Sehat merupakan sebuah keadaan yang tidak hanya terbebas dari penyakit, tetapi juga meliputi seluruh aspek kehidupan manusia yang meliputi aspek fisik, emosi, sosial dan spiritual (Soekidjo Notoatmodjo, 2003)</a:t>
            </a:r>
            <a:endParaRPr lang="en-US" dirty="0"/>
          </a:p>
        </p:txBody>
      </p:sp>
    </p:spTree>
    <p:extLst>
      <p:ext uri="{BB962C8B-B14F-4D97-AF65-F5344CB8AC3E}">
        <p14:creationId xmlns:p14="http://schemas.microsoft.com/office/powerpoint/2010/main" val="27220931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Apa</a:t>
            </a:r>
            <a:r>
              <a:rPr lang="en-US" dirty="0"/>
              <a:t> </a:t>
            </a:r>
            <a:r>
              <a:rPr lang="en-US" dirty="0" err="1"/>
              <a:t>definisi</a:t>
            </a:r>
            <a:r>
              <a:rPr lang="en-US" dirty="0"/>
              <a:t> SAKIT?</a:t>
            </a:r>
          </a:p>
        </p:txBody>
      </p:sp>
      <p:sp>
        <p:nvSpPr>
          <p:cNvPr id="3" name="Content Placeholder 2"/>
          <p:cNvSpPr>
            <a:spLocks noGrp="1"/>
          </p:cNvSpPr>
          <p:nvPr>
            <p:ph idx="1"/>
          </p:nvPr>
        </p:nvSpPr>
        <p:spPr/>
        <p:txBody>
          <a:bodyPr>
            <a:normAutofit fontScale="77500" lnSpcReduction="20000"/>
          </a:bodyPr>
          <a:lstStyle/>
          <a:p>
            <a:r>
              <a:rPr lang="en-US" b="1" i="1" dirty="0" err="1"/>
              <a:t>Definisi</a:t>
            </a:r>
            <a:r>
              <a:rPr lang="en-US" b="1" i="1" dirty="0"/>
              <a:t> Ahli:</a:t>
            </a:r>
          </a:p>
          <a:p>
            <a:pPr marL="457200" indent="-457200">
              <a:buFont typeface="+mj-lt"/>
              <a:buAutoNum type="arabicPeriod"/>
            </a:pPr>
            <a:r>
              <a:rPr lang="id-ID" dirty="0"/>
              <a:t>Nessar Ahmed dkk dalam bukunya, </a:t>
            </a:r>
            <a:r>
              <a:rPr lang="id-ID" i="1" dirty="0"/>
              <a:t>Biology of Disease</a:t>
            </a:r>
            <a:r>
              <a:rPr lang="id-ID" dirty="0"/>
              <a:t>, </a:t>
            </a:r>
            <a:r>
              <a:rPr lang="en-US" dirty="0" err="1"/>
              <a:t>sakit</a:t>
            </a:r>
            <a:r>
              <a:rPr lang="en-US" dirty="0"/>
              <a:t>/</a:t>
            </a:r>
            <a:r>
              <a:rPr lang="id-ID" dirty="0"/>
              <a:t>penyakit dapat dijabarkan sebagai segala abnormalitas atau kegagalan tubuh untuk berfungsi secara baik dan benar, dan memerlukan perawatan medis untuk mengembalikan fungsi tersebut menjadi lebih baik. </a:t>
            </a:r>
            <a:endParaRPr lang="en-US" dirty="0"/>
          </a:p>
          <a:p>
            <a:pPr marL="457200" indent="-457200">
              <a:buFont typeface="+mj-lt"/>
              <a:buAutoNum type="arabicPeriod"/>
            </a:pPr>
            <a:r>
              <a:rPr lang="en-US" dirty="0" err="1"/>
              <a:t>Seorang</a:t>
            </a:r>
            <a:r>
              <a:rPr lang="en-US" dirty="0"/>
              <a:t> </a:t>
            </a:r>
            <a:r>
              <a:rPr lang="en-US" dirty="0" err="1"/>
              <a:t>dikatakan</a:t>
            </a:r>
            <a:r>
              <a:rPr lang="en-US" dirty="0"/>
              <a:t> </a:t>
            </a:r>
            <a:r>
              <a:rPr lang="en-US" dirty="0" err="1"/>
              <a:t>sakit</a:t>
            </a:r>
            <a:r>
              <a:rPr lang="en-US" dirty="0"/>
              <a:t> </a:t>
            </a:r>
            <a:r>
              <a:rPr lang="en-US" dirty="0" err="1"/>
              <a:t>apabila</a:t>
            </a:r>
            <a:r>
              <a:rPr lang="en-US" dirty="0"/>
              <a:t> </a:t>
            </a:r>
            <a:r>
              <a:rPr lang="en-US" dirty="0" err="1"/>
              <a:t>ia</a:t>
            </a:r>
            <a:r>
              <a:rPr lang="en-US" dirty="0"/>
              <a:t> </a:t>
            </a:r>
            <a:r>
              <a:rPr lang="en-US" dirty="0" err="1"/>
              <a:t>menderita</a:t>
            </a:r>
            <a:r>
              <a:rPr lang="en-US" dirty="0"/>
              <a:t> </a:t>
            </a:r>
            <a:r>
              <a:rPr lang="en-US" dirty="0" err="1"/>
              <a:t>penyakit</a:t>
            </a:r>
            <a:r>
              <a:rPr lang="en-US" dirty="0"/>
              <a:t> </a:t>
            </a:r>
            <a:r>
              <a:rPr lang="en-US" dirty="0" err="1"/>
              <a:t>menahun</a:t>
            </a:r>
            <a:r>
              <a:rPr lang="en-US" dirty="0"/>
              <a:t> (</a:t>
            </a:r>
            <a:r>
              <a:rPr lang="en-US" dirty="0" err="1"/>
              <a:t>kronis</a:t>
            </a:r>
            <a:r>
              <a:rPr lang="en-US" dirty="0"/>
              <a:t>), </a:t>
            </a:r>
            <a:r>
              <a:rPr lang="en-US" dirty="0" err="1"/>
              <a:t>atau</a:t>
            </a:r>
            <a:r>
              <a:rPr lang="en-US" dirty="0"/>
              <a:t> </a:t>
            </a:r>
            <a:r>
              <a:rPr lang="en-US" dirty="0" err="1"/>
              <a:t>gangguan</a:t>
            </a:r>
            <a:r>
              <a:rPr lang="en-US" dirty="0"/>
              <a:t> </a:t>
            </a:r>
            <a:r>
              <a:rPr lang="en-US" dirty="0" err="1"/>
              <a:t>kesehatan</a:t>
            </a:r>
            <a:r>
              <a:rPr lang="en-US" dirty="0"/>
              <a:t> lain yang </a:t>
            </a:r>
            <a:r>
              <a:rPr lang="en-US" dirty="0" err="1"/>
              <a:t>mengganggu</a:t>
            </a:r>
            <a:r>
              <a:rPr lang="en-US" dirty="0"/>
              <a:t> </a:t>
            </a:r>
            <a:r>
              <a:rPr lang="en-US" dirty="0" err="1"/>
              <a:t>aktifitasnya</a:t>
            </a:r>
            <a:r>
              <a:rPr lang="en-US" dirty="0"/>
              <a:t> </a:t>
            </a:r>
            <a:r>
              <a:rPr lang="en-US" dirty="0" err="1"/>
              <a:t>sehari</a:t>
            </a:r>
            <a:r>
              <a:rPr lang="en-US" dirty="0"/>
              <a:t>- </a:t>
            </a:r>
            <a:r>
              <a:rPr lang="en-US" dirty="0" err="1"/>
              <a:t>hari</a:t>
            </a:r>
            <a:r>
              <a:rPr lang="en-US" dirty="0"/>
              <a:t>. </a:t>
            </a:r>
            <a:r>
              <a:rPr lang="en-US" dirty="0" err="1"/>
              <a:t>Jadi</a:t>
            </a:r>
            <a:r>
              <a:rPr lang="en-US" dirty="0"/>
              <a:t> </a:t>
            </a:r>
            <a:r>
              <a:rPr lang="en-US" dirty="0" err="1"/>
              <a:t>walaupun</a:t>
            </a:r>
            <a:r>
              <a:rPr lang="en-US" dirty="0"/>
              <a:t> orang </a:t>
            </a:r>
            <a:r>
              <a:rPr lang="en-US" dirty="0" err="1"/>
              <a:t>tersebut</a:t>
            </a:r>
            <a:r>
              <a:rPr lang="en-US" dirty="0"/>
              <a:t> </a:t>
            </a:r>
            <a:r>
              <a:rPr lang="en-US" dirty="0" err="1"/>
              <a:t>mengalami</a:t>
            </a:r>
            <a:r>
              <a:rPr lang="en-US" dirty="0"/>
              <a:t> </a:t>
            </a:r>
            <a:r>
              <a:rPr lang="en-US" dirty="0" err="1"/>
              <a:t>gangguan</a:t>
            </a:r>
            <a:r>
              <a:rPr lang="en-US" dirty="0"/>
              <a:t> </a:t>
            </a:r>
            <a:r>
              <a:rPr lang="en-US" dirty="0" err="1"/>
              <a:t>pilek</a:t>
            </a:r>
            <a:r>
              <a:rPr lang="en-US" dirty="0"/>
              <a:t> (influenza), </a:t>
            </a:r>
            <a:r>
              <a:rPr lang="en-US" dirty="0" err="1"/>
              <a:t>apabila</a:t>
            </a:r>
            <a:r>
              <a:rPr lang="en-US" dirty="0"/>
              <a:t> </a:t>
            </a:r>
            <a:r>
              <a:rPr lang="en-US" dirty="0" err="1"/>
              <a:t>tidak</a:t>
            </a:r>
            <a:r>
              <a:rPr lang="en-US" dirty="0"/>
              <a:t> </a:t>
            </a:r>
            <a:r>
              <a:rPr lang="en-US" dirty="0" err="1"/>
              <a:t>mengganggu</a:t>
            </a:r>
            <a:r>
              <a:rPr lang="en-US" dirty="0"/>
              <a:t> </a:t>
            </a:r>
            <a:r>
              <a:rPr lang="en-US" dirty="0" err="1"/>
              <a:t>aktifitasnya</a:t>
            </a:r>
            <a:r>
              <a:rPr lang="en-US" dirty="0"/>
              <a:t> </a:t>
            </a:r>
            <a:r>
              <a:rPr lang="en-US" dirty="0" err="1"/>
              <a:t>sehari</a:t>
            </a:r>
            <a:r>
              <a:rPr lang="en-US" dirty="0"/>
              <a:t>- </a:t>
            </a:r>
            <a:r>
              <a:rPr lang="en-US" dirty="0" err="1"/>
              <a:t>hari</a:t>
            </a:r>
            <a:r>
              <a:rPr lang="en-US" dirty="0"/>
              <a:t> </a:t>
            </a:r>
            <a:r>
              <a:rPr lang="en-US" dirty="0" err="1"/>
              <a:t>maka</a:t>
            </a:r>
            <a:r>
              <a:rPr lang="en-US" dirty="0"/>
              <a:t> </a:t>
            </a:r>
            <a:r>
              <a:rPr lang="en-US" dirty="0" err="1"/>
              <a:t>ia</a:t>
            </a:r>
            <a:r>
              <a:rPr lang="en-US" dirty="0"/>
              <a:t> </a:t>
            </a:r>
            <a:r>
              <a:rPr lang="en-US" dirty="0" err="1"/>
              <a:t>dianggap</a:t>
            </a:r>
            <a:r>
              <a:rPr lang="en-US" dirty="0"/>
              <a:t> </a:t>
            </a:r>
            <a:r>
              <a:rPr lang="en-US" dirty="0" err="1"/>
              <a:t>tidak</a:t>
            </a:r>
            <a:r>
              <a:rPr lang="en-US" dirty="0"/>
              <a:t> </a:t>
            </a:r>
            <a:r>
              <a:rPr lang="en-US" dirty="0" err="1"/>
              <a:t>sakit</a:t>
            </a:r>
            <a:r>
              <a:rPr lang="en-US" dirty="0"/>
              <a:t>. (</a:t>
            </a:r>
            <a:r>
              <a:rPr lang="en-US" dirty="0" err="1"/>
              <a:t>DepKes</a:t>
            </a:r>
            <a:r>
              <a:rPr lang="en-US" dirty="0"/>
              <a:t> RI,1992)</a:t>
            </a:r>
          </a:p>
          <a:p>
            <a:pPr marL="457200" indent="-457200">
              <a:buFont typeface="+mj-lt"/>
              <a:buAutoNum type="arabicPeriod"/>
            </a:pPr>
            <a:r>
              <a:rPr lang="en-US" dirty="0" err="1"/>
              <a:t>Penyakit</a:t>
            </a:r>
            <a:r>
              <a:rPr lang="en-US" dirty="0"/>
              <a:t> </a:t>
            </a:r>
            <a:r>
              <a:rPr lang="en-US" dirty="0" err="1"/>
              <a:t>adalah</a:t>
            </a:r>
            <a:r>
              <a:rPr lang="en-US" dirty="0"/>
              <a:t> </a:t>
            </a:r>
            <a:r>
              <a:rPr lang="en-US" dirty="0" err="1"/>
              <a:t>kegagalan</a:t>
            </a:r>
            <a:r>
              <a:rPr lang="en-US" dirty="0"/>
              <a:t> </a:t>
            </a:r>
            <a:r>
              <a:rPr lang="en-US" dirty="0" err="1"/>
              <a:t>mekanisme</a:t>
            </a:r>
            <a:r>
              <a:rPr lang="en-US" dirty="0"/>
              <a:t> </a:t>
            </a:r>
            <a:r>
              <a:rPr lang="en-US" dirty="0" err="1"/>
              <a:t>adaptasi</a:t>
            </a:r>
            <a:r>
              <a:rPr lang="en-US" dirty="0"/>
              <a:t> </a:t>
            </a:r>
            <a:r>
              <a:rPr lang="en-US" dirty="0" err="1"/>
              <a:t>suatu</a:t>
            </a:r>
            <a:r>
              <a:rPr lang="en-US" dirty="0"/>
              <a:t> </a:t>
            </a:r>
            <a:r>
              <a:rPr lang="en-US" dirty="0" err="1"/>
              <a:t>organisme</a:t>
            </a:r>
            <a:r>
              <a:rPr lang="en-US" dirty="0"/>
              <a:t> </a:t>
            </a:r>
            <a:r>
              <a:rPr lang="en-US" dirty="0" err="1"/>
              <a:t>untuk</a:t>
            </a:r>
            <a:r>
              <a:rPr lang="en-US" dirty="0"/>
              <a:t> </a:t>
            </a:r>
            <a:r>
              <a:rPr lang="en-US" dirty="0" err="1"/>
              <a:t>bereaksi</a:t>
            </a:r>
            <a:r>
              <a:rPr lang="en-US" dirty="0"/>
              <a:t> </a:t>
            </a:r>
            <a:r>
              <a:rPr lang="en-US" dirty="0" err="1"/>
              <a:t>secara</a:t>
            </a:r>
            <a:r>
              <a:rPr lang="en-US" dirty="0"/>
              <a:t> </a:t>
            </a:r>
            <a:r>
              <a:rPr lang="en-US" dirty="0" err="1"/>
              <a:t>tepat</a:t>
            </a:r>
            <a:r>
              <a:rPr lang="en-US" dirty="0"/>
              <a:t> </a:t>
            </a:r>
            <a:r>
              <a:rPr lang="en-US" dirty="0" err="1"/>
              <a:t>terhadap</a:t>
            </a:r>
            <a:r>
              <a:rPr lang="en-US" dirty="0"/>
              <a:t> </a:t>
            </a:r>
            <a:r>
              <a:rPr lang="en-US" dirty="0" err="1"/>
              <a:t>rangsangan</a:t>
            </a:r>
            <a:r>
              <a:rPr lang="en-US" dirty="0"/>
              <a:t> </a:t>
            </a:r>
            <a:r>
              <a:rPr lang="en-US" dirty="0" err="1"/>
              <a:t>atau</a:t>
            </a:r>
            <a:r>
              <a:rPr lang="en-US" dirty="0"/>
              <a:t> </a:t>
            </a:r>
            <a:r>
              <a:rPr lang="en-US" dirty="0" err="1"/>
              <a:t>tekanan</a:t>
            </a:r>
            <a:r>
              <a:rPr lang="en-US" dirty="0"/>
              <a:t> </a:t>
            </a:r>
            <a:r>
              <a:rPr lang="en-US" dirty="0" err="1"/>
              <a:t>sehingga</a:t>
            </a:r>
            <a:r>
              <a:rPr lang="en-US" dirty="0"/>
              <a:t> </a:t>
            </a:r>
            <a:r>
              <a:rPr lang="en-US" dirty="0" err="1"/>
              <a:t>timbullah</a:t>
            </a:r>
            <a:r>
              <a:rPr lang="en-US" dirty="0"/>
              <a:t> </a:t>
            </a:r>
            <a:r>
              <a:rPr lang="en-US" dirty="0" err="1"/>
              <a:t>gangguan</a:t>
            </a:r>
            <a:r>
              <a:rPr lang="en-US" dirty="0"/>
              <a:t> </a:t>
            </a:r>
            <a:r>
              <a:rPr lang="en-US" dirty="0" err="1"/>
              <a:t>pada</a:t>
            </a:r>
            <a:r>
              <a:rPr lang="en-US" dirty="0"/>
              <a:t> </a:t>
            </a:r>
            <a:r>
              <a:rPr lang="en-US" dirty="0" err="1"/>
              <a:t>fungsi</a:t>
            </a:r>
            <a:r>
              <a:rPr lang="en-US" dirty="0"/>
              <a:t> </a:t>
            </a:r>
            <a:r>
              <a:rPr lang="en-US" dirty="0" err="1"/>
              <a:t>atau</a:t>
            </a:r>
            <a:r>
              <a:rPr lang="en-US" dirty="0"/>
              <a:t> </a:t>
            </a:r>
            <a:r>
              <a:rPr lang="en-US" dirty="0" err="1"/>
              <a:t>struktur</a:t>
            </a:r>
            <a:r>
              <a:rPr lang="en-US" dirty="0"/>
              <a:t> </a:t>
            </a:r>
            <a:r>
              <a:rPr lang="en-US" dirty="0" err="1"/>
              <a:t>dari</a:t>
            </a:r>
            <a:r>
              <a:rPr lang="en-US" dirty="0"/>
              <a:t> </a:t>
            </a:r>
            <a:r>
              <a:rPr lang="en-US" dirty="0" err="1"/>
              <a:t>bagian</a:t>
            </a:r>
            <a:r>
              <a:rPr lang="en-US" dirty="0"/>
              <a:t>, organ, </a:t>
            </a:r>
            <a:r>
              <a:rPr lang="en-US" dirty="0" err="1"/>
              <a:t>atau</a:t>
            </a:r>
            <a:r>
              <a:rPr lang="en-US" dirty="0"/>
              <a:t> </a:t>
            </a:r>
            <a:r>
              <a:rPr lang="en-US" dirty="0" err="1"/>
              <a:t>sistem</a:t>
            </a:r>
            <a:r>
              <a:rPr lang="en-US" dirty="0"/>
              <a:t> </a:t>
            </a:r>
            <a:r>
              <a:rPr lang="en-US" dirty="0" err="1"/>
              <a:t>tubuh</a:t>
            </a:r>
            <a:r>
              <a:rPr lang="en-US" dirty="0"/>
              <a:t> (Gold Medical-Dictionary).</a:t>
            </a:r>
          </a:p>
          <a:p>
            <a:pPr marL="457200" indent="-457200">
              <a:buFont typeface="+mj-lt"/>
              <a:buAutoNum type="arabicPeriod"/>
            </a:pPr>
            <a:r>
              <a:rPr lang="en-US" dirty="0" err="1"/>
              <a:t>Penyakit</a:t>
            </a:r>
            <a:r>
              <a:rPr lang="en-US" dirty="0"/>
              <a:t> </a:t>
            </a:r>
            <a:r>
              <a:rPr lang="en-US" dirty="0" err="1"/>
              <a:t>adalah</a:t>
            </a:r>
            <a:r>
              <a:rPr lang="en-US" dirty="0"/>
              <a:t> </a:t>
            </a:r>
            <a:r>
              <a:rPr lang="en-US" dirty="0" err="1"/>
              <a:t>suatu</a:t>
            </a:r>
            <a:r>
              <a:rPr lang="en-US" dirty="0"/>
              <a:t> </a:t>
            </a:r>
            <a:r>
              <a:rPr lang="en-US" dirty="0" err="1"/>
              <a:t>keadaan</a:t>
            </a:r>
            <a:r>
              <a:rPr lang="en-US" dirty="0"/>
              <a:t> </a:t>
            </a:r>
            <a:r>
              <a:rPr lang="en-US" dirty="0" err="1"/>
              <a:t>dimana</a:t>
            </a:r>
            <a:r>
              <a:rPr lang="en-US" dirty="0"/>
              <a:t> proses </a:t>
            </a:r>
            <a:r>
              <a:rPr lang="en-US" dirty="0" err="1"/>
              <a:t>kehidupan</a:t>
            </a:r>
            <a:r>
              <a:rPr lang="en-US" dirty="0"/>
              <a:t> </a:t>
            </a:r>
            <a:r>
              <a:rPr lang="en-US" dirty="0" err="1"/>
              <a:t>tidak</a:t>
            </a:r>
            <a:r>
              <a:rPr lang="en-US" dirty="0"/>
              <a:t> </a:t>
            </a:r>
            <a:r>
              <a:rPr lang="en-US" dirty="0" err="1"/>
              <a:t>lagi</a:t>
            </a:r>
            <a:r>
              <a:rPr lang="en-US" dirty="0"/>
              <a:t> </a:t>
            </a:r>
            <a:r>
              <a:rPr lang="en-US" dirty="0" err="1"/>
              <a:t>teratur</a:t>
            </a:r>
            <a:r>
              <a:rPr lang="en-US" dirty="0"/>
              <a:t> </a:t>
            </a:r>
            <a:r>
              <a:rPr lang="en-US" dirty="0" err="1"/>
              <a:t>atau</a:t>
            </a:r>
            <a:r>
              <a:rPr lang="en-US" dirty="0"/>
              <a:t> </a:t>
            </a:r>
            <a:r>
              <a:rPr lang="en-US" dirty="0" err="1"/>
              <a:t>terganggu</a:t>
            </a:r>
            <a:r>
              <a:rPr lang="en-US" dirty="0"/>
              <a:t> </a:t>
            </a:r>
            <a:r>
              <a:rPr lang="en-US" dirty="0" err="1"/>
              <a:t>perjalanannya</a:t>
            </a:r>
            <a:r>
              <a:rPr lang="en-US" dirty="0"/>
              <a:t> (Van Dale’s Groot </a:t>
            </a:r>
            <a:r>
              <a:rPr lang="en-US" dirty="0" err="1"/>
              <a:t>Woordenboek</a:t>
            </a:r>
            <a:r>
              <a:rPr lang="en-US" dirty="0"/>
              <a:t> der </a:t>
            </a:r>
            <a:r>
              <a:rPr lang="en-US" dirty="0" err="1"/>
              <a:t>Nederlandse</a:t>
            </a:r>
            <a:r>
              <a:rPr lang="en-US" dirty="0"/>
              <a:t> Tall, 2003).</a:t>
            </a:r>
          </a:p>
          <a:p>
            <a:pPr marL="457200" indent="-457200">
              <a:buFont typeface="+mj-lt"/>
              <a:buAutoNum type="arabicPeriod"/>
            </a:pPr>
            <a:r>
              <a:rPr lang="en-US" dirty="0" err="1"/>
              <a:t>Penyakit</a:t>
            </a:r>
            <a:r>
              <a:rPr lang="en-US" dirty="0"/>
              <a:t> </a:t>
            </a:r>
            <a:r>
              <a:rPr lang="en-US" dirty="0" err="1"/>
              <a:t>bukan</a:t>
            </a:r>
            <a:r>
              <a:rPr lang="en-US" dirty="0"/>
              <a:t> </a:t>
            </a:r>
            <a:r>
              <a:rPr lang="en-US" dirty="0" err="1"/>
              <a:t>hanya</a:t>
            </a:r>
            <a:r>
              <a:rPr lang="en-US" dirty="0"/>
              <a:t> </a:t>
            </a:r>
            <a:r>
              <a:rPr lang="en-US" dirty="0" err="1"/>
              <a:t>merupakan</a:t>
            </a:r>
            <a:r>
              <a:rPr lang="en-US" dirty="0"/>
              <a:t> </a:t>
            </a:r>
            <a:r>
              <a:rPr lang="en-US" dirty="0" err="1"/>
              <a:t>kelainan</a:t>
            </a:r>
            <a:r>
              <a:rPr lang="en-US" dirty="0"/>
              <a:t> yang </a:t>
            </a:r>
            <a:r>
              <a:rPr lang="en-US" dirty="0" err="1"/>
              <a:t>dapat</a:t>
            </a:r>
            <a:r>
              <a:rPr lang="en-US" dirty="0"/>
              <a:t> </a:t>
            </a:r>
            <a:r>
              <a:rPr lang="en-US" dirty="0" err="1"/>
              <a:t>dilihat</a:t>
            </a:r>
            <a:r>
              <a:rPr lang="en-US" dirty="0"/>
              <a:t> </a:t>
            </a:r>
            <a:r>
              <a:rPr lang="en-US" dirty="0" err="1"/>
              <a:t>dari</a:t>
            </a:r>
            <a:r>
              <a:rPr lang="en-US" dirty="0"/>
              <a:t> </a:t>
            </a:r>
            <a:r>
              <a:rPr lang="en-US" dirty="0" err="1"/>
              <a:t>luar</a:t>
            </a:r>
            <a:r>
              <a:rPr lang="en-US" dirty="0"/>
              <a:t>, </a:t>
            </a:r>
            <a:r>
              <a:rPr lang="en-US" dirty="0" err="1"/>
              <a:t>tetapi</a:t>
            </a:r>
            <a:r>
              <a:rPr lang="en-US" dirty="0"/>
              <a:t> juga </a:t>
            </a:r>
            <a:r>
              <a:rPr lang="en-US" dirty="0" err="1"/>
              <a:t>suatu</a:t>
            </a:r>
            <a:r>
              <a:rPr lang="en-US" dirty="0"/>
              <a:t> </a:t>
            </a:r>
            <a:r>
              <a:rPr lang="en-US" dirty="0" err="1"/>
              <a:t>gangguan</a:t>
            </a:r>
            <a:r>
              <a:rPr lang="en-US" dirty="0"/>
              <a:t> </a:t>
            </a:r>
            <a:r>
              <a:rPr lang="en-US" dirty="0" err="1"/>
              <a:t>keteraturan</a:t>
            </a:r>
            <a:r>
              <a:rPr lang="en-US" dirty="0"/>
              <a:t> </a:t>
            </a:r>
            <a:r>
              <a:rPr lang="en-US" dirty="0" err="1"/>
              <a:t>fungsi-fungsi</a:t>
            </a:r>
            <a:r>
              <a:rPr lang="en-US" dirty="0"/>
              <a:t> </a:t>
            </a:r>
            <a:r>
              <a:rPr lang="en-US" dirty="0" err="1"/>
              <a:t>dalam</a:t>
            </a:r>
            <a:r>
              <a:rPr lang="en-US" dirty="0"/>
              <a:t> </a:t>
            </a:r>
            <a:r>
              <a:rPr lang="en-US" dirty="0" err="1"/>
              <a:t>tubuh</a:t>
            </a:r>
            <a:r>
              <a:rPr lang="en-US" dirty="0"/>
              <a:t> (Arrest Hof </a:t>
            </a:r>
            <a:r>
              <a:rPr lang="en-US" dirty="0" err="1"/>
              <a:t>te</a:t>
            </a:r>
            <a:r>
              <a:rPr lang="en-US" dirty="0"/>
              <a:t> Amsterdam, 2001).</a:t>
            </a:r>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13669290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Apa</a:t>
            </a:r>
            <a:r>
              <a:rPr lang="en-US" dirty="0"/>
              <a:t> KESIMPULANNYA?</a:t>
            </a:r>
          </a:p>
        </p:txBody>
      </p:sp>
      <p:sp>
        <p:nvSpPr>
          <p:cNvPr id="3" name="Content Placeholder 2"/>
          <p:cNvSpPr>
            <a:spLocks noGrp="1"/>
          </p:cNvSpPr>
          <p:nvPr>
            <p:ph idx="1"/>
          </p:nvPr>
        </p:nvSpPr>
        <p:spPr>
          <a:xfrm>
            <a:off x="1069848" y="2093976"/>
            <a:ext cx="10058400" cy="4050792"/>
          </a:xfrm>
        </p:spPr>
        <p:txBody>
          <a:bodyPr>
            <a:normAutofit fontScale="92500" lnSpcReduction="20000"/>
          </a:bodyPr>
          <a:lstStyle/>
          <a:p>
            <a:pPr marL="0" indent="0">
              <a:buNone/>
            </a:pPr>
            <a:r>
              <a:rPr lang="fi-FI" dirty="0"/>
              <a:t>Ada dua cara bagaimana orang menilai arti sehat dan sakit:</a:t>
            </a:r>
            <a:endParaRPr lang="en-US" dirty="0"/>
          </a:p>
          <a:p>
            <a:r>
              <a:rPr lang="fi-FI" i="1" dirty="0"/>
              <a:t>Pertama,</a:t>
            </a:r>
            <a:r>
              <a:rPr lang="fi-FI" dirty="0"/>
              <a:t> dicerminkan bagaimana kekebalan badan terhadap suatu penyakit atau infeksi, yang artinya kekuatan dan ketahanan tubuh melawan penyakit. </a:t>
            </a:r>
          </a:p>
          <a:p>
            <a:pPr marL="177800" indent="0">
              <a:buNone/>
            </a:pPr>
            <a:r>
              <a:rPr lang="fi-FI" b="1" i="1" dirty="0"/>
              <a:t>Contoh:</a:t>
            </a:r>
            <a:r>
              <a:rPr lang="fi-FI" dirty="0"/>
              <a:t> Seseorang akan lebih mudah tertular influenza jika beraktifitas di sekitar penderita influenza, dalam kondisi imunitas yang sedang rendah (kelelahan, kurang vitamin, kurang gizi, kurang olahraga)</a:t>
            </a:r>
            <a:endParaRPr lang="en-US" dirty="0"/>
          </a:p>
          <a:p>
            <a:r>
              <a:rPr lang="fi-FI" i="1" dirty="0"/>
              <a:t>Kedua</a:t>
            </a:r>
            <a:r>
              <a:rPr lang="fi-FI" dirty="0"/>
              <a:t>, Sehat berkaitan dengan suasana hati atau perasaan yang disebut sebagai ”</a:t>
            </a:r>
            <a:r>
              <a:rPr lang="fi-FI" i="1" dirty="0"/>
              <a:t>Off colours</a:t>
            </a:r>
            <a:r>
              <a:rPr lang="fi-FI" dirty="0"/>
              <a:t>” atau ”</a:t>
            </a:r>
            <a:r>
              <a:rPr lang="fi-FI" i="1" dirty="0"/>
              <a:t>Out</a:t>
            </a:r>
            <a:r>
              <a:rPr lang="fi-FI" dirty="0"/>
              <a:t> </a:t>
            </a:r>
            <a:r>
              <a:rPr lang="fi-FI" i="1" dirty="0"/>
              <a:t>of Sorts</a:t>
            </a:r>
            <a:r>
              <a:rPr lang="fi-FI" dirty="0"/>
              <a:t>”.</a:t>
            </a:r>
          </a:p>
          <a:p>
            <a:pPr marL="177800" indent="0">
              <a:buNone/>
            </a:pPr>
            <a:r>
              <a:rPr lang="fi-FI" b="1" i="1" dirty="0"/>
              <a:t>Contoh: </a:t>
            </a:r>
            <a:r>
              <a:rPr lang="fi-FI" dirty="0"/>
              <a:t>Seorang perokok tidak melaporkan batuk pagi harinya kepada dokter karena sudah dianggap biasa dan tidak mengganggu aktifitasnya;</a:t>
            </a:r>
          </a:p>
          <a:p>
            <a:pPr marL="177800" indent="0">
              <a:buNone/>
            </a:pPr>
            <a:r>
              <a:rPr lang="fi-FI" dirty="0"/>
              <a:t>Seorang usia lanjut mengatakan bahwa ia dalam kondisi sehat pada pagi hari, ketika bronchitis kronisnya tidak kambuh, sehingga ia </a:t>
            </a:r>
            <a:r>
              <a:rPr lang="en-US" dirty="0" err="1"/>
              <a:t>dapat</a:t>
            </a:r>
            <a:r>
              <a:rPr lang="en-US" dirty="0"/>
              <a:t> </a:t>
            </a:r>
            <a:r>
              <a:rPr lang="en-US" dirty="0" err="1"/>
              <a:t>menjalani</a:t>
            </a:r>
            <a:r>
              <a:rPr lang="en-US" dirty="0"/>
              <a:t> </a:t>
            </a:r>
            <a:r>
              <a:rPr lang="en-US" dirty="0" err="1"/>
              <a:t>hidup</a:t>
            </a:r>
            <a:r>
              <a:rPr lang="en-US" dirty="0"/>
              <a:t> </a:t>
            </a:r>
            <a:r>
              <a:rPr lang="en-US" dirty="0" err="1"/>
              <a:t>dengan</a:t>
            </a:r>
            <a:r>
              <a:rPr lang="en-US" dirty="0"/>
              <a:t> normal., </a:t>
            </a:r>
            <a:r>
              <a:rPr lang="en-US" dirty="0" err="1"/>
              <a:t>atau</a:t>
            </a:r>
            <a:r>
              <a:rPr lang="en-US" dirty="0"/>
              <a:t>;</a:t>
            </a:r>
          </a:p>
          <a:p>
            <a:pPr marL="177800" indent="0">
              <a:buNone/>
            </a:pPr>
            <a:r>
              <a:rPr lang="en-US" dirty="0" err="1"/>
              <a:t>Seorang</a:t>
            </a:r>
            <a:r>
              <a:rPr lang="en-US" dirty="0"/>
              <a:t> </a:t>
            </a:r>
            <a:r>
              <a:rPr lang="en-US" dirty="0" err="1"/>
              <a:t>pasien</a:t>
            </a:r>
            <a:r>
              <a:rPr lang="en-US" dirty="0"/>
              <a:t> </a:t>
            </a:r>
            <a:r>
              <a:rPr lang="en-US" dirty="0" err="1"/>
              <a:t>gigi</a:t>
            </a:r>
            <a:r>
              <a:rPr lang="en-US" dirty="0"/>
              <a:t> yang </a:t>
            </a:r>
            <a:r>
              <a:rPr lang="en-US" dirty="0" err="1"/>
              <a:t>mengatakan</a:t>
            </a:r>
            <a:r>
              <a:rPr lang="en-US" dirty="0"/>
              <a:t> </a:t>
            </a:r>
            <a:r>
              <a:rPr lang="en-US" dirty="0" err="1"/>
              <a:t>ia</a:t>
            </a:r>
            <a:r>
              <a:rPr lang="en-US" dirty="0"/>
              <a:t> </a:t>
            </a:r>
            <a:r>
              <a:rPr lang="en-US" dirty="0" err="1"/>
              <a:t>dalam</a:t>
            </a:r>
            <a:r>
              <a:rPr lang="en-US" dirty="0"/>
              <a:t> </a:t>
            </a:r>
            <a:r>
              <a:rPr lang="en-US" dirty="0" err="1"/>
              <a:t>kondisi</a:t>
            </a:r>
            <a:r>
              <a:rPr lang="en-US" dirty="0"/>
              <a:t> </a:t>
            </a:r>
            <a:r>
              <a:rPr lang="en-US" dirty="0" err="1"/>
              <a:t>sehat</a:t>
            </a:r>
            <a:r>
              <a:rPr lang="en-US" dirty="0"/>
              <a:t> </a:t>
            </a:r>
            <a:r>
              <a:rPr lang="en-US" dirty="0" err="1"/>
              <a:t>dan</a:t>
            </a:r>
            <a:r>
              <a:rPr lang="en-US" dirty="0"/>
              <a:t> </a:t>
            </a:r>
            <a:r>
              <a:rPr lang="en-US" dirty="0" err="1"/>
              <a:t>bisa</a:t>
            </a:r>
            <a:r>
              <a:rPr lang="en-US" dirty="0"/>
              <a:t> </a:t>
            </a:r>
            <a:r>
              <a:rPr lang="en-US" dirty="0" err="1"/>
              <a:t>bekerja</a:t>
            </a:r>
            <a:r>
              <a:rPr lang="en-US" dirty="0"/>
              <a:t> </a:t>
            </a:r>
            <a:r>
              <a:rPr lang="en-US" dirty="0" err="1"/>
              <a:t>walaupun</a:t>
            </a:r>
            <a:r>
              <a:rPr lang="en-US" dirty="0"/>
              <a:t> </a:t>
            </a:r>
            <a:r>
              <a:rPr lang="en-US" dirty="0" err="1"/>
              <a:t>ada</a:t>
            </a:r>
            <a:r>
              <a:rPr lang="en-US" dirty="0"/>
              <a:t> </a:t>
            </a:r>
            <a:r>
              <a:rPr lang="en-US" dirty="0" err="1"/>
              <a:t>infeksi</a:t>
            </a:r>
            <a:r>
              <a:rPr lang="en-US" dirty="0"/>
              <a:t> </a:t>
            </a:r>
            <a:r>
              <a:rPr lang="en-US" dirty="0" err="1"/>
              <a:t>gigi</a:t>
            </a:r>
            <a:r>
              <a:rPr lang="en-US" dirty="0"/>
              <a:t> yang </a:t>
            </a:r>
            <a:r>
              <a:rPr lang="en-US" dirty="0" err="1"/>
              <a:t>bersifat</a:t>
            </a:r>
            <a:r>
              <a:rPr lang="en-US" dirty="0"/>
              <a:t> </a:t>
            </a:r>
            <a:r>
              <a:rPr lang="en-US" dirty="0" err="1"/>
              <a:t>kronis</a:t>
            </a:r>
            <a:r>
              <a:rPr lang="en-US" dirty="0"/>
              <a:t> di </a:t>
            </a:r>
            <a:r>
              <a:rPr lang="en-US" dirty="0" err="1"/>
              <a:t>rongga</a:t>
            </a:r>
            <a:r>
              <a:rPr lang="en-US" dirty="0"/>
              <a:t> </a:t>
            </a:r>
            <a:r>
              <a:rPr lang="en-US" dirty="0" err="1"/>
              <a:t>mulutnya</a:t>
            </a:r>
            <a:r>
              <a:rPr lang="en-US" dirty="0"/>
              <a:t>, </a:t>
            </a:r>
            <a:r>
              <a:rPr lang="en-US" dirty="0" err="1"/>
              <a:t>karena</a:t>
            </a:r>
            <a:r>
              <a:rPr lang="en-US" dirty="0"/>
              <a:t> </a:t>
            </a:r>
            <a:r>
              <a:rPr lang="en-US" dirty="0" err="1"/>
              <a:t>ia</a:t>
            </a:r>
            <a:r>
              <a:rPr lang="en-US" dirty="0"/>
              <a:t> </a:t>
            </a:r>
            <a:r>
              <a:rPr lang="en-US" b="1" dirty="0" err="1"/>
              <a:t>tidak</a:t>
            </a:r>
            <a:r>
              <a:rPr lang="en-US" b="1" dirty="0"/>
              <a:t> </a:t>
            </a:r>
            <a:r>
              <a:rPr lang="en-US" b="1" dirty="0" err="1"/>
              <a:t>merasakan</a:t>
            </a:r>
            <a:r>
              <a:rPr lang="en-US" b="1" dirty="0"/>
              <a:t> </a:t>
            </a:r>
            <a:r>
              <a:rPr lang="en-US" b="1" dirty="0" err="1"/>
              <a:t>sakit</a:t>
            </a:r>
            <a:r>
              <a:rPr lang="en-US" b="1" dirty="0"/>
              <a:t>.</a:t>
            </a:r>
          </a:p>
        </p:txBody>
      </p:sp>
    </p:spTree>
    <p:extLst>
      <p:ext uri="{BB962C8B-B14F-4D97-AF65-F5344CB8AC3E}">
        <p14:creationId xmlns:p14="http://schemas.microsoft.com/office/powerpoint/2010/main" val="22307305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down)">
                                      <p:cBhvr>
                                        <p:cTn id="21" dur="500"/>
                                        <p:tgtEl>
                                          <p:spTgt spid="3">
                                            <p:txEl>
                                              <p:pRg st="5" end="5"/>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down)">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ASAL USUL PEMAHAMAN PENYAKIT</a:t>
            </a:r>
          </a:p>
        </p:txBody>
      </p:sp>
      <p:sp>
        <p:nvSpPr>
          <p:cNvPr id="3" name="Content Placeholder 2"/>
          <p:cNvSpPr>
            <a:spLocks noGrp="1"/>
          </p:cNvSpPr>
          <p:nvPr>
            <p:ph idx="1"/>
          </p:nvPr>
        </p:nvSpPr>
        <p:spPr/>
        <p:txBody>
          <a:bodyPr/>
          <a:lstStyle/>
          <a:p>
            <a:r>
              <a:rPr lang="en-US" dirty="0" err="1"/>
              <a:t>Tingkah</a:t>
            </a:r>
            <a:r>
              <a:rPr lang="en-US" dirty="0"/>
              <a:t> </a:t>
            </a:r>
            <a:r>
              <a:rPr lang="en-US" dirty="0" err="1"/>
              <a:t>laku</a:t>
            </a:r>
            <a:r>
              <a:rPr lang="en-US" dirty="0"/>
              <a:t> </a:t>
            </a:r>
            <a:r>
              <a:rPr lang="en-US" dirty="0" err="1"/>
              <a:t>sakit</a:t>
            </a:r>
            <a:r>
              <a:rPr lang="en-US" dirty="0"/>
              <a:t>, </a:t>
            </a:r>
            <a:r>
              <a:rPr lang="en-US" dirty="0" err="1"/>
              <a:t>peranan</a:t>
            </a:r>
            <a:r>
              <a:rPr lang="en-US" dirty="0"/>
              <a:t> </a:t>
            </a:r>
            <a:r>
              <a:rPr lang="en-US" dirty="0" err="1"/>
              <a:t>sakit</a:t>
            </a:r>
            <a:r>
              <a:rPr lang="en-US" dirty="0"/>
              <a:t> </a:t>
            </a:r>
            <a:r>
              <a:rPr lang="en-US" dirty="0" err="1"/>
              <a:t>dan</a:t>
            </a:r>
            <a:r>
              <a:rPr lang="en-US" dirty="0"/>
              <a:t> </a:t>
            </a:r>
            <a:r>
              <a:rPr lang="en-US" dirty="0" err="1"/>
              <a:t>peranan</a:t>
            </a:r>
            <a:r>
              <a:rPr lang="en-US" dirty="0"/>
              <a:t> </a:t>
            </a:r>
            <a:r>
              <a:rPr lang="en-US" dirty="0" err="1"/>
              <a:t>pasien</a:t>
            </a:r>
            <a:r>
              <a:rPr lang="en-US" dirty="0"/>
              <a:t> (yang </a:t>
            </a:r>
            <a:r>
              <a:rPr lang="en-US" dirty="0" err="1"/>
              <a:t>sangat</a:t>
            </a:r>
            <a:r>
              <a:rPr lang="en-US" dirty="0"/>
              <a:t> </a:t>
            </a:r>
            <a:r>
              <a:rPr lang="en-US" dirty="0" err="1"/>
              <a:t>dipengaruhi</a:t>
            </a:r>
            <a:r>
              <a:rPr lang="en-US" dirty="0"/>
              <a:t> </a:t>
            </a:r>
            <a:r>
              <a:rPr lang="en-US" dirty="0" err="1"/>
              <a:t>oleh</a:t>
            </a:r>
            <a:r>
              <a:rPr lang="en-US" dirty="0"/>
              <a:t> </a:t>
            </a:r>
            <a:r>
              <a:rPr lang="en-US" dirty="0" err="1"/>
              <a:t>faktor</a:t>
            </a:r>
            <a:r>
              <a:rPr lang="en-US" dirty="0"/>
              <a:t>- </a:t>
            </a:r>
            <a:r>
              <a:rPr lang="en-US" dirty="0" err="1"/>
              <a:t>faktor</a:t>
            </a:r>
            <a:r>
              <a:rPr lang="en-US" dirty="0"/>
              <a:t> </a:t>
            </a:r>
            <a:r>
              <a:rPr lang="en-US" dirty="0" err="1"/>
              <a:t>seperti</a:t>
            </a:r>
            <a:r>
              <a:rPr lang="en-US" dirty="0"/>
              <a:t> </a:t>
            </a:r>
            <a:r>
              <a:rPr lang="en-US" dirty="0" err="1"/>
              <a:t>kelas</a:t>
            </a:r>
            <a:r>
              <a:rPr lang="en-US" dirty="0"/>
              <a:t> </a:t>
            </a:r>
            <a:r>
              <a:rPr lang="en-US" dirty="0" err="1"/>
              <a:t>sosial</a:t>
            </a:r>
            <a:r>
              <a:rPr lang="en-US" dirty="0"/>
              <a:t>, </a:t>
            </a:r>
            <a:r>
              <a:rPr lang="en-US" dirty="0" err="1"/>
              <a:t>perbedaan</a:t>
            </a:r>
            <a:r>
              <a:rPr lang="en-US" dirty="0"/>
              <a:t> </a:t>
            </a:r>
            <a:r>
              <a:rPr lang="en-US" dirty="0" err="1"/>
              <a:t>suku</a:t>
            </a:r>
            <a:r>
              <a:rPr lang="en-US" dirty="0"/>
              <a:t> </a:t>
            </a:r>
            <a:r>
              <a:rPr lang="en-US" dirty="0" err="1"/>
              <a:t>bangsa</a:t>
            </a:r>
            <a:r>
              <a:rPr lang="en-US" dirty="0"/>
              <a:t> </a:t>
            </a:r>
            <a:r>
              <a:rPr lang="en-US" dirty="0" err="1"/>
              <a:t>dan</a:t>
            </a:r>
            <a:r>
              <a:rPr lang="en-US" dirty="0"/>
              <a:t> </a:t>
            </a:r>
            <a:r>
              <a:rPr lang="en-US" dirty="0" err="1"/>
              <a:t>budaya</a:t>
            </a:r>
            <a:r>
              <a:rPr lang="en-US" dirty="0"/>
              <a:t>) </a:t>
            </a:r>
            <a:r>
              <a:rPr lang="en-US" dirty="0" err="1"/>
              <a:t>dalam</a:t>
            </a:r>
            <a:r>
              <a:rPr lang="en-US" dirty="0"/>
              <a:t> </a:t>
            </a:r>
            <a:r>
              <a:rPr lang="en-US" dirty="0" err="1"/>
              <a:t>menafsirkan</a:t>
            </a:r>
            <a:r>
              <a:rPr lang="en-US" dirty="0"/>
              <a:t> </a:t>
            </a:r>
            <a:r>
              <a:rPr lang="en-US" dirty="0" err="1"/>
              <a:t>ancaman</a:t>
            </a:r>
            <a:r>
              <a:rPr lang="en-US" dirty="0"/>
              <a:t> </a:t>
            </a:r>
            <a:r>
              <a:rPr lang="en-US" dirty="0" err="1"/>
              <a:t>kesehatan</a:t>
            </a:r>
            <a:r>
              <a:rPr lang="en-US" dirty="0"/>
              <a:t> yang </a:t>
            </a:r>
            <a:r>
              <a:rPr lang="en-US" dirty="0" err="1"/>
              <a:t>sama</a:t>
            </a:r>
            <a:r>
              <a:rPr lang="en-US" dirty="0"/>
              <a:t> (</a:t>
            </a:r>
            <a:r>
              <a:rPr lang="en-US" dirty="0" err="1"/>
              <a:t>secara</a:t>
            </a:r>
            <a:r>
              <a:rPr lang="en-US" dirty="0"/>
              <a:t> </a:t>
            </a:r>
            <a:r>
              <a:rPr lang="en-US" dirty="0" err="1"/>
              <a:t>klinis</a:t>
            </a:r>
            <a:r>
              <a:rPr lang="en-US" dirty="0"/>
              <a:t>), </a:t>
            </a:r>
            <a:r>
              <a:rPr lang="en-US" dirty="0" err="1"/>
              <a:t>dapat</a:t>
            </a:r>
            <a:r>
              <a:rPr lang="en-US" dirty="0"/>
              <a:t> </a:t>
            </a:r>
            <a:r>
              <a:rPr lang="en-US" dirty="0" err="1"/>
              <a:t>menimbulkan</a:t>
            </a:r>
            <a:r>
              <a:rPr lang="en-US" dirty="0"/>
              <a:t> </a:t>
            </a:r>
            <a:r>
              <a:rPr lang="en-US" dirty="0" err="1"/>
              <a:t>reaksi</a:t>
            </a:r>
            <a:r>
              <a:rPr lang="en-US" dirty="0"/>
              <a:t> yang </a:t>
            </a:r>
            <a:r>
              <a:rPr lang="en-US" dirty="0" err="1"/>
              <a:t>berbeda</a:t>
            </a:r>
            <a:r>
              <a:rPr lang="en-US" dirty="0"/>
              <a:t> </a:t>
            </a:r>
            <a:r>
              <a:rPr lang="en-US" dirty="0" err="1"/>
              <a:t>dikalangan</a:t>
            </a:r>
            <a:r>
              <a:rPr lang="en-US" dirty="0"/>
              <a:t> </a:t>
            </a:r>
            <a:r>
              <a:rPr lang="en-US" dirty="0" err="1"/>
              <a:t>pasien</a:t>
            </a:r>
            <a:r>
              <a:rPr lang="en-US" dirty="0"/>
              <a:t>. </a:t>
            </a:r>
          </a:p>
          <a:p>
            <a:r>
              <a:rPr lang="en-US" dirty="0"/>
              <a:t>Cara </a:t>
            </a:r>
            <a:r>
              <a:rPr lang="en-US" dirty="0" err="1"/>
              <a:t>dan</a:t>
            </a:r>
            <a:r>
              <a:rPr lang="en-US" dirty="0"/>
              <a:t> </a:t>
            </a:r>
            <a:r>
              <a:rPr lang="en-US" dirty="0" err="1"/>
              <a:t>gaya</a:t>
            </a:r>
            <a:r>
              <a:rPr lang="en-US" dirty="0"/>
              <a:t> </a:t>
            </a:r>
            <a:r>
              <a:rPr lang="en-US" dirty="0" err="1"/>
              <a:t>hidup</a:t>
            </a:r>
            <a:r>
              <a:rPr lang="en-US" dirty="0"/>
              <a:t> </a:t>
            </a:r>
            <a:r>
              <a:rPr lang="en-US" dirty="0" err="1"/>
              <a:t>manusia</a:t>
            </a:r>
            <a:r>
              <a:rPr lang="en-US" dirty="0"/>
              <a:t> </a:t>
            </a:r>
            <a:r>
              <a:rPr lang="en-US" dirty="0" err="1"/>
              <a:t>merupakan</a:t>
            </a:r>
            <a:r>
              <a:rPr lang="en-US" dirty="0"/>
              <a:t> </a:t>
            </a:r>
            <a:r>
              <a:rPr lang="en-US" dirty="0" err="1"/>
              <a:t>fenomena</a:t>
            </a:r>
            <a:r>
              <a:rPr lang="en-US" dirty="0"/>
              <a:t> yang </a:t>
            </a:r>
            <a:r>
              <a:rPr lang="en-US" dirty="0" err="1"/>
              <a:t>dapat</a:t>
            </a:r>
            <a:r>
              <a:rPr lang="en-US" dirty="0"/>
              <a:t> </a:t>
            </a:r>
            <a:r>
              <a:rPr lang="en-US" dirty="0" err="1"/>
              <a:t>dikaitkan</a:t>
            </a:r>
            <a:r>
              <a:rPr lang="en-US" dirty="0"/>
              <a:t> </a:t>
            </a:r>
            <a:r>
              <a:rPr lang="en-US" dirty="0" err="1"/>
              <a:t>dengan</a:t>
            </a:r>
            <a:r>
              <a:rPr lang="en-US" dirty="0"/>
              <a:t> </a:t>
            </a:r>
            <a:r>
              <a:rPr lang="en-US" dirty="0" err="1"/>
              <a:t>munculnya</a:t>
            </a:r>
            <a:r>
              <a:rPr lang="en-US" dirty="0"/>
              <a:t> </a:t>
            </a:r>
            <a:r>
              <a:rPr lang="en-US" dirty="0" err="1"/>
              <a:t>bebagai</a:t>
            </a:r>
            <a:r>
              <a:rPr lang="en-US" dirty="0"/>
              <a:t> </a:t>
            </a:r>
            <a:r>
              <a:rPr lang="en-US" dirty="0" err="1"/>
              <a:t>macam</a:t>
            </a:r>
            <a:r>
              <a:rPr lang="en-US" dirty="0"/>
              <a:t> </a:t>
            </a:r>
            <a:r>
              <a:rPr lang="en-US" dirty="0" err="1"/>
              <a:t>penyakit</a:t>
            </a:r>
            <a:r>
              <a:rPr lang="en-US" dirty="0"/>
              <a:t>. </a:t>
            </a:r>
          </a:p>
          <a:p>
            <a:r>
              <a:rPr lang="en-US" dirty="0" err="1"/>
              <a:t>Hasil</a:t>
            </a:r>
            <a:r>
              <a:rPr lang="en-US" dirty="0"/>
              <a:t> </a:t>
            </a:r>
            <a:r>
              <a:rPr lang="en-US" dirty="0" err="1"/>
              <a:t>pengaruh</a:t>
            </a:r>
            <a:r>
              <a:rPr lang="en-US" dirty="0"/>
              <a:t> </a:t>
            </a:r>
            <a:r>
              <a:rPr lang="en-US" dirty="0" err="1"/>
              <a:t>berbagai</a:t>
            </a:r>
            <a:r>
              <a:rPr lang="en-US" dirty="0"/>
              <a:t> </a:t>
            </a:r>
            <a:r>
              <a:rPr lang="en-US" dirty="0" err="1"/>
              <a:t>adat</a:t>
            </a:r>
            <a:r>
              <a:rPr lang="en-US" dirty="0"/>
              <a:t>- </a:t>
            </a:r>
            <a:r>
              <a:rPr lang="en-US" dirty="0" err="1"/>
              <a:t>istiadat</a:t>
            </a:r>
            <a:r>
              <a:rPr lang="en-US" dirty="0"/>
              <a:t> </a:t>
            </a:r>
            <a:r>
              <a:rPr lang="en-US" dirty="0" err="1"/>
              <a:t>dan</a:t>
            </a:r>
            <a:r>
              <a:rPr lang="en-US" dirty="0"/>
              <a:t>  </a:t>
            </a:r>
            <a:r>
              <a:rPr lang="en-US" dirty="0" err="1"/>
              <a:t>kebudayaan</a:t>
            </a:r>
            <a:r>
              <a:rPr lang="en-US" dirty="0"/>
              <a:t> </a:t>
            </a:r>
            <a:r>
              <a:rPr lang="en-US" dirty="0" err="1"/>
              <a:t>dalam</a:t>
            </a:r>
            <a:r>
              <a:rPr lang="en-US" dirty="0"/>
              <a:t> </a:t>
            </a:r>
            <a:r>
              <a:rPr lang="en-US" dirty="0" err="1"/>
              <a:t>memaknai</a:t>
            </a:r>
            <a:r>
              <a:rPr lang="en-US" dirty="0"/>
              <a:t> </a:t>
            </a:r>
            <a:r>
              <a:rPr lang="en-US" dirty="0" err="1"/>
              <a:t>kejadian</a:t>
            </a:r>
            <a:r>
              <a:rPr lang="en-US" dirty="0"/>
              <a:t> </a:t>
            </a:r>
            <a:r>
              <a:rPr lang="en-US" dirty="0" err="1"/>
              <a:t>suatu</a:t>
            </a:r>
            <a:r>
              <a:rPr lang="en-US" dirty="0"/>
              <a:t> </a:t>
            </a:r>
            <a:r>
              <a:rPr lang="en-US" dirty="0" err="1"/>
              <a:t>penyakit</a:t>
            </a:r>
            <a:r>
              <a:rPr lang="en-US" dirty="0"/>
              <a:t>, juga </a:t>
            </a:r>
            <a:r>
              <a:rPr lang="en-US" dirty="0" err="1"/>
              <a:t>masih</a:t>
            </a:r>
            <a:r>
              <a:rPr lang="en-US" dirty="0"/>
              <a:t> </a:t>
            </a:r>
            <a:r>
              <a:rPr lang="en-US" dirty="0" err="1"/>
              <a:t>sering</a:t>
            </a:r>
            <a:r>
              <a:rPr lang="en-US" dirty="0"/>
              <a:t> </a:t>
            </a:r>
            <a:r>
              <a:rPr lang="en-US" dirty="0" err="1"/>
              <a:t>berperan</a:t>
            </a:r>
            <a:r>
              <a:rPr lang="en-US" dirty="0"/>
              <a:t> </a:t>
            </a:r>
            <a:r>
              <a:rPr lang="en-US" dirty="0" err="1"/>
              <a:t>dalam</a:t>
            </a:r>
            <a:r>
              <a:rPr lang="en-US" dirty="0"/>
              <a:t> </a:t>
            </a:r>
            <a:r>
              <a:rPr lang="en-US" dirty="0" err="1"/>
              <a:t>penentuan</a:t>
            </a:r>
            <a:r>
              <a:rPr lang="en-US" dirty="0"/>
              <a:t> status </a:t>
            </a:r>
            <a:r>
              <a:rPr lang="en-US" dirty="0" err="1"/>
              <a:t>sehat</a:t>
            </a:r>
            <a:r>
              <a:rPr lang="en-US" dirty="0"/>
              <a:t> </a:t>
            </a:r>
            <a:r>
              <a:rPr lang="en-US" dirty="0" err="1"/>
              <a:t>dan</a:t>
            </a:r>
            <a:r>
              <a:rPr lang="en-US" dirty="0"/>
              <a:t> </a:t>
            </a:r>
            <a:r>
              <a:rPr lang="en-US" dirty="0" err="1"/>
              <a:t>sakit</a:t>
            </a:r>
            <a:r>
              <a:rPr lang="en-US" dirty="0"/>
              <a:t> di </a:t>
            </a:r>
            <a:r>
              <a:rPr lang="en-US" dirty="0" err="1"/>
              <a:t>masyarakat</a:t>
            </a:r>
            <a:r>
              <a:rPr lang="en-US" dirty="0"/>
              <a:t>.</a:t>
            </a:r>
          </a:p>
        </p:txBody>
      </p:sp>
    </p:spTree>
    <p:extLst>
      <p:ext uri="{BB962C8B-B14F-4D97-AF65-F5344CB8AC3E}">
        <p14:creationId xmlns:p14="http://schemas.microsoft.com/office/powerpoint/2010/main" val="7834863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ASAL USUL PEMAHAMAN PENYAKIT</a:t>
            </a:r>
          </a:p>
        </p:txBody>
      </p:sp>
      <p:sp>
        <p:nvSpPr>
          <p:cNvPr id="3" name="Content Placeholder 2"/>
          <p:cNvSpPr>
            <a:spLocks noGrp="1"/>
          </p:cNvSpPr>
          <p:nvPr>
            <p:ph idx="1"/>
          </p:nvPr>
        </p:nvSpPr>
        <p:spPr/>
        <p:txBody>
          <a:bodyPr/>
          <a:lstStyle/>
          <a:p>
            <a:r>
              <a:rPr lang="en-US" dirty="0" err="1"/>
              <a:t>Tingkah</a:t>
            </a:r>
            <a:r>
              <a:rPr lang="en-US" dirty="0"/>
              <a:t> </a:t>
            </a:r>
            <a:r>
              <a:rPr lang="en-US" dirty="0" err="1"/>
              <a:t>laku</a:t>
            </a:r>
            <a:r>
              <a:rPr lang="en-US" dirty="0"/>
              <a:t> </a:t>
            </a:r>
            <a:r>
              <a:rPr lang="en-US" dirty="0" err="1"/>
              <a:t>sakit</a:t>
            </a:r>
            <a:r>
              <a:rPr lang="en-US" dirty="0"/>
              <a:t>, </a:t>
            </a:r>
            <a:r>
              <a:rPr lang="en-US" dirty="0" err="1"/>
              <a:t>peranan</a:t>
            </a:r>
            <a:r>
              <a:rPr lang="en-US" dirty="0"/>
              <a:t> </a:t>
            </a:r>
            <a:r>
              <a:rPr lang="en-US" dirty="0" err="1"/>
              <a:t>sakit</a:t>
            </a:r>
            <a:r>
              <a:rPr lang="en-US" dirty="0"/>
              <a:t> </a:t>
            </a:r>
            <a:r>
              <a:rPr lang="en-US" dirty="0" err="1"/>
              <a:t>dan</a:t>
            </a:r>
            <a:r>
              <a:rPr lang="en-US" dirty="0"/>
              <a:t> </a:t>
            </a:r>
            <a:r>
              <a:rPr lang="en-US" dirty="0" err="1"/>
              <a:t>peranan</a:t>
            </a:r>
            <a:r>
              <a:rPr lang="en-US" dirty="0"/>
              <a:t> </a:t>
            </a:r>
            <a:r>
              <a:rPr lang="en-US" dirty="0" err="1"/>
              <a:t>pasien</a:t>
            </a:r>
            <a:r>
              <a:rPr lang="en-US" dirty="0"/>
              <a:t> (yang </a:t>
            </a:r>
            <a:r>
              <a:rPr lang="en-US" dirty="0" err="1"/>
              <a:t>sangat</a:t>
            </a:r>
            <a:r>
              <a:rPr lang="en-US" dirty="0"/>
              <a:t> </a:t>
            </a:r>
            <a:r>
              <a:rPr lang="en-US" dirty="0" err="1"/>
              <a:t>dipengaruhi</a:t>
            </a:r>
            <a:r>
              <a:rPr lang="en-US" dirty="0"/>
              <a:t> </a:t>
            </a:r>
            <a:r>
              <a:rPr lang="en-US" dirty="0" err="1"/>
              <a:t>oleh</a:t>
            </a:r>
            <a:r>
              <a:rPr lang="en-US" dirty="0"/>
              <a:t> </a:t>
            </a:r>
            <a:r>
              <a:rPr lang="en-US" dirty="0" err="1"/>
              <a:t>faktor</a:t>
            </a:r>
            <a:r>
              <a:rPr lang="en-US" dirty="0"/>
              <a:t>- </a:t>
            </a:r>
            <a:r>
              <a:rPr lang="en-US" dirty="0" err="1"/>
              <a:t>faktor</a:t>
            </a:r>
            <a:r>
              <a:rPr lang="en-US" dirty="0"/>
              <a:t> </a:t>
            </a:r>
            <a:r>
              <a:rPr lang="en-US" dirty="0" err="1"/>
              <a:t>seperti</a:t>
            </a:r>
            <a:r>
              <a:rPr lang="en-US" dirty="0"/>
              <a:t> </a:t>
            </a:r>
            <a:r>
              <a:rPr lang="en-US" dirty="0" err="1"/>
              <a:t>kelas</a:t>
            </a:r>
            <a:r>
              <a:rPr lang="en-US" dirty="0"/>
              <a:t> </a:t>
            </a:r>
            <a:r>
              <a:rPr lang="en-US" dirty="0" err="1"/>
              <a:t>sosial</a:t>
            </a:r>
            <a:r>
              <a:rPr lang="en-US" dirty="0"/>
              <a:t>, </a:t>
            </a:r>
            <a:r>
              <a:rPr lang="en-US" dirty="0" err="1"/>
              <a:t>perbedaan</a:t>
            </a:r>
            <a:r>
              <a:rPr lang="en-US" dirty="0"/>
              <a:t> </a:t>
            </a:r>
            <a:r>
              <a:rPr lang="en-US" dirty="0" err="1"/>
              <a:t>suku</a:t>
            </a:r>
            <a:r>
              <a:rPr lang="en-US" dirty="0"/>
              <a:t> </a:t>
            </a:r>
            <a:r>
              <a:rPr lang="en-US" dirty="0" err="1"/>
              <a:t>bangsa</a:t>
            </a:r>
            <a:r>
              <a:rPr lang="en-US" dirty="0"/>
              <a:t> </a:t>
            </a:r>
            <a:r>
              <a:rPr lang="en-US" dirty="0" err="1"/>
              <a:t>dan</a:t>
            </a:r>
            <a:r>
              <a:rPr lang="en-US" dirty="0"/>
              <a:t> </a:t>
            </a:r>
            <a:r>
              <a:rPr lang="en-US" dirty="0" err="1"/>
              <a:t>budaya</a:t>
            </a:r>
            <a:r>
              <a:rPr lang="en-US" dirty="0"/>
              <a:t>) </a:t>
            </a:r>
            <a:r>
              <a:rPr lang="en-US" dirty="0" err="1"/>
              <a:t>dalam</a:t>
            </a:r>
            <a:r>
              <a:rPr lang="en-US" dirty="0"/>
              <a:t> </a:t>
            </a:r>
            <a:r>
              <a:rPr lang="en-US" dirty="0" err="1"/>
              <a:t>menafsirkan</a:t>
            </a:r>
            <a:r>
              <a:rPr lang="en-US" dirty="0"/>
              <a:t> </a:t>
            </a:r>
            <a:r>
              <a:rPr lang="en-US" dirty="0" err="1"/>
              <a:t>ancaman</a:t>
            </a:r>
            <a:r>
              <a:rPr lang="en-US" dirty="0"/>
              <a:t> </a:t>
            </a:r>
            <a:r>
              <a:rPr lang="en-US" dirty="0" err="1"/>
              <a:t>kesehatan</a:t>
            </a:r>
            <a:r>
              <a:rPr lang="en-US" dirty="0"/>
              <a:t> yang </a:t>
            </a:r>
            <a:r>
              <a:rPr lang="en-US" dirty="0" err="1"/>
              <a:t>sama</a:t>
            </a:r>
            <a:r>
              <a:rPr lang="en-US" dirty="0"/>
              <a:t> (</a:t>
            </a:r>
            <a:r>
              <a:rPr lang="en-US" dirty="0" err="1"/>
              <a:t>secara</a:t>
            </a:r>
            <a:r>
              <a:rPr lang="en-US" dirty="0"/>
              <a:t> </a:t>
            </a:r>
            <a:r>
              <a:rPr lang="en-US" dirty="0" err="1"/>
              <a:t>klinis</a:t>
            </a:r>
            <a:r>
              <a:rPr lang="en-US" dirty="0"/>
              <a:t>), </a:t>
            </a:r>
            <a:r>
              <a:rPr lang="en-US" dirty="0" err="1"/>
              <a:t>dapat</a:t>
            </a:r>
            <a:r>
              <a:rPr lang="en-US" dirty="0"/>
              <a:t> </a:t>
            </a:r>
            <a:r>
              <a:rPr lang="en-US" dirty="0" err="1"/>
              <a:t>menimbulkan</a:t>
            </a:r>
            <a:r>
              <a:rPr lang="en-US" dirty="0"/>
              <a:t> </a:t>
            </a:r>
            <a:r>
              <a:rPr lang="en-US" dirty="0" err="1"/>
              <a:t>reaksi</a:t>
            </a:r>
            <a:r>
              <a:rPr lang="en-US" dirty="0"/>
              <a:t> yang </a:t>
            </a:r>
            <a:r>
              <a:rPr lang="en-US" dirty="0" err="1"/>
              <a:t>berbeda</a:t>
            </a:r>
            <a:r>
              <a:rPr lang="en-US" dirty="0"/>
              <a:t> </a:t>
            </a:r>
            <a:r>
              <a:rPr lang="en-US" dirty="0" err="1"/>
              <a:t>dikalangan</a:t>
            </a:r>
            <a:r>
              <a:rPr lang="en-US" dirty="0"/>
              <a:t> </a:t>
            </a:r>
            <a:r>
              <a:rPr lang="en-US" dirty="0" err="1"/>
              <a:t>pasien</a:t>
            </a:r>
            <a:r>
              <a:rPr lang="en-US" dirty="0"/>
              <a:t>. </a:t>
            </a:r>
          </a:p>
          <a:p>
            <a:r>
              <a:rPr lang="en-US" dirty="0"/>
              <a:t>Cara </a:t>
            </a:r>
            <a:r>
              <a:rPr lang="en-US" dirty="0" err="1"/>
              <a:t>dan</a:t>
            </a:r>
            <a:r>
              <a:rPr lang="en-US" dirty="0"/>
              <a:t> </a:t>
            </a:r>
            <a:r>
              <a:rPr lang="en-US" dirty="0" err="1"/>
              <a:t>gaya</a:t>
            </a:r>
            <a:r>
              <a:rPr lang="en-US" dirty="0"/>
              <a:t> </a:t>
            </a:r>
            <a:r>
              <a:rPr lang="en-US" dirty="0" err="1"/>
              <a:t>hidup</a:t>
            </a:r>
            <a:r>
              <a:rPr lang="en-US" dirty="0"/>
              <a:t> </a:t>
            </a:r>
            <a:r>
              <a:rPr lang="en-US" dirty="0" err="1"/>
              <a:t>manusia</a:t>
            </a:r>
            <a:r>
              <a:rPr lang="en-US" dirty="0"/>
              <a:t> </a:t>
            </a:r>
            <a:r>
              <a:rPr lang="en-US" dirty="0" err="1"/>
              <a:t>merupakan</a:t>
            </a:r>
            <a:r>
              <a:rPr lang="en-US" dirty="0"/>
              <a:t> </a:t>
            </a:r>
            <a:r>
              <a:rPr lang="en-US" dirty="0" err="1"/>
              <a:t>fenomena</a:t>
            </a:r>
            <a:r>
              <a:rPr lang="en-US" dirty="0"/>
              <a:t> yang </a:t>
            </a:r>
            <a:r>
              <a:rPr lang="en-US" dirty="0" err="1"/>
              <a:t>dapat</a:t>
            </a:r>
            <a:r>
              <a:rPr lang="en-US" dirty="0"/>
              <a:t> </a:t>
            </a:r>
            <a:r>
              <a:rPr lang="en-US" dirty="0" err="1"/>
              <a:t>dikaitkan</a:t>
            </a:r>
            <a:r>
              <a:rPr lang="en-US" dirty="0"/>
              <a:t> </a:t>
            </a:r>
            <a:r>
              <a:rPr lang="en-US" dirty="0" err="1"/>
              <a:t>dengan</a:t>
            </a:r>
            <a:r>
              <a:rPr lang="en-US" dirty="0"/>
              <a:t> </a:t>
            </a:r>
            <a:r>
              <a:rPr lang="en-US" dirty="0" err="1"/>
              <a:t>munculnya</a:t>
            </a:r>
            <a:r>
              <a:rPr lang="en-US" dirty="0"/>
              <a:t> </a:t>
            </a:r>
            <a:r>
              <a:rPr lang="en-US" dirty="0" err="1"/>
              <a:t>bebagai</a:t>
            </a:r>
            <a:r>
              <a:rPr lang="en-US" dirty="0"/>
              <a:t> </a:t>
            </a:r>
            <a:r>
              <a:rPr lang="en-US" dirty="0" err="1"/>
              <a:t>macam</a:t>
            </a:r>
            <a:r>
              <a:rPr lang="en-US" dirty="0"/>
              <a:t> </a:t>
            </a:r>
            <a:r>
              <a:rPr lang="en-US" dirty="0" err="1"/>
              <a:t>penyakit</a:t>
            </a:r>
            <a:r>
              <a:rPr lang="en-US" dirty="0"/>
              <a:t>. </a:t>
            </a:r>
          </a:p>
          <a:p>
            <a:r>
              <a:rPr lang="en-US" dirty="0" err="1"/>
              <a:t>Hasil</a:t>
            </a:r>
            <a:r>
              <a:rPr lang="en-US" dirty="0"/>
              <a:t> </a:t>
            </a:r>
            <a:r>
              <a:rPr lang="en-US" dirty="0" err="1"/>
              <a:t>pengaruh</a:t>
            </a:r>
            <a:r>
              <a:rPr lang="en-US" dirty="0"/>
              <a:t> </a:t>
            </a:r>
            <a:r>
              <a:rPr lang="en-US" dirty="0" err="1"/>
              <a:t>berbagai</a:t>
            </a:r>
            <a:r>
              <a:rPr lang="en-US" dirty="0"/>
              <a:t> </a:t>
            </a:r>
            <a:r>
              <a:rPr lang="en-US" dirty="0" err="1"/>
              <a:t>adat</a:t>
            </a:r>
            <a:r>
              <a:rPr lang="en-US" dirty="0"/>
              <a:t>- </a:t>
            </a:r>
            <a:r>
              <a:rPr lang="en-US" dirty="0" err="1"/>
              <a:t>istiadat</a:t>
            </a:r>
            <a:r>
              <a:rPr lang="en-US" dirty="0"/>
              <a:t> </a:t>
            </a:r>
            <a:r>
              <a:rPr lang="en-US" dirty="0" err="1"/>
              <a:t>dan</a:t>
            </a:r>
            <a:r>
              <a:rPr lang="en-US" dirty="0"/>
              <a:t>  </a:t>
            </a:r>
            <a:r>
              <a:rPr lang="en-US" dirty="0" err="1"/>
              <a:t>kebudayaan</a:t>
            </a:r>
            <a:r>
              <a:rPr lang="en-US" dirty="0"/>
              <a:t> </a:t>
            </a:r>
            <a:r>
              <a:rPr lang="en-US" dirty="0" err="1"/>
              <a:t>dalam</a:t>
            </a:r>
            <a:r>
              <a:rPr lang="en-US" dirty="0"/>
              <a:t> </a:t>
            </a:r>
            <a:r>
              <a:rPr lang="en-US" dirty="0" err="1"/>
              <a:t>memaknai</a:t>
            </a:r>
            <a:r>
              <a:rPr lang="en-US" dirty="0"/>
              <a:t> </a:t>
            </a:r>
            <a:r>
              <a:rPr lang="en-US" dirty="0" err="1"/>
              <a:t>kejadian</a:t>
            </a:r>
            <a:r>
              <a:rPr lang="en-US" dirty="0"/>
              <a:t> </a:t>
            </a:r>
            <a:r>
              <a:rPr lang="en-US" dirty="0" err="1"/>
              <a:t>suatu</a:t>
            </a:r>
            <a:r>
              <a:rPr lang="en-US" dirty="0"/>
              <a:t> </a:t>
            </a:r>
            <a:r>
              <a:rPr lang="en-US" dirty="0" err="1"/>
              <a:t>penyakit</a:t>
            </a:r>
            <a:r>
              <a:rPr lang="en-US" dirty="0"/>
              <a:t>, juga </a:t>
            </a:r>
            <a:r>
              <a:rPr lang="en-US" dirty="0" err="1"/>
              <a:t>masih</a:t>
            </a:r>
            <a:r>
              <a:rPr lang="en-US" dirty="0"/>
              <a:t> </a:t>
            </a:r>
            <a:r>
              <a:rPr lang="en-US" dirty="0" err="1"/>
              <a:t>sering</a:t>
            </a:r>
            <a:r>
              <a:rPr lang="en-US" dirty="0"/>
              <a:t> </a:t>
            </a:r>
            <a:r>
              <a:rPr lang="en-US" dirty="0" err="1"/>
              <a:t>berperan</a:t>
            </a:r>
            <a:r>
              <a:rPr lang="en-US" dirty="0"/>
              <a:t> </a:t>
            </a:r>
            <a:r>
              <a:rPr lang="en-US" dirty="0" err="1"/>
              <a:t>dalam</a:t>
            </a:r>
            <a:r>
              <a:rPr lang="en-US" dirty="0"/>
              <a:t> </a:t>
            </a:r>
            <a:r>
              <a:rPr lang="en-US" dirty="0" err="1"/>
              <a:t>penentuan</a:t>
            </a:r>
            <a:r>
              <a:rPr lang="en-US" dirty="0"/>
              <a:t> status </a:t>
            </a:r>
            <a:r>
              <a:rPr lang="en-US" dirty="0" err="1"/>
              <a:t>sehat</a:t>
            </a:r>
            <a:r>
              <a:rPr lang="en-US" dirty="0"/>
              <a:t> </a:t>
            </a:r>
            <a:r>
              <a:rPr lang="en-US" dirty="0" err="1"/>
              <a:t>dan</a:t>
            </a:r>
            <a:r>
              <a:rPr lang="en-US" dirty="0"/>
              <a:t> </a:t>
            </a:r>
            <a:r>
              <a:rPr lang="en-US" dirty="0" err="1"/>
              <a:t>sakit</a:t>
            </a:r>
            <a:r>
              <a:rPr lang="en-US" dirty="0"/>
              <a:t> di </a:t>
            </a:r>
            <a:r>
              <a:rPr lang="en-US" dirty="0" err="1"/>
              <a:t>masyarakat</a:t>
            </a:r>
            <a:r>
              <a:rPr lang="en-US" dirty="0"/>
              <a:t>.</a:t>
            </a:r>
          </a:p>
        </p:txBody>
      </p:sp>
    </p:spTree>
    <p:extLst>
      <p:ext uri="{BB962C8B-B14F-4D97-AF65-F5344CB8AC3E}">
        <p14:creationId xmlns:p14="http://schemas.microsoft.com/office/powerpoint/2010/main" val="18212802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ASAL USUL PEMAHAMAN PENYAKIT</a:t>
            </a:r>
          </a:p>
        </p:txBody>
      </p:sp>
      <p:sp>
        <p:nvSpPr>
          <p:cNvPr id="3" name="Content Placeholder 2"/>
          <p:cNvSpPr>
            <a:spLocks noGrp="1"/>
          </p:cNvSpPr>
          <p:nvPr>
            <p:ph idx="1"/>
          </p:nvPr>
        </p:nvSpPr>
        <p:spPr/>
        <p:txBody>
          <a:bodyPr/>
          <a:lstStyle/>
          <a:p>
            <a:r>
              <a:rPr lang="en-US" dirty="0" err="1"/>
              <a:t>Pada</a:t>
            </a:r>
            <a:r>
              <a:rPr lang="en-US" dirty="0"/>
              <a:t> </a:t>
            </a:r>
            <a:r>
              <a:rPr lang="en-US" dirty="0" err="1"/>
              <a:t>masyarakat</a:t>
            </a:r>
            <a:r>
              <a:rPr lang="en-US" dirty="0"/>
              <a:t> </a:t>
            </a:r>
            <a:r>
              <a:rPr lang="en-US" dirty="0" err="1"/>
              <a:t>pengguna</a:t>
            </a:r>
            <a:r>
              <a:rPr lang="en-US" dirty="0"/>
              <a:t> </a:t>
            </a:r>
            <a:r>
              <a:rPr lang="en-US" dirty="0" err="1"/>
              <a:t>obat</a:t>
            </a:r>
            <a:r>
              <a:rPr lang="en-US" dirty="0"/>
              <a:t>- </a:t>
            </a:r>
            <a:r>
              <a:rPr lang="en-US" dirty="0" err="1"/>
              <a:t>obatan</a:t>
            </a:r>
            <a:r>
              <a:rPr lang="en-US" dirty="0"/>
              <a:t> </a:t>
            </a:r>
            <a:r>
              <a:rPr lang="en-US" dirty="0" err="1"/>
              <a:t>tradisional</a:t>
            </a:r>
            <a:r>
              <a:rPr lang="en-US" dirty="0"/>
              <a:t>, </a:t>
            </a:r>
            <a:r>
              <a:rPr lang="en-US" dirty="0" err="1"/>
              <a:t>menganut</a:t>
            </a:r>
            <a:r>
              <a:rPr lang="en-US" dirty="0"/>
              <a:t> </a:t>
            </a:r>
            <a:r>
              <a:rPr lang="en-US" dirty="0" err="1"/>
              <a:t>dua</a:t>
            </a:r>
            <a:r>
              <a:rPr lang="en-US" dirty="0"/>
              <a:t> </a:t>
            </a:r>
            <a:r>
              <a:rPr lang="en-US" dirty="0" err="1"/>
              <a:t>konsep</a:t>
            </a:r>
            <a:r>
              <a:rPr lang="en-US" dirty="0"/>
              <a:t> </a:t>
            </a:r>
            <a:r>
              <a:rPr lang="en-US" dirty="0" err="1"/>
              <a:t>penyebab</a:t>
            </a:r>
            <a:r>
              <a:rPr lang="en-US" dirty="0"/>
              <a:t> </a:t>
            </a:r>
            <a:r>
              <a:rPr lang="en-US" dirty="0" err="1"/>
              <a:t>penyakit</a:t>
            </a:r>
            <a:r>
              <a:rPr lang="en-US" dirty="0"/>
              <a:t> </a:t>
            </a:r>
            <a:r>
              <a:rPr lang="en-US" dirty="0" err="1"/>
              <a:t>yaitu</a:t>
            </a:r>
            <a:r>
              <a:rPr lang="en-US" dirty="0"/>
              <a:t>: ”</a:t>
            </a:r>
            <a:r>
              <a:rPr lang="en-US" i="1" dirty="0" err="1"/>
              <a:t>Konsep</a:t>
            </a:r>
            <a:r>
              <a:rPr lang="en-US" i="1" dirty="0"/>
              <a:t> </a:t>
            </a:r>
            <a:r>
              <a:rPr lang="en-US" i="1" dirty="0" err="1"/>
              <a:t>Naturalistik</a:t>
            </a:r>
            <a:r>
              <a:rPr lang="en-US" dirty="0"/>
              <a:t>”  </a:t>
            </a:r>
            <a:r>
              <a:rPr lang="en-US" dirty="0" err="1"/>
              <a:t>dan</a:t>
            </a:r>
            <a:r>
              <a:rPr lang="en-US" dirty="0"/>
              <a:t> ”</a:t>
            </a:r>
            <a:r>
              <a:rPr lang="en-US" i="1" dirty="0"/>
              <a:t> </a:t>
            </a:r>
            <a:r>
              <a:rPr lang="en-US" i="1" dirty="0" err="1"/>
              <a:t>Konsep</a:t>
            </a:r>
            <a:r>
              <a:rPr lang="en-US" i="1" dirty="0"/>
              <a:t> </a:t>
            </a:r>
            <a:r>
              <a:rPr lang="en-US" i="1" dirty="0" err="1"/>
              <a:t>Personalistik</a:t>
            </a:r>
            <a:r>
              <a:rPr lang="en-US" dirty="0"/>
              <a:t>”. (</a:t>
            </a:r>
            <a:r>
              <a:rPr lang="en-US" dirty="0" err="1"/>
              <a:t>Sunanti</a:t>
            </a:r>
            <a:r>
              <a:rPr lang="en-US" dirty="0"/>
              <a:t> Z. </a:t>
            </a:r>
            <a:r>
              <a:rPr lang="en-US" dirty="0" err="1"/>
              <a:t>Soejoeti</a:t>
            </a:r>
            <a:r>
              <a:rPr lang="en-US" dirty="0"/>
              <a:t>, 2009) </a:t>
            </a:r>
          </a:p>
          <a:p>
            <a:r>
              <a:rPr lang="en-US" dirty="0" err="1"/>
              <a:t>Konsep</a:t>
            </a:r>
            <a:r>
              <a:rPr lang="en-US" dirty="0"/>
              <a:t> </a:t>
            </a:r>
            <a:r>
              <a:rPr lang="en-US" dirty="0" err="1"/>
              <a:t>Naturalistik</a:t>
            </a:r>
            <a:r>
              <a:rPr lang="en-US" dirty="0"/>
              <a:t>: </a:t>
            </a:r>
            <a:r>
              <a:rPr lang="en-US" dirty="0" err="1"/>
              <a:t>yaitu</a:t>
            </a:r>
            <a:r>
              <a:rPr lang="en-US" dirty="0"/>
              <a:t> </a:t>
            </a:r>
            <a:r>
              <a:rPr lang="en-US" dirty="0" err="1"/>
              <a:t>seseorang</a:t>
            </a:r>
            <a:r>
              <a:rPr lang="en-US" dirty="0"/>
              <a:t> men</a:t>
            </a:r>
            <a:r>
              <a:rPr lang="id-ID" dirty="0"/>
              <a:t>jadi</a:t>
            </a:r>
            <a:r>
              <a:rPr lang="en-US" dirty="0"/>
              <a:t> </a:t>
            </a:r>
            <a:r>
              <a:rPr lang="en-US" dirty="0" err="1"/>
              <a:t>sakit</a:t>
            </a:r>
            <a:r>
              <a:rPr lang="en-US" dirty="0"/>
              <a:t> </a:t>
            </a:r>
            <a:r>
              <a:rPr lang="en-US" dirty="0" err="1"/>
              <a:t>akibat</a:t>
            </a:r>
            <a:r>
              <a:rPr lang="en-US" dirty="0"/>
              <a:t> </a:t>
            </a:r>
            <a:r>
              <a:rPr lang="en-US" dirty="0" err="1"/>
              <a:t>pengaruh</a:t>
            </a:r>
            <a:r>
              <a:rPr lang="en-US" dirty="0"/>
              <a:t> </a:t>
            </a:r>
            <a:r>
              <a:rPr lang="en-US" dirty="0" err="1"/>
              <a:t>lingkungan</a:t>
            </a:r>
            <a:r>
              <a:rPr lang="en-US" dirty="0"/>
              <a:t> </a:t>
            </a:r>
            <a:r>
              <a:rPr lang="en-US" dirty="0" err="1"/>
              <a:t>seperti</a:t>
            </a:r>
            <a:r>
              <a:rPr lang="en-US" dirty="0"/>
              <a:t>; </a:t>
            </a:r>
            <a:r>
              <a:rPr lang="en-US" dirty="0" err="1"/>
              <a:t>salah</a:t>
            </a:r>
            <a:r>
              <a:rPr lang="en-US" dirty="0"/>
              <a:t> </a:t>
            </a:r>
            <a:r>
              <a:rPr lang="en-US" dirty="0" err="1"/>
              <a:t>makan</a:t>
            </a:r>
            <a:r>
              <a:rPr lang="en-US" dirty="0"/>
              <a:t>, </a:t>
            </a:r>
            <a:r>
              <a:rPr lang="en-US" dirty="0" err="1"/>
              <a:t>kebiasaan</a:t>
            </a:r>
            <a:r>
              <a:rPr lang="en-US" dirty="0"/>
              <a:t> </a:t>
            </a:r>
            <a:r>
              <a:rPr lang="en-US" dirty="0" err="1"/>
              <a:t>hidup</a:t>
            </a:r>
            <a:r>
              <a:rPr lang="en-US" dirty="0"/>
              <a:t>, </a:t>
            </a:r>
            <a:r>
              <a:rPr lang="en-US" dirty="0" err="1"/>
              <a:t>ketidak</a:t>
            </a:r>
            <a:r>
              <a:rPr lang="en-US" dirty="0"/>
              <a:t> </a:t>
            </a:r>
            <a:r>
              <a:rPr lang="en-US" dirty="0" err="1"/>
              <a:t>seimbangan</a:t>
            </a:r>
            <a:r>
              <a:rPr lang="en-US" dirty="0"/>
              <a:t> </a:t>
            </a:r>
            <a:r>
              <a:rPr lang="en-US" dirty="0" err="1"/>
              <a:t>dalam</a:t>
            </a:r>
            <a:r>
              <a:rPr lang="en-US" dirty="0"/>
              <a:t> </a:t>
            </a:r>
            <a:r>
              <a:rPr lang="en-US" dirty="0" err="1"/>
              <a:t>tubuh</a:t>
            </a:r>
            <a:r>
              <a:rPr lang="en-US" dirty="0"/>
              <a:t> </a:t>
            </a:r>
            <a:r>
              <a:rPr lang="en-US" dirty="0" err="1"/>
              <a:t>dan</a:t>
            </a:r>
            <a:r>
              <a:rPr lang="en-US" dirty="0"/>
              <a:t> </a:t>
            </a:r>
            <a:r>
              <a:rPr lang="en-US" dirty="0" err="1"/>
              <a:t>penyakit</a:t>
            </a:r>
            <a:r>
              <a:rPr lang="en-US" dirty="0"/>
              <a:t> </a:t>
            </a:r>
            <a:r>
              <a:rPr lang="en-US" dirty="0" err="1"/>
              <a:t>bawaan</a:t>
            </a:r>
            <a:r>
              <a:rPr lang="en-US" dirty="0"/>
              <a:t>.</a:t>
            </a:r>
          </a:p>
          <a:p>
            <a:r>
              <a:rPr lang="id-ID" dirty="0"/>
              <a:t>K</a:t>
            </a:r>
            <a:r>
              <a:rPr lang="en-US" dirty="0" err="1"/>
              <a:t>onsep</a:t>
            </a:r>
            <a:r>
              <a:rPr lang="en-US" dirty="0"/>
              <a:t> </a:t>
            </a:r>
            <a:r>
              <a:rPr lang="en-US" dirty="0" err="1"/>
              <a:t>Personalistik</a:t>
            </a:r>
            <a:r>
              <a:rPr lang="en-US" dirty="0"/>
              <a:t>: </a:t>
            </a:r>
            <a:r>
              <a:rPr lang="en-US" dirty="0" err="1"/>
              <a:t>beranggapan</a:t>
            </a:r>
            <a:r>
              <a:rPr lang="en-US" dirty="0"/>
              <a:t> </a:t>
            </a:r>
            <a:r>
              <a:rPr lang="en-US" dirty="0" err="1"/>
              <a:t>bahwa</a:t>
            </a:r>
            <a:r>
              <a:rPr lang="en-US" dirty="0"/>
              <a:t> </a:t>
            </a:r>
            <a:r>
              <a:rPr lang="en-US" dirty="0" err="1"/>
              <a:t>munculnya</a:t>
            </a:r>
            <a:r>
              <a:rPr lang="en-US" dirty="0"/>
              <a:t> </a:t>
            </a:r>
            <a:r>
              <a:rPr lang="en-US" dirty="0" err="1"/>
              <a:t>penyakit</a:t>
            </a:r>
            <a:r>
              <a:rPr lang="en-US" dirty="0"/>
              <a:t> </a:t>
            </a:r>
            <a:r>
              <a:rPr lang="id-ID" dirty="0"/>
              <a:t>akibat  </a:t>
            </a:r>
            <a:r>
              <a:rPr lang="en-US" dirty="0" err="1"/>
              <a:t>intervensi</a:t>
            </a:r>
            <a:r>
              <a:rPr lang="en-US" dirty="0"/>
              <a:t> </a:t>
            </a:r>
            <a:r>
              <a:rPr lang="en-US" dirty="0" err="1"/>
              <a:t>mahluk</a:t>
            </a:r>
            <a:r>
              <a:rPr lang="en-US" dirty="0"/>
              <a:t> </a:t>
            </a:r>
            <a:r>
              <a:rPr lang="en-US" dirty="0" err="1"/>
              <a:t>halus</a:t>
            </a:r>
            <a:r>
              <a:rPr lang="en-US" dirty="0"/>
              <a:t> </a:t>
            </a:r>
            <a:r>
              <a:rPr lang="en-US" dirty="0" err="1"/>
              <a:t>seperti</a:t>
            </a:r>
            <a:r>
              <a:rPr lang="en-US" dirty="0"/>
              <a:t>: </a:t>
            </a:r>
            <a:r>
              <a:rPr lang="en-US" dirty="0" err="1"/>
              <a:t>roh</a:t>
            </a:r>
            <a:r>
              <a:rPr lang="en-US" dirty="0"/>
              <a:t> </a:t>
            </a:r>
            <a:r>
              <a:rPr lang="en-US" dirty="0" err="1"/>
              <a:t>jahat</a:t>
            </a:r>
            <a:r>
              <a:rPr lang="en-US" dirty="0"/>
              <a:t>, </a:t>
            </a:r>
            <a:r>
              <a:rPr lang="en-US" dirty="0" err="1"/>
              <a:t>roh</a:t>
            </a:r>
            <a:r>
              <a:rPr lang="en-US" dirty="0"/>
              <a:t> </a:t>
            </a:r>
            <a:r>
              <a:rPr lang="en-US" dirty="0" err="1"/>
              <a:t>leluhur</a:t>
            </a:r>
            <a:r>
              <a:rPr lang="en-US" dirty="0"/>
              <a:t>, </a:t>
            </a:r>
            <a:r>
              <a:rPr lang="en-US" dirty="0" err="1"/>
              <a:t>hantu</a:t>
            </a:r>
            <a:r>
              <a:rPr lang="en-US" dirty="0"/>
              <a:t>, </a:t>
            </a:r>
            <a:r>
              <a:rPr lang="en-US" dirty="0" err="1"/>
              <a:t>sedangkan</a:t>
            </a:r>
            <a:r>
              <a:rPr lang="en-US" dirty="0"/>
              <a:t> </a:t>
            </a:r>
            <a:r>
              <a:rPr lang="en-US" dirty="0" err="1"/>
              <a:t>mahluk</a:t>
            </a:r>
            <a:r>
              <a:rPr lang="en-US" dirty="0"/>
              <a:t> </a:t>
            </a:r>
            <a:r>
              <a:rPr lang="en-US" dirty="0" err="1"/>
              <a:t>manusia</a:t>
            </a:r>
            <a:r>
              <a:rPr lang="en-US" dirty="0"/>
              <a:t> </a:t>
            </a:r>
            <a:r>
              <a:rPr lang="en-US" dirty="0" err="1"/>
              <a:t>yaitu</a:t>
            </a:r>
            <a:r>
              <a:rPr lang="en-US" dirty="0"/>
              <a:t> </a:t>
            </a:r>
            <a:r>
              <a:rPr lang="en-US" dirty="0" err="1"/>
              <a:t>dukun</a:t>
            </a:r>
            <a:r>
              <a:rPr lang="en-US" dirty="0"/>
              <a:t> </a:t>
            </a:r>
            <a:r>
              <a:rPr lang="en-US" dirty="0" err="1"/>
              <a:t>santet</a:t>
            </a:r>
            <a:r>
              <a:rPr lang="en-US" dirty="0"/>
              <a:t>, </a:t>
            </a:r>
            <a:r>
              <a:rPr lang="en-US" dirty="0" err="1"/>
              <a:t>tukang</a:t>
            </a:r>
            <a:r>
              <a:rPr lang="en-US" dirty="0"/>
              <a:t> </a:t>
            </a:r>
            <a:r>
              <a:rPr lang="en-US" dirty="0" err="1"/>
              <a:t>tenung</a:t>
            </a:r>
            <a:r>
              <a:rPr lang="en-US" dirty="0"/>
              <a:t>. </a:t>
            </a:r>
          </a:p>
        </p:txBody>
      </p:sp>
    </p:spTree>
    <p:extLst>
      <p:ext uri="{BB962C8B-B14F-4D97-AF65-F5344CB8AC3E}">
        <p14:creationId xmlns:p14="http://schemas.microsoft.com/office/powerpoint/2010/main" val="3144573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ASAL USUL PEMAHAMAN PENYAKIT</a:t>
            </a:r>
          </a:p>
        </p:txBody>
      </p:sp>
      <p:sp>
        <p:nvSpPr>
          <p:cNvPr id="3" name="Content Placeholder 2"/>
          <p:cNvSpPr>
            <a:spLocks noGrp="1"/>
          </p:cNvSpPr>
          <p:nvPr>
            <p:ph idx="1"/>
          </p:nvPr>
        </p:nvSpPr>
        <p:spPr/>
        <p:txBody>
          <a:bodyPr>
            <a:noAutofit/>
          </a:bodyPr>
          <a:lstStyle/>
          <a:p>
            <a:r>
              <a:rPr lang="fi-FI" sz="1600" dirty="0"/>
              <a:t>Sudarti (1987), menggambarkan secara diskriptif persepsi masyarakat beberapa daerah di Indonesia mengenai sakit dan penyakit:</a:t>
            </a:r>
          </a:p>
          <a:p>
            <a:pPr marL="457200" indent="-457200">
              <a:buFont typeface="+mj-lt"/>
              <a:buAutoNum type="arabicPeriod"/>
            </a:pPr>
            <a:r>
              <a:rPr lang="fi-FI" sz="1600" dirty="0"/>
              <a:t>Masyarakat menganggap bahwa sakit adalah keadaan individu mengalami gangguan fisik yang menimbulkan rasa tidak nyaman. </a:t>
            </a:r>
          </a:p>
          <a:p>
            <a:pPr marL="457200" indent="-457200">
              <a:buFont typeface="+mj-lt"/>
              <a:buAutoNum type="arabicPeriod"/>
            </a:pPr>
            <a:r>
              <a:rPr lang="fi-FI" sz="1600" dirty="0"/>
              <a:t>Seorang anak sakit ditandai dengan tingkah laku rewel, sering menangis dan tidak memiliki nafsu makan. Sedangkan orang dewasa dianggap sakit bila lesu, tidak mampu beraktifitas, kehilangan nafsu makan.</a:t>
            </a:r>
            <a:endParaRPr lang="en-US" sz="1600" dirty="0"/>
          </a:p>
          <a:p>
            <a:r>
              <a:rPr lang="fi-FI" sz="1600" dirty="0"/>
              <a:t>Selanjutnya masyarakat umum menggolongkan sakit kedalam 3 bagian, yaitu;</a:t>
            </a:r>
            <a:endParaRPr lang="en-US" sz="1600" dirty="0"/>
          </a:p>
          <a:p>
            <a:pPr marL="457200" indent="-457200">
              <a:buFont typeface="+mj-lt"/>
              <a:buAutoNum type="arabicPeriod"/>
            </a:pPr>
            <a:r>
              <a:rPr lang="en-US" sz="1600" dirty="0" err="1"/>
              <a:t>Karena</a:t>
            </a:r>
            <a:r>
              <a:rPr lang="en-US" sz="1600" dirty="0"/>
              <a:t> </a:t>
            </a:r>
            <a:r>
              <a:rPr lang="en-US" sz="1600" dirty="0" err="1"/>
              <a:t>pengaruh</a:t>
            </a:r>
            <a:r>
              <a:rPr lang="en-US" sz="1600" dirty="0"/>
              <a:t> </a:t>
            </a:r>
            <a:r>
              <a:rPr lang="en-US" sz="1600" dirty="0" err="1"/>
              <a:t>gejala</a:t>
            </a:r>
            <a:r>
              <a:rPr lang="en-US" sz="1600" dirty="0"/>
              <a:t> </a:t>
            </a:r>
            <a:r>
              <a:rPr lang="en-US" sz="1600" dirty="0" err="1"/>
              <a:t>alam</a:t>
            </a:r>
            <a:r>
              <a:rPr lang="en-US" sz="1600" dirty="0"/>
              <a:t>, </a:t>
            </a:r>
            <a:r>
              <a:rPr lang="en-US" sz="1600" dirty="0" err="1"/>
              <a:t>timbul</a:t>
            </a:r>
            <a:r>
              <a:rPr lang="en-US" sz="1600" dirty="0"/>
              <a:t> </a:t>
            </a:r>
            <a:r>
              <a:rPr lang="en-US" sz="1600" dirty="0" err="1"/>
              <a:t>badan</a:t>
            </a:r>
            <a:r>
              <a:rPr lang="en-US" sz="1600" dirty="0"/>
              <a:t> </a:t>
            </a:r>
            <a:r>
              <a:rPr lang="en-US" sz="1600" dirty="0" err="1"/>
              <a:t>panas</a:t>
            </a:r>
            <a:r>
              <a:rPr lang="en-US" sz="1600" dirty="0"/>
              <a:t> </a:t>
            </a:r>
            <a:r>
              <a:rPr lang="en-US" sz="1600" dirty="0" err="1"/>
              <a:t>atau</a:t>
            </a:r>
            <a:r>
              <a:rPr lang="en-US" sz="1600" dirty="0"/>
              <a:t> </a:t>
            </a:r>
            <a:r>
              <a:rPr lang="en-US" sz="1600" dirty="0" err="1"/>
              <a:t>dingin</a:t>
            </a:r>
            <a:endParaRPr lang="en-US" sz="1600" dirty="0"/>
          </a:p>
          <a:p>
            <a:pPr marL="457200" indent="-457200">
              <a:buFont typeface="+mj-lt"/>
              <a:buAutoNum type="arabicPeriod"/>
            </a:pPr>
            <a:r>
              <a:rPr lang="fi-FI" sz="1600" dirty="0"/>
              <a:t>Makanan yang diklasifikasikan kedalam makanan panas dan dingin</a:t>
            </a:r>
            <a:endParaRPr lang="en-US" sz="1600" dirty="0"/>
          </a:p>
          <a:p>
            <a:pPr marL="457200" indent="-457200">
              <a:buFont typeface="+mj-lt"/>
              <a:buAutoNum type="arabicPeriod"/>
            </a:pPr>
            <a:r>
              <a:rPr lang="fi-FI" sz="1600" dirty="0"/>
              <a:t>Supranatural ( pengaruh roh jahat, guna- guna, setan dan lain- lain).</a:t>
            </a:r>
            <a:endParaRPr lang="en-US" sz="1600" dirty="0"/>
          </a:p>
          <a:p>
            <a:r>
              <a:rPr lang="fi-FI" sz="1600" dirty="0"/>
              <a:t>Untuk mengobati sakit yang termasuk dalam golongan pertama dan kedua dapat digunakan obat- obatan atau ramuan tradisional, pijat atau kerokan. Sedangkan untuk menangani penyebab golongan yang ketiga, diperlukan penanganan oleh dukun, kyai atau tokoh agama.</a:t>
            </a:r>
            <a:endParaRPr lang="en-US" sz="1600" dirty="0"/>
          </a:p>
        </p:txBody>
      </p:sp>
    </p:spTree>
    <p:extLst>
      <p:ext uri="{BB962C8B-B14F-4D97-AF65-F5344CB8AC3E}">
        <p14:creationId xmlns:p14="http://schemas.microsoft.com/office/powerpoint/2010/main" val="1160768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Kejadian</a:t>
            </a:r>
            <a:r>
              <a:rPr lang="en-US" dirty="0"/>
              <a:t> </a:t>
            </a:r>
            <a:r>
              <a:rPr lang="en-US" dirty="0" err="1"/>
              <a:t>penyakit</a:t>
            </a:r>
            <a:endParaRPr lang="en-US" dirty="0"/>
          </a:p>
        </p:txBody>
      </p:sp>
      <p:sp>
        <p:nvSpPr>
          <p:cNvPr id="3" name="Content Placeholder 2"/>
          <p:cNvSpPr>
            <a:spLocks noGrp="1"/>
          </p:cNvSpPr>
          <p:nvPr>
            <p:ph idx="1"/>
          </p:nvPr>
        </p:nvSpPr>
        <p:spPr/>
        <p:txBody>
          <a:bodyPr>
            <a:normAutofit fontScale="92500" lnSpcReduction="10000"/>
          </a:bodyPr>
          <a:lstStyle/>
          <a:p>
            <a:r>
              <a:rPr lang="fi-FI" dirty="0"/>
              <a:t>Penyakit merupakan suatu fenomena kompleks yang berpengaruh negatif terhadap kehidupan manusia, terutama peran perilaku dan cara hidup sehat merupakan penyebab bermacam- macam penyakit, baik pada zaman masyarakat primitif maupun zaman modern seperti saat ini.</a:t>
            </a:r>
          </a:p>
          <a:p>
            <a:r>
              <a:rPr lang="fi-FI" dirty="0"/>
              <a:t>Loedin (1989) berpendapat bahwa ”sakit” merupakan penyimpangan perilaku dari keadaan sosial yang normatif. Penyimpangan itu terjadi oleh karena kelainan biomedis organ tubuh atau lingkungan manusia, juga dapat disebabkan oleh kelainan emosional dan psikososial individu.</a:t>
            </a:r>
          </a:p>
          <a:p>
            <a:r>
              <a:rPr lang="fi-FI" dirty="0"/>
              <a:t>Pakar Antropologi Kesehatan mendefinisikan kes</a:t>
            </a:r>
            <a:r>
              <a:rPr lang="id-ID" dirty="0"/>
              <a:t>e</a:t>
            </a:r>
            <a:r>
              <a:rPr lang="fi-FI" dirty="0"/>
              <a:t>hatan berorientasi pada faktor Ekologi, yaitu adanya hubungan timbal balik manusia dengan lingkungannya, yang meliputi </a:t>
            </a:r>
            <a:r>
              <a:rPr lang="id-ID" dirty="0"/>
              <a:t>perilaku</a:t>
            </a:r>
            <a:r>
              <a:rPr lang="fi-FI" dirty="0"/>
              <a:t> penyakitnya, sehingga penyaki</a:t>
            </a:r>
            <a:r>
              <a:rPr lang="id-ID" dirty="0"/>
              <a:t>t </a:t>
            </a:r>
            <a:r>
              <a:rPr lang="fi-FI" dirty="0"/>
              <a:t>dipandang sebagai unsur dalam lingkungan manusia. (Lebih lanjut dibahas pada kuliah 5)</a:t>
            </a:r>
          </a:p>
        </p:txBody>
      </p:sp>
    </p:spTree>
    <p:extLst>
      <p:ext uri="{BB962C8B-B14F-4D97-AF65-F5344CB8AC3E}">
        <p14:creationId xmlns:p14="http://schemas.microsoft.com/office/powerpoint/2010/main" val="24066846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Perilaku sehat dan perilaku sakit</a:t>
            </a:r>
            <a:endParaRPr lang="en-US" dirty="0"/>
          </a:p>
        </p:txBody>
      </p:sp>
      <p:sp>
        <p:nvSpPr>
          <p:cNvPr id="3" name="Content Placeholder 2"/>
          <p:cNvSpPr>
            <a:spLocks noGrp="1"/>
          </p:cNvSpPr>
          <p:nvPr>
            <p:ph idx="1"/>
          </p:nvPr>
        </p:nvSpPr>
        <p:spPr/>
        <p:txBody>
          <a:bodyPr/>
          <a:lstStyle/>
          <a:p>
            <a:r>
              <a:rPr lang="fi-FI" dirty="0"/>
              <a:t>Beberapa penelitian yang telah dipublikasikan oleh para ahli Antropologi Kesehatan, menyebut perilaku sehat dengan terminologi ”</a:t>
            </a:r>
            <a:r>
              <a:rPr lang="fi-FI" i="1" dirty="0"/>
              <a:t>Health behavior”</a:t>
            </a:r>
            <a:r>
              <a:rPr lang="fi-FI" dirty="0"/>
              <a:t>; dan perilaku sakit sebagai ”</a:t>
            </a:r>
            <a:r>
              <a:rPr lang="fi-FI" i="1" dirty="0"/>
              <a:t>Illness behavior</a:t>
            </a:r>
            <a:r>
              <a:rPr lang="fi-FI" dirty="0"/>
              <a:t>”.</a:t>
            </a:r>
          </a:p>
          <a:p>
            <a:r>
              <a:rPr lang="en-US" dirty="0" err="1"/>
              <a:t>Perilaku</a:t>
            </a:r>
            <a:r>
              <a:rPr lang="en-US" dirty="0"/>
              <a:t> </a:t>
            </a:r>
            <a:r>
              <a:rPr lang="en-US" dirty="0" err="1"/>
              <a:t>sakit</a:t>
            </a:r>
            <a:r>
              <a:rPr lang="en-US" dirty="0"/>
              <a:t> </a:t>
            </a:r>
            <a:r>
              <a:rPr lang="en-US" dirty="0" err="1"/>
              <a:t>diartikan</a:t>
            </a:r>
            <a:r>
              <a:rPr lang="en-US" dirty="0"/>
              <a:t> </a:t>
            </a:r>
            <a:r>
              <a:rPr lang="en-US" dirty="0" err="1"/>
              <a:t>sebagai</a:t>
            </a:r>
            <a:r>
              <a:rPr lang="en-US" dirty="0"/>
              <a:t> </a:t>
            </a:r>
            <a:r>
              <a:rPr lang="en-US" dirty="0" err="1"/>
              <a:t>segala</a:t>
            </a:r>
            <a:r>
              <a:rPr lang="en-US" dirty="0"/>
              <a:t> </a:t>
            </a:r>
            <a:r>
              <a:rPr lang="en-US" dirty="0" err="1"/>
              <a:t>tindakan</a:t>
            </a:r>
            <a:r>
              <a:rPr lang="en-US" dirty="0"/>
              <a:t> yang </a:t>
            </a:r>
            <a:r>
              <a:rPr lang="en-US" dirty="0" err="1"/>
              <a:t>dilakukan</a:t>
            </a:r>
            <a:r>
              <a:rPr lang="en-US" dirty="0"/>
              <a:t> </a:t>
            </a:r>
            <a:r>
              <a:rPr lang="en-US" dirty="0" err="1"/>
              <a:t>oleh</a:t>
            </a:r>
            <a:r>
              <a:rPr lang="en-US" dirty="0"/>
              <a:t> orang yang </a:t>
            </a:r>
            <a:r>
              <a:rPr lang="en-US" dirty="0" err="1"/>
              <a:t>sedang</a:t>
            </a:r>
            <a:r>
              <a:rPr lang="en-US" dirty="0"/>
              <a:t> </a:t>
            </a:r>
            <a:r>
              <a:rPr lang="en-US" dirty="0" err="1"/>
              <a:t>sakit</a:t>
            </a:r>
            <a:r>
              <a:rPr lang="en-US" dirty="0"/>
              <a:t>, </a:t>
            </a:r>
            <a:r>
              <a:rPr lang="en-US" dirty="0" err="1"/>
              <a:t>untuk</a:t>
            </a:r>
            <a:r>
              <a:rPr lang="en-US" dirty="0"/>
              <a:t> </a:t>
            </a:r>
            <a:r>
              <a:rPr lang="en-US" dirty="0" err="1"/>
              <a:t>mencari</a:t>
            </a:r>
            <a:r>
              <a:rPr lang="en-US" dirty="0"/>
              <a:t> </a:t>
            </a:r>
            <a:r>
              <a:rPr lang="en-US" dirty="0" err="1"/>
              <a:t>kesembuhan</a:t>
            </a:r>
            <a:r>
              <a:rPr lang="en-US" dirty="0"/>
              <a:t>. (</a:t>
            </a:r>
            <a:r>
              <a:rPr lang="en-US" dirty="0" err="1"/>
              <a:t>Solita</a:t>
            </a:r>
            <a:r>
              <a:rPr lang="en-US" dirty="0"/>
              <a:t> </a:t>
            </a:r>
            <a:r>
              <a:rPr lang="en-US" dirty="0" err="1"/>
              <a:t>Sarwono</a:t>
            </a:r>
            <a:r>
              <a:rPr lang="en-US" dirty="0"/>
              <a:t>, 1993)</a:t>
            </a:r>
          </a:p>
          <a:p>
            <a:r>
              <a:rPr lang="en-US" dirty="0" err="1"/>
              <a:t>Perilaku</a:t>
            </a:r>
            <a:r>
              <a:rPr lang="en-US" dirty="0"/>
              <a:t> </a:t>
            </a:r>
            <a:r>
              <a:rPr lang="en-US" dirty="0" err="1"/>
              <a:t>sehat</a:t>
            </a:r>
            <a:r>
              <a:rPr lang="en-US" dirty="0"/>
              <a:t> </a:t>
            </a:r>
            <a:r>
              <a:rPr lang="en-US" dirty="0" err="1"/>
              <a:t>adalah</a:t>
            </a:r>
            <a:r>
              <a:rPr lang="en-US" dirty="0"/>
              <a:t> </a:t>
            </a:r>
            <a:r>
              <a:rPr lang="en-US" dirty="0" err="1"/>
              <a:t>tindakan</a:t>
            </a:r>
            <a:r>
              <a:rPr lang="en-US" dirty="0"/>
              <a:t> yang </a:t>
            </a:r>
            <a:r>
              <a:rPr lang="en-US" dirty="0" err="1"/>
              <a:t>dilakukan</a:t>
            </a:r>
            <a:r>
              <a:rPr lang="en-US" dirty="0"/>
              <a:t> orang </a:t>
            </a:r>
            <a:r>
              <a:rPr lang="en-US" dirty="0" err="1"/>
              <a:t>untuk</a:t>
            </a:r>
            <a:r>
              <a:rPr lang="en-US" dirty="0"/>
              <a:t> </a:t>
            </a:r>
            <a:r>
              <a:rPr lang="en-US" dirty="0" err="1"/>
              <a:t>memelihara</a:t>
            </a:r>
            <a:r>
              <a:rPr lang="en-US" dirty="0"/>
              <a:t> </a:t>
            </a:r>
            <a:r>
              <a:rPr lang="en-US" dirty="0" err="1"/>
              <a:t>dan</a:t>
            </a:r>
            <a:r>
              <a:rPr lang="en-US" dirty="0"/>
              <a:t> </a:t>
            </a:r>
            <a:r>
              <a:rPr lang="en-US" dirty="0" err="1"/>
              <a:t>meningkatkan</a:t>
            </a:r>
            <a:r>
              <a:rPr lang="en-US" dirty="0"/>
              <a:t> </a:t>
            </a:r>
            <a:r>
              <a:rPr lang="en-US" dirty="0" err="1"/>
              <a:t>kesehatannya</a:t>
            </a:r>
            <a:r>
              <a:rPr lang="en-US" dirty="0"/>
              <a:t>, </a:t>
            </a:r>
            <a:r>
              <a:rPr lang="en-US" dirty="0" err="1"/>
              <a:t>termasuk</a:t>
            </a:r>
            <a:r>
              <a:rPr lang="en-US" dirty="0"/>
              <a:t> </a:t>
            </a:r>
            <a:r>
              <a:rPr lang="en-US" dirty="0" err="1"/>
              <a:t>pencegahan</a:t>
            </a:r>
            <a:r>
              <a:rPr lang="en-US" dirty="0"/>
              <a:t> </a:t>
            </a:r>
            <a:r>
              <a:rPr lang="en-US" dirty="0" err="1"/>
              <a:t>penyakit</a:t>
            </a:r>
            <a:r>
              <a:rPr lang="en-US" dirty="0"/>
              <a:t>, </a:t>
            </a:r>
            <a:r>
              <a:rPr lang="en-US" dirty="0" err="1"/>
              <a:t>perawatan</a:t>
            </a:r>
            <a:r>
              <a:rPr lang="en-US" dirty="0"/>
              <a:t> </a:t>
            </a:r>
            <a:r>
              <a:rPr lang="en-US" dirty="0" err="1"/>
              <a:t>kebersihan</a:t>
            </a:r>
            <a:r>
              <a:rPr lang="en-US" dirty="0"/>
              <a:t> </a:t>
            </a:r>
            <a:r>
              <a:rPr lang="en-US" dirty="0" err="1"/>
              <a:t>diri</a:t>
            </a:r>
            <a:r>
              <a:rPr lang="en-US" dirty="0"/>
              <a:t>, </a:t>
            </a:r>
            <a:r>
              <a:rPr lang="en-US" dirty="0" err="1"/>
              <a:t>penjagaan</a:t>
            </a:r>
            <a:r>
              <a:rPr lang="en-US" dirty="0"/>
              <a:t> </a:t>
            </a:r>
            <a:r>
              <a:rPr lang="en-US" dirty="0" err="1"/>
              <a:t>kebugaran</a:t>
            </a:r>
            <a:r>
              <a:rPr lang="en-US" dirty="0"/>
              <a:t> </a:t>
            </a:r>
            <a:r>
              <a:rPr lang="en-US" dirty="0" err="1"/>
              <a:t>melalui</a:t>
            </a:r>
            <a:r>
              <a:rPr lang="en-US" dirty="0"/>
              <a:t> </a:t>
            </a:r>
            <a:r>
              <a:rPr lang="en-US" dirty="0" err="1"/>
              <a:t>olah</a:t>
            </a:r>
            <a:r>
              <a:rPr lang="en-US" dirty="0"/>
              <a:t> raga (</a:t>
            </a:r>
            <a:r>
              <a:rPr lang="en-US" i="1" dirty="0"/>
              <a:t>fitness</a:t>
            </a:r>
            <a:r>
              <a:rPr lang="en-US" dirty="0"/>
              <a:t>), </a:t>
            </a:r>
            <a:r>
              <a:rPr lang="en-US" dirty="0" err="1"/>
              <a:t>dan</a:t>
            </a:r>
            <a:r>
              <a:rPr lang="en-US" dirty="0"/>
              <a:t> </a:t>
            </a:r>
            <a:r>
              <a:rPr lang="en-US" dirty="0" err="1"/>
              <a:t>pola</a:t>
            </a:r>
            <a:r>
              <a:rPr lang="en-US" dirty="0"/>
              <a:t> </a:t>
            </a:r>
            <a:r>
              <a:rPr lang="en-US" dirty="0" err="1"/>
              <a:t>makanan</a:t>
            </a:r>
            <a:r>
              <a:rPr lang="en-US" dirty="0"/>
              <a:t> </a:t>
            </a:r>
            <a:r>
              <a:rPr lang="en-US" dirty="0" err="1"/>
              <a:t>bergizi</a:t>
            </a:r>
            <a:r>
              <a:rPr lang="en-US" dirty="0"/>
              <a:t>. (</a:t>
            </a:r>
            <a:r>
              <a:rPr lang="en-US" dirty="0" err="1"/>
              <a:t>Solita</a:t>
            </a:r>
            <a:r>
              <a:rPr lang="en-US" dirty="0"/>
              <a:t> </a:t>
            </a:r>
            <a:r>
              <a:rPr lang="en-US" dirty="0" err="1"/>
              <a:t>Sarwono</a:t>
            </a:r>
            <a:r>
              <a:rPr lang="en-US" dirty="0"/>
              <a:t>, 1993)</a:t>
            </a:r>
          </a:p>
        </p:txBody>
      </p:sp>
    </p:spTree>
    <p:extLst>
      <p:ext uri="{BB962C8B-B14F-4D97-AF65-F5344CB8AC3E}">
        <p14:creationId xmlns:p14="http://schemas.microsoft.com/office/powerpoint/2010/main" val="7090831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DEFINISI PROMOSI KESEHATAN </a:t>
            </a:r>
            <a:br>
              <a:rPr lang="id-ID" dirty="0"/>
            </a:br>
            <a:r>
              <a:rPr lang="id-ID" dirty="0"/>
              <a:t>(Kemen</a:t>
            </a:r>
            <a:r>
              <a:rPr lang="en-US" dirty="0" err="1"/>
              <a:t>terian</a:t>
            </a:r>
            <a:r>
              <a:rPr lang="en-US" dirty="0"/>
              <a:t> K</a:t>
            </a:r>
            <a:r>
              <a:rPr lang="id-ID" dirty="0"/>
              <a:t>es</a:t>
            </a:r>
            <a:r>
              <a:rPr lang="en-US" dirty="0" err="1"/>
              <a:t>ehatan</a:t>
            </a:r>
            <a:r>
              <a:rPr lang="id-ID" dirty="0"/>
              <a:t> RI)</a:t>
            </a:r>
            <a:endParaRPr lang="en-US" dirty="0"/>
          </a:p>
        </p:txBody>
      </p:sp>
      <p:sp>
        <p:nvSpPr>
          <p:cNvPr id="3" name="Content Placeholder 2"/>
          <p:cNvSpPr>
            <a:spLocks noGrp="1"/>
          </p:cNvSpPr>
          <p:nvPr>
            <p:ph idx="1"/>
          </p:nvPr>
        </p:nvSpPr>
        <p:spPr/>
        <p:txBody>
          <a:bodyPr>
            <a:normAutofit fontScale="85000" lnSpcReduction="20000"/>
          </a:bodyPr>
          <a:lstStyle/>
          <a:p>
            <a:pPr marL="0" indent="0" algn="ctr">
              <a:buNone/>
            </a:pPr>
            <a:r>
              <a:rPr lang="en-US" sz="2800" b="1" u="sng" dirty="0" err="1"/>
              <a:t>Keputusan</a:t>
            </a:r>
            <a:r>
              <a:rPr lang="en-US" sz="2800" b="1" u="sng" dirty="0"/>
              <a:t> </a:t>
            </a:r>
            <a:r>
              <a:rPr lang="en-US" sz="2800" b="1" u="sng" dirty="0" err="1"/>
              <a:t>Menteri</a:t>
            </a:r>
            <a:r>
              <a:rPr lang="en-US" sz="2800" b="1" u="sng" dirty="0"/>
              <a:t> </a:t>
            </a:r>
            <a:r>
              <a:rPr lang="en-US" sz="2800" b="1" u="sng" dirty="0" err="1"/>
              <a:t>Kesehatan</a:t>
            </a:r>
            <a:r>
              <a:rPr lang="en-US" sz="2800" b="1" u="sng" dirty="0"/>
              <a:t> </a:t>
            </a:r>
          </a:p>
          <a:p>
            <a:pPr marL="0" indent="0" algn="ctr">
              <a:buNone/>
            </a:pPr>
            <a:r>
              <a:rPr lang="en-US" sz="2800" dirty="0" err="1"/>
              <a:t>Nomor</a:t>
            </a:r>
            <a:r>
              <a:rPr lang="en-US" sz="2800" dirty="0"/>
              <a:t> 1114/MENKES/SK/VII/2005 </a:t>
            </a:r>
            <a:r>
              <a:rPr lang="en-US" sz="2800" dirty="0" err="1"/>
              <a:t>tentang</a:t>
            </a:r>
            <a:r>
              <a:rPr lang="en-US" sz="2800" dirty="0"/>
              <a:t> </a:t>
            </a:r>
            <a:r>
              <a:rPr lang="en-US" sz="2800" dirty="0" err="1"/>
              <a:t>Pedoman</a:t>
            </a:r>
            <a:r>
              <a:rPr lang="en-US" sz="2800" dirty="0"/>
              <a:t> </a:t>
            </a:r>
            <a:r>
              <a:rPr lang="en-US" sz="2800" dirty="0" err="1"/>
              <a:t>Pelaksanaan</a:t>
            </a:r>
            <a:r>
              <a:rPr lang="en-US" sz="2800" dirty="0"/>
              <a:t> </a:t>
            </a:r>
            <a:r>
              <a:rPr lang="en-US" sz="2800" dirty="0" err="1"/>
              <a:t>Promosi</a:t>
            </a:r>
            <a:r>
              <a:rPr lang="en-US" sz="2800" dirty="0"/>
              <a:t> </a:t>
            </a:r>
            <a:r>
              <a:rPr lang="en-US" sz="2800" dirty="0" err="1"/>
              <a:t>Kesehatan</a:t>
            </a:r>
            <a:r>
              <a:rPr lang="en-US" sz="2800" dirty="0"/>
              <a:t> di Daerah</a:t>
            </a:r>
          </a:p>
          <a:p>
            <a:pPr marL="0" indent="0">
              <a:buNone/>
            </a:pPr>
            <a:r>
              <a:rPr lang="en-US" sz="2800" dirty="0"/>
              <a:t>“</a:t>
            </a:r>
            <a:r>
              <a:rPr lang="en-US" sz="2800" dirty="0" err="1"/>
              <a:t>Promosi</a:t>
            </a:r>
            <a:r>
              <a:rPr lang="en-US" sz="2800" dirty="0"/>
              <a:t> </a:t>
            </a:r>
            <a:r>
              <a:rPr lang="en-US" sz="2800" dirty="0" err="1"/>
              <a:t>kesehatan</a:t>
            </a:r>
            <a:r>
              <a:rPr lang="en-US" sz="2800" dirty="0"/>
              <a:t> </a:t>
            </a:r>
            <a:r>
              <a:rPr lang="en-US" sz="2800" dirty="0" err="1"/>
              <a:t>adalah</a:t>
            </a:r>
            <a:r>
              <a:rPr lang="en-US" sz="2800" dirty="0"/>
              <a:t> </a:t>
            </a:r>
            <a:r>
              <a:rPr lang="en-US" sz="2800" dirty="0" err="1"/>
              <a:t>upaya</a:t>
            </a:r>
            <a:r>
              <a:rPr lang="en-US" sz="2800" dirty="0"/>
              <a:t> </a:t>
            </a:r>
            <a:r>
              <a:rPr lang="en-US" sz="2800" dirty="0" err="1"/>
              <a:t>untuk</a:t>
            </a:r>
            <a:r>
              <a:rPr lang="en-US" sz="2800" dirty="0"/>
              <a:t> </a:t>
            </a:r>
            <a:r>
              <a:rPr lang="en-US" sz="2800" dirty="0" err="1"/>
              <a:t>meningkatkan</a:t>
            </a:r>
            <a:r>
              <a:rPr lang="en-US" sz="2800" dirty="0"/>
              <a:t> </a:t>
            </a:r>
            <a:r>
              <a:rPr lang="en-US" sz="2800" dirty="0" err="1"/>
              <a:t>kemampuan</a:t>
            </a:r>
            <a:r>
              <a:rPr lang="en-US" sz="2800" dirty="0"/>
              <a:t> </a:t>
            </a:r>
            <a:r>
              <a:rPr lang="en-US" sz="2800" dirty="0" err="1"/>
              <a:t>masyarakat</a:t>
            </a:r>
            <a:r>
              <a:rPr lang="en-US" sz="2800" dirty="0"/>
              <a:t> </a:t>
            </a:r>
            <a:r>
              <a:rPr lang="en-US" sz="2800" dirty="0" err="1"/>
              <a:t>melalui</a:t>
            </a:r>
            <a:r>
              <a:rPr lang="en-US" sz="2800" dirty="0"/>
              <a:t> </a:t>
            </a:r>
            <a:r>
              <a:rPr lang="en-US" sz="2800" dirty="0" err="1"/>
              <a:t>pembelajaran</a:t>
            </a:r>
            <a:r>
              <a:rPr lang="en-US" sz="2800" dirty="0"/>
              <a:t> </a:t>
            </a:r>
            <a:r>
              <a:rPr lang="en-US" sz="2800" dirty="0" err="1"/>
              <a:t>dari</a:t>
            </a:r>
            <a:r>
              <a:rPr lang="en-US" sz="2800" dirty="0"/>
              <a:t>, </a:t>
            </a:r>
            <a:r>
              <a:rPr lang="en-US" sz="2800" dirty="0" err="1"/>
              <a:t>oleh</a:t>
            </a:r>
            <a:r>
              <a:rPr lang="en-US" sz="2800" dirty="0"/>
              <a:t>, </a:t>
            </a:r>
            <a:r>
              <a:rPr lang="en-US" sz="2800" dirty="0" err="1"/>
              <a:t>untuk</a:t>
            </a:r>
            <a:r>
              <a:rPr lang="en-US" sz="2800" dirty="0"/>
              <a:t> </a:t>
            </a:r>
            <a:r>
              <a:rPr lang="en-US" sz="2800" dirty="0" err="1"/>
              <a:t>dan</a:t>
            </a:r>
            <a:r>
              <a:rPr lang="en-US" sz="2800" dirty="0"/>
              <a:t> </a:t>
            </a:r>
            <a:r>
              <a:rPr lang="en-US" sz="2800" dirty="0" err="1"/>
              <a:t>bersama</a:t>
            </a:r>
            <a:r>
              <a:rPr lang="en-US" sz="2800" dirty="0"/>
              <a:t> </a:t>
            </a:r>
            <a:r>
              <a:rPr lang="en-US" sz="2800" dirty="0" err="1"/>
              <a:t>masyarakat</a:t>
            </a:r>
            <a:r>
              <a:rPr lang="en-US" sz="2800" dirty="0"/>
              <a:t>, agar </a:t>
            </a:r>
            <a:r>
              <a:rPr lang="en-US" sz="2800" dirty="0" err="1"/>
              <a:t>mereka</a:t>
            </a:r>
            <a:r>
              <a:rPr lang="en-US" sz="2800" dirty="0"/>
              <a:t> </a:t>
            </a:r>
            <a:r>
              <a:rPr lang="en-US" sz="2800" dirty="0" err="1"/>
              <a:t>dapat</a:t>
            </a:r>
            <a:r>
              <a:rPr lang="en-US" sz="2800" dirty="0"/>
              <a:t> </a:t>
            </a:r>
            <a:r>
              <a:rPr lang="en-US" sz="2800" dirty="0" err="1"/>
              <a:t>menolong</a:t>
            </a:r>
            <a:r>
              <a:rPr lang="en-US" sz="2800" dirty="0"/>
              <a:t> </a:t>
            </a:r>
            <a:r>
              <a:rPr lang="en-US" sz="2800" dirty="0" err="1"/>
              <a:t>diri</a:t>
            </a:r>
            <a:r>
              <a:rPr lang="en-US" sz="2800" dirty="0"/>
              <a:t> </a:t>
            </a:r>
            <a:r>
              <a:rPr lang="en-US" sz="2800" dirty="0" err="1"/>
              <a:t>sendiri</a:t>
            </a:r>
            <a:r>
              <a:rPr lang="en-US" sz="2800" dirty="0"/>
              <a:t>, </a:t>
            </a:r>
            <a:r>
              <a:rPr lang="en-US" sz="2800" dirty="0" err="1"/>
              <a:t>serta</a:t>
            </a:r>
            <a:r>
              <a:rPr lang="en-US" sz="2800" dirty="0"/>
              <a:t> </a:t>
            </a:r>
            <a:r>
              <a:rPr lang="en-US" sz="2800" dirty="0" err="1"/>
              <a:t>mengembangkan</a:t>
            </a:r>
            <a:r>
              <a:rPr lang="en-US" sz="2800" dirty="0"/>
              <a:t> </a:t>
            </a:r>
            <a:r>
              <a:rPr lang="en-US" sz="2800" dirty="0" err="1"/>
              <a:t>kegiatan</a:t>
            </a:r>
            <a:r>
              <a:rPr lang="en-US" sz="2800" dirty="0"/>
              <a:t> yang </a:t>
            </a:r>
            <a:r>
              <a:rPr lang="en-US" sz="2800" dirty="0" err="1"/>
              <a:t>bersumber</a:t>
            </a:r>
            <a:r>
              <a:rPr lang="en-US" sz="2800" dirty="0"/>
              <a:t> </a:t>
            </a:r>
            <a:r>
              <a:rPr lang="en-US" sz="2800" dirty="0" err="1"/>
              <a:t>daya</a:t>
            </a:r>
            <a:r>
              <a:rPr lang="en-US" sz="2800" dirty="0"/>
              <a:t> </a:t>
            </a:r>
            <a:r>
              <a:rPr lang="en-US" sz="2800" dirty="0" err="1"/>
              <a:t>masyarakat</a:t>
            </a:r>
            <a:r>
              <a:rPr lang="en-US" sz="2800" dirty="0"/>
              <a:t>, </a:t>
            </a:r>
            <a:r>
              <a:rPr lang="en-US" sz="2800" dirty="0" err="1"/>
              <a:t>sesuai</a:t>
            </a:r>
            <a:r>
              <a:rPr lang="en-US" sz="2800" dirty="0"/>
              <a:t> </a:t>
            </a:r>
            <a:r>
              <a:rPr lang="en-US" sz="2800" dirty="0" err="1"/>
              <a:t>sosial</a:t>
            </a:r>
            <a:r>
              <a:rPr lang="en-US" sz="2800" dirty="0"/>
              <a:t> </a:t>
            </a:r>
            <a:r>
              <a:rPr lang="en-US" sz="2800" dirty="0" err="1"/>
              <a:t>budaya</a:t>
            </a:r>
            <a:r>
              <a:rPr lang="en-US" sz="2800" dirty="0"/>
              <a:t> </a:t>
            </a:r>
            <a:r>
              <a:rPr lang="en-US" sz="2800" dirty="0" err="1"/>
              <a:t>setempat</a:t>
            </a:r>
            <a:r>
              <a:rPr lang="en-US" sz="2800" dirty="0"/>
              <a:t> </a:t>
            </a:r>
            <a:r>
              <a:rPr lang="en-US" sz="2800" dirty="0" err="1"/>
              <a:t>dan</a:t>
            </a:r>
            <a:r>
              <a:rPr lang="en-US" sz="2800" dirty="0"/>
              <a:t> </a:t>
            </a:r>
            <a:r>
              <a:rPr lang="en-US" sz="2800" dirty="0" err="1"/>
              <a:t>didukung</a:t>
            </a:r>
            <a:r>
              <a:rPr lang="en-US" sz="2800" dirty="0"/>
              <a:t> </a:t>
            </a:r>
            <a:r>
              <a:rPr lang="en-US" sz="2800" dirty="0" err="1"/>
              <a:t>kebijakan</a:t>
            </a:r>
            <a:r>
              <a:rPr lang="en-US" sz="2800" dirty="0"/>
              <a:t> </a:t>
            </a:r>
            <a:r>
              <a:rPr lang="en-US" sz="2800" dirty="0" err="1"/>
              <a:t>publik</a:t>
            </a:r>
            <a:r>
              <a:rPr lang="en-US" sz="2800" dirty="0"/>
              <a:t> yang </a:t>
            </a:r>
            <a:r>
              <a:rPr lang="en-US" sz="2800" dirty="0" err="1"/>
              <a:t>berwawasan</a:t>
            </a:r>
            <a:r>
              <a:rPr lang="en-US" sz="2800" dirty="0"/>
              <a:t> </a:t>
            </a:r>
            <a:r>
              <a:rPr lang="en-US" sz="2800" dirty="0" err="1"/>
              <a:t>kesehatan</a:t>
            </a:r>
            <a:r>
              <a:rPr lang="en-US" sz="2800" dirty="0"/>
              <a:t>”.</a:t>
            </a:r>
          </a:p>
        </p:txBody>
      </p:sp>
    </p:spTree>
    <p:extLst>
      <p:ext uri="{BB962C8B-B14F-4D97-AF65-F5344CB8AC3E}">
        <p14:creationId xmlns:p14="http://schemas.microsoft.com/office/powerpoint/2010/main" val="29818886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Perilaku sehat dan perilaku sakit</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Kesenjangan</a:t>
            </a:r>
            <a:r>
              <a:rPr lang="en-US" dirty="0"/>
              <a:t> </a:t>
            </a:r>
            <a:r>
              <a:rPr lang="en-US" dirty="0" err="1"/>
              <a:t>dan</a:t>
            </a:r>
            <a:r>
              <a:rPr lang="en-US" dirty="0"/>
              <a:t> </a:t>
            </a:r>
            <a:r>
              <a:rPr lang="en-US" dirty="0" err="1"/>
              <a:t>mispersepsi</a:t>
            </a:r>
            <a:r>
              <a:rPr lang="en-US" dirty="0"/>
              <a:t> </a:t>
            </a:r>
            <a:r>
              <a:rPr lang="en-US" dirty="0" err="1"/>
              <a:t>antara</a:t>
            </a:r>
            <a:r>
              <a:rPr lang="en-US" dirty="0"/>
              <a:t> </a:t>
            </a:r>
            <a:r>
              <a:rPr lang="en-US" dirty="0" err="1"/>
              <a:t>masyarakat</a:t>
            </a:r>
            <a:r>
              <a:rPr lang="en-US" dirty="0"/>
              <a:t> (</a:t>
            </a:r>
            <a:r>
              <a:rPr lang="en-US" dirty="0" err="1"/>
              <a:t>pasien</a:t>
            </a:r>
            <a:r>
              <a:rPr lang="en-US" dirty="0"/>
              <a:t>) </a:t>
            </a:r>
            <a:r>
              <a:rPr lang="en-US" dirty="0" err="1"/>
              <a:t>dengan</a:t>
            </a:r>
            <a:r>
              <a:rPr lang="en-US" dirty="0"/>
              <a:t> </a:t>
            </a:r>
            <a:r>
              <a:rPr lang="en-US" dirty="0" err="1"/>
              <a:t>tenaga</a:t>
            </a:r>
            <a:r>
              <a:rPr lang="en-US" dirty="0"/>
              <a:t> </a:t>
            </a:r>
            <a:r>
              <a:rPr lang="en-US" dirty="0" err="1"/>
              <a:t>medis</a:t>
            </a:r>
            <a:r>
              <a:rPr lang="en-US" dirty="0"/>
              <a:t> (</a:t>
            </a:r>
            <a:r>
              <a:rPr lang="en-US" dirty="0" err="1"/>
              <a:t>dokter</a:t>
            </a:r>
            <a:r>
              <a:rPr lang="en-US" dirty="0"/>
              <a:t>, </a:t>
            </a:r>
            <a:r>
              <a:rPr lang="en-US" dirty="0" err="1"/>
              <a:t>dokter</a:t>
            </a:r>
            <a:r>
              <a:rPr lang="en-US" dirty="0"/>
              <a:t> </a:t>
            </a:r>
            <a:r>
              <a:rPr lang="en-US" dirty="0" err="1"/>
              <a:t>gigi</a:t>
            </a:r>
            <a:r>
              <a:rPr lang="en-US" dirty="0"/>
              <a:t>), </a:t>
            </a:r>
            <a:r>
              <a:rPr lang="en-US" dirty="0" err="1"/>
              <a:t>tentang</a:t>
            </a:r>
            <a:r>
              <a:rPr lang="en-US" dirty="0"/>
              <a:t> </a:t>
            </a:r>
            <a:r>
              <a:rPr lang="en-US" dirty="0" err="1"/>
              <a:t>definisi</a:t>
            </a:r>
            <a:r>
              <a:rPr lang="en-US" dirty="0"/>
              <a:t> </a:t>
            </a:r>
            <a:r>
              <a:rPr lang="en-US" dirty="0" err="1"/>
              <a:t>perilaku</a:t>
            </a:r>
            <a:r>
              <a:rPr lang="en-US" dirty="0"/>
              <a:t> </a:t>
            </a:r>
            <a:r>
              <a:rPr lang="en-US" dirty="0" err="1"/>
              <a:t>sehat</a:t>
            </a:r>
            <a:r>
              <a:rPr lang="en-US" dirty="0"/>
              <a:t> </a:t>
            </a:r>
            <a:r>
              <a:rPr lang="en-US" dirty="0" err="1"/>
              <a:t>dan</a:t>
            </a:r>
            <a:r>
              <a:rPr lang="en-US" dirty="0"/>
              <a:t> </a:t>
            </a:r>
            <a:r>
              <a:rPr lang="en-US" dirty="0" err="1"/>
              <a:t>perilaku</a:t>
            </a:r>
            <a:r>
              <a:rPr lang="en-US" dirty="0"/>
              <a:t> </a:t>
            </a:r>
            <a:r>
              <a:rPr lang="en-US" dirty="0" err="1"/>
              <a:t>sakit</a:t>
            </a:r>
            <a:r>
              <a:rPr lang="en-US" dirty="0"/>
              <a:t> </a:t>
            </a:r>
            <a:r>
              <a:rPr lang="en-US" dirty="0" err="1"/>
              <a:t>hampir</a:t>
            </a:r>
            <a:r>
              <a:rPr lang="en-US" dirty="0"/>
              <a:t> </a:t>
            </a:r>
            <a:r>
              <a:rPr lang="en-US" dirty="0" err="1"/>
              <a:t>selalu</a:t>
            </a:r>
            <a:r>
              <a:rPr lang="en-US" dirty="0"/>
              <a:t> </a:t>
            </a:r>
            <a:r>
              <a:rPr lang="en-US" dirty="0" err="1"/>
              <a:t>terjadi</a:t>
            </a:r>
            <a:r>
              <a:rPr lang="en-US" dirty="0"/>
              <a:t>. </a:t>
            </a:r>
          </a:p>
          <a:p>
            <a:r>
              <a:rPr lang="en-US" dirty="0"/>
              <a:t>Kita </a:t>
            </a:r>
            <a:r>
              <a:rPr lang="en-US" dirty="0" err="1"/>
              <a:t>sering</a:t>
            </a:r>
            <a:r>
              <a:rPr lang="en-US" dirty="0"/>
              <a:t> </a:t>
            </a:r>
            <a:r>
              <a:rPr lang="en-US" dirty="0" err="1"/>
              <a:t>menjumpai</a:t>
            </a:r>
            <a:r>
              <a:rPr lang="en-US" dirty="0"/>
              <a:t> </a:t>
            </a:r>
            <a:r>
              <a:rPr lang="en-US" dirty="0" err="1"/>
              <a:t>perilaku</a:t>
            </a:r>
            <a:r>
              <a:rPr lang="en-US" dirty="0"/>
              <a:t> </a:t>
            </a:r>
            <a:r>
              <a:rPr lang="en-US" dirty="0" err="1"/>
              <a:t>sehat</a:t>
            </a:r>
            <a:r>
              <a:rPr lang="en-US" dirty="0"/>
              <a:t> yang </a:t>
            </a:r>
            <a:r>
              <a:rPr lang="en-US" dirty="0" err="1"/>
              <a:t>diperlihatkan</a:t>
            </a:r>
            <a:r>
              <a:rPr lang="en-US" dirty="0"/>
              <a:t> </a:t>
            </a:r>
            <a:r>
              <a:rPr lang="en-US" dirty="0" err="1"/>
              <a:t>oleh</a:t>
            </a:r>
            <a:r>
              <a:rPr lang="en-US" dirty="0"/>
              <a:t> </a:t>
            </a:r>
            <a:r>
              <a:rPr lang="en-US" dirty="0" err="1"/>
              <a:t>individu</a:t>
            </a:r>
            <a:r>
              <a:rPr lang="en-US" dirty="0"/>
              <a:t>, </a:t>
            </a:r>
            <a:r>
              <a:rPr lang="en-US" dirty="0" err="1"/>
              <a:t>walaupun</a:t>
            </a:r>
            <a:r>
              <a:rPr lang="en-US" dirty="0"/>
              <a:t> </a:t>
            </a:r>
            <a:r>
              <a:rPr lang="en-US" dirty="0" err="1"/>
              <a:t>secara</a:t>
            </a:r>
            <a:r>
              <a:rPr lang="en-US" dirty="0"/>
              <a:t> </a:t>
            </a:r>
            <a:r>
              <a:rPr lang="en-US" dirty="0" err="1"/>
              <a:t>medis</a:t>
            </a:r>
            <a:r>
              <a:rPr lang="en-US" dirty="0"/>
              <a:t> </a:t>
            </a:r>
            <a:r>
              <a:rPr lang="en-US" dirty="0" err="1"/>
              <a:t>belum</a:t>
            </a:r>
            <a:r>
              <a:rPr lang="en-US" dirty="0"/>
              <a:t> </a:t>
            </a:r>
            <a:r>
              <a:rPr lang="en-US" dirty="0" err="1"/>
              <a:t>tentu</a:t>
            </a:r>
            <a:r>
              <a:rPr lang="en-US" dirty="0"/>
              <a:t> orang </a:t>
            </a:r>
            <a:r>
              <a:rPr lang="en-US" dirty="0" err="1"/>
              <a:t>tersebut</a:t>
            </a:r>
            <a:r>
              <a:rPr lang="en-US" dirty="0"/>
              <a:t> </a:t>
            </a:r>
            <a:r>
              <a:rPr lang="en-US" dirty="0" err="1"/>
              <a:t>benar</a:t>
            </a:r>
            <a:r>
              <a:rPr lang="en-US" dirty="0"/>
              <a:t>- </a:t>
            </a:r>
            <a:r>
              <a:rPr lang="en-US" dirty="0" err="1"/>
              <a:t>benar</a:t>
            </a:r>
            <a:r>
              <a:rPr lang="en-US" dirty="0"/>
              <a:t> </a:t>
            </a:r>
            <a:r>
              <a:rPr lang="en-US" dirty="0" err="1"/>
              <a:t>sehat</a:t>
            </a:r>
            <a:r>
              <a:rPr lang="en-US" dirty="0"/>
              <a:t>, </a:t>
            </a:r>
            <a:r>
              <a:rPr lang="en-US" dirty="0" err="1"/>
              <a:t>sesuai</a:t>
            </a:r>
            <a:r>
              <a:rPr lang="en-US" dirty="0"/>
              <a:t> </a:t>
            </a:r>
            <a:r>
              <a:rPr lang="en-US" dirty="0" err="1"/>
              <a:t>dengan</a:t>
            </a:r>
            <a:r>
              <a:rPr lang="en-US" dirty="0"/>
              <a:t> </a:t>
            </a:r>
            <a:r>
              <a:rPr lang="en-US" dirty="0" err="1"/>
              <a:t>persepsi</a:t>
            </a:r>
            <a:r>
              <a:rPr lang="en-US" dirty="0"/>
              <a:t> </a:t>
            </a:r>
            <a:r>
              <a:rPr lang="en-US" dirty="0" err="1"/>
              <a:t>tentang</a:t>
            </a:r>
            <a:r>
              <a:rPr lang="en-US" dirty="0"/>
              <a:t> </a:t>
            </a:r>
            <a:r>
              <a:rPr lang="en-US" dirty="0" err="1"/>
              <a:t>sakit</a:t>
            </a:r>
            <a:r>
              <a:rPr lang="en-US" dirty="0"/>
              <a:t> </a:t>
            </a:r>
            <a:r>
              <a:rPr lang="en-US" dirty="0" err="1"/>
              <a:t>dan</a:t>
            </a:r>
            <a:r>
              <a:rPr lang="en-US" dirty="0"/>
              <a:t> </a:t>
            </a:r>
            <a:r>
              <a:rPr lang="en-US" dirty="0" err="1"/>
              <a:t>penyakit</a:t>
            </a:r>
            <a:r>
              <a:rPr lang="en-US" dirty="0"/>
              <a:t>, </a:t>
            </a:r>
            <a:r>
              <a:rPr lang="en-US" dirty="0" err="1"/>
              <a:t>maka</a:t>
            </a:r>
            <a:r>
              <a:rPr lang="en-US" dirty="0"/>
              <a:t> </a:t>
            </a:r>
            <a:r>
              <a:rPr lang="en-US" dirty="0" err="1"/>
              <a:t>disini</a:t>
            </a:r>
            <a:r>
              <a:rPr lang="en-US" dirty="0"/>
              <a:t>, </a:t>
            </a:r>
            <a:r>
              <a:rPr lang="en-US" dirty="0" err="1"/>
              <a:t>perilaku</a:t>
            </a:r>
            <a:r>
              <a:rPr lang="en-US" dirty="0"/>
              <a:t> </a:t>
            </a:r>
            <a:r>
              <a:rPr lang="en-US" dirty="0" err="1"/>
              <a:t>sehat</a:t>
            </a:r>
            <a:r>
              <a:rPr lang="en-US" dirty="0"/>
              <a:t> </a:t>
            </a:r>
            <a:r>
              <a:rPr lang="en-US" dirty="0" err="1"/>
              <a:t>sifatnya</a:t>
            </a:r>
            <a:r>
              <a:rPr lang="en-US" dirty="0"/>
              <a:t> </a:t>
            </a:r>
            <a:r>
              <a:rPr lang="en-US" dirty="0" err="1"/>
              <a:t>dinilai</a:t>
            </a:r>
            <a:r>
              <a:rPr lang="en-US" dirty="0"/>
              <a:t> </a:t>
            </a:r>
            <a:r>
              <a:rPr lang="en-US" dirty="0" err="1"/>
              <a:t>dengan</a:t>
            </a:r>
            <a:r>
              <a:rPr lang="en-US" dirty="0"/>
              <a:t> </a:t>
            </a:r>
            <a:r>
              <a:rPr lang="en-US" dirty="0" err="1"/>
              <a:t>sangat</a:t>
            </a:r>
            <a:r>
              <a:rPr lang="en-US" dirty="0"/>
              <a:t> </a:t>
            </a:r>
            <a:r>
              <a:rPr lang="en-US" dirty="0" err="1"/>
              <a:t>subyektif</a:t>
            </a:r>
            <a:r>
              <a:rPr lang="en-US" dirty="0"/>
              <a:t>. Hal </a:t>
            </a:r>
            <a:r>
              <a:rPr lang="en-US" dirty="0" err="1"/>
              <a:t>ini</a:t>
            </a:r>
            <a:r>
              <a:rPr lang="en-US" dirty="0"/>
              <a:t> </a:t>
            </a:r>
            <a:r>
              <a:rPr lang="en-US" dirty="0" err="1"/>
              <a:t>terjadi</a:t>
            </a:r>
            <a:r>
              <a:rPr lang="en-US" dirty="0"/>
              <a:t> </a:t>
            </a:r>
            <a:r>
              <a:rPr lang="en-US" dirty="0" err="1"/>
              <a:t>karena</a:t>
            </a:r>
            <a:r>
              <a:rPr lang="en-US" dirty="0"/>
              <a:t> </a:t>
            </a:r>
            <a:r>
              <a:rPr lang="en-US" dirty="0" err="1"/>
              <a:t>perilaku</a:t>
            </a:r>
            <a:r>
              <a:rPr lang="en-US" dirty="0"/>
              <a:t> </a:t>
            </a:r>
            <a:r>
              <a:rPr lang="en-US" dirty="0" err="1"/>
              <a:t>sehat</a:t>
            </a:r>
            <a:r>
              <a:rPr lang="en-US" dirty="0"/>
              <a:t> </a:t>
            </a:r>
            <a:r>
              <a:rPr lang="en-US" dirty="0" err="1"/>
              <a:t>dan</a:t>
            </a:r>
            <a:r>
              <a:rPr lang="en-US" dirty="0"/>
              <a:t> </a:t>
            </a:r>
            <a:r>
              <a:rPr lang="en-US" dirty="0" err="1"/>
              <a:t>sakit</a:t>
            </a:r>
            <a:r>
              <a:rPr lang="en-US" dirty="0"/>
              <a:t> </a:t>
            </a:r>
            <a:r>
              <a:rPr lang="en-US" dirty="0" err="1"/>
              <a:t>dimasyarakat</a:t>
            </a:r>
            <a:r>
              <a:rPr lang="en-US" dirty="0"/>
              <a:t>, </a:t>
            </a:r>
            <a:r>
              <a:rPr lang="en-US" dirty="0" err="1"/>
              <a:t>sangat</a:t>
            </a:r>
            <a:r>
              <a:rPr lang="en-US" dirty="0"/>
              <a:t> </a:t>
            </a:r>
            <a:r>
              <a:rPr lang="en-US" dirty="0" err="1"/>
              <a:t>dipengaruhi</a:t>
            </a:r>
            <a:r>
              <a:rPr lang="en-US" dirty="0"/>
              <a:t> </a:t>
            </a:r>
            <a:r>
              <a:rPr lang="en-US" dirty="0" err="1"/>
              <a:t>oleh</a:t>
            </a:r>
            <a:r>
              <a:rPr lang="en-US" dirty="0"/>
              <a:t> </a:t>
            </a:r>
            <a:r>
              <a:rPr lang="en-US" dirty="0" err="1"/>
              <a:t>pengalaman</a:t>
            </a:r>
            <a:r>
              <a:rPr lang="en-US" dirty="0"/>
              <a:t> masa </a:t>
            </a:r>
            <a:r>
              <a:rPr lang="en-US" dirty="0" err="1"/>
              <a:t>lalunya</a:t>
            </a:r>
            <a:r>
              <a:rPr lang="en-US" dirty="0"/>
              <a:t> </a:t>
            </a:r>
            <a:r>
              <a:rPr lang="en-US" dirty="0" err="1"/>
              <a:t>dan</a:t>
            </a:r>
            <a:r>
              <a:rPr lang="en-US" dirty="0"/>
              <a:t> </a:t>
            </a:r>
            <a:r>
              <a:rPr lang="en-US" dirty="0" err="1"/>
              <a:t>disamping</a:t>
            </a:r>
            <a:r>
              <a:rPr lang="en-US" dirty="0"/>
              <a:t> </a:t>
            </a:r>
            <a:r>
              <a:rPr lang="en-US" dirty="0" err="1"/>
              <a:t>itu</a:t>
            </a:r>
            <a:r>
              <a:rPr lang="en-US" dirty="0"/>
              <a:t> </a:t>
            </a:r>
            <a:r>
              <a:rPr lang="en-US" dirty="0" err="1"/>
              <a:t>adanya</a:t>
            </a:r>
            <a:r>
              <a:rPr lang="en-US" dirty="0"/>
              <a:t> </a:t>
            </a:r>
            <a:r>
              <a:rPr lang="en-US" dirty="0" err="1"/>
              <a:t>unsur</a:t>
            </a:r>
            <a:r>
              <a:rPr lang="en-US" dirty="0"/>
              <a:t> </a:t>
            </a:r>
            <a:r>
              <a:rPr lang="en-US" dirty="0" err="1"/>
              <a:t>sosial</a:t>
            </a:r>
            <a:r>
              <a:rPr lang="en-US" dirty="0"/>
              <a:t> </a:t>
            </a:r>
            <a:r>
              <a:rPr lang="en-US" dirty="0" err="1"/>
              <a:t>budaya</a:t>
            </a:r>
            <a:r>
              <a:rPr lang="en-US" dirty="0"/>
              <a:t>. </a:t>
            </a:r>
          </a:p>
          <a:p>
            <a:r>
              <a:rPr lang="en-US" dirty="0" err="1"/>
              <a:t>Sebaliknya</a:t>
            </a:r>
            <a:r>
              <a:rPr lang="en-US" dirty="0"/>
              <a:t> para </a:t>
            </a:r>
            <a:r>
              <a:rPr lang="en-US" dirty="0" err="1"/>
              <a:t>tenaga</a:t>
            </a:r>
            <a:r>
              <a:rPr lang="en-US" dirty="0"/>
              <a:t> </a:t>
            </a:r>
            <a:r>
              <a:rPr lang="en-US" dirty="0" err="1"/>
              <a:t>medis</a:t>
            </a:r>
            <a:r>
              <a:rPr lang="en-US" dirty="0"/>
              <a:t> </a:t>
            </a:r>
            <a:r>
              <a:rPr lang="en-US" dirty="0" err="1"/>
              <a:t>sedapat</a:t>
            </a:r>
            <a:r>
              <a:rPr lang="en-US" dirty="0"/>
              <a:t> </a:t>
            </a:r>
            <a:r>
              <a:rPr lang="en-US" dirty="0" err="1"/>
              <a:t>mungkin</a:t>
            </a:r>
            <a:r>
              <a:rPr lang="en-US" dirty="0"/>
              <a:t> </a:t>
            </a:r>
            <a:r>
              <a:rPr lang="en-US" dirty="0" err="1"/>
              <a:t>menerapkan</a:t>
            </a:r>
            <a:r>
              <a:rPr lang="en-US" dirty="0"/>
              <a:t> </a:t>
            </a:r>
            <a:r>
              <a:rPr lang="en-US" dirty="0" err="1"/>
              <a:t>kriteria</a:t>
            </a:r>
            <a:r>
              <a:rPr lang="en-US" dirty="0"/>
              <a:t> </a:t>
            </a:r>
            <a:r>
              <a:rPr lang="en-US" dirty="0" err="1"/>
              <a:t>medis</a:t>
            </a:r>
            <a:r>
              <a:rPr lang="en-US" dirty="0"/>
              <a:t> yang </a:t>
            </a:r>
            <a:r>
              <a:rPr lang="en-US" dirty="0" err="1"/>
              <a:t>obyektif</a:t>
            </a:r>
            <a:r>
              <a:rPr lang="en-US" dirty="0"/>
              <a:t> </a:t>
            </a:r>
            <a:r>
              <a:rPr lang="en-US" dirty="0" err="1"/>
              <a:t>berdasarkan</a:t>
            </a:r>
            <a:r>
              <a:rPr lang="en-US" dirty="0"/>
              <a:t> </a:t>
            </a:r>
            <a:r>
              <a:rPr lang="en-US" dirty="0" err="1"/>
              <a:t>gejala</a:t>
            </a:r>
            <a:r>
              <a:rPr lang="en-US" dirty="0"/>
              <a:t> yang </a:t>
            </a:r>
            <a:r>
              <a:rPr lang="en-US" dirty="0" err="1"/>
              <a:t>tampak</a:t>
            </a:r>
            <a:r>
              <a:rPr lang="en-US" dirty="0"/>
              <a:t> </a:t>
            </a:r>
            <a:r>
              <a:rPr lang="en-US" dirty="0" err="1"/>
              <a:t>untuk</a:t>
            </a:r>
            <a:r>
              <a:rPr lang="en-US" dirty="0"/>
              <a:t> </a:t>
            </a:r>
            <a:r>
              <a:rPr lang="en-US" dirty="0" err="1"/>
              <a:t>mendukung</a:t>
            </a:r>
            <a:r>
              <a:rPr lang="en-US" dirty="0"/>
              <a:t> diagnose </a:t>
            </a:r>
            <a:r>
              <a:rPr lang="en-US" dirty="0" err="1"/>
              <a:t>suatu</a:t>
            </a:r>
            <a:r>
              <a:rPr lang="en-US" dirty="0"/>
              <a:t> </a:t>
            </a:r>
            <a:r>
              <a:rPr lang="en-US" dirty="0" err="1"/>
              <a:t>penyakit</a:t>
            </a:r>
            <a:r>
              <a:rPr lang="en-US" dirty="0"/>
              <a:t>.(</a:t>
            </a:r>
            <a:r>
              <a:rPr lang="en-US" dirty="0" err="1"/>
              <a:t>Solita</a:t>
            </a:r>
            <a:r>
              <a:rPr lang="en-US" dirty="0"/>
              <a:t> </a:t>
            </a:r>
            <a:r>
              <a:rPr lang="en-US" dirty="0" err="1"/>
              <a:t>Sarwono</a:t>
            </a:r>
            <a:r>
              <a:rPr lang="en-US" dirty="0"/>
              <a:t>, 1993).</a:t>
            </a:r>
          </a:p>
        </p:txBody>
      </p:sp>
    </p:spTree>
    <p:extLst>
      <p:ext uri="{BB962C8B-B14F-4D97-AF65-F5344CB8AC3E}">
        <p14:creationId xmlns:p14="http://schemas.microsoft.com/office/powerpoint/2010/main" val="23569824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Perilaku sehat dan perilaku sakit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err="1"/>
              <a:t>Contoh</a:t>
            </a:r>
            <a:r>
              <a:rPr lang="en-US" b="1" dirty="0"/>
              <a:t> </a:t>
            </a:r>
            <a:r>
              <a:rPr lang="en-US" b="1" dirty="0" err="1"/>
              <a:t>Perilaku</a:t>
            </a:r>
            <a:r>
              <a:rPr lang="en-US" b="1" dirty="0"/>
              <a:t> </a:t>
            </a:r>
            <a:r>
              <a:rPr lang="en-US" b="1" dirty="0" err="1"/>
              <a:t>Sehat</a:t>
            </a:r>
            <a:r>
              <a:rPr lang="en-US" b="1" dirty="0"/>
              <a:t> </a:t>
            </a:r>
            <a:r>
              <a:rPr lang="en-US" b="1" dirty="0" err="1"/>
              <a:t>dan</a:t>
            </a:r>
            <a:r>
              <a:rPr lang="en-US" b="1" dirty="0"/>
              <a:t> </a:t>
            </a:r>
            <a:r>
              <a:rPr lang="en-US" b="1" dirty="0" err="1"/>
              <a:t>Perilaku</a:t>
            </a:r>
            <a:r>
              <a:rPr lang="en-US" b="1" dirty="0"/>
              <a:t> </a:t>
            </a:r>
            <a:r>
              <a:rPr lang="en-US" b="1" dirty="0" err="1"/>
              <a:t>Sakit</a:t>
            </a:r>
            <a:r>
              <a:rPr lang="en-US" b="1" dirty="0"/>
              <a:t> di </a:t>
            </a:r>
            <a:r>
              <a:rPr lang="en-US" b="1" dirty="0" err="1"/>
              <a:t>Masyarakat</a:t>
            </a:r>
            <a:r>
              <a:rPr lang="en-US" b="1" dirty="0"/>
              <a:t> Indonesia:</a:t>
            </a:r>
          </a:p>
          <a:p>
            <a:pPr marL="0" indent="0">
              <a:buNone/>
            </a:pPr>
            <a:r>
              <a:rPr lang="en-US" dirty="0"/>
              <a:t>(</a:t>
            </a:r>
            <a:r>
              <a:rPr lang="en-US" dirty="0" err="1"/>
              <a:t>Priyanti</a:t>
            </a:r>
            <a:r>
              <a:rPr lang="en-US" dirty="0"/>
              <a:t> </a:t>
            </a:r>
            <a:r>
              <a:rPr lang="en-US" dirty="0" err="1"/>
              <a:t>Pakan</a:t>
            </a:r>
            <a:r>
              <a:rPr lang="en-US" dirty="0"/>
              <a:t>. MF, Hatta </a:t>
            </a:r>
            <a:r>
              <a:rPr lang="en-US" dirty="0" err="1"/>
              <a:t>Swasono</a:t>
            </a:r>
            <a:r>
              <a:rPr lang="en-US" dirty="0"/>
              <a:t>, 1986)</a:t>
            </a:r>
          </a:p>
          <a:p>
            <a:pPr marL="0" indent="0">
              <a:buNone/>
            </a:pPr>
            <a:endParaRPr lang="en-US" i="1" dirty="0"/>
          </a:p>
          <a:p>
            <a:pPr marL="0" indent="0" algn="just">
              <a:buNone/>
            </a:pPr>
            <a:r>
              <a:rPr lang="en-US" dirty="0"/>
              <a:t>“</a:t>
            </a:r>
            <a:r>
              <a:rPr lang="en-US" dirty="0" err="1"/>
              <a:t>Tinjauan</a:t>
            </a:r>
            <a:r>
              <a:rPr lang="en-US" dirty="0"/>
              <a:t> </a:t>
            </a:r>
            <a:r>
              <a:rPr lang="en-US" dirty="0" err="1"/>
              <a:t>persepsi</a:t>
            </a:r>
            <a:r>
              <a:rPr lang="en-US" dirty="0"/>
              <a:t> </a:t>
            </a:r>
            <a:r>
              <a:rPr lang="en-US" dirty="0" err="1"/>
              <a:t>masyarakat</a:t>
            </a:r>
            <a:r>
              <a:rPr lang="en-US" dirty="0"/>
              <a:t> Papua </a:t>
            </a:r>
            <a:r>
              <a:rPr lang="en-US" dirty="0" err="1"/>
              <a:t>tentang</a:t>
            </a:r>
            <a:r>
              <a:rPr lang="en-US" dirty="0"/>
              <a:t> </a:t>
            </a:r>
            <a:r>
              <a:rPr lang="en-US" dirty="0" err="1"/>
              <a:t>perilaku</a:t>
            </a:r>
            <a:r>
              <a:rPr lang="en-US" dirty="0"/>
              <a:t> </a:t>
            </a:r>
            <a:r>
              <a:rPr lang="en-US" dirty="0" err="1"/>
              <a:t>sehat</a:t>
            </a:r>
            <a:r>
              <a:rPr lang="en-US" dirty="0"/>
              <a:t> </a:t>
            </a:r>
            <a:r>
              <a:rPr lang="en-US" dirty="0" err="1"/>
              <a:t>dan</a:t>
            </a:r>
            <a:r>
              <a:rPr lang="en-US" dirty="0"/>
              <a:t> </a:t>
            </a:r>
            <a:r>
              <a:rPr lang="en-US" dirty="0" err="1"/>
              <a:t>sakit</a:t>
            </a:r>
            <a:r>
              <a:rPr lang="en-US" dirty="0"/>
              <a:t> </a:t>
            </a:r>
            <a:r>
              <a:rPr lang="en-US" dirty="0" err="1"/>
              <a:t>pada</a:t>
            </a:r>
            <a:r>
              <a:rPr lang="en-US" dirty="0"/>
              <a:t> </a:t>
            </a:r>
            <a:r>
              <a:rPr lang="en-US" dirty="0" err="1"/>
              <a:t>kasus</a:t>
            </a:r>
            <a:r>
              <a:rPr lang="en-US" dirty="0"/>
              <a:t> malaria; </a:t>
            </a:r>
            <a:r>
              <a:rPr lang="en-US" dirty="0" err="1"/>
              <a:t>Makanan</a:t>
            </a:r>
            <a:r>
              <a:rPr lang="en-US" dirty="0"/>
              <a:t> </a:t>
            </a:r>
            <a:r>
              <a:rPr lang="en-US" dirty="0" err="1"/>
              <a:t>pokok</a:t>
            </a:r>
            <a:r>
              <a:rPr lang="en-US" dirty="0"/>
              <a:t> </a:t>
            </a:r>
            <a:r>
              <a:rPr lang="en-US" dirty="0" err="1"/>
              <a:t>sebagian</a:t>
            </a:r>
            <a:r>
              <a:rPr lang="en-US" dirty="0"/>
              <a:t> </a:t>
            </a:r>
            <a:r>
              <a:rPr lang="en-US" dirty="0" err="1"/>
              <a:t>besar</a:t>
            </a:r>
            <a:r>
              <a:rPr lang="en-US" dirty="0"/>
              <a:t> </a:t>
            </a:r>
            <a:r>
              <a:rPr lang="en-US" dirty="0" err="1"/>
              <a:t>masyarakat</a:t>
            </a:r>
            <a:r>
              <a:rPr lang="en-US" dirty="0"/>
              <a:t> Papua </a:t>
            </a:r>
            <a:r>
              <a:rPr lang="en-US" dirty="0" err="1"/>
              <a:t>adalah</a:t>
            </a:r>
            <a:r>
              <a:rPr lang="en-US" dirty="0"/>
              <a:t> </a:t>
            </a:r>
            <a:r>
              <a:rPr lang="en-US" dirty="0" err="1"/>
              <a:t>sagu</a:t>
            </a:r>
            <a:r>
              <a:rPr lang="en-US" dirty="0"/>
              <a:t> yang </a:t>
            </a:r>
            <a:r>
              <a:rPr lang="en-US" dirty="0" err="1"/>
              <a:t>tumbuh</a:t>
            </a:r>
            <a:r>
              <a:rPr lang="en-US" dirty="0"/>
              <a:t> </a:t>
            </a:r>
            <a:r>
              <a:rPr lang="en-US" dirty="0" err="1"/>
              <a:t>dirawa</a:t>
            </a:r>
            <a:r>
              <a:rPr lang="en-US" dirty="0"/>
              <a:t>- </a:t>
            </a:r>
            <a:r>
              <a:rPr lang="en-US" dirty="0" err="1"/>
              <a:t>rawa</a:t>
            </a:r>
            <a:r>
              <a:rPr lang="en-US" dirty="0"/>
              <a:t>, </a:t>
            </a:r>
            <a:r>
              <a:rPr lang="en-US" dirty="0" err="1"/>
              <a:t>ditepi</a:t>
            </a:r>
            <a:r>
              <a:rPr lang="en-US" dirty="0"/>
              <a:t> </a:t>
            </a:r>
            <a:r>
              <a:rPr lang="en-US" dirty="0" err="1"/>
              <a:t>hutan</a:t>
            </a:r>
            <a:r>
              <a:rPr lang="en-US" dirty="0"/>
              <a:t> </a:t>
            </a:r>
            <a:r>
              <a:rPr lang="en-US" dirty="0" err="1"/>
              <a:t>lebat</a:t>
            </a:r>
            <a:r>
              <a:rPr lang="en-US" dirty="0"/>
              <a:t>. </a:t>
            </a:r>
            <a:r>
              <a:rPr lang="en-US" dirty="0" err="1"/>
              <a:t>Penduduk</a:t>
            </a:r>
            <a:r>
              <a:rPr lang="en-US" dirty="0"/>
              <a:t> </a:t>
            </a:r>
            <a:r>
              <a:rPr lang="en-US" dirty="0" err="1"/>
              <a:t>desa</a:t>
            </a:r>
            <a:r>
              <a:rPr lang="en-US" dirty="0"/>
              <a:t> </a:t>
            </a:r>
            <a:r>
              <a:rPr lang="en-US" dirty="0" err="1"/>
              <a:t>tersebut</a:t>
            </a:r>
            <a:r>
              <a:rPr lang="en-US" dirty="0"/>
              <a:t> </a:t>
            </a:r>
            <a:r>
              <a:rPr lang="en-US" dirty="0" err="1"/>
              <a:t>beranggapan</a:t>
            </a:r>
            <a:r>
              <a:rPr lang="en-US" dirty="0"/>
              <a:t> </a:t>
            </a:r>
            <a:r>
              <a:rPr lang="en-US" dirty="0" err="1"/>
              <a:t>bahwa</a:t>
            </a:r>
            <a:r>
              <a:rPr lang="en-US" dirty="0"/>
              <a:t> </a:t>
            </a:r>
            <a:r>
              <a:rPr lang="en-US" dirty="0" err="1"/>
              <a:t>hutan</a:t>
            </a:r>
            <a:r>
              <a:rPr lang="en-US" dirty="0"/>
              <a:t> </a:t>
            </a:r>
            <a:r>
              <a:rPr lang="en-US" dirty="0" err="1"/>
              <a:t>itu</a:t>
            </a:r>
            <a:r>
              <a:rPr lang="en-US" dirty="0"/>
              <a:t> </a:t>
            </a:r>
            <a:r>
              <a:rPr lang="en-US" dirty="0" err="1"/>
              <a:t>milik</a:t>
            </a:r>
            <a:r>
              <a:rPr lang="en-US" dirty="0"/>
              <a:t> </a:t>
            </a:r>
            <a:r>
              <a:rPr lang="en-US" dirty="0" err="1"/>
              <a:t>penguasa</a:t>
            </a:r>
            <a:r>
              <a:rPr lang="en-US" dirty="0"/>
              <a:t> </a:t>
            </a:r>
            <a:r>
              <a:rPr lang="en-US" dirty="0" err="1"/>
              <a:t>gaib</a:t>
            </a:r>
            <a:r>
              <a:rPr lang="en-US" dirty="0"/>
              <a:t> yang </a:t>
            </a:r>
            <a:r>
              <a:rPr lang="en-US" dirty="0" err="1"/>
              <a:t>dapat</a:t>
            </a:r>
            <a:r>
              <a:rPr lang="en-US" dirty="0"/>
              <a:t> </a:t>
            </a:r>
            <a:r>
              <a:rPr lang="en-US" dirty="0" err="1"/>
              <a:t>menghukum</a:t>
            </a:r>
            <a:r>
              <a:rPr lang="en-US" dirty="0"/>
              <a:t> </a:t>
            </a:r>
            <a:r>
              <a:rPr lang="en-US" dirty="0" err="1"/>
              <a:t>setiap</a:t>
            </a:r>
            <a:r>
              <a:rPr lang="en-US" dirty="0"/>
              <a:t> orang yang </a:t>
            </a:r>
            <a:r>
              <a:rPr lang="en-US" dirty="0" err="1"/>
              <a:t>mengganggu</a:t>
            </a:r>
            <a:r>
              <a:rPr lang="en-US" dirty="0"/>
              <a:t> </a:t>
            </a:r>
            <a:r>
              <a:rPr lang="en-US" dirty="0" err="1"/>
              <a:t>kelestarian</a:t>
            </a:r>
            <a:r>
              <a:rPr lang="en-US" dirty="0"/>
              <a:t> </a:t>
            </a:r>
            <a:r>
              <a:rPr lang="en-US" dirty="0" err="1"/>
              <a:t>hutan</a:t>
            </a:r>
            <a:r>
              <a:rPr lang="en-US" dirty="0"/>
              <a:t>. </a:t>
            </a:r>
            <a:r>
              <a:rPr lang="en-US" dirty="0" err="1"/>
              <a:t>Pelanggaran</a:t>
            </a:r>
            <a:r>
              <a:rPr lang="en-US" dirty="0"/>
              <a:t> </a:t>
            </a:r>
            <a:r>
              <a:rPr lang="en-US" dirty="0" err="1"/>
              <a:t>berupa</a:t>
            </a:r>
            <a:r>
              <a:rPr lang="en-US" dirty="0"/>
              <a:t> </a:t>
            </a:r>
            <a:r>
              <a:rPr lang="en-US" dirty="0" err="1"/>
              <a:t>menebang</a:t>
            </a:r>
            <a:r>
              <a:rPr lang="en-US" dirty="0"/>
              <a:t> </a:t>
            </a:r>
            <a:r>
              <a:rPr lang="en-US" dirty="0" err="1"/>
              <a:t>pohon</a:t>
            </a:r>
            <a:r>
              <a:rPr lang="en-US" dirty="0"/>
              <a:t> </a:t>
            </a:r>
            <a:r>
              <a:rPr lang="en-US" dirty="0" err="1"/>
              <a:t>dihutan</a:t>
            </a:r>
            <a:r>
              <a:rPr lang="en-US" dirty="0"/>
              <a:t> </a:t>
            </a:r>
            <a:r>
              <a:rPr lang="en-US" dirty="0" err="1"/>
              <a:t>untuk</a:t>
            </a:r>
            <a:r>
              <a:rPr lang="en-US" dirty="0"/>
              <a:t> </a:t>
            </a:r>
            <a:r>
              <a:rPr lang="en-US" dirty="0" err="1"/>
              <a:t>tanah</a:t>
            </a:r>
            <a:r>
              <a:rPr lang="en-US" dirty="0"/>
              <a:t> </a:t>
            </a:r>
            <a:r>
              <a:rPr lang="en-US" dirty="0" err="1"/>
              <a:t>pertanian</a:t>
            </a:r>
            <a:r>
              <a:rPr lang="en-US" dirty="0"/>
              <a:t>, </a:t>
            </a:r>
            <a:r>
              <a:rPr lang="en-US" dirty="0" err="1"/>
              <a:t>akan</a:t>
            </a:r>
            <a:r>
              <a:rPr lang="en-US" dirty="0"/>
              <a:t> </a:t>
            </a:r>
            <a:r>
              <a:rPr lang="en-US" dirty="0" err="1"/>
              <a:t>diganjar</a:t>
            </a:r>
            <a:r>
              <a:rPr lang="en-US" dirty="0"/>
              <a:t> </a:t>
            </a:r>
            <a:r>
              <a:rPr lang="en-US" dirty="0" err="1"/>
              <a:t>hukuman</a:t>
            </a:r>
            <a:r>
              <a:rPr lang="en-US" dirty="0"/>
              <a:t> </a:t>
            </a:r>
            <a:r>
              <a:rPr lang="en-US" dirty="0" err="1"/>
              <a:t>oleh</a:t>
            </a:r>
            <a:r>
              <a:rPr lang="en-US" dirty="0"/>
              <a:t> </a:t>
            </a:r>
            <a:r>
              <a:rPr lang="en-US" dirty="0" err="1"/>
              <a:t>penguasa</a:t>
            </a:r>
            <a:r>
              <a:rPr lang="en-US" dirty="0"/>
              <a:t> </a:t>
            </a:r>
            <a:r>
              <a:rPr lang="en-US" dirty="0" err="1"/>
              <a:t>hutan</a:t>
            </a:r>
            <a:r>
              <a:rPr lang="en-US" dirty="0"/>
              <a:t> </a:t>
            </a:r>
            <a:r>
              <a:rPr lang="en-US" dirty="0" err="1"/>
              <a:t>dengan</a:t>
            </a:r>
            <a:r>
              <a:rPr lang="en-US" dirty="0"/>
              <a:t> </a:t>
            </a:r>
            <a:r>
              <a:rPr lang="en-US" dirty="0" err="1"/>
              <a:t>gejala</a:t>
            </a:r>
            <a:r>
              <a:rPr lang="en-US" dirty="0"/>
              <a:t> </a:t>
            </a:r>
            <a:r>
              <a:rPr lang="en-US" dirty="0" err="1"/>
              <a:t>demam</a:t>
            </a:r>
            <a:r>
              <a:rPr lang="en-US" dirty="0"/>
              <a:t> </a:t>
            </a:r>
            <a:r>
              <a:rPr lang="en-US" dirty="0" err="1"/>
              <a:t>tinggi</a:t>
            </a:r>
            <a:r>
              <a:rPr lang="en-US" dirty="0"/>
              <a:t>, </a:t>
            </a:r>
            <a:r>
              <a:rPr lang="en-US" dirty="0" err="1"/>
              <a:t>menggigil</a:t>
            </a:r>
            <a:r>
              <a:rPr lang="en-US" dirty="0"/>
              <a:t> </a:t>
            </a:r>
            <a:r>
              <a:rPr lang="en-US" dirty="0" err="1"/>
              <a:t>disertai</a:t>
            </a:r>
            <a:r>
              <a:rPr lang="en-US" dirty="0"/>
              <a:t> </a:t>
            </a:r>
            <a:r>
              <a:rPr lang="en-US" dirty="0" err="1"/>
              <a:t>muntah</a:t>
            </a:r>
            <a:r>
              <a:rPr lang="en-US" dirty="0"/>
              <a:t>- </a:t>
            </a:r>
            <a:r>
              <a:rPr lang="en-US" dirty="0" err="1"/>
              <a:t>muntah</a:t>
            </a:r>
            <a:r>
              <a:rPr lang="en-US" dirty="0"/>
              <a:t>. </a:t>
            </a:r>
            <a:r>
              <a:rPr lang="en-US" dirty="0" err="1"/>
              <a:t>Penyakit</a:t>
            </a:r>
            <a:r>
              <a:rPr lang="en-US" dirty="0"/>
              <a:t> </a:t>
            </a:r>
            <a:r>
              <a:rPr lang="en-US" dirty="0" err="1"/>
              <a:t>tersebut</a:t>
            </a:r>
            <a:r>
              <a:rPr lang="en-US" dirty="0"/>
              <a:t> </a:t>
            </a:r>
            <a:r>
              <a:rPr lang="en-US" dirty="0" err="1"/>
              <a:t>dapat</a:t>
            </a:r>
            <a:r>
              <a:rPr lang="en-US" dirty="0"/>
              <a:t> </a:t>
            </a:r>
            <a:r>
              <a:rPr lang="en-US" dirty="0" err="1"/>
              <a:t>sembuh</a:t>
            </a:r>
            <a:r>
              <a:rPr lang="en-US" dirty="0"/>
              <a:t> </a:t>
            </a:r>
            <a:r>
              <a:rPr lang="en-US" dirty="0" err="1"/>
              <a:t>dengan</a:t>
            </a:r>
            <a:r>
              <a:rPr lang="en-US" dirty="0"/>
              <a:t> </a:t>
            </a:r>
            <a:r>
              <a:rPr lang="en-US" dirty="0" err="1"/>
              <a:t>cara</a:t>
            </a:r>
            <a:r>
              <a:rPr lang="en-US" dirty="0"/>
              <a:t> </a:t>
            </a:r>
            <a:r>
              <a:rPr lang="en-US" dirty="0" err="1"/>
              <a:t>minta</a:t>
            </a:r>
            <a:r>
              <a:rPr lang="en-US" dirty="0"/>
              <a:t> </a:t>
            </a:r>
            <a:r>
              <a:rPr lang="en-US" dirty="0" err="1"/>
              <a:t>ampun</a:t>
            </a:r>
            <a:r>
              <a:rPr lang="en-US" dirty="0"/>
              <a:t> </a:t>
            </a:r>
            <a:r>
              <a:rPr lang="en-US" dirty="0" err="1"/>
              <a:t>kepada</a:t>
            </a:r>
            <a:r>
              <a:rPr lang="en-US" dirty="0"/>
              <a:t> </a:t>
            </a:r>
            <a:r>
              <a:rPr lang="en-US" dirty="0" err="1"/>
              <a:t>penguasa</a:t>
            </a:r>
            <a:r>
              <a:rPr lang="en-US" dirty="0"/>
              <a:t> </a:t>
            </a:r>
            <a:r>
              <a:rPr lang="en-US" dirty="0" err="1"/>
              <a:t>hutan</a:t>
            </a:r>
            <a:r>
              <a:rPr lang="en-US" dirty="0"/>
              <a:t>, </a:t>
            </a:r>
            <a:r>
              <a:rPr lang="en-US" dirty="0" err="1"/>
              <a:t>kemudian</a:t>
            </a:r>
            <a:r>
              <a:rPr lang="en-US" dirty="0"/>
              <a:t> </a:t>
            </a:r>
            <a:r>
              <a:rPr lang="en-US" dirty="0" err="1"/>
              <a:t>dengan</a:t>
            </a:r>
            <a:r>
              <a:rPr lang="en-US" dirty="0"/>
              <a:t> </a:t>
            </a:r>
            <a:r>
              <a:rPr lang="en-US" dirty="0" err="1"/>
              <a:t>memetik</a:t>
            </a:r>
            <a:r>
              <a:rPr lang="en-US" dirty="0"/>
              <a:t> </a:t>
            </a:r>
            <a:r>
              <a:rPr lang="en-US" dirty="0" err="1"/>
              <a:t>daun</a:t>
            </a:r>
            <a:r>
              <a:rPr lang="en-US" dirty="0"/>
              <a:t>- </a:t>
            </a:r>
            <a:r>
              <a:rPr lang="en-US" dirty="0" err="1"/>
              <a:t>daunan</a:t>
            </a:r>
            <a:r>
              <a:rPr lang="en-US" dirty="0"/>
              <a:t> </a:t>
            </a:r>
            <a:r>
              <a:rPr lang="en-US" dirty="0" err="1"/>
              <a:t>dari</a:t>
            </a:r>
            <a:r>
              <a:rPr lang="en-US" dirty="0"/>
              <a:t> </a:t>
            </a:r>
            <a:r>
              <a:rPr lang="en-US" dirty="0" err="1"/>
              <a:t>pohon</a:t>
            </a:r>
            <a:r>
              <a:rPr lang="en-US" dirty="0"/>
              <a:t> </a:t>
            </a:r>
            <a:r>
              <a:rPr lang="en-US" dirty="0" err="1"/>
              <a:t>tertentu</a:t>
            </a:r>
            <a:r>
              <a:rPr lang="en-US" dirty="0"/>
              <a:t>, </a:t>
            </a:r>
            <a:r>
              <a:rPr lang="en-US" dirty="0" err="1"/>
              <a:t>dibuat</a:t>
            </a:r>
            <a:r>
              <a:rPr lang="en-US" dirty="0"/>
              <a:t> </a:t>
            </a:r>
            <a:r>
              <a:rPr lang="en-US" dirty="0" err="1"/>
              <a:t>ramuan</a:t>
            </a:r>
            <a:r>
              <a:rPr lang="en-US" dirty="0"/>
              <a:t> </a:t>
            </a:r>
            <a:r>
              <a:rPr lang="en-US" dirty="0" err="1"/>
              <a:t>untuk</a:t>
            </a:r>
            <a:r>
              <a:rPr lang="en-US" dirty="0"/>
              <a:t> </a:t>
            </a:r>
            <a:r>
              <a:rPr lang="en-US" dirty="0" err="1"/>
              <a:t>diminum</a:t>
            </a:r>
            <a:r>
              <a:rPr lang="en-US" dirty="0"/>
              <a:t> </a:t>
            </a:r>
            <a:r>
              <a:rPr lang="en-US" dirty="0" err="1"/>
              <a:t>dan</a:t>
            </a:r>
            <a:r>
              <a:rPr lang="en-US" dirty="0"/>
              <a:t> </a:t>
            </a:r>
            <a:r>
              <a:rPr lang="en-US" dirty="0" err="1"/>
              <a:t>dioleskan</a:t>
            </a:r>
            <a:r>
              <a:rPr lang="en-US" dirty="0"/>
              <a:t> </a:t>
            </a:r>
            <a:r>
              <a:rPr lang="en-US" dirty="0" err="1"/>
              <a:t>keseluruh</a:t>
            </a:r>
            <a:r>
              <a:rPr lang="en-US" dirty="0"/>
              <a:t> </a:t>
            </a:r>
            <a:r>
              <a:rPr lang="en-US" dirty="0" err="1"/>
              <a:t>tubuh</a:t>
            </a:r>
            <a:r>
              <a:rPr lang="en-US" dirty="0"/>
              <a:t> </a:t>
            </a:r>
            <a:r>
              <a:rPr lang="en-US" dirty="0" err="1"/>
              <a:t>penderita</a:t>
            </a:r>
            <a:r>
              <a:rPr lang="en-US" dirty="0"/>
              <a:t> agar </a:t>
            </a:r>
            <a:r>
              <a:rPr lang="en-US" dirty="0" err="1"/>
              <a:t>sembuh</a:t>
            </a:r>
            <a:r>
              <a:rPr lang="en-US" dirty="0"/>
              <a:t> </a:t>
            </a:r>
            <a:r>
              <a:rPr lang="en-US" dirty="0" err="1"/>
              <a:t>dari</a:t>
            </a:r>
            <a:r>
              <a:rPr lang="en-US" dirty="0"/>
              <a:t> </a:t>
            </a:r>
            <a:r>
              <a:rPr lang="en-US" dirty="0" err="1"/>
              <a:t>penyakit</a:t>
            </a:r>
            <a:r>
              <a:rPr lang="en-US" dirty="0"/>
              <a:t> malaria.”</a:t>
            </a:r>
          </a:p>
          <a:p>
            <a:pPr marL="0" indent="0">
              <a:buNone/>
            </a:pPr>
            <a:endParaRPr lang="en-US" i="1" dirty="0"/>
          </a:p>
        </p:txBody>
      </p:sp>
    </p:spTree>
    <p:extLst>
      <p:ext uri="{BB962C8B-B14F-4D97-AF65-F5344CB8AC3E}">
        <p14:creationId xmlns:p14="http://schemas.microsoft.com/office/powerpoint/2010/main" val="19611953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Perilaku sehat dan perilaku sakit</a:t>
            </a:r>
            <a:endParaRPr lang="en-US" dirty="0"/>
          </a:p>
        </p:txBody>
      </p:sp>
      <p:sp>
        <p:nvSpPr>
          <p:cNvPr id="3" name="Content Placeholder 2"/>
          <p:cNvSpPr>
            <a:spLocks noGrp="1"/>
          </p:cNvSpPr>
          <p:nvPr>
            <p:ph idx="1"/>
          </p:nvPr>
        </p:nvSpPr>
        <p:spPr/>
        <p:txBody>
          <a:bodyPr/>
          <a:lstStyle/>
          <a:p>
            <a:pPr marL="0" indent="0">
              <a:buNone/>
            </a:pPr>
            <a:r>
              <a:rPr lang="en-US" b="1" dirty="0" err="1"/>
              <a:t>Contoh</a:t>
            </a:r>
            <a:r>
              <a:rPr lang="en-US" b="1" dirty="0"/>
              <a:t> </a:t>
            </a:r>
            <a:r>
              <a:rPr lang="en-US" b="1" dirty="0" err="1"/>
              <a:t>Perilaku</a:t>
            </a:r>
            <a:r>
              <a:rPr lang="en-US" b="1" dirty="0"/>
              <a:t> </a:t>
            </a:r>
            <a:r>
              <a:rPr lang="en-US" b="1" dirty="0" err="1"/>
              <a:t>Sehat</a:t>
            </a:r>
            <a:r>
              <a:rPr lang="en-US" b="1" dirty="0"/>
              <a:t> </a:t>
            </a:r>
            <a:r>
              <a:rPr lang="en-US" b="1" dirty="0" err="1"/>
              <a:t>dan</a:t>
            </a:r>
            <a:r>
              <a:rPr lang="en-US" b="1" dirty="0"/>
              <a:t> </a:t>
            </a:r>
            <a:r>
              <a:rPr lang="en-US" b="1" dirty="0" err="1"/>
              <a:t>Perilaku</a:t>
            </a:r>
            <a:r>
              <a:rPr lang="en-US" b="1" dirty="0"/>
              <a:t> </a:t>
            </a:r>
            <a:r>
              <a:rPr lang="en-US" b="1" dirty="0" err="1"/>
              <a:t>Sakit</a:t>
            </a:r>
            <a:r>
              <a:rPr lang="en-US" b="1" dirty="0"/>
              <a:t> di </a:t>
            </a:r>
            <a:r>
              <a:rPr lang="en-US" b="1" dirty="0" err="1"/>
              <a:t>Masyarakat</a:t>
            </a:r>
            <a:r>
              <a:rPr lang="en-US" b="1" dirty="0"/>
              <a:t> Indonesia:</a:t>
            </a:r>
            <a:endParaRPr lang="en-US" i="1" dirty="0"/>
          </a:p>
          <a:p>
            <a:pPr marL="0" indent="0" algn="just">
              <a:buNone/>
            </a:pPr>
            <a:r>
              <a:rPr lang="en-US" dirty="0"/>
              <a:t>(</a:t>
            </a:r>
            <a:r>
              <a:rPr lang="en-US" dirty="0" err="1"/>
              <a:t>Priyanti</a:t>
            </a:r>
            <a:r>
              <a:rPr lang="en-US" dirty="0"/>
              <a:t> </a:t>
            </a:r>
            <a:r>
              <a:rPr lang="en-US" dirty="0" err="1"/>
              <a:t>Pakan</a:t>
            </a:r>
            <a:r>
              <a:rPr lang="en-US" dirty="0"/>
              <a:t>. MF, Hatta </a:t>
            </a:r>
            <a:r>
              <a:rPr lang="en-US" dirty="0" err="1"/>
              <a:t>Swasono</a:t>
            </a:r>
            <a:r>
              <a:rPr lang="en-US" dirty="0"/>
              <a:t>, 1986)</a:t>
            </a:r>
          </a:p>
          <a:p>
            <a:pPr marL="0" indent="0" algn="just">
              <a:buNone/>
            </a:pPr>
            <a:endParaRPr lang="en-US" dirty="0"/>
          </a:p>
          <a:p>
            <a:pPr marL="0" indent="0" algn="just">
              <a:buNone/>
            </a:pPr>
            <a:r>
              <a:rPr lang="en-US" dirty="0"/>
              <a:t>“</a:t>
            </a:r>
            <a:r>
              <a:rPr lang="en-US" dirty="0" err="1"/>
              <a:t>Tinjauan</a:t>
            </a:r>
            <a:r>
              <a:rPr lang="en-US" dirty="0"/>
              <a:t> </a:t>
            </a:r>
            <a:r>
              <a:rPr lang="en-US" dirty="0" err="1"/>
              <a:t>persepsi</a:t>
            </a:r>
            <a:r>
              <a:rPr lang="en-US" dirty="0"/>
              <a:t> </a:t>
            </a:r>
            <a:r>
              <a:rPr lang="en-US" dirty="0" err="1"/>
              <a:t>masyarakat</a:t>
            </a:r>
            <a:r>
              <a:rPr lang="en-US" dirty="0"/>
              <a:t> </a:t>
            </a:r>
            <a:r>
              <a:rPr lang="en-US" dirty="0" err="1"/>
              <a:t>Jawa</a:t>
            </a:r>
            <a:r>
              <a:rPr lang="en-US" dirty="0"/>
              <a:t> </a:t>
            </a:r>
            <a:r>
              <a:rPr lang="en-US" dirty="0" err="1"/>
              <a:t>tentang</a:t>
            </a:r>
            <a:r>
              <a:rPr lang="en-US" dirty="0"/>
              <a:t> </a:t>
            </a:r>
            <a:r>
              <a:rPr lang="en-US" dirty="0" err="1"/>
              <a:t>perilaku</a:t>
            </a:r>
            <a:r>
              <a:rPr lang="en-US" dirty="0"/>
              <a:t> </a:t>
            </a:r>
            <a:r>
              <a:rPr lang="en-US" dirty="0" err="1"/>
              <a:t>sehat</a:t>
            </a:r>
            <a:r>
              <a:rPr lang="en-US" dirty="0"/>
              <a:t> </a:t>
            </a:r>
            <a:r>
              <a:rPr lang="en-US" dirty="0" err="1"/>
              <a:t>dan</a:t>
            </a:r>
            <a:r>
              <a:rPr lang="en-US" dirty="0"/>
              <a:t> </a:t>
            </a:r>
            <a:r>
              <a:rPr lang="en-US" dirty="0" err="1"/>
              <a:t>sakit</a:t>
            </a:r>
            <a:r>
              <a:rPr lang="en-US" dirty="0"/>
              <a:t> </a:t>
            </a:r>
            <a:r>
              <a:rPr lang="en-US" dirty="0" err="1"/>
              <a:t>pada</a:t>
            </a:r>
            <a:r>
              <a:rPr lang="en-US" dirty="0"/>
              <a:t> </a:t>
            </a:r>
            <a:r>
              <a:rPr lang="en-US" dirty="0" err="1"/>
              <a:t>kasus</a:t>
            </a:r>
            <a:r>
              <a:rPr lang="en-US" dirty="0"/>
              <a:t> malaria; </a:t>
            </a:r>
            <a:r>
              <a:rPr lang="en-US" dirty="0" err="1"/>
              <a:t>Pada</a:t>
            </a:r>
            <a:r>
              <a:rPr lang="en-US" dirty="0"/>
              <a:t> </a:t>
            </a:r>
            <a:r>
              <a:rPr lang="en-US" dirty="0" err="1"/>
              <a:t>sebagian</a:t>
            </a:r>
            <a:r>
              <a:rPr lang="en-US" dirty="0"/>
              <a:t> </a:t>
            </a:r>
            <a:r>
              <a:rPr lang="en-US" dirty="0" err="1"/>
              <a:t>masyarakat</a:t>
            </a:r>
            <a:r>
              <a:rPr lang="en-US" dirty="0"/>
              <a:t> </a:t>
            </a:r>
            <a:r>
              <a:rPr lang="en-US" dirty="0" err="1"/>
              <a:t>suku</a:t>
            </a:r>
            <a:r>
              <a:rPr lang="en-US" dirty="0"/>
              <a:t> </a:t>
            </a:r>
            <a:r>
              <a:rPr lang="en-US" dirty="0" err="1"/>
              <a:t>Jawa</a:t>
            </a:r>
            <a:r>
              <a:rPr lang="en-US" dirty="0"/>
              <a:t>, </a:t>
            </a:r>
            <a:r>
              <a:rPr lang="en-US" dirty="0" err="1"/>
              <a:t>bila</a:t>
            </a:r>
            <a:r>
              <a:rPr lang="en-US" dirty="0"/>
              <a:t> </a:t>
            </a:r>
            <a:r>
              <a:rPr lang="en-US" dirty="0" err="1"/>
              <a:t>mengalami</a:t>
            </a:r>
            <a:r>
              <a:rPr lang="en-US" dirty="0"/>
              <a:t> </a:t>
            </a:r>
            <a:r>
              <a:rPr lang="en-US" dirty="0" err="1"/>
              <a:t>demam</a:t>
            </a:r>
            <a:r>
              <a:rPr lang="en-US" dirty="0"/>
              <a:t> </a:t>
            </a:r>
            <a:r>
              <a:rPr lang="en-US" dirty="0" err="1"/>
              <a:t>tinggi</a:t>
            </a:r>
            <a:r>
              <a:rPr lang="en-US" dirty="0"/>
              <a:t> </a:t>
            </a:r>
            <a:r>
              <a:rPr lang="en-US" dirty="0" err="1"/>
              <a:t>akibat</a:t>
            </a:r>
            <a:r>
              <a:rPr lang="en-US" dirty="0"/>
              <a:t> malaria, </a:t>
            </a:r>
            <a:r>
              <a:rPr lang="en-US" dirty="0" err="1"/>
              <a:t>maka</a:t>
            </a:r>
            <a:r>
              <a:rPr lang="en-US" dirty="0"/>
              <a:t> </a:t>
            </a:r>
            <a:r>
              <a:rPr lang="en-US" dirty="0" err="1"/>
              <a:t>diobati</a:t>
            </a:r>
            <a:r>
              <a:rPr lang="en-US" dirty="0"/>
              <a:t> </a:t>
            </a:r>
            <a:r>
              <a:rPr lang="en-US" dirty="0" err="1"/>
              <a:t>dengan</a:t>
            </a:r>
            <a:r>
              <a:rPr lang="en-US" dirty="0"/>
              <a:t> </a:t>
            </a:r>
            <a:r>
              <a:rPr lang="en-US" dirty="0" err="1"/>
              <a:t>cara</a:t>
            </a:r>
            <a:r>
              <a:rPr lang="en-US" dirty="0"/>
              <a:t> </a:t>
            </a:r>
            <a:r>
              <a:rPr lang="en-US" dirty="0" err="1"/>
              <a:t>menyiram</a:t>
            </a:r>
            <a:r>
              <a:rPr lang="en-US" dirty="0"/>
              <a:t> air yang </a:t>
            </a:r>
            <a:r>
              <a:rPr lang="en-US" dirty="0" err="1"/>
              <a:t>telah</a:t>
            </a:r>
            <a:r>
              <a:rPr lang="en-US" dirty="0"/>
              <a:t> </a:t>
            </a:r>
            <a:r>
              <a:rPr lang="en-US" dirty="0" err="1"/>
              <a:t>diberi</a:t>
            </a:r>
            <a:r>
              <a:rPr lang="en-US" dirty="0"/>
              <a:t> </a:t>
            </a:r>
            <a:r>
              <a:rPr lang="en-US" dirty="0" err="1"/>
              <a:t>ramuan</a:t>
            </a:r>
            <a:r>
              <a:rPr lang="en-US" dirty="0"/>
              <a:t>- </a:t>
            </a:r>
            <a:r>
              <a:rPr lang="en-US" dirty="0" err="1"/>
              <a:t>ramuan</a:t>
            </a:r>
            <a:r>
              <a:rPr lang="en-US" dirty="0"/>
              <a:t> </a:t>
            </a:r>
            <a:r>
              <a:rPr lang="en-US" dirty="0" err="1"/>
              <a:t>dimalam</a:t>
            </a:r>
            <a:r>
              <a:rPr lang="en-US" dirty="0"/>
              <a:t> </a:t>
            </a:r>
            <a:r>
              <a:rPr lang="en-US" dirty="0" err="1"/>
              <a:t>hari</a:t>
            </a:r>
            <a:r>
              <a:rPr lang="en-US" dirty="0"/>
              <a:t>, </a:t>
            </a:r>
            <a:r>
              <a:rPr lang="en-US" dirty="0" err="1"/>
              <a:t>dan</a:t>
            </a:r>
            <a:r>
              <a:rPr lang="en-US" dirty="0"/>
              <a:t> </a:t>
            </a:r>
            <a:r>
              <a:rPr lang="en-US" dirty="0" err="1"/>
              <a:t>jampi</a:t>
            </a:r>
            <a:r>
              <a:rPr lang="en-US" dirty="0"/>
              <a:t>- </a:t>
            </a:r>
            <a:r>
              <a:rPr lang="en-US" dirty="0" err="1"/>
              <a:t>jampi</a:t>
            </a:r>
            <a:r>
              <a:rPr lang="en-US" dirty="0"/>
              <a:t> </a:t>
            </a:r>
            <a:r>
              <a:rPr lang="en-US" dirty="0" err="1"/>
              <a:t>oleh</a:t>
            </a:r>
            <a:r>
              <a:rPr lang="en-US" dirty="0"/>
              <a:t> du</a:t>
            </a:r>
            <a:r>
              <a:rPr lang="id-ID" dirty="0"/>
              <a:t>k</a:t>
            </a:r>
            <a:r>
              <a:rPr lang="en-US" dirty="0"/>
              <a:t>un </a:t>
            </a:r>
            <a:r>
              <a:rPr lang="en-US" dirty="0" err="1"/>
              <a:t>atau</a:t>
            </a:r>
            <a:r>
              <a:rPr lang="en-US" dirty="0"/>
              <a:t> </a:t>
            </a:r>
            <a:r>
              <a:rPr lang="en-US" dirty="0" err="1"/>
              <a:t>pemuka</a:t>
            </a:r>
            <a:r>
              <a:rPr lang="en-US" dirty="0"/>
              <a:t> </a:t>
            </a:r>
            <a:r>
              <a:rPr lang="en-US" dirty="0" err="1"/>
              <a:t>masyarakat</a:t>
            </a:r>
            <a:r>
              <a:rPr lang="en-US" dirty="0"/>
              <a:t>, </a:t>
            </a:r>
            <a:r>
              <a:rPr lang="id-ID" dirty="0"/>
              <a:t>yang </a:t>
            </a:r>
            <a:r>
              <a:rPr lang="en-US" dirty="0" err="1"/>
              <a:t>diyakini</a:t>
            </a:r>
            <a:r>
              <a:rPr lang="en-US" dirty="0"/>
              <a:t> </a:t>
            </a:r>
            <a:r>
              <a:rPr lang="en-US" dirty="0" err="1"/>
              <a:t>dapat</a:t>
            </a:r>
            <a:r>
              <a:rPr lang="en-US" dirty="0"/>
              <a:t> </a:t>
            </a:r>
            <a:r>
              <a:rPr lang="en-US" dirty="0" err="1"/>
              <a:t>menyembuhkan</a:t>
            </a:r>
            <a:r>
              <a:rPr lang="en-US" dirty="0"/>
              <a:t> </a:t>
            </a:r>
            <a:r>
              <a:rPr lang="en-US" dirty="0" err="1"/>
              <a:t>penyakit</a:t>
            </a:r>
            <a:r>
              <a:rPr lang="en-US" dirty="0"/>
              <a:t> malaria”.</a:t>
            </a:r>
            <a:endParaRPr lang="en-US" i="1" dirty="0"/>
          </a:p>
        </p:txBody>
      </p:sp>
    </p:spTree>
    <p:extLst>
      <p:ext uri="{BB962C8B-B14F-4D97-AF65-F5344CB8AC3E}">
        <p14:creationId xmlns:p14="http://schemas.microsoft.com/office/powerpoint/2010/main" val="10578084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Perilaku sehat dan perilaku sakit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err="1"/>
              <a:t>Contoh</a:t>
            </a:r>
            <a:r>
              <a:rPr lang="en-US" b="1" dirty="0"/>
              <a:t> </a:t>
            </a:r>
            <a:r>
              <a:rPr lang="en-US" b="1" dirty="0" err="1"/>
              <a:t>Perilaku</a:t>
            </a:r>
            <a:r>
              <a:rPr lang="en-US" b="1" dirty="0"/>
              <a:t> </a:t>
            </a:r>
            <a:r>
              <a:rPr lang="en-US" b="1" dirty="0" err="1"/>
              <a:t>Sehat</a:t>
            </a:r>
            <a:r>
              <a:rPr lang="en-US" b="1" dirty="0"/>
              <a:t> </a:t>
            </a:r>
            <a:r>
              <a:rPr lang="en-US" b="1" dirty="0" err="1"/>
              <a:t>dan</a:t>
            </a:r>
            <a:r>
              <a:rPr lang="en-US" b="1" dirty="0"/>
              <a:t> </a:t>
            </a:r>
            <a:r>
              <a:rPr lang="en-US" b="1" dirty="0" err="1"/>
              <a:t>Perilaku</a:t>
            </a:r>
            <a:r>
              <a:rPr lang="en-US" b="1" dirty="0"/>
              <a:t> </a:t>
            </a:r>
            <a:r>
              <a:rPr lang="en-US" b="1" dirty="0" err="1"/>
              <a:t>Sakit</a:t>
            </a:r>
            <a:r>
              <a:rPr lang="en-US" b="1" dirty="0"/>
              <a:t> </a:t>
            </a:r>
            <a:r>
              <a:rPr lang="en-US" b="1" dirty="0" err="1"/>
              <a:t>tentang</a:t>
            </a:r>
            <a:r>
              <a:rPr lang="en-US" b="1" dirty="0"/>
              <a:t> Gigi </a:t>
            </a:r>
            <a:r>
              <a:rPr lang="en-US" b="1" dirty="0" err="1"/>
              <a:t>dan</a:t>
            </a:r>
            <a:r>
              <a:rPr lang="en-US" b="1" dirty="0"/>
              <a:t> </a:t>
            </a:r>
            <a:r>
              <a:rPr lang="en-US" b="1" dirty="0" err="1"/>
              <a:t>Mulut</a:t>
            </a:r>
            <a:r>
              <a:rPr lang="en-US" b="1" dirty="0"/>
              <a:t> di Indonesia:</a:t>
            </a:r>
            <a:endParaRPr lang="en-US" i="1" dirty="0"/>
          </a:p>
          <a:p>
            <a:pPr marL="0" indent="0" algn="just">
              <a:buNone/>
            </a:pPr>
            <a:r>
              <a:rPr lang="en-US" dirty="0"/>
              <a:t>(</a:t>
            </a:r>
            <a:r>
              <a:rPr lang="en-US" dirty="0" err="1"/>
              <a:t>Empirikal</a:t>
            </a:r>
            <a:r>
              <a:rPr lang="en-US" dirty="0"/>
              <a:t>)</a:t>
            </a:r>
          </a:p>
          <a:p>
            <a:pPr marL="0" indent="0" algn="just">
              <a:buNone/>
            </a:pPr>
            <a:endParaRPr lang="en-US" dirty="0"/>
          </a:p>
          <a:p>
            <a:pPr marL="0" indent="0" algn="just">
              <a:lnSpc>
                <a:spcPct val="100000"/>
              </a:lnSpc>
              <a:buNone/>
            </a:pPr>
            <a:r>
              <a:rPr lang="en-US" dirty="0"/>
              <a:t>“</a:t>
            </a:r>
            <a:r>
              <a:rPr lang="en-US" dirty="0" err="1"/>
              <a:t>Bila</a:t>
            </a:r>
            <a:r>
              <a:rPr lang="en-US" dirty="0"/>
              <a:t> </a:t>
            </a:r>
            <a:r>
              <a:rPr lang="en-US" dirty="0" err="1"/>
              <a:t>ada</a:t>
            </a:r>
            <a:r>
              <a:rPr lang="en-US" dirty="0"/>
              <a:t> </a:t>
            </a:r>
            <a:r>
              <a:rPr lang="en-US" dirty="0" err="1"/>
              <a:t>gusi</a:t>
            </a:r>
            <a:r>
              <a:rPr lang="en-US" dirty="0"/>
              <a:t> yang </a:t>
            </a:r>
            <a:r>
              <a:rPr lang="en-US" dirty="0" err="1"/>
              <a:t>bengkak</a:t>
            </a:r>
            <a:r>
              <a:rPr lang="en-US" dirty="0"/>
              <a:t>, </a:t>
            </a:r>
            <a:r>
              <a:rPr lang="en-US" dirty="0" err="1"/>
              <a:t>dapat</a:t>
            </a:r>
            <a:r>
              <a:rPr lang="en-US" dirty="0"/>
              <a:t> </a:t>
            </a:r>
            <a:r>
              <a:rPr lang="en-US" dirty="0" err="1"/>
              <a:t>disembuhkan</a:t>
            </a:r>
            <a:r>
              <a:rPr lang="en-US" dirty="0"/>
              <a:t> </a:t>
            </a:r>
            <a:r>
              <a:rPr lang="en-US" dirty="0" err="1"/>
              <a:t>dengan</a:t>
            </a:r>
            <a:r>
              <a:rPr lang="en-US" dirty="0"/>
              <a:t> </a:t>
            </a:r>
            <a:r>
              <a:rPr lang="en-US" dirty="0" err="1"/>
              <a:t>cara</a:t>
            </a:r>
            <a:r>
              <a:rPr lang="en-US" dirty="0"/>
              <a:t> </a:t>
            </a:r>
            <a:r>
              <a:rPr lang="en-US" dirty="0" err="1"/>
              <a:t>disikati</a:t>
            </a:r>
            <a:r>
              <a:rPr lang="en-US" dirty="0"/>
              <a:t> </a:t>
            </a:r>
            <a:r>
              <a:rPr lang="en-US" dirty="0" err="1"/>
              <a:t>hingga</a:t>
            </a:r>
            <a:r>
              <a:rPr lang="en-US" dirty="0"/>
              <a:t> </a:t>
            </a:r>
            <a:r>
              <a:rPr lang="en-US" dirty="0" err="1"/>
              <a:t>keluar</a:t>
            </a:r>
            <a:r>
              <a:rPr lang="en-US" dirty="0"/>
              <a:t> </a:t>
            </a:r>
            <a:r>
              <a:rPr lang="en-US" dirty="0" err="1"/>
              <a:t>nanahnya</a:t>
            </a:r>
            <a:r>
              <a:rPr lang="en-US" dirty="0"/>
              <a:t>”.</a:t>
            </a:r>
          </a:p>
          <a:p>
            <a:pPr marL="0" indent="0" algn="just">
              <a:lnSpc>
                <a:spcPct val="100000"/>
              </a:lnSpc>
              <a:buNone/>
            </a:pPr>
            <a:endParaRPr lang="en-US" i="1" dirty="0"/>
          </a:p>
          <a:p>
            <a:pPr marL="0" indent="0" algn="just">
              <a:lnSpc>
                <a:spcPct val="100000"/>
              </a:lnSpc>
              <a:buNone/>
            </a:pPr>
            <a:r>
              <a:rPr lang="en-US" i="1" dirty="0"/>
              <a:t>“</a:t>
            </a:r>
            <a:r>
              <a:rPr lang="en-US" dirty="0"/>
              <a:t>Gigi yang </a:t>
            </a:r>
            <a:r>
              <a:rPr lang="en-US" dirty="0" err="1"/>
              <a:t>berlubang</a:t>
            </a:r>
            <a:r>
              <a:rPr lang="en-US" dirty="0"/>
              <a:t> </a:t>
            </a:r>
            <a:r>
              <a:rPr lang="en-US" dirty="0" err="1"/>
              <a:t>akibat</a:t>
            </a:r>
            <a:r>
              <a:rPr lang="en-US" dirty="0"/>
              <a:t> </a:t>
            </a:r>
            <a:r>
              <a:rPr lang="en-US" dirty="0" err="1"/>
              <a:t>ada</a:t>
            </a:r>
            <a:r>
              <a:rPr lang="en-US" dirty="0"/>
              <a:t> </a:t>
            </a:r>
            <a:r>
              <a:rPr lang="en-US" dirty="0" err="1"/>
              <a:t>cacing</a:t>
            </a:r>
            <a:r>
              <a:rPr lang="en-US" dirty="0"/>
              <a:t> yang </a:t>
            </a:r>
            <a:r>
              <a:rPr lang="en-US" dirty="0" err="1"/>
              <a:t>menyebabkan</a:t>
            </a:r>
            <a:r>
              <a:rPr lang="en-US" dirty="0"/>
              <a:t> </a:t>
            </a:r>
            <a:r>
              <a:rPr lang="en-US" dirty="0" err="1"/>
              <a:t>perlubangan</a:t>
            </a:r>
            <a:r>
              <a:rPr lang="en-US" dirty="0"/>
              <a:t>, </a:t>
            </a:r>
            <a:r>
              <a:rPr lang="en-US" dirty="0" err="1"/>
              <a:t>oleh</a:t>
            </a:r>
            <a:r>
              <a:rPr lang="en-US" dirty="0"/>
              <a:t> </a:t>
            </a:r>
            <a:r>
              <a:rPr lang="en-US" dirty="0" err="1"/>
              <a:t>karena</a:t>
            </a:r>
            <a:r>
              <a:rPr lang="en-US" dirty="0"/>
              <a:t> </a:t>
            </a:r>
            <a:r>
              <a:rPr lang="en-US" dirty="0" err="1"/>
              <a:t>itu</a:t>
            </a:r>
            <a:r>
              <a:rPr lang="en-US" dirty="0"/>
              <a:t>, </a:t>
            </a:r>
            <a:r>
              <a:rPr lang="en-US" dirty="0" err="1"/>
              <a:t>perlu</a:t>
            </a:r>
            <a:r>
              <a:rPr lang="en-US" dirty="0"/>
              <a:t> </a:t>
            </a:r>
            <a:r>
              <a:rPr lang="en-US" dirty="0" err="1"/>
              <a:t>diberi</a:t>
            </a:r>
            <a:r>
              <a:rPr lang="en-US" dirty="0"/>
              <a:t> </a:t>
            </a:r>
            <a:r>
              <a:rPr lang="en-US" dirty="0" err="1"/>
              <a:t>kapas</a:t>
            </a:r>
            <a:r>
              <a:rPr lang="en-US" dirty="0"/>
              <a:t> </a:t>
            </a:r>
            <a:r>
              <a:rPr lang="en-US" dirty="0" err="1"/>
              <a:t>dan</a:t>
            </a:r>
            <a:r>
              <a:rPr lang="en-US" dirty="0"/>
              <a:t> </a:t>
            </a:r>
            <a:r>
              <a:rPr lang="en-US" dirty="0" err="1"/>
              <a:t>campuran</a:t>
            </a:r>
            <a:r>
              <a:rPr lang="en-US" dirty="0"/>
              <a:t> </a:t>
            </a:r>
            <a:r>
              <a:rPr lang="en-US" dirty="0" err="1"/>
              <a:t>minyak</a:t>
            </a:r>
            <a:r>
              <a:rPr lang="en-US" dirty="0"/>
              <a:t> </a:t>
            </a:r>
            <a:r>
              <a:rPr lang="en-US" dirty="0" err="1"/>
              <a:t>cengkeh</a:t>
            </a:r>
            <a:r>
              <a:rPr lang="en-US" dirty="0"/>
              <a:t> agar </a:t>
            </a:r>
            <a:r>
              <a:rPr lang="en-US" dirty="0" err="1"/>
              <a:t>cacing</a:t>
            </a:r>
            <a:r>
              <a:rPr lang="en-US" dirty="0"/>
              <a:t> </a:t>
            </a:r>
            <a:r>
              <a:rPr lang="en-US" dirty="0" err="1"/>
              <a:t>mati</a:t>
            </a:r>
            <a:r>
              <a:rPr lang="en-US" dirty="0"/>
              <a:t>, </a:t>
            </a:r>
            <a:r>
              <a:rPr lang="en-US" dirty="0" err="1"/>
              <a:t>lalu</a:t>
            </a:r>
            <a:r>
              <a:rPr lang="en-US" dirty="0"/>
              <a:t> </a:t>
            </a:r>
            <a:r>
              <a:rPr lang="en-US" dirty="0" err="1"/>
              <a:t>gigi</a:t>
            </a:r>
            <a:r>
              <a:rPr lang="en-US" dirty="0"/>
              <a:t> </a:t>
            </a:r>
            <a:r>
              <a:rPr lang="en-US" dirty="0" err="1"/>
              <a:t>sehat</a:t>
            </a:r>
            <a:r>
              <a:rPr lang="en-US" dirty="0"/>
              <a:t> </a:t>
            </a:r>
            <a:r>
              <a:rPr lang="en-US" dirty="0" err="1"/>
              <a:t>kembali</a:t>
            </a:r>
            <a:r>
              <a:rPr lang="en-US" dirty="0"/>
              <a:t>”</a:t>
            </a:r>
          </a:p>
          <a:p>
            <a:pPr marL="0" indent="0" algn="just">
              <a:lnSpc>
                <a:spcPct val="100000"/>
              </a:lnSpc>
              <a:buNone/>
            </a:pPr>
            <a:endParaRPr lang="en-US" i="1" dirty="0"/>
          </a:p>
          <a:p>
            <a:pPr marL="0" indent="0" algn="just">
              <a:lnSpc>
                <a:spcPct val="100000"/>
              </a:lnSpc>
              <a:buNone/>
            </a:pPr>
            <a:r>
              <a:rPr lang="en-US" i="1" dirty="0" err="1"/>
              <a:t>Dlsb</a:t>
            </a:r>
            <a:r>
              <a:rPr lang="en-US" i="1" dirty="0"/>
              <a:t>.</a:t>
            </a:r>
          </a:p>
        </p:txBody>
      </p:sp>
    </p:spTree>
    <p:extLst>
      <p:ext uri="{BB962C8B-B14F-4D97-AF65-F5344CB8AC3E}">
        <p14:creationId xmlns:p14="http://schemas.microsoft.com/office/powerpoint/2010/main" val="1533323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8F6607-E787-874D-850D-E646D8DF3F0D}"/>
              </a:ext>
            </a:extLst>
          </p:cNvPr>
          <p:cNvSpPr>
            <a:spLocks noGrp="1"/>
          </p:cNvSpPr>
          <p:nvPr>
            <p:ph type="title"/>
          </p:nvPr>
        </p:nvSpPr>
        <p:spPr/>
        <p:txBody>
          <a:bodyPr/>
          <a:lstStyle/>
          <a:p>
            <a:r>
              <a:rPr lang="en-US" dirty="0" err="1"/>
              <a:t>Terima</a:t>
            </a:r>
            <a:r>
              <a:rPr lang="en-US" dirty="0"/>
              <a:t> Kasih</a:t>
            </a:r>
          </a:p>
        </p:txBody>
      </p:sp>
      <p:sp>
        <p:nvSpPr>
          <p:cNvPr id="5" name="Text Placeholder 4">
            <a:extLst>
              <a:ext uri="{FF2B5EF4-FFF2-40B4-BE49-F238E27FC236}">
                <a16:creationId xmlns:a16="http://schemas.microsoft.com/office/drawing/2014/main" id="{6FC2C11E-F012-BB49-B13D-A4AB815F4B66}"/>
              </a:ext>
            </a:extLst>
          </p:cNvPr>
          <p:cNvSpPr>
            <a:spLocks noGrp="1"/>
          </p:cNvSpPr>
          <p:nvPr>
            <p:ph type="body" idx="1"/>
          </p:nvPr>
        </p:nvSpPr>
        <p:spPr/>
        <p:txBody>
          <a:bodyPr/>
          <a:lstStyle/>
          <a:p>
            <a:r>
              <a:rPr lang="en-US" dirty="0" err="1"/>
              <a:t>Gilang</a:t>
            </a:r>
            <a:r>
              <a:rPr lang="en-US" dirty="0"/>
              <a:t> R. </a:t>
            </a:r>
            <a:r>
              <a:rPr lang="en-US" dirty="0" err="1"/>
              <a:t>SabdhoWening</a:t>
            </a:r>
            <a:r>
              <a:rPr lang="en-US" dirty="0"/>
              <a:t>, </a:t>
            </a:r>
            <a:r>
              <a:rPr lang="en-US" dirty="0" err="1"/>
              <a:t>drg</a:t>
            </a:r>
            <a:r>
              <a:rPr lang="en-US" dirty="0"/>
              <a:t>., </a:t>
            </a:r>
            <a:r>
              <a:rPr lang="en-US" dirty="0" err="1"/>
              <a:t>M.Kes</a:t>
            </a:r>
            <a:endParaRPr lang="en-US" dirty="0"/>
          </a:p>
        </p:txBody>
      </p:sp>
    </p:spTree>
    <p:extLst>
      <p:ext uri="{BB962C8B-B14F-4D97-AF65-F5344CB8AC3E}">
        <p14:creationId xmlns:p14="http://schemas.microsoft.com/office/powerpoint/2010/main" val="394882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SEJARAH PROMOSI KESEHATAN</a:t>
            </a:r>
          </a:p>
        </p:txBody>
      </p:sp>
      <p:sp>
        <p:nvSpPr>
          <p:cNvPr id="3" name="Content Placeholder 2"/>
          <p:cNvSpPr>
            <a:spLocks noGrp="1"/>
          </p:cNvSpPr>
          <p:nvPr>
            <p:ph idx="1"/>
          </p:nvPr>
        </p:nvSpPr>
        <p:spPr/>
        <p:txBody>
          <a:bodyPr>
            <a:normAutofit fontScale="77500" lnSpcReduction="20000"/>
          </a:bodyPr>
          <a:lstStyle/>
          <a:p>
            <a:r>
              <a:rPr lang="en-US" sz="3600" dirty="0"/>
              <a:t>Era Propaganda </a:t>
            </a:r>
            <a:r>
              <a:rPr lang="en-US" sz="3600" dirty="0" err="1"/>
              <a:t>Kesehatan</a:t>
            </a:r>
            <a:r>
              <a:rPr lang="en-US" sz="3600" dirty="0"/>
              <a:t> </a:t>
            </a:r>
            <a:r>
              <a:rPr lang="fi-FI" sz="3600" dirty="0"/>
              <a:t>&amp; Pendidikan Kesehatan Masyarakat (1808 – 1960)</a:t>
            </a:r>
          </a:p>
          <a:p>
            <a:r>
              <a:rPr lang="en-US" sz="3600" dirty="0"/>
              <a:t>Era </a:t>
            </a:r>
            <a:r>
              <a:rPr lang="en-US" sz="3600" dirty="0" err="1"/>
              <a:t>Pendidikan</a:t>
            </a:r>
            <a:r>
              <a:rPr lang="en-US" sz="3600" dirty="0"/>
              <a:t> </a:t>
            </a:r>
            <a:r>
              <a:rPr lang="en-US" sz="3600" dirty="0" err="1"/>
              <a:t>Kesehatan</a:t>
            </a:r>
            <a:r>
              <a:rPr lang="en-US" sz="3600" dirty="0"/>
              <a:t> Dan </a:t>
            </a:r>
            <a:r>
              <a:rPr lang="en-US" sz="3600" dirty="0" err="1"/>
              <a:t>Penyuluhan</a:t>
            </a:r>
            <a:r>
              <a:rPr lang="en-US" sz="3600" dirty="0"/>
              <a:t> </a:t>
            </a:r>
            <a:r>
              <a:rPr lang="en-US" sz="3600" dirty="0" err="1"/>
              <a:t>Kesehatan</a:t>
            </a:r>
            <a:r>
              <a:rPr lang="en-US" sz="3600" dirty="0"/>
              <a:t> (1960 – 1980)</a:t>
            </a:r>
          </a:p>
          <a:p>
            <a:r>
              <a:rPr lang="en-US" sz="3600" dirty="0"/>
              <a:t>Era</a:t>
            </a:r>
            <a:r>
              <a:rPr lang="nn-NO" sz="3600" dirty="0"/>
              <a:t> PMKD Posyandu &amp; Penyuluhan Kesehatan Melalui Media Elektronik (1975 -1995)</a:t>
            </a:r>
          </a:p>
          <a:p>
            <a:r>
              <a:rPr lang="nn-NO" sz="3600" dirty="0"/>
              <a:t>Era Paradigma Sehat (1995-Sekarang)</a:t>
            </a:r>
            <a:endParaRPr lang="en-US" sz="3600" dirty="0"/>
          </a:p>
          <a:p>
            <a:endParaRPr lang="en-US" sz="3600" dirty="0"/>
          </a:p>
        </p:txBody>
      </p:sp>
    </p:spTree>
    <p:extLst>
      <p:ext uri="{BB962C8B-B14F-4D97-AF65-F5344CB8AC3E}">
        <p14:creationId xmlns:p14="http://schemas.microsoft.com/office/powerpoint/2010/main" val="11924996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ERA PROPAGANDA KESEHATAN </a:t>
            </a:r>
            <a:r>
              <a:rPr lang="fi-FI" sz="3200" dirty="0"/>
              <a:t>&amp; PENDIDIKAN KESEHATAN MASYARAKAT (1808 – 1960)</a:t>
            </a:r>
            <a:endParaRPr lang="en-US" sz="3200" dirty="0"/>
          </a:p>
        </p:txBody>
      </p:sp>
      <p:sp>
        <p:nvSpPr>
          <p:cNvPr id="3" name="Content Placeholder 2"/>
          <p:cNvSpPr>
            <a:spLocks noGrp="1"/>
          </p:cNvSpPr>
          <p:nvPr>
            <p:ph idx="1"/>
          </p:nvPr>
        </p:nvSpPr>
        <p:spPr/>
        <p:txBody>
          <a:bodyPr>
            <a:normAutofit fontScale="92500" lnSpcReduction="10000"/>
          </a:bodyPr>
          <a:lstStyle/>
          <a:p>
            <a:pPr>
              <a:lnSpc>
                <a:spcPct val="120000"/>
              </a:lnSpc>
              <a:spcBef>
                <a:spcPts val="0"/>
              </a:spcBef>
              <a:buClr>
                <a:srgbClr val="D16349"/>
              </a:buClr>
              <a:buFont typeface="Wingdings 2" panose="05020102010507070707" pitchFamily="18" charset="2"/>
              <a:buChar char=""/>
            </a:pPr>
            <a:r>
              <a:rPr lang="en-US" altLang="en-US" dirty="0" err="1"/>
              <a:t>Promosi</a:t>
            </a:r>
            <a:r>
              <a:rPr lang="en-US" altLang="en-US" dirty="0"/>
              <a:t> </a:t>
            </a:r>
            <a:r>
              <a:rPr lang="en-US" altLang="en-US" dirty="0" err="1"/>
              <a:t>kesehatan</a:t>
            </a:r>
            <a:r>
              <a:rPr lang="en-US" altLang="en-US" dirty="0"/>
              <a:t> </a:t>
            </a:r>
            <a:r>
              <a:rPr lang="en-US" altLang="en-US" dirty="0" err="1"/>
              <a:t>telah</a:t>
            </a:r>
            <a:r>
              <a:rPr lang="en-US" altLang="en-US" dirty="0"/>
              <a:t> </a:t>
            </a:r>
            <a:r>
              <a:rPr lang="en-US" altLang="en-US" dirty="0" err="1"/>
              <a:t>dilaksanakan</a:t>
            </a:r>
            <a:r>
              <a:rPr lang="en-US" altLang="en-US" dirty="0"/>
              <a:t> </a:t>
            </a:r>
            <a:r>
              <a:rPr lang="en-US" altLang="en-US" dirty="0" err="1"/>
              <a:t>sejak</a:t>
            </a:r>
            <a:r>
              <a:rPr lang="en-US" altLang="en-US" dirty="0"/>
              <a:t> zaman </a:t>
            </a:r>
            <a:r>
              <a:rPr lang="en-US" altLang="en-US" dirty="0" err="1"/>
              <a:t>penjajahan</a:t>
            </a:r>
            <a:r>
              <a:rPr lang="en-US" altLang="en-US" dirty="0"/>
              <a:t> yang </a:t>
            </a:r>
            <a:r>
              <a:rPr lang="en-US" altLang="en-US" dirty="0" err="1"/>
              <a:t>dikenal</a:t>
            </a:r>
            <a:r>
              <a:rPr lang="en-US" altLang="en-US" dirty="0"/>
              <a:t> </a:t>
            </a:r>
            <a:r>
              <a:rPr lang="en-US" altLang="en-US" dirty="0" err="1"/>
              <a:t>dengan</a:t>
            </a:r>
            <a:r>
              <a:rPr lang="en-US" altLang="en-US" dirty="0"/>
              <a:t> </a:t>
            </a:r>
            <a:r>
              <a:rPr lang="en-US" altLang="en-US" dirty="0" err="1"/>
              <a:t>nama</a:t>
            </a:r>
            <a:r>
              <a:rPr lang="en-US" altLang="en-US" dirty="0"/>
              <a:t> propaganda </a:t>
            </a:r>
            <a:r>
              <a:rPr lang="en-US" altLang="en-US" dirty="0" err="1"/>
              <a:t>kesehatan</a:t>
            </a:r>
            <a:r>
              <a:rPr lang="en-US" altLang="en-US" dirty="0"/>
              <a:t>. Propaganda </a:t>
            </a:r>
            <a:r>
              <a:rPr lang="en-US" altLang="en-US" dirty="0" err="1"/>
              <a:t>merupakan</a:t>
            </a:r>
            <a:r>
              <a:rPr lang="en-US" altLang="en-US" dirty="0"/>
              <a:t> </a:t>
            </a:r>
            <a:r>
              <a:rPr lang="en-US" altLang="en-US" dirty="0" err="1"/>
              <a:t>upaya</a:t>
            </a:r>
            <a:r>
              <a:rPr lang="en-US" altLang="en-US" dirty="0"/>
              <a:t> </a:t>
            </a:r>
            <a:r>
              <a:rPr lang="en-US" altLang="en-US" dirty="0" err="1"/>
              <a:t>menawarkan</a:t>
            </a:r>
            <a:r>
              <a:rPr lang="en-US" altLang="en-US" dirty="0"/>
              <a:t> &amp; </a:t>
            </a:r>
            <a:r>
              <a:rPr lang="en-US" altLang="en-US" dirty="0" err="1"/>
              <a:t>mempromosikan</a:t>
            </a:r>
            <a:r>
              <a:rPr lang="en-US" altLang="en-US" dirty="0"/>
              <a:t> </a:t>
            </a:r>
            <a:r>
              <a:rPr lang="en-US" altLang="en-US" dirty="0" err="1"/>
              <a:t>dalam</a:t>
            </a:r>
            <a:r>
              <a:rPr lang="en-US" altLang="en-US" dirty="0"/>
              <a:t> </a:t>
            </a:r>
            <a:r>
              <a:rPr lang="en-US" altLang="en-US" dirty="0" err="1"/>
              <a:t>upaya</a:t>
            </a:r>
            <a:r>
              <a:rPr lang="en-US" altLang="en-US" dirty="0"/>
              <a:t> </a:t>
            </a:r>
            <a:r>
              <a:rPr lang="en-US" altLang="en-US" dirty="0" err="1"/>
              <a:t>mempengaruhi</a:t>
            </a:r>
            <a:r>
              <a:rPr lang="en-US" altLang="en-US" dirty="0"/>
              <a:t> </a:t>
            </a:r>
            <a:r>
              <a:rPr lang="en-US" altLang="en-US" dirty="0" err="1"/>
              <a:t>masyarakat</a:t>
            </a:r>
            <a:endParaRPr lang="en-US" altLang="en-US" dirty="0"/>
          </a:p>
          <a:p>
            <a:pPr>
              <a:lnSpc>
                <a:spcPct val="120000"/>
              </a:lnSpc>
              <a:spcBef>
                <a:spcPts val="0"/>
              </a:spcBef>
              <a:buClr>
                <a:srgbClr val="D16349"/>
              </a:buClr>
              <a:buFont typeface="Wingdings 2" panose="05020102010507070707" pitchFamily="18" charset="2"/>
              <a:buChar char=""/>
            </a:pPr>
            <a:r>
              <a:rPr lang="en-US" altLang="en-US" dirty="0" err="1"/>
              <a:t>Tahun</a:t>
            </a:r>
            <a:r>
              <a:rPr lang="en-US" altLang="en-US" dirty="0"/>
              <a:t> 1925 </a:t>
            </a:r>
            <a:r>
              <a:rPr lang="en-US" altLang="en-US" dirty="0" err="1"/>
              <a:t>dibentuk</a:t>
            </a:r>
            <a:r>
              <a:rPr lang="en-US" altLang="en-US" dirty="0"/>
              <a:t> </a:t>
            </a:r>
            <a:r>
              <a:rPr lang="en-US" altLang="en-US" dirty="0" err="1"/>
              <a:t>Jawatan</a:t>
            </a:r>
            <a:r>
              <a:rPr lang="en-US" altLang="en-US" dirty="0"/>
              <a:t> </a:t>
            </a:r>
            <a:r>
              <a:rPr lang="en-US" altLang="en-US" dirty="0" err="1"/>
              <a:t>Kesehatan</a:t>
            </a:r>
            <a:r>
              <a:rPr lang="en-US" altLang="en-US" dirty="0"/>
              <a:t> Rakyat yang </a:t>
            </a:r>
            <a:r>
              <a:rPr lang="en-US" altLang="en-US" dirty="0" err="1"/>
              <a:t>berorientasi</a:t>
            </a:r>
            <a:r>
              <a:rPr lang="en-US" altLang="en-US" dirty="0"/>
              <a:t> </a:t>
            </a:r>
            <a:r>
              <a:rPr lang="en-US" altLang="en-US" dirty="0" err="1"/>
              <a:t>mempertinggi</a:t>
            </a:r>
            <a:r>
              <a:rPr lang="en-US" altLang="en-US" dirty="0"/>
              <a:t> </a:t>
            </a:r>
            <a:r>
              <a:rPr lang="en-US" altLang="en-US" dirty="0" err="1"/>
              <a:t>kesehatan</a:t>
            </a:r>
            <a:r>
              <a:rPr lang="en-US" altLang="en-US" dirty="0"/>
              <a:t> </a:t>
            </a:r>
            <a:r>
              <a:rPr lang="en-US" altLang="en-US" dirty="0" err="1"/>
              <a:t>rakyat</a:t>
            </a:r>
            <a:r>
              <a:rPr lang="en-US" altLang="en-US" dirty="0"/>
              <a:t> </a:t>
            </a:r>
            <a:r>
              <a:rPr lang="en-US" altLang="en-US" dirty="0" err="1"/>
              <a:t>secara</a:t>
            </a:r>
            <a:r>
              <a:rPr lang="en-US" altLang="en-US" dirty="0"/>
              <a:t> </a:t>
            </a:r>
            <a:r>
              <a:rPr lang="en-US" altLang="en-US" dirty="0" err="1"/>
              <a:t>keseluruhan</a:t>
            </a:r>
            <a:endParaRPr lang="en-US" altLang="en-US" dirty="0"/>
          </a:p>
          <a:p>
            <a:pPr>
              <a:lnSpc>
                <a:spcPct val="120000"/>
              </a:lnSpc>
              <a:spcBef>
                <a:spcPts val="0"/>
              </a:spcBef>
              <a:buClr>
                <a:srgbClr val="D16349"/>
              </a:buClr>
              <a:buFont typeface="Wingdings 2" panose="05020102010507070707" pitchFamily="18" charset="2"/>
              <a:buChar char=""/>
            </a:pPr>
            <a:r>
              <a:rPr lang="en-US" altLang="en-US" dirty="0" err="1"/>
              <a:t>Karakteristik</a:t>
            </a:r>
            <a:r>
              <a:rPr lang="en-US" altLang="en-US" dirty="0"/>
              <a:t> </a:t>
            </a:r>
            <a:r>
              <a:rPr lang="en-US" altLang="en-US" dirty="0" err="1"/>
              <a:t>usaha</a:t>
            </a:r>
            <a:r>
              <a:rPr lang="en-US" altLang="en-US" dirty="0"/>
              <a:t> </a:t>
            </a:r>
            <a:r>
              <a:rPr lang="en-US" altLang="en-US" dirty="0" err="1"/>
              <a:t>kesehatan</a:t>
            </a:r>
            <a:r>
              <a:rPr lang="en-US" altLang="en-US" dirty="0"/>
              <a:t> </a:t>
            </a:r>
            <a:r>
              <a:rPr lang="en-US" altLang="en-US" dirty="0" err="1"/>
              <a:t>rakyat</a:t>
            </a:r>
            <a:r>
              <a:rPr lang="en-US" altLang="en-US" dirty="0"/>
              <a:t> masa </a:t>
            </a:r>
            <a:r>
              <a:rPr lang="en-US" altLang="en-US" dirty="0" err="1"/>
              <a:t>itu</a:t>
            </a:r>
            <a:r>
              <a:rPr lang="en-US" altLang="en-US" dirty="0"/>
              <a:t>: </a:t>
            </a:r>
          </a:p>
          <a:p>
            <a:pPr marL="739775" indent="-511175">
              <a:lnSpc>
                <a:spcPct val="120000"/>
              </a:lnSpc>
              <a:spcBef>
                <a:spcPts val="0"/>
              </a:spcBef>
              <a:buClrTx/>
              <a:buSzTx/>
              <a:buFont typeface="+mj-lt"/>
              <a:buAutoNum type="arabicPeriod"/>
            </a:pPr>
            <a:r>
              <a:rPr lang="en-US" altLang="en-US" dirty="0" err="1"/>
              <a:t>Bersifat</a:t>
            </a:r>
            <a:r>
              <a:rPr lang="en-US" altLang="en-US" dirty="0"/>
              <a:t> </a:t>
            </a:r>
            <a:r>
              <a:rPr lang="en-US" altLang="en-US" dirty="0" err="1"/>
              <a:t>kuratif</a:t>
            </a:r>
            <a:r>
              <a:rPr lang="en-US" altLang="en-US" dirty="0"/>
              <a:t> (</a:t>
            </a:r>
            <a:r>
              <a:rPr lang="en-US" altLang="en-US" dirty="0" err="1"/>
              <a:t>perawatan</a:t>
            </a:r>
            <a:r>
              <a:rPr lang="en-US" altLang="en-US" dirty="0"/>
              <a:t>)</a:t>
            </a:r>
          </a:p>
          <a:p>
            <a:pPr marL="739775" indent="-511175">
              <a:lnSpc>
                <a:spcPct val="120000"/>
              </a:lnSpc>
              <a:spcBef>
                <a:spcPts val="0"/>
              </a:spcBef>
              <a:buClrTx/>
              <a:buSzTx/>
              <a:buFont typeface="+mj-lt"/>
              <a:buAutoNum type="arabicPeriod"/>
            </a:pPr>
            <a:r>
              <a:rPr lang="en-US" altLang="en-US" dirty="0" err="1"/>
              <a:t>Bersifat</a:t>
            </a:r>
            <a:r>
              <a:rPr lang="en-US" altLang="en-US" dirty="0"/>
              <a:t> </a:t>
            </a:r>
            <a:r>
              <a:rPr lang="en-US" altLang="en-US" dirty="0" err="1"/>
              <a:t>pengobatan</a:t>
            </a:r>
            <a:r>
              <a:rPr lang="en-US" altLang="en-US" dirty="0"/>
              <a:t> </a:t>
            </a:r>
          </a:p>
          <a:p>
            <a:pPr marL="739775" indent="-511175">
              <a:lnSpc>
                <a:spcPct val="120000"/>
              </a:lnSpc>
              <a:spcBef>
                <a:spcPts val="0"/>
              </a:spcBef>
              <a:buClrTx/>
              <a:buSzTx/>
              <a:buFont typeface="+mj-lt"/>
              <a:buAutoNum type="arabicPeriod"/>
            </a:pPr>
            <a:r>
              <a:rPr lang="en-US" altLang="en-US" dirty="0" err="1"/>
              <a:t>Preventif</a:t>
            </a:r>
            <a:r>
              <a:rPr lang="en-US" altLang="en-US" dirty="0"/>
              <a:t> </a:t>
            </a:r>
            <a:r>
              <a:rPr lang="en-US" altLang="en-US" dirty="0" err="1"/>
              <a:t>parsial</a:t>
            </a:r>
            <a:r>
              <a:rPr lang="en-US" altLang="en-US" dirty="0"/>
              <a:t> (</a:t>
            </a:r>
            <a:r>
              <a:rPr lang="en-US" altLang="en-US" dirty="0" err="1"/>
              <a:t>vaksinasi</a:t>
            </a:r>
            <a:r>
              <a:rPr lang="en-US" altLang="en-US" dirty="0"/>
              <a:t> </a:t>
            </a:r>
            <a:r>
              <a:rPr lang="en-US" altLang="en-US" dirty="0" err="1"/>
              <a:t>cacar</a:t>
            </a:r>
            <a:r>
              <a:rPr lang="en-US" altLang="en-US" dirty="0"/>
              <a:t> </a:t>
            </a:r>
            <a:r>
              <a:rPr lang="en-US" altLang="en-US" dirty="0" err="1"/>
              <a:t>secara</a:t>
            </a:r>
            <a:r>
              <a:rPr lang="en-US" altLang="en-US" dirty="0"/>
              <a:t> </a:t>
            </a:r>
            <a:r>
              <a:rPr lang="en-US" altLang="en-US" dirty="0" err="1"/>
              <a:t>terbatas</a:t>
            </a:r>
            <a:r>
              <a:rPr lang="en-US" altLang="en-US" dirty="0"/>
              <a:t>) </a:t>
            </a:r>
          </a:p>
          <a:p>
            <a:pPr marL="739775" indent="-511175">
              <a:lnSpc>
                <a:spcPct val="120000"/>
              </a:lnSpc>
              <a:spcBef>
                <a:spcPts val="0"/>
              </a:spcBef>
              <a:buClrTx/>
              <a:buSzTx/>
              <a:buFont typeface="+mj-lt"/>
              <a:buAutoNum type="arabicPeriod"/>
            </a:pPr>
            <a:r>
              <a:rPr lang="en-US" altLang="en-US" dirty="0" err="1"/>
              <a:t>Penggunaan</a:t>
            </a:r>
            <a:r>
              <a:rPr lang="en-US" altLang="en-US" dirty="0"/>
              <a:t> media yang </a:t>
            </a:r>
            <a:r>
              <a:rPr lang="en-US" altLang="en-US" dirty="0" err="1"/>
              <a:t>bersifat</a:t>
            </a:r>
            <a:r>
              <a:rPr lang="en-US" altLang="en-US" dirty="0"/>
              <a:t> </a:t>
            </a:r>
            <a:r>
              <a:rPr lang="en-US" altLang="en-US" dirty="0" err="1"/>
              <a:t>sederhana</a:t>
            </a:r>
            <a:r>
              <a:rPr lang="en-US" altLang="en-US" dirty="0"/>
              <a:t> </a:t>
            </a:r>
            <a:r>
              <a:rPr lang="en-US" altLang="en-US" dirty="0" err="1"/>
              <a:t>misal</a:t>
            </a:r>
            <a:r>
              <a:rPr lang="en-US" altLang="en-US" dirty="0"/>
              <a:t>: </a:t>
            </a:r>
            <a:r>
              <a:rPr lang="en-US" altLang="en-US" dirty="0" err="1"/>
              <a:t>gambar</a:t>
            </a:r>
            <a:r>
              <a:rPr lang="en-US" altLang="en-US" dirty="0"/>
              <a:t> </a:t>
            </a:r>
            <a:r>
              <a:rPr lang="en-US" altLang="en-US" dirty="0" err="1"/>
              <a:t>dinding</a:t>
            </a:r>
            <a:r>
              <a:rPr lang="en-US" altLang="en-US" dirty="0"/>
              <a:t>, </a:t>
            </a:r>
            <a:r>
              <a:rPr lang="en-US" altLang="en-US" dirty="0" err="1"/>
              <a:t>penerbitan</a:t>
            </a:r>
            <a:r>
              <a:rPr lang="en-US" altLang="en-US" dirty="0"/>
              <a:t> </a:t>
            </a:r>
            <a:r>
              <a:rPr lang="en-US" altLang="en-US" dirty="0" err="1"/>
              <a:t>dan</a:t>
            </a:r>
            <a:r>
              <a:rPr lang="en-US" altLang="en-US" dirty="0"/>
              <a:t> film </a:t>
            </a:r>
            <a:r>
              <a:rPr lang="en-US" altLang="en-US" dirty="0" err="1"/>
              <a:t>kesehatan</a:t>
            </a:r>
            <a:r>
              <a:rPr lang="en-US" altLang="en-US" dirty="0"/>
              <a:t>. </a:t>
            </a:r>
          </a:p>
        </p:txBody>
      </p:sp>
    </p:spTree>
    <p:extLst>
      <p:ext uri="{BB962C8B-B14F-4D97-AF65-F5344CB8AC3E}">
        <p14:creationId xmlns:p14="http://schemas.microsoft.com/office/powerpoint/2010/main" val="3804647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ERA PENDIDIKAN KESEHATAN DAN PENYULUHAN KESEHATAN (1960 – 1980)</a:t>
            </a:r>
          </a:p>
        </p:txBody>
      </p:sp>
      <p:sp>
        <p:nvSpPr>
          <p:cNvPr id="3" name="Content Placeholder 2"/>
          <p:cNvSpPr>
            <a:spLocks noGrp="1"/>
          </p:cNvSpPr>
          <p:nvPr>
            <p:ph idx="1"/>
          </p:nvPr>
        </p:nvSpPr>
        <p:spPr/>
        <p:txBody>
          <a:bodyPr>
            <a:normAutofit/>
          </a:bodyPr>
          <a:lstStyle/>
          <a:p>
            <a:pPr>
              <a:lnSpc>
                <a:spcPct val="100000"/>
              </a:lnSpc>
              <a:spcBef>
                <a:spcPts val="538"/>
              </a:spcBef>
              <a:spcAft>
                <a:spcPts val="1425"/>
              </a:spcAft>
              <a:buClr>
                <a:srgbClr val="D16349"/>
              </a:buClr>
              <a:buFont typeface="Wingdings 2" panose="05020102010507070707" pitchFamily="18" charset="2"/>
              <a:buChar char=""/>
            </a:pPr>
            <a:r>
              <a:rPr lang="en-US" altLang="en-US" dirty="0" err="1"/>
              <a:t>Pendidikan</a:t>
            </a:r>
            <a:r>
              <a:rPr lang="en-US" altLang="en-US" dirty="0"/>
              <a:t> </a:t>
            </a:r>
            <a:r>
              <a:rPr lang="en-US" altLang="en-US" dirty="0" err="1"/>
              <a:t>Kesehatan</a:t>
            </a:r>
            <a:r>
              <a:rPr lang="en-US" altLang="en-US" dirty="0"/>
              <a:t> </a:t>
            </a:r>
            <a:r>
              <a:rPr lang="en-US" altLang="en-US" dirty="0" err="1"/>
              <a:t>merupakan</a:t>
            </a:r>
            <a:r>
              <a:rPr lang="en-US" altLang="en-US" dirty="0"/>
              <a:t> </a:t>
            </a:r>
            <a:r>
              <a:rPr lang="en-US" altLang="en-US" dirty="0" err="1"/>
              <a:t>upaya</a:t>
            </a:r>
            <a:r>
              <a:rPr lang="en-US" altLang="en-US" dirty="0"/>
              <a:t> yang </a:t>
            </a:r>
            <a:r>
              <a:rPr lang="en-US" altLang="en-US" dirty="0" err="1"/>
              <a:t>ditekankan</a:t>
            </a:r>
            <a:r>
              <a:rPr lang="en-US" altLang="en-US" dirty="0"/>
              <a:t> </a:t>
            </a:r>
            <a:r>
              <a:rPr lang="en-US" altLang="en-US" dirty="0" err="1"/>
              <a:t>pada</a:t>
            </a:r>
            <a:r>
              <a:rPr lang="en-US" altLang="en-US" dirty="0"/>
              <a:t> </a:t>
            </a:r>
            <a:r>
              <a:rPr lang="en-US" altLang="en-US" dirty="0" err="1"/>
              <a:t>terjadinya</a:t>
            </a:r>
            <a:r>
              <a:rPr lang="en-US" altLang="en-US" dirty="0"/>
              <a:t> </a:t>
            </a:r>
            <a:r>
              <a:rPr lang="en-US" altLang="en-US" dirty="0" err="1"/>
              <a:t>perubahan</a:t>
            </a:r>
            <a:r>
              <a:rPr lang="en-US" altLang="en-US" dirty="0"/>
              <a:t> </a:t>
            </a:r>
            <a:r>
              <a:rPr lang="en-US" altLang="en-US" dirty="0" err="1"/>
              <a:t>perilaku</a:t>
            </a:r>
            <a:r>
              <a:rPr lang="en-US" altLang="en-US" dirty="0"/>
              <a:t>, </a:t>
            </a:r>
            <a:r>
              <a:rPr lang="en-US" altLang="en-US" dirty="0" err="1"/>
              <a:t>baik</a:t>
            </a:r>
            <a:r>
              <a:rPr lang="en-US" altLang="en-US" dirty="0"/>
              <a:t> </a:t>
            </a:r>
            <a:r>
              <a:rPr lang="en-US" altLang="en-US" dirty="0" err="1"/>
              <a:t>pada</a:t>
            </a:r>
            <a:r>
              <a:rPr lang="en-US" altLang="en-US" dirty="0"/>
              <a:t> </a:t>
            </a:r>
            <a:r>
              <a:rPr lang="en-US" altLang="en-US" dirty="0" err="1"/>
              <a:t>individu</a:t>
            </a:r>
            <a:r>
              <a:rPr lang="en-US" altLang="en-US" dirty="0"/>
              <a:t> </a:t>
            </a:r>
            <a:r>
              <a:rPr lang="en-US" altLang="en-US" dirty="0" err="1"/>
              <a:t>maupun</a:t>
            </a:r>
            <a:r>
              <a:rPr lang="en-US" altLang="en-US" dirty="0"/>
              <a:t> </a:t>
            </a:r>
            <a:r>
              <a:rPr lang="en-US" altLang="en-US" dirty="0" err="1"/>
              <a:t>masyarakat</a:t>
            </a:r>
            <a:r>
              <a:rPr lang="en-US" altLang="en-US" dirty="0"/>
              <a:t>.</a:t>
            </a:r>
          </a:p>
          <a:p>
            <a:pPr>
              <a:lnSpc>
                <a:spcPct val="100000"/>
              </a:lnSpc>
              <a:spcBef>
                <a:spcPts val="538"/>
              </a:spcBef>
              <a:spcAft>
                <a:spcPts val="1425"/>
              </a:spcAft>
              <a:buClr>
                <a:srgbClr val="D16349"/>
              </a:buClr>
              <a:buFont typeface="Wingdings 2" panose="05020102010507070707" pitchFamily="18" charset="2"/>
              <a:buChar char=""/>
            </a:pPr>
            <a:r>
              <a:rPr lang="en-US" altLang="en-US" dirty="0" err="1"/>
              <a:t>Mencakup</a:t>
            </a:r>
            <a:r>
              <a:rPr lang="en-US" altLang="en-US" dirty="0"/>
              <a:t> area </a:t>
            </a:r>
            <a:r>
              <a:rPr lang="en-US" altLang="en-US" dirty="0" err="1"/>
              <a:t>Pengetahuan</a:t>
            </a:r>
            <a:r>
              <a:rPr lang="en-US" altLang="en-US" dirty="0"/>
              <a:t> (knowledge), </a:t>
            </a:r>
            <a:r>
              <a:rPr lang="en-US" altLang="en-US" dirty="0" err="1"/>
              <a:t>Sikap</a:t>
            </a:r>
            <a:r>
              <a:rPr lang="en-US" altLang="en-US" dirty="0"/>
              <a:t> (attitude) </a:t>
            </a:r>
            <a:r>
              <a:rPr lang="en-US" altLang="en-US" dirty="0" err="1"/>
              <a:t>dan</a:t>
            </a:r>
            <a:r>
              <a:rPr lang="en-US" altLang="en-US" dirty="0"/>
              <a:t> </a:t>
            </a:r>
            <a:r>
              <a:rPr lang="en-US" altLang="en-US" dirty="0" err="1"/>
              <a:t>Perilaku</a:t>
            </a:r>
            <a:r>
              <a:rPr lang="en-US" altLang="en-US" dirty="0"/>
              <a:t> (practice)</a:t>
            </a:r>
          </a:p>
          <a:p>
            <a:pPr>
              <a:lnSpc>
                <a:spcPct val="100000"/>
              </a:lnSpc>
              <a:spcBef>
                <a:spcPts val="538"/>
              </a:spcBef>
              <a:spcAft>
                <a:spcPts val="1425"/>
              </a:spcAft>
              <a:buClr>
                <a:srgbClr val="D16349"/>
              </a:buClr>
              <a:buFont typeface="Wingdings 2" panose="05020102010507070707" pitchFamily="18" charset="2"/>
              <a:buChar char=""/>
            </a:pPr>
            <a:r>
              <a:rPr lang="en-US" altLang="en-US" dirty="0"/>
              <a:t>“</a:t>
            </a:r>
            <a:r>
              <a:rPr lang="en-US" altLang="en-US" dirty="0" err="1"/>
              <a:t>Inisiatif</a:t>
            </a:r>
            <a:r>
              <a:rPr lang="en-US" altLang="en-US" dirty="0"/>
              <a:t> </a:t>
            </a:r>
            <a:r>
              <a:rPr lang="en-US" altLang="en-US" dirty="0" err="1"/>
              <a:t>rakyat</a:t>
            </a:r>
            <a:r>
              <a:rPr lang="en-US" altLang="en-US" dirty="0"/>
              <a:t> </a:t>
            </a:r>
            <a:r>
              <a:rPr lang="en-US" altLang="en-US" dirty="0" err="1"/>
              <a:t>perlu</a:t>
            </a:r>
            <a:r>
              <a:rPr lang="en-US" altLang="en-US" dirty="0"/>
              <a:t> </a:t>
            </a:r>
            <a:r>
              <a:rPr lang="en-US" altLang="en-US" dirty="0" err="1"/>
              <a:t>dibangunkan</a:t>
            </a:r>
            <a:r>
              <a:rPr lang="en-US" altLang="en-US" dirty="0"/>
              <a:t> </a:t>
            </a:r>
            <a:r>
              <a:rPr lang="en-US" altLang="en-US" dirty="0" err="1"/>
              <a:t>dengan</a:t>
            </a:r>
            <a:r>
              <a:rPr lang="en-US" altLang="en-US" dirty="0"/>
              <a:t> </a:t>
            </a:r>
            <a:r>
              <a:rPr lang="en-US" altLang="en-US" dirty="0" err="1"/>
              <a:t>jalan</a:t>
            </a:r>
            <a:r>
              <a:rPr lang="en-US" altLang="en-US" dirty="0"/>
              <a:t> </a:t>
            </a:r>
            <a:r>
              <a:rPr lang="en-US" altLang="en-US" dirty="0" err="1"/>
              <a:t>pendidikan</a:t>
            </a:r>
            <a:r>
              <a:rPr lang="en-US" altLang="en-US" dirty="0"/>
              <a:t> agar </a:t>
            </a:r>
            <a:r>
              <a:rPr lang="en-US" altLang="en-US" dirty="0" err="1"/>
              <a:t>rakyat</a:t>
            </a:r>
            <a:r>
              <a:rPr lang="en-US" altLang="en-US" dirty="0"/>
              <a:t> </a:t>
            </a:r>
            <a:r>
              <a:rPr lang="en-US" altLang="en-US" dirty="0" err="1"/>
              <a:t>dapat</a:t>
            </a:r>
            <a:r>
              <a:rPr lang="en-US" altLang="en-US" dirty="0"/>
              <a:t> </a:t>
            </a:r>
            <a:r>
              <a:rPr lang="en-US" altLang="en-US" dirty="0" err="1"/>
              <a:t>mengerti</a:t>
            </a:r>
            <a:r>
              <a:rPr lang="en-US" altLang="en-US" dirty="0"/>
              <a:t> </a:t>
            </a:r>
            <a:r>
              <a:rPr lang="en-US" altLang="en-US" dirty="0" err="1"/>
              <a:t>dan</a:t>
            </a:r>
            <a:r>
              <a:rPr lang="en-US" altLang="en-US" dirty="0"/>
              <a:t> </a:t>
            </a:r>
            <a:r>
              <a:rPr lang="en-US" altLang="en-US" dirty="0" err="1"/>
              <a:t>suka</a:t>
            </a:r>
            <a:r>
              <a:rPr lang="en-US" altLang="en-US" dirty="0"/>
              <a:t> </a:t>
            </a:r>
            <a:r>
              <a:rPr lang="en-US" altLang="en-US" dirty="0" err="1"/>
              <a:t>sama</a:t>
            </a:r>
            <a:r>
              <a:rPr lang="en-US" altLang="en-US" dirty="0"/>
              <a:t> </a:t>
            </a:r>
            <a:r>
              <a:rPr lang="en-US" altLang="en-US" dirty="0" err="1"/>
              <a:t>suka</a:t>
            </a:r>
            <a:r>
              <a:rPr lang="en-US" altLang="en-US" dirty="0"/>
              <a:t> </a:t>
            </a:r>
            <a:r>
              <a:rPr lang="en-US" altLang="en-US" dirty="0" err="1"/>
              <a:t>bekerja</a:t>
            </a:r>
            <a:r>
              <a:rPr lang="en-US" altLang="en-US" dirty="0"/>
              <a:t> </a:t>
            </a:r>
            <a:r>
              <a:rPr lang="en-US" altLang="en-US" dirty="0" err="1"/>
              <a:t>dengan</a:t>
            </a:r>
            <a:r>
              <a:rPr lang="en-US" altLang="en-US" dirty="0"/>
              <a:t> </a:t>
            </a:r>
            <a:r>
              <a:rPr lang="en-US" altLang="en-US" dirty="0" err="1"/>
              <a:t>pemerintah</a:t>
            </a:r>
            <a:r>
              <a:rPr lang="en-US" altLang="en-US" dirty="0"/>
              <a:t> </a:t>
            </a:r>
            <a:r>
              <a:rPr lang="en-US" altLang="en-US" dirty="0" err="1"/>
              <a:t>untuk</a:t>
            </a:r>
            <a:r>
              <a:rPr lang="en-US" altLang="en-US" dirty="0"/>
              <a:t> </a:t>
            </a:r>
            <a:r>
              <a:rPr lang="en-US" altLang="en-US" dirty="0" err="1"/>
              <a:t>keperluan</a:t>
            </a:r>
            <a:r>
              <a:rPr lang="en-US" altLang="en-US" dirty="0"/>
              <a:t> </a:t>
            </a:r>
            <a:r>
              <a:rPr lang="en-US" altLang="en-US" dirty="0" err="1"/>
              <a:t>mereka</a:t>
            </a:r>
            <a:r>
              <a:rPr lang="en-US" altLang="en-US" dirty="0"/>
              <a:t> </a:t>
            </a:r>
            <a:r>
              <a:rPr lang="en-US" altLang="en-US" dirty="0" err="1"/>
              <a:t>sendiri</a:t>
            </a:r>
            <a:r>
              <a:rPr lang="en-US" altLang="en-US" dirty="0"/>
              <a:t>. </a:t>
            </a:r>
            <a:r>
              <a:rPr lang="en-US" altLang="en-US" dirty="0" err="1"/>
              <a:t>Bantuan</a:t>
            </a:r>
            <a:r>
              <a:rPr lang="en-US" altLang="en-US" dirty="0"/>
              <a:t> </a:t>
            </a:r>
            <a:r>
              <a:rPr lang="en-US" altLang="en-US" dirty="0" err="1"/>
              <a:t>rakyat</a:t>
            </a:r>
            <a:r>
              <a:rPr lang="en-US" altLang="en-US" dirty="0"/>
              <a:t> </a:t>
            </a:r>
            <a:r>
              <a:rPr lang="en-US" altLang="en-US" dirty="0" err="1"/>
              <a:t>itu</a:t>
            </a:r>
            <a:r>
              <a:rPr lang="en-US" altLang="en-US" dirty="0"/>
              <a:t> </a:t>
            </a:r>
            <a:r>
              <a:rPr lang="en-US" altLang="en-US" dirty="0" err="1"/>
              <a:t>harus</a:t>
            </a:r>
            <a:r>
              <a:rPr lang="en-US" altLang="en-US" dirty="0"/>
              <a:t> </a:t>
            </a:r>
            <a:r>
              <a:rPr lang="en-US" altLang="en-US" dirty="0" err="1"/>
              <a:t>berdasarkan</a:t>
            </a:r>
            <a:r>
              <a:rPr lang="en-US" altLang="en-US" dirty="0"/>
              <a:t> </a:t>
            </a:r>
            <a:r>
              <a:rPr lang="en-US" altLang="en-US" dirty="0" err="1"/>
              <a:t>intelegensi</a:t>
            </a:r>
            <a:r>
              <a:rPr lang="en-US" altLang="en-US" dirty="0"/>
              <a:t>.” (</a:t>
            </a:r>
            <a:r>
              <a:rPr lang="en-US" altLang="en-US" dirty="0" err="1"/>
              <a:t>Kepala</a:t>
            </a:r>
            <a:r>
              <a:rPr lang="en-US" altLang="en-US" dirty="0"/>
              <a:t> </a:t>
            </a:r>
            <a:r>
              <a:rPr lang="en-US" altLang="en-US" dirty="0" err="1"/>
              <a:t>Bagian</a:t>
            </a:r>
            <a:r>
              <a:rPr lang="en-US" altLang="en-US" dirty="0"/>
              <a:t> </a:t>
            </a:r>
            <a:r>
              <a:rPr lang="en-US" altLang="en-US" dirty="0" err="1"/>
              <a:t>Pendidikan</a:t>
            </a:r>
            <a:r>
              <a:rPr lang="en-US" altLang="en-US" dirty="0"/>
              <a:t> </a:t>
            </a:r>
            <a:r>
              <a:rPr lang="en-US" altLang="en-US" dirty="0" err="1"/>
              <a:t>Kesehatan</a:t>
            </a:r>
            <a:r>
              <a:rPr lang="en-US" altLang="en-US" dirty="0"/>
              <a:t> Rakyat, R. </a:t>
            </a:r>
            <a:r>
              <a:rPr lang="en-US" altLang="en-US" dirty="0" err="1"/>
              <a:t>Mochtar</a:t>
            </a:r>
            <a:r>
              <a:rPr lang="en-US" altLang="en-US" dirty="0"/>
              <a:t>, MD, MPH -1954)</a:t>
            </a:r>
          </a:p>
          <a:p>
            <a:pPr>
              <a:lnSpc>
                <a:spcPct val="100000"/>
              </a:lnSpc>
              <a:spcBef>
                <a:spcPts val="538"/>
              </a:spcBef>
              <a:spcAft>
                <a:spcPts val="1425"/>
              </a:spcAft>
              <a:buClr>
                <a:srgbClr val="D16349"/>
              </a:buClr>
              <a:buFont typeface="Wingdings 2" panose="05020102010507070707" pitchFamily="18" charset="2"/>
              <a:buChar char=""/>
            </a:pPr>
            <a:endParaRPr lang="en-US" altLang="en-US" dirty="0"/>
          </a:p>
        </p:txBody>
      </p:sp>
    </p:spTree>
    <p:extLst>
      <p:ext uri="{BB962C8B-B14F-4D97-AF65-F5344CB8AC3E}">
        <p14:creationId xmlns:p14="http://schemas.microsoft.com/office/powerpoint/2010/main" val="26597069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ERA</a:t>
            </a:r>
            <a:r>
              <a:rPr lang="nn-NO" sz="3600" dirty="0"/>
              <a:t> PMKD POSYANDU &amp; PENYULUHAN KESEHATAN MELALUI MEDIA ELEKTRONIK (1975 -1995)</a:t>
            </a:r>
            <a:endParaRPr lang="en-US" sz="3600" dirty="0"/>
          </a:p>
        </p:txBody>
      </p:sp>
      <p:sp>
        <p:nvSpPr>
          <p:cNvPr id="3" name="Content Placeholder 2"/>
          <p:cNvSpPr>
            <a:spLocks noGrp="1"/>
          </p:cNvSpPr>
          <p:nvPr>
            <p:ph idx="1"/>
          </p:nvPr>
        </p:nvSpPr>
        <p:spPr/>
        <p:txBody>
          <a:bodyPr>
            <a:normAutofit/>
          </a:bodyPr>
          <a:lstStyle/>
          <a:p>
            <a:pPr>
              <a:lnSpc>
                <a:spcPct val="100000"/>
              </a:lnSpc>
              <a:spcBef>
                <a:spcPts val="538"/>
              </a:spcBef>
              <a:spcAft>
                <a:spcPts val="1425"/>
              </a:spcAft>
              <a:buClr>
                <a:srgbClr val="D16349"/>
              </a:buClr>
              <a:buFont typeface="Wingdings 2" panose="05020102010507070707" pitchFamily="18" charset="2"/>
              <a:buChar char=""/>
            </a:pPr>
            <a:r>
              <a:rPr lang="en-US" altLang="en-US" dirty="0" err="1"/>
              <a:t>Karakteristik</a:t>
            </a:r>
            <a:r>
              <a:rPr lang="en-US" altLang="en-US" dirty="0"/>
              <a:t> </a:t>
            </a:r>
            <a:r>
              <a:rPr lang="en-US" altLang="en-US" dirty="0" err="1"/>
              <a:t>pada</a:t>
            </a:r>
            <a:r>
              <a:rPr lang="en-US" altLang="en-US" dirty="0"/>
              <a:t> era </a:t>
            </a:r>
            <a:r>
              <a:rPr lang="en-US" altLang="en-US" dirty="0" err="1"/>
              <a:t>ini</a:t>
            </a:r>
            <a:r>
              <a:rPr lang="en-US" altLang="en-US" dirty="0"/>
              <a:t> : </a:t>
            </a:r>
          </a:p>
          <a:p>
            <a:pPr marL="457200" indent="-457200">
              <a:lnSpc>
                <a:spcPct val="100000"/>
              </a:lnSpc>
              <a:spcBef>
                <a:spcPts val="538"/>
              </a:spcBef>
              <a:spcAft>
                <a:spcPts val="1425"/>
              </a:spcAft>
              <a:buClr>
                <a:srgbClr val="D16349"/>
              </a:buClr>
              <a:buFont typeface="+mj-lt"/>
              <a:buAutoNum type="arabicPeriod"/>
            </a:pPr>
            <a:r>
              <a:rPr lang="en-US" altLang="en-US" dirty="0" err="1"/>
              <a:t>Pemanfaatan</a:t>
            </a:r>
            <a:r>
              <a:rPr lang="en-US" altLang="en-US" dirty="0"/>
              <a:t> media </a:t>
            </a:r>
            <a:r>
              <a:rPr lang="en-US" altLang="en-US" dirty="0" err="1"/>
              <a:t>massa</a:t>
            </a:r>
            <a:r>
              <a:rPr lang="en-US" altLang="en-US" dirty="0"/>
              <a:t> </a:t>
            </a:r>
            <a:r>
              <a:rPr lang="en-US" altLang="en-US" dirty="0" err="1"/>
              <a:t>menjadi</a:t>
            </a:r>
            <a:r>
              <a:rPr lang="en-US" altLang="en-US" dirty="0"/>
              <a:t> </a:t>
            </a:r>
            <a:r>
              <a:rPr lang="en-US" altLang="en-US" dirty="0" err="1"/>
              <a:t>faktor</a:t>
            </a:r>
            <a:r>
              <a:rPr lang="en-US" altLang="en-US" dirty="0"/>
              <a:t> </a:t>
            </a:r>
            <a:r>
              <a:rPr lang="en-US" altLang="en-US" dirty="0" err="1"/>
              <a:t>penting</a:t>
            </a:r>
            <a:r>
              <a:rPr lang="en-US" altLang="en-US" dirty="0"/>
              <a:t> </a:t>
            </a:r>
            <a:r>
              <a:rPr lang="en-US" altLang="en-US" dirty="0" err="1"/>
              <a:t>dalam</a:t>
            </a:r>
            <a:r>
              <a:rPr lang="en-US" altLang="en-US" dirty="0"/>
              <a:t> </a:t>
            </a:r>
            <a:r>
              <a:rPr lang="en-US" altLang="en-US" dirty="0" err="1"/>
              <a:t>penyampaian</a:t>
            </a:r>
            <a:r>
              <a:rPr lang="en-US" altLang="en-US" dirty="0"/>
              <a:t> </a:t>
            </a:r>
            <a:r>
              <a:rPr lang="en-US" altLang="en-US" dirty="0" err="1"/>
              <a:t>pesan</a:t>
            </a:r>
            <a:r>
              <a:rPr lang="en-US" altLang="en-US" dirty="0"/>
              <a:t> </a:t>
            </a:r>
            <a:r>
              <a:rPr lang="en-US" altLang="en-US" dirty="0" err="1"/>
              <a:t>kepada</a:t>
            </a:r>
            <a:r>
              <a:rPr lang="en-US" altLang="en-US" dirty="0"/>
              <a:t> </a:t>
            </a:r>
            <a:r>
              <a:rPr lang="en-US" altLang="en-US" dirty="0" err="1"/>
              <a:t>masyarakat</a:t>
            </a:r>
            <a:r>
              <a:rPr lang="en-US" altLang="en-US" dirty="0"/>
              <a:t> </a:t>
            </a:r>
          </a:p>
          <a:p>
            <a:pPr marL="457200" indent="-457200">
              <a:lnSpc>
                <a:spcPct val="100000"/>
              </a:lnSpc>
              <a:spcBef>
                <a:spcPts val="538"/>
              </a:spcBef>
              <a:spcAft>
                <a:spcPts val="1425"/>
              </a:spcAft>
              <a:buClr>
                <a:srgbClr val="D16349"/>
              </a:buClr>
              <a:buFont typeface="+mj-lt"/>
              <a:buAutoNum type="arabicPeriod"/>
            </a:pPr>
            <a:r>
              <a:rPr lang="en-US" altLang="en-US" dirty="0" err="1"/>
              <a:t>Timbulnya</a:t>
            </a:r>
            <a:r>
              <a:rPr lang="en-US" altLang="en-US" dirty="0"/>
              <a:t> </a:t>
            </a:r>
            <a:r>
              <a:rPr lang="en-US" altLang="en-US" dirty="0" err="1"/>
              <a:t>kesadaran</a:t>
            </a:r>
            <a:r>
              <a:rPr lang="en-US" altLang="en-US" dirty="0"/>
              <a:t> </a:t>
            </a:r>
            <a:r>
              <a:rPr lang="en-US" altLang="en-US" dirty="0" err="1"/>
              <a:t>baru</a:t>
            </a:r>
            <a:r>
              <a:rPr lang="en-US" altLang="en-US" dirty="0"/>
              <a:t> </a:t>
            </a:r>
            <a:r>
              <a:rPr lang="en-US" altLang="en-US" dirty="0" err="1"/>
              <a:t>bahwa</a:t>
            </a:r>
            <a:r>
              <a:rPr lang="en-US" altLang="en-US" dirty="0"/>
              <a:t> </a:t>
            </a:r>
            <a:r>
              <a:rPr lang="en-US" altLang="en-US" dirty="0" err="1"/>
              <a:t>pembangunan</a:t>
            </a:r>
            <a:r>
              <a:rPr lang="en-US" altLang="en-US" dirty="0"/>
              <a:t> </a:t>
            </a:r>
            <a:r>
              <a:rPr lang="en-US" altLang="en-US" dirty="0" err="1"/>
              <a:t>bukan</a:t>
            </a:r>
            <a:r>
              <a:rPr lang="en-US" altLang="en-US" dirty="0"/>
              <a:t> </a:t>
            </a:r>
            <a:r>
              <a:rPr lang="en-US" altLang="en-US" dirty="0" err="1"/>
              <a:t>hanya</a:t>
            </a:r>
            <a:r>
              <a:rPr lang="en-US" altLang="en-US" dirty="0"/>
              <a:t> </a:t>
            </a:r>
            <a:r>
              <a:rPr lang="en-US" altLang="en-US" dirty="0" err="1"/>
              <a:t>tanggung</a:t>
            </a:r>
            <a:r>
              <a:rPr lang="en-US" altLang="en-US" dirty="0"/>
              <a:t> </a:t>
            </a:r>
            <a:r>
              <a:rPr lang="en-US" altLang="en-US" dirty="0" err="1"/>
              <a:t>jawab</a:t>
            </a:r>
            <a:r>
              <a:rPr lang="en-US" altLang="en-US" dirty="0"/>
              <a:t> </a:t>
            </a:r>
            <a:r>
              <a:rPr lang="en-US" altLang="en-US" dirty="0" err="1"/>
              <a:t>pemerintah</a:t>
            </a:r>
            <a:r>
              <a:rPr lang="en-US" altLang="en-US" dirty="0"/>
              <a:t> </a:t>
            </a:r>
            <a:r>
              <a:rPr lang="en-US" altLang="en-US" dirty="0" err="1"/>
              <a:t>tapi</a:t>
            </a:r>
            <a:r>
              <a:rPr lang="en-US" altLang="en-US" dirty="0"/>
              <a:t> </a:t>
            </a:r>
            <a:r>
              <a:rPr lang="en-US" altLang="en-US" dirty="0" err="1"/>
              <a:t>diperlukan</a:t>
            </a:r>
            <a:r>
              <a:rPr lang="en-US" altLang="en-US" dirty="0"/>
              <a:t> </a:t>
            </a:r>
            <a:r>
              <a:rPr lang="en-US" altLang="en-US" dirty="0" err="1"/>
              <a:t>peran</a:t>
            </a:r>
            <a:r>
              <a:rPr lang="en-US" altLang="en-US" dirty="0"/>
              <a:t> </a:t>
            </a:r>
            <a:r>
              <a:rPr lang="en-US" altLang="en-US" dirty="0" err="1"/>
              <a:t>serta</a:t>
            </a:r>
            <a:r>
              <a:rPr lang="en-US" altLang="en-US" dirty="0"/>
              <a:t> </a:t>
            </a:r>
            <a:r>
              <a:rPr lang="en-US" altLang="en-US" dirty="0" err="1"/>
              <a:t>masyarakat</a:t>
            </a:r>
            <a:endParaRPr lang="en-US" altLang="en-US" dirty="0"/>
          </a:p>
          <a:p>
            <a:pPr marL="457200" indent="-457200">
              <a:lnSpc>
                <a:spcPct val="100000"/>
              </a:lnSpc>
              <a:spcBef>
                <a:spcPts val="538"/>
              </a:spcBef>
              <a:spcAft>
                <a:spcPts val="1425"/>
              </a:spcAft>
              <a:buClr>
                <a:srgbClr val="D16349"/>
              </a:buClr>
              <a:buFont typeface="+mj-lt"/>
              <a:buAutoNum type="arabicPeriod"/>
            </a:pPr>
            <a:r>
              <a:rPr lang="en-US" altLang="en-US" dirty="0" err="1"/>
              <a:t>Masyarakat</a:t>
            </a:r>
            <a:r>
              <a:rPr lang="en-US" altLang="en-US" dirty="0"/>
              <a:t> </a:t>
            </a:r>
            <a:r>
              <a:rPr lang="en-US" altLang="en-US" dirty="0" err="1"/>
              <a:t>sebagai</a:t>
            </a:r>
            <a:r>
              <a:rPr lang="en-US" altLang="en-US" dirty="0"/>
              <a:t> </a:t>
            </a:r>
            <a:r>
              <a:rPr lang="en-US" altLang="en-US" dirty="0" err="1"/>
              <a:t>subyek</a:t>
            </a:r>
            <a:r>
              <a:rPr lang="en-US" altLang="en-US" dirty="0"/>
              <a:t> (</a:t>
            </a:r>
            <a:r>
              <a:rPr lang="en-US" altLang="en-US" dirty="0" err="1"/>
              <a:t>terlibat</a:t>
            </a:r>
            <a:r>
              <a:rPr lang="en-US" altLang="en-US" dirty="0"/>
              <a:t> </a:t>
            </a:r>
            <a:r>
              <a:rPr lang="en-US" altLang="en-US" dirty="0" err="1"/>
              <a:t>secara</a:t>
            </a:r>
            <a:r>
              <a:rPr lang="en-US" altLang="en-US" dirty="0"/>
              <a:t> </a:t>
            </a:r>
            <a:r>
              <a:rPr lang="en-US" altLang="en-US" dirty="0" err="1"/>
              <a:t>aktif</a:t>
            </a:r>
            <a:r>
              <a:rPr lang="en-US" altLang="en-US" dirty="0"/>
              <a:t>) </a:t>
            </a:r>
          </a:p>
          <a:p>
            <a:pPr>
              <a:lnSpc>
                <a:spcPct val="100000"/>
              </a:lnSpc>
              <a:spcBef>
                <a:spcPts val="538"/>
              </a:spcBef>
              <a:spcAft>
                <a:spcPts val="1425"/>
              </a:spcAft>
              <a:buClr>
                <a:srgbClr val="D16349"/>
              </a:buClr>
              <a:buFont typeface="Wingdings 2" panose="05020102010507070707" pitchFamily="18" charset="2"/>
              <a:buChar char=""/>
            </a:pPr>
            <a:endParaRPr lang="en-US" altLang="en-US" dirty="0"/>
          </a:p>
        </p:txBody>
      </p:sp>
    </p:spTree>
    <p:extLst>
      <p:ext uri="{BB962C8B-B14F-4D97-AF65-F5344CB8AC3E}">
        <p14:creationId xmlns:p14="http://schemas.microsoft.com/office/powerpoint/2010/main" val="38407764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ERA</a:t>
            </a:r>
            <a:r>
              <a:rPr lang="nn-NO" sz="3600" dirty="0"/>
              <a:t> PARADIGMA SEHAT (1995 - Sekarang)</a:t>
            </a:r>
            <a:endParaRPr lang="en-US" sz="3600" dirty="0"/>
          </a:p>
        </p:txBody>
      </p:sp>
      <p:sp>
        <p:nvSpPr>
          <p:cNvPr id="3" name="Content Placeholder 2"/>
          <p:cNvSpPr>
            <a:spLocks noGrp="1"/>
          </p:cNvSpPr>
          <p:nvPr>
            <p:ph idx="1"/>
          </p:nvPr>
        </p:nvSpPr>
        <p:spPr/>
        <p:txBody>
          <a:bodyPr>
            <a:normAutofit/>
          </a:bodyPr>
          <a:lstStyle/>
          <a:p>
            <a:r>
              <a:rPr lang="en-US" dirty="0" err="1"/>
              <a:t>Adalah</a:t>
            </a:r>
            <a:r>
              <a:rPr lang="en-US" dirty="0"/>
              <a:t> era </a:t>
            </a:r>
            <a:r>
              <a:rPr lang="en-US" dirty="0" err="1"/>
              <a:t>dimana</a:t>
            </a:r>
            <a:r>
              <a:rPr lang="en-US" dirty="0"/>
              <a:t> </a:t>
            </a:r>
            <a:r>
              <a:rPr lang="en-US" dirty="0" err="1"/>
              <a:t>cara</a:t>
            </a:r>
            <a:r>
              <a:rPr lang="en-US" dirty="0"/>
              <a:t> </a:t>
            </a:r>
            <a:r>
              <a:rPr lang="en-US" dirty="0" err="1"/>
              <a:t>pandang</a:t>
            </a:r>
            <a:r>
              <a:rPr lang="en-US" dirty="0"/>
              <a:t> </a:t>
            </a:r>
            <a:r>
              <a:rPr lang="en-US" dirty="0" err="1"/>
              <a:t>atau</a:t>
            </a:r>
            <a:r>
              <a:rPr lang="en-US" dirty="0"/>
              <a:t> </a:t>
            </a:r>
            <a:r>
              <a:rPr lang="en-US" dirty="0" err="1"/>
              <a:t>pola</a:t>
            </a:r>
            <a:r>
              <a:rPr lang="en-US" dirty="0"/>
              <a:t> </a:t>
            </a:r>
            <a:r>
              <a:rPr lang="en-US" dirty="0" err="1"/>
              <a:t>pikir</a:t>
            </a:r>
            <a:r>
              <a:rPr lang="en-US" dirty="0"/>
              <a:t> </a:t>
            </a:r>
            <a:r>
              <a:rPr lang="en-US" dirty="0" err="1"/>
              <a:t>pembangunan</a:t>
            </a:r>
            <a:r>
              <a:rPr lang="en-US" dirty="0"/>
              <a:t> </a:t>
            </a:r>
            <a:r>
              <a:rPr lang="en-US" dirty="0" err="1"/>
              <a:t>kesehatan</a:t>
            </a:r>
            <a:r>
              <a:rPr lang="en-US" dirty="0"/>
              <a:t> </a:t>
            </a:r>
            <a:r>
              <a:rPr lang="en-US" dirty="0" err="1"/>
              <a:t>bersifat</a:t>
            </a:r>
            <a:r>
              <a:rPr lang="en-US" dirty="0"/>
              <a:t> </a:t>
            </a:r>
            <a:r>
              <a:rPr lang="en-US" dirty="0" err="1"/>
              <a:t>holistik</a:t>
            </a:r>
            <a:r>
              <a:rPr lang="en-US" dirty="0"/>
              <a:t>, </a:t>
            </a:r>
            <a:r>
              <a:rPr lang="en-US" dirty="0" err="1"/>
              <a:t>proaktif</a:t>
            </a:r>
            <a:r>
              <a:rPr lang="en-US" dirty="0"/>
              <a:t> </a:t>
            </a:r>
            <a:r>
              <a:rPr lang="en-US" dirty="0" err="1"/>
              <a:t>dan</a:t>
            </a:r>
            <a:r>
              <a:rPr lang="en-US" dirty="0"/>
              <a:t> </a:t>
            </a:r>
            <a:r>
              <a:rPr lang="en-US" dirty="0" err="1"/>
              <a:t>antisipatif</a:t>
            </a:r>
            <a:r>
              <a:rPr lang="en-US" dirty="0"/>
              <a:t>, </a:t>
            </a:r>
            <a:r>
              <a:rPr lang="en-US" dirty="0" err="1"/>
              <a:t>dengan</a:t>
            </a:r>
            <a:r>
              <a:rPr lang="en-US" dirty="0"/>
              <a:t> </a:t>
            </a:r>
            <a:r>
              <a:rPr lang="en-US" dirty="0" err="1"/>
              <a:t>melihat</a:t>
            </a:r>
            <a:r>
              <a:rPr lang="en-US" dirty="0"/>
              <a:t> </a:t>
            </a:r>
            <a:r>
              <a:rPr lang="en-US" dirty="0" err="1"/>
              <a:t>masalah</a:t>
            </a:r>
            <a:r>
              <a:rPr lang="en-US" dirty="0"/>
              <a:t> </a:t>
            </a:r>
            <a:r>
              <a:rPr lang="en-US" dirty="0" err="1"/>
              <a:t>kesehatan</a:t>
            </a:r>
            <a:r>
              <a:rPr lang="en-US" dirty="0"/>
              <a:t> </a:t>
            </a:r>
            <a:r>
              <a:rPr lang="en-US" dirty="0" err="1"/>
              <a:t>sebagai</a:t>
            </a:r>
            <a:r>
              <a:rPr lang="en-US" dirty="0"/>
              <a:t> </a:t>
            </a:r>
            <a:r>
              <a:rPr lang="en-US" dirty="0" err="1"/>
              <a:t>masalah</a:t>
            </a:r>
            <a:r>
              <a:rPr lang="en-US" dirty="0"/>
              <a:t> yang </a:t>
            </a:r>
            <a:r>
              <a:rPr lang="en-US" dirty="0" err="1"/>
              <a:t>dipengaruhi</a:t>
            </a:r>
            <a:r>
              <a:rPr lang="en-US" dirty="0"/>
              <a:t> </a:t>
            </a:r>
            <a:r>
              <a:rPr lang="en-US" dirty="0" err="1"/>
              <a:t>oleh</a:t>
            </a:r>
            <a:r>
              <a:rPr lang="en-US" dirty="0"/>
              <a:t> </a:t>
            </a:r>
            <a:r>
              <a:rPr lang="en-US" dirty="0" err="1"/>
              <a:t>banyak</a:t>
            </a:r>
            <a:r>
              <a:rPr lang="en-US" dirty="0"/>
              <a:t> </a:t>
            </a:r>
            <a:r>
              <a:rPr lang="en-US" dirty="0" err="1"/>
              <a:t>faktor</a:t>
            </a:r>
            <a:r>
              <a:rPr lang="en-US" dirty="0"/>
              <a:t> </a:t>
            </a:r>
            <a:r>
              <a:rPr lang="en-US" dirty="0" err="1"/>
              <a:t>secara</a:t>
            </a:r>
            <a:r>
              <a:rPr lang="en-US" dirty="0"/>
              <a:t> </a:t>
            </a:r>
            <a:r>
              <a:rPr lang="en-US" dirty="0" err="1"/>
              <a:t>dinamis</a:t>
            </a:r>
            <a:r>
              <a:rPr lang="en-US" dirty="0"/>
              <a:t> </a:t>
            </a:r>
            <a:r>
              <a:rPr lang="en-US" dirty="0" err="1"/>
              <a:t>dan</a:t>
            </a:r>
            <a:r>
              <a:rPr lang="en-US" dirty="0"/>
              <a:t> </a:t>
            </a:r>
            <a:r>
              <a:rPr lang="en-US" dirty="0" err="1"/>
              <a:t>lintas</a:t>
            </a:r>
            <a:r>
              <a:rPr lang="en-US" dirty="0"/>
              <a:t> </a:t>
            </a:r>
            <a:r>
              <a:rPr lang="en-US" dirty="0" err="1"/>
              <a:t>sektoral</a:t>
            </a:r>
            <a:r>
              <a:rPr lang="en-US" dirty="0"/>
              <a:t>, </a:t>
            </a:r>
            <a:r>
              <a:rPr lang="en-US" dirty="0" err="1"/>
              <a:t>dalam</a:t>
            </a:r>
            <a:r>
              <a:rPr lang="en-US" dirty="0"/>
              <a:t> </a:t>
            </a:r>
            <a:r>
              <a:rPr lang="en-US" dirty="0" err="1"/>
              <a:t>suatu</a:t>
            </a:r>
            <a:r>
              <a:rPr lang="en-US" dirty="0"/>
              <a:t> </a:t>
            </a:r>
            <a:r>
              <a:rPr lang="en-US" dirty="0" err="1"/>
              <a:t>wilayah</a:t>
            </a:r>
            <a:r>
              <a:rPr lang="en-US" dirty="0"/>
              <a:t> yang </a:t>
            </a:r>
            <a:r>
              <a:rPr lang="en-US" dirty="0" err="1"/>
              <a:t>berorientasi</a:t>
            </a:r>
            <a:r>
              <a:rPr lang="en-US" dirty="0"/>
              <a:t> </a:t>
            </a:r>
            <a:r>
              <a:rPr lang="en-US" dirty="0" err="1"/>
              <a:t>kepada</a:t>
            </a:r>
            <a:r>
              <a:rPr lang="en-US" dirty="0"/>
              <a:t> </a:t>
            </a:r>
            <a:r>
              <a:rPr lang="en-US" dirty="0" err="1"/>
              <a:t>peningkatan</a:t>
            </a:r>
            <a:r>
              <a:rPr lang="en-US" dirty="0"/>
              <a:t> </a:t>
            </a:r>
            <a:r>
              <a:rPr lang="en-US" dirty="0" err="1"/>
              <a:t>pemeliharaan</a:t>
            </a:r>
            <a:r>
              <a:rPr lang="en-US" dirty="0"/>
              <a:t> </a:t>
            </a:r>
            <a:r>
              <a:rPr lang="en-US" dirty="0" err="1"/>
              <a:t>dan</a:t>
            </a:r>
            <a:r>
              <a:rPr lang="en-US" dirty="0"/>
              <a:t> </a:t>
            </a:r>
            <a:r>
              <a:rPr lang="en-US" dirty="0" err="1"/>
              <a:t>perlindungan</a:t>
            </a:r>
            <a:r>
              <a:rPr lang="en-US" dirty="0"/>
              <a:t> </a:t>
            </a:r>
            <a:r>
              <a:rPr lang="en-US" dirty="0" err="1"/>
              <a:t>kepada</a:t>
            </a:r>
            <a:r>
              <a:rPr lang="en-US" dirty="0"/>
              <a:t> </a:t>
            </a:r>
            <a:r>
              <a:rPr lang="en-US" dirty="0" err="1"/>
              <a:t>masyarakat</a:t>
            </a:r>
            <a:r>
              <a:rPr lang="en-US" dirty="0"/>
              <a:t> agar </a:t>
            </a:r>
            <a:r>
              <a:rPr lang="en-US" dirty="0" err="1"/>
              <a:t>tetap</a:t>
            </a:r>
            <a:r>
              <a:rPr lang="en-US" dirty="0"/>
              <a:t> </a:t>
            </a:r>
            <a:r>
              <a:rPr lang="en-US" dirty="0" err="1"/>
              <a:t>sehat</a:t>
            </a:r>
            <a:r>
              <a:rPr lang="en-US" dirty="0"/>
              <a:t> </a:t>
            </a:r>
            <a:r>
              <a:rPr lang="en-US" dirty="0" err="1"/>
              <a:t>dan</a:t>
            </a:r>
            <a:r>
              <a:rPr lang="en-US" dirty="0"/>
              <a:t> </a:t>
            </a:r>
            <a:r>
              <a:rPr lang="en-US" dirty="0" err="1"/>
              <a:t>tidak</a:t>
            </a:r>
            <a:r>
              <a:rPr lang="en-US" dirty="0"/>
              <a:t> </a:t>
            </a:r>
            <a:r>
              <a:rPr lang="en-US" dirty="0" err="1"/>
              <a:t>hanya</a:t>
            </a:r>
            <a:r>
              <a:rPr lang="en-US" dirty="0"/>
              <a:t> </a:t>
            </a:r>
            <a:r>
              <a:rPr lang="en-US" dirty="0" err="1"/>
              <a:t>terbatas</a:t>
            </a:r>
            <a:r>
              <a:rPr lang="en-US" dirty="0"/>
              <a:t> </a:t>
            </a:r>
            <a:r>
              <a:rPr lang="en-US" dirty="0" err="1"/>
              <a:t>pada</a:t>
            </a:r>
            <a:r>
              <a:rPr lang="en-US" dirty="0"/>
              <a:t> </a:t>
            </a:r>
            <a:r>
              <a:rPr lang="en-US" dirty="0" err="1"/>
              <a:t>menyembuhkan</a:t>
            </a:r>
            <a:r>
              <a:rPr lang="en-US" dirty="0"/>
              <a:t> </a:t>
            </a:r>
            <a:r>
              <a:rPr lang="en-US" dirty="0" err="1"/>
              <a:t>masyarakat</a:t>
            </a:r>
            <a:r>
              <a:rPr lang="en-US" dirty="0"/>
              <a:t> yang </a:t>
            </a:r>
            <a:r>
              <a:rPr lang="en-US" dirty="0" err="1"/>
              <a:t>sakit</a:t>
            </a:r>
            <a:r>
              <a:rPr lang="en-US" dirty="0"/>
              <a:t>. </a:t>
            </a:r>
          </a:p>
          <a:p>
            <a:r>
              <a:rPr lang="en-US" dirty="0" err="1"/>
              <a:t>Pada</a:t>
            </a:r>
            <a:r>
              <a:rPr lang="en-US" dirty="0"/>
              <a:t> </a:t>
            </a:r>
            <a:r>
              <a:rPr lang="en-US" dirty="0" err="1"/>
              <a:t>prinsipnya</a:t>
            </a:r>
            <a:r>
              <a:rPr lang="en-US" dirty="0"/>
              <a:t>, </a:t>
            </a:r>
            <a:r>
              <a:rPr lang="en-US" dirty="0" err="1"/>
              <a:t>kebijakan-kebijakan</a:t>
            </a:r>
            <a:r>
              <a:rPr lang="en-US" dirty="0"/>
              <a:t> </a:t>
            </a:r>
            <a:r>
              <a:rPr lang="en-US" dirty="0" err="1"/>
              <a:t>dibuat</a:t>
            </a:r>
            <a:r>
              <a:rPr lang="en-US" dirty="0"/>
              <a:t> </a:t>
            </a:r>
            <a:r>
              <a:rPr lang="en-US" dirty="0" err="1"/>
              <a:t>pada</a:t>
            </a:r>
            <a:r>
              <a:rPr lang="en-US" dirty="0"/>
              <a:t> era </a:t>
            </a:r>
            <a:r>
              <a:rPr lang="en-US" dirty="0" err="1"/>
              <a:t>ini</a:t>
            </a:r>
            <a:r>
              <a:rPr lang="en-US" dirty="0"/>
              <a:t> </a:t>
            </a:r>
            <a:r>
              <a:rPr lang="en-US" dirty="0" err="1"/>
              <a:t>dengan</a:t>
            </a:r>
            <a:r>
              <a:rPr lang="en-US" dirty="0"/>
              <a:t> </a:t>
            </a:r>
            <a:r>
              <a:rPr lang="en-US" dirty="0" err="1"/>
              <a:t>lebih</a:t>
            </a:r>
            <a:r>
              <a:rPr lang="en-US" dirty="0"/>
              <a:t> </a:t>
            </a:r>
            <a:r>
              <a:rPr lang="en-US" dirty="0" err="1"/>
              <a:t>menekankan</a:t>
            </a:r>
            <a:r>
              <a:rPr lang="en-US" dirty="0"/>
              <a:t> </a:t>
            </a:r>
            <a:r>
              <a:rPr lang="en-US" dirty="0" err="1"/>
              <a:t>kepada</a:t>
            </a:r>
            <a:r>
              <a:rPr lang="en-US" dirty="0"/>
              <a:t> </a:t>
            </a:r>
            <a:r>
              <a:rPr lang="en-US" dirty="0" err="1"/>
              <a:t>masyarakat</a:t>
            </a:r>
            <a:r>
              <a:rPr lang="en-US" dirty="0"/>
              <a:t> </a:t>
            </a:r>
            <a:r>
              <a:rPr lang="en-US" dirty="0" err="1"/>
              <a:t>untuk</a:t>
            </a:r>
            <a:r>
              <a:rPr lang="en-US" dirty="0"/>
              <a:t> </a:t>
            </a:r>
            <a:r>
              <a:rPr lang="en-US" dirty="0" err="1"/>
              <a:t>mengutamakan</a:t>
            </a:r>
            <a:r>
              <a:rPr lang="en-US" dirty="0"/>
              <a:t> </a:t>
            </a:r>
            <a:r>
              <a:rPr lang="en-US" dirty="0" err="1"/>
              <a:t>kegiatan</a:t>
            </a:r>
            <a:r>
              <a:rPr lang="en-US" dirty="0"/>
              <a:t> </a:t>
            </a:r>
            <a:r>
              <a:rPr lang="en-US" dirty="0" err="1"/>
              <a:t>pencegahan</a:t>
            </a:r>
            <a:r>
              <a:rPr lang="en-US" dirty="0"/>
              <a:t> </a:t>
            </a:r>
            <a:r>
              <a:rPr lang="en-US" dirty="0" err="1"/>
              <a:t>dari</a:t>
            </a:r>
            <a:r>
              <a:rPr lang="en-US" dirty="0"/>
              <a:t> </a:t>
            </a:r>
            <a:r>
              <a:rPr lang="en-US" dirty="0" err="1"/>
              <a:t>pada</a:t>
            </a:r>
            <a:r>
              <a:rPr lang="en-US" dirty="0"/>
              <a:t> </a:t>
            </a:r>
            <a:r>
              <a:rPr lang="en-US" dirty="0" err="1"/>
              <a:t>mengobati</a:t>
            </a:r>
            <a:r>
              <a:rPr lang="en-US" dirty="0"/>
              <a:t> </a:t>
            </a:r>
            <a:r>
              <a:rPr lang="en-US" dirty="0" err="1"/>
              <a:t>penyakit</a:t>
            </a:r>
            <a:r>
              <a:rPr lang="en-US" dirty="0"/>
              <a:t>. (</a:t>
            </a:r>
            <a:r>
              <a:rPr lang="en-US" dirty="0" err="1"/>
              <a:t>Sunanti</a:t>
            </a:r>
            <a:r>
              <a:rPr lang="en-US" dirty="0"/>
              <a:t> Z. </a:t>
            </a:r>
            <a:r>
              <a:rPr lang="en-US" dirty="0" err="1"/>
              <a:t>Soejoeti</a:t>
            </a:r>
            <a:r>
              <a:rPr lang="en-US" dirty="0"/>
              <a:t>, 2009).</a:t>
            </a:r>
          </a:p>
          <a:p>
            <a:pPr>
              <a:lnSpc>
                <a:spcPct val="100000"/>
              </a:lnSpc>
              <a:spcBef>
                <a:spcPts val="538"/>
              </a:spcBef>
              <a:spcAft>
                <a:spcPts val="1425"/>
              </a:spcAft>
              <a:buClr>
                <a:srgbClr val="D16349"/>
              </a:buClr>
              <a:buFont typeface="Wingdings 2" panose="05020102010507070707" pitchFamily="18" charset="2"/>
              <a:buChar char=""/>
            </a:pPr>
            <a:endParaRPr lang="en-US" altLang="en-US" dirty="0"/>
          </a:p>
        </p:txBody>
      </p:sp>
    </p:spTree>
    <p:extLst>
      <p:ext uri="{BB962C8B-B14F-4D97-AF65-F5344CB8AC3E}">
        <p14:creationId xmlns:p14="http://schemas.microsoft.com/office/powerpoint/2010/main" val="7294392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KONSEP DASAR PROMOSI KESEHATAN</a:t>
            </a:r>
            <a:endParaRPr lang="en-US" dirty="0"/>
          </a:p>
        </p:txBody>
      </p:sp>
      <p:sp>
        <p:nvSpPr>
          <p:cNvPr id="3" name="Content Placeholder 2"/>
          <p:cNvSpPr>
            <a:spLocks noGrp="1"/>
          </p:cNvSpPr>
          <p:nvPr>
            <p:ph idx="1"/>
          </p:nvPr>
        </p:nvSpPr>
        <p:spPr/>
        <p:txBody>
          <a:bodyPr>
            <a:normAutofit fontScale="92500" lnSpcReduction="10000"/>
          </a:bodyPr>
          <a:lstStyle/>
          <a:p>
            <a:r>
              <a:rPr lang="fi-FI" dirty="0"/>
              <a:t>Promosi kesehatan adalah sebagai bagian dari tingkat pencegahan penyakit (</a:t>
            </a:r>
            <a:r>
              <a:rPr lang="fi-FI" i="1" dirty="0"/>
              <a:t>Leavel and Clark</a:t>
            </a:r>
            <a:r>
              <a:rPr lang="fi-FI" dirty="0"/>
              <a:t>), yang mengatakan ada 5 tingkatan pencegahan penyakit, yakni :</a:t>
            </a:r>
            <a:endParaRPr lang="en-US" dirty="0"/>
          </a:p>
          <a:p>
            <a:pPr marL="457200" indent="-457200">
              <a:buFont typeface="+mj-lt"/>
              <a:buAutoNum type="arabicPeriod"/>
            </a:pPr>
            <a:r>
              <a:rPr lang="fi-FI" i="1" dirty="0"/>
              <a:t>Health promotion</a:t>
            </a:r>
            <a:r>
              <a:rPr lang="fi-FI" dirty="0"/>
              <a:t> : penyuluhan kesehatan</a:t>
            </a:r>
            <a:endParaRPr lang="en-US" dirty="0"/>
          </a:p>
          <a:p>
            <a:pPr marL="457200" indent="-457200">
              <a:buFont typeface="+mj-lt"/>
              <a:buAutoNum type="arabicPeriod"/>
            </a:pPr>
            <a:r>
              <a:rPr lang="fi-FI" i="1" dirty="0"/>
              <a:t>Specific protection</a:t>
            </a:r>
            <a:r>
              <a:rPr lang="fi-FI" dirty="0"/>
              <a:t>: perlindungan khusus agar tidak menderita penyakit, contoh : Imunisasi, </a:t>
            </a:r>
            <a:r>
              <a:rPr lang="fi-FI" i="1" dirty="0"/>
              <a:t>fissure sealent</a:t>
            </a:r>
            <a:endParaRPr lang="en-US" dirty="0"/>
          </a:p>
          <a:p>
            <a:pPr marL="457200" indent="-457200">
              <a:buFont typeface="+mj-lt"/>
              <a:buAutoNum type="arabicPeriod"/>
            </a:pPr>
            <a:r>
              <a:rPr lang="en-US" i="1" dirty="0"/>
              <a:t>Early diagnosis and prompt treatment</a:t>
            </a:r>
            <a:r>
              <a:rPr lang="en-US" dirty="0"/>
              <a:t> ; diagnose </a:t>
            </a:r>
            <a:r>
              <a:rPr lang="en-US" dirty="0" err="1"/>
              <a:t>dini</a:t>
            </a:r>
            <a:r>
              <a:rPr lang="en-US" dirty="0"/>
              <a:t> </a:t>
            </a:r>
            <a:r>
              <a:rPr lang="en-US" dirty="0" err="1"/>
              <a:t>terhadap</a:t>
            </a:r>
            <a:r>
              <a:rPr lang="en-US" dirty="0"/>
              <a:t> </a:t>
            </a:r>
            <a:r>
              <a:rPr lang="en-US" dirty="0" err="1"/>
              <a:t>penyakit</a:t>
            </a:r>
            <a:r>
              <a:rPr lang="en-US" dirty="0"/>
              <a:t> </a:t>
            </a:r>
            <a:r>
              <a:rPr lang="en-US" dirty="0" err="1"/>
              <a:t>disertai</a:t>
            </a:r>
            <a:r>
              <a:rPr lang="en-US" dirty="0"/>
              <a:t> </a:t>
            </a:r>
            <a:r>
              <a:rPr lang="en-US" dirty="0" err="1"/>
              <a:t>pengobatan</a:t>
            </a:r>
            <a:r>
              <a:rPr lang="en-US" dirty="0"/>
              <a:t> </a:t>
            </a:r>
            <a:r>
              <a:rPr lang="en-US" dirty="0" err="1"/>
              <a:t>secara</a:t>
            </a:r>
            <a:r>
              <a:rPr lang="en-US" dirty="0"/>
              <a:t> </a:t>
            </a:r>
            <a:r>
              <a:rPr lang="en-US" dirty="0" err="1"/>
              <a:t>segera</a:t>
            </a:r>
            <a:r>
              <a:rPr lang="en-US" dirty="0"/>
              <a:t>.</a:t>
            </a:r>
          </a:p>
          <a:p>
            <a:pPr marL="457200" indent="-457200">
              <a:buFont typeface="+mj-lt"/>
              <a:buAutoNum type="arabicPeriod"/>
            </a:pPr>
            <a:r>
              <a:rPr lang="en-US" i="1" dirty="0"/>
              <a:t>Disability limitation</a:t>
            </a:r>
            <a:r>
              <a:rPr lang="en-US" dirty="0"/>
              <a:t>: </a:t>
            </a:r>
            <a:r>
              <a:rPr lang="en-US" dirty="0" err="1"/>
              <a:t>membatasi</a:t>
            </a:r>
            <a:r>
              <a:rPr lang="en-US" dirty="0"/>
              <a:t> </a:t>
            </a:r>
            <a:r>
              <a:rPr lang="en-US" dirty="0" err="1"/>
              <a:t>penyakit</a:t>
            </a:r>
            <a:r>
              <a:rPr lang="en-US" dirty="0"/>
              <a:t> </a:t>
            </a:r>
            <a:r>
              <a:rPr lang="en-US" dirty="0" err="1"/>
              <a:t>dan</a:t>
            </a:r>
            <a:r>
              <a:rPr lang="en-US" dirty="0"/>
              <a:t> </a:t>
            </a:r>
            <a:r>
              <a:rPr lang="en-US" dirty="0" err="1"/>
              <a:t>mencegah</a:t>
            </a:r>
            <a:r>
              <a:rPr lang="en-US" dirty="0"/>
              <a:t> </a:t>
            </a:r>
            <a:r>
              <a:rPr lang="en-US" dirty="0" err="1"/>
              <a:t>kecacatan</a:t>
            </a:r>
            <a:r>
              <a:rPr lang="en-US" dirty="0"/>
              <a:t> </a:t>
            </a:r>
            <a:r>
              <a:rPr lang="en-US" dirty="0" err="1"/>
              <a:t>permanen</a:t>
            </a:r>
            <a:r>
              <a:rPr lang="en-US" dirty="0"/>
              <a:t>.</a:t>
            </a:r>
          </a:p>
          <a:p>
            <a:pPr marL="457200" indent="-457200">
              <a:buFont typeface="+mj-lt"/>
              <a:buAutoNum type="arabicPeriod"/>
            </a:pPr>
            <a:r>
              <a:rPr lang="en-US" i="1" dirty="0"/>
              <a:t>Rehabilitation</a:t>
            </a:r>
            <a:r>
              <a:rPr lang="en-US" dirty="0"/>
              <a:t> : </a:t>
            </a:r>
            <a:r>
              <a:rPr lang="en-US" dirty="0" err="1"/>
              <a:t>pemulihan</a:t>
            </a:r>
            <a:r>
              <a:rPr lang="en-US" dirty="0"/>
              <a:t> agar </a:t>
            </a:r>
            <a:r>
              <a:rPr lang="en-US" dirty="0" err="1"/>
              <a:t>dapat</a:t>
            </a:r>
            <a:r>
              <a:rPr lang="en-US" dirty="0"/>
              <a:t> </a:t>
            </a:r>
            <a:r>
              <a:rPr lang="en-US" dirty="0" err="1"/>
              <a:t>berfungsi</a:t>
            </a:r>
            <a:r>
              <a:rPr lang="en-US" dirty="0"/>
              <a:t> </a:t>
            </a:r>
            <a:r>
              <a:rPr lang="en-US" dirty="0" err="1"/>
              <a:t>seperti</a:t>
            </a:r>
            <a:r>
              <a:rPr lang="en-US" dirty="0"/>
              <a:t> </a:t>
            </a:r>
            <a:r>
              <a:rPr lang="en-US" dirty="0" err="1"/>
              <a:t>semula</a:t>
            </a:r>
            <a:r>
              <a:rPr lang="en-US" dirty="0"/>
              <a:t>.</a:t>
            </a:r>
          </a:p>
        </p:txBody>
      </p:sp>
    </p:spTree>
    <p:extLst>
      <p:ext uri="{BB962C8B-B14F-4D97-AF65-F5344CB8AC3E}">
        <p14:creationId xmlns:p14="http://schemas.microsoft.com/office/powerpoint/2010/main" val="5742698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{A388F85F-9898-E740-B642-6E5812F565D7}tf10001076</Template>
  <TotalTime>8</TotalTime>
  <Words>3100</Words>
  <Application>Microsoft Macintosh PowerPoint</Application>
  <PresentationFormat>Widescreen</PresentationFormat>
  <Paragraphs>159</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Century Gothic</vt:lpstr>
      <vt:lpstr>Wingdings</vt:lpstr>
      <vt:lpstr>Wingdings 2</vt:lpstr>
      <vt:lpstr>Wingdings 3</vt:lpstr>
      <vt:lpstr>Ion Boardroom</vt:lpstr>
      <vt:lpstr>MOOC 1-1: Pengantar Promosi Kesehatan Gigi &amp; Mulut (Konsep Sehat-Sakit) </vt:lpstr>
      <vt:lpstr>DEFINISI PROMOSI KESEHATAN (World Health Organization / WHO)</vt:lpstr>
      <vt:lpstr>DEFINISI PROMOSI KESEHATAN  (Kementerian Kesehatan RI)</vt:lpstr>
      <vt:lpstr>SEJARAH PROMOSI KESEHATAN</vt:lpstr>
      <vt:lpstr>ERA PROPAGANDA KESEHATAN &amp; PENDIDIKAN KESEHATAN MASYARAKAT (1808 – 1960)</vt:lpstr>
      <vt:lpstr>ERA PENDIDIKAN KESEHATAN DAN PENYULUHAN KESEHATAN (1960 – 1980)</vt:lpstr>
      <vt:lpstr>ERA PMKD POSYANDU &amp; PENYULUHAN KESEHATAN MELALUI MEDIA ELEKTRONIK (1975 -1995)</vt:lpstr>
      <vt:lpstr>ERA PARADIGMA SEHAT (1995 - Sekarang)</vt:lpstr>
      <vt:lpstr>KONSEP DASAR PROMOSI KESEHATAN</vt:lpstr>
      <vt:lpstr>VISI DAN MISI PROMOSI KESEHATAN MASYARAKAT</vt:lpstr>
      <vt:lpstr>VISI DAN MISI PROMOSI KESEHATAN MASYARAKAT</vt:lpstr>
      <vt:lpstr>VISI DAN MISI PROMOSI KESEHATAN MASYARAKAT</vt:lpstr>
      <vt:lpstr>RUANG LINGKUP PROMOSI KESEHATAN DI KEDOKTERAN</vt:lpstr>
      <vt:lpstr>RUANG LINGKUP PROMOSI KESEHATAN DI KEDOKTERAN</vt:lpstr>
      <vt:lpstr>RUANG LINGKUP PROMOSI KESEHATAN DI KEDOKTERAN</vt:lpstr>
      <vt:lpstr>RUANG LINGKUP PROMOSI KESEHATAN DI KEDOKTERAN</vt:lpstr>
      <vt:lpstr>RUANG LINGKUP PROMOSI KESEHATAN DI KEDOKTERAN</vt:lpstr>
      <vt:lpstr>PROMOSI KESEHATAN DI TATANAN PUBLIK</vt:lpstr>
      <vt:lpstr>ilustrasi</vt:lpstr>
      <vt:lpstr>ANALISA ilustrasi</vt:lpstr>
      <vt:lpstr>Apa definisi sehat?</vt:lpstr>
      <vt:lpstr>Apa definisi SAKIT?</vt:lpstr>
      <vt:lpstr>Apa KESIMPULANNYA?</vt:lpstr>
      <vt:lpstr>ASAL USUL PEMAHAMAN PENYAKIT</vt:lpstr>
      <vt:lpstr>ASAL USUL PEMAHAMAN PENYAKIT</vt:lpstr>
      <vt:lpstr>ASAL USUL PEMAHAMAN PENYAKIT</vt:lpstr>
      <vt:lpstr>ASAL USUL PEMAHAMAN PENYAKIT</vt:lpstr>
      <vt:lpstr>Kejadian penyakit</vt:lpstr>
      <vt:lpstr>Perilaku sehat dan perilaku sakit</vt:lpstr>
      <vt:lpstr>Perilaku sehat dan perilaku sakit</vt:lpstr>
      <vt:lpstr>Perilaku sehat dan perilaku sakit</vt:lpstr>
      <vt:lpstr>Perilaku sehat dan perilaku sakit</vt:lpstr>
      <vt:lpstr>Perilaku sehat dan perilaku sakit</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MOOC 1-1: Pengantar Promosi Kesehatan Gigi &amp; Mulut (Konsep Sehat-Sakit) </dc:title>
  <dc:creator>Microsoft Office User</dc:creator>
  <cp:lastModifiedBy>Microsoft Office User</cp:lastModifiedBy>
  <cp:revision>1</cp:revision>
  <dcterms:created xsi:type="dcterms:W3CDTF">2019-12-06T03:13:55Z</dcterms:created>
  <dcterms:modified xsi:type="dcterms:W3CDTF">2019-12-06T03:22:55Z</dcterms:modified>
</cp:coreProperties>
</file>