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90" r:id="rId2"/>
    <p:sldId id="289" r:id="rId3"/>
    <p:sldId id="258" r:id="rId4"/>
    <p:sldId id="259" r:id="rId5"/>
    <p:sldId id="260" r:id="rId6"/>
    <p:sldId id="263" r:id="rId7"/>
    <p:sldId id="264" r:id="rId8"/>
    <p:sldId id="302" r:id="rId9"/>
    <p:sldId id="306" r:id="rId10"/>
    <p:sldId id="296" r:id="rId11"/>
    <p:sldId id="300" r:id="rId12"/>
    <p:sldId id="265" r:id="rId13"/>
    <p:sldId id="266" r:id="rId14"/>
    <p:sldId id="267" r:id="rId15"/>
    <p:sldId id="268" r:id="rId16"/>
    <p:sldId id="275" r:id="rId17"/>
    <p:sldId id="276" r:id="rId18"/>
    <p:sldId id="280" r:id="rId19"/>
    <p:sldId id="284" r:id="rId20"/>
    <p:sldId id="307"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5" d="100"/>
          <a:sy n="35" d="100"/>
        </p:scale>
        <p:origin x="-1932" y="-49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CE6AC5-54BC-479C-A8CC-AF72CEC09870}"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id-ID"/>
        </a:p>
      </dgm:t>
    </dgm:pt>
    <dgm:pt modelId="{F097CFDD-DEEB-42E9-9C5B-3963FE983E61}">
      <dgm:prSet phldrT="[Text]"/>
      <dgm:spPr/>
      <dgm:t>
        <a:bodyPr/>
        <a:lstStyle/>
        <a:p>
          <a:r>
            <a:rPr lang="id-ID" b="1" dirty="0" smtClean="0">
              <a:solidFill>
                <a:schemeClr val="tx1"/>
              </a:solidFill>
            </a:rPr>
            <a:t>Ke Tuhanan</a:t>
          </a:r>
          <a:endParaRPr lang="id-ID" b="1" dirty="0">
            <a:solidFill>
              <a:schemeClr val="tx1"/>
            </a:solidFill>
          </a:endParaRPr>
        </a:p>
      </dgm:t>
    </dgm:pt>
    <dgm:pt modelId="{AB5A178F-F147-41A4-AB1C-7A23056F0EC3}" type="parTrans" cxnId="{9BD6F110-E14C-4306-8FA5-82B72BB461EF}">
      <dgm:prSet/>
      <dgm:spPr/>
      <dgm:t>
        <a:bodyPr/>
        <a:lstStyle/>
        <a:p>
          <a:endParaRPr lang="id-ID"/>
        </a:p>
      </dgm:t>
    </dgm:pt>
    <dgm:pt modelId="{B68684D7-0377-49DB-9CED-DFAA796D1A28}" type="sibTrans" cxnId="{9BD6F110-E14C-4306-8FA5-82B72BB461EF}">
      <dgm:prSet/>
      <dgm:spPr/>
      <dgm:t>
        <a:bodyPr/>
        <a:lstStyle/>
        <a:p>
          <a:endParaRPr lang="id-ID"/>
        </a:p>
      </dgm:t>
    </dgm:pt>
    <dgm:pt modelId="{A9B34C52-CBF8-44FD-81DF-69C2AAD0A224}">
      <dgm:prSet phldrT="[Text]" custT="1"/>
      <dgm:spPr/>
      <dgm:t>
        <a:bodyPr/>
        <a:lstStyle/>
        <a:p>
          <a:r>
            <a:rPr lang="id-ID" sz="2800" dirty="0" smtClean="0">
              <a:solidFill>
                <a:schemeClr val="bg1"/>
              </a:solidFill>
            </a:rPr>
            <a:t>Tuhan Yahudi (Yahweh)</a:t>
          </a:r>
          <a:endParaRPr lang="id-ID" sz="2800" dirty="0">
            <a:solidFill>
              <a:schemeClr val="bg1"/>
            </a:solidFill>
          </a:endParaRPr>
        </a:p>
      </dgm:t>
    </dgm:pt>
    <dgm:pt modelId="{6058EE4C-A3DD-40F0-8FBF-B4A9ACB833A1}" type="parTrans" cxnId="{81CF1E63-04B5-48CA-A67D-221231F19D83}">
      <dgm:prSet/>
      <dgm:spPr/>
      <dgm:t>
        <a:bodyPr/>
        <a:lstStyle/>
        <a:p>
          <a:endParaRPr lang="id-ID"/>
        </a:p>
      </dgm:t>
    </dgm:pt>
    <dgm:pt modelId="{E2F69A84-5E13-4666-9A79-19BE832D9520}" type="sibTrans" cxnId="{81CF1E63-04B5-48CA-A67D-221231F19D83}">
      <dgm:prSet/>
      <dgm:spPr/>
      <dgm:t>
        <a:bodyPr/>
        <a:lstStyle/>
        <a:p>
          <a:endParaRPr lang="id-ID"/>
        </a:p>
      </dgm:t>
    </dgm:pt>
    <dgm:pt modelId="{49C1D06F-2010-4DC7-964E-9659325338FD}">
      <dgm:prSet phldrT="[Text]" custT="1"/>
      <dgm:spPr/>
      <dgm:t>
        <a:bodyPr/>
        <a:lstStyle/>
        <a:p>
          <a:r>
            <a:rPr lang="id-ID" sz="2800" dirty="0" smtClean="0">
              <a:solidFill>
                <a:schemeClr val="bg1"/>
              </a:solidFill>
            </a:rPr>
            <a:t>Tuhan Kristen (Trinitas)</a:t>
          </a:r>
          <a:endParaRPr lang="id-ID" sz="2800" dirty="0">
            <a:solidFill>
              <a:schemeClr val="bg1"/>
            </a:solidFill>
          </a:endParaRPr>
        </a:p>
      </dgm:t>
    </dgm:pt>
    <dgm:pt modelId="{A9D489F1-0B03-449D-A4C3-5683536295A8}" type="parTrans" cxnId="{2638DAE0-6176-4728-8927-326AC2452D6F}">
      <dgm:prSet/>
      <dgm:spPr/>
      <dgm:t>
        <a:bodyPr/>
        <a:lstStyle/>
        <a:p>
          <a:endParaRPr lang="id-ID"/>
        </a:p>
      </dgm:t>
    </dgm:pt>
    <dgm:pt modelId="{70BF1964-DF94-4E4A-9D37-39DA51F901F5}" type="sibTrans" cxnId="{2638DAE0-6176-4728-8927-326AC2452D6F}">
      <dgm:prSet/>
      <dgm:spPr/>
      <dgm:t>
        <a:bodyPr/>
        <a:lstStyle/>
        <a:p>
          <a:endParaRPr lang="id-ID"/>
        </a:p>
      </dgm:t>
    </dgm:pt>
    <dgm:pt modelId="{5FC68F4C-B058-4F24-80A3-1F7B5A4F85D7}">
      <dgm:prSet phldrT="[Text]" custT="1"/>
      <dgm:spPr/>
      <dgm:t>
        <a:bodyPr/>
        <a:lstStyle/>
        <a:p>
          <a:r>
            <a:rPr lang="id-ID" sz="3600" b="1" dirty="0" smtClean="0">
              <a:solidFill>
                <a:schemeClr val="tx1"/>
              </a:solidFill>
            </a:rPr>
            <a:t>Keterpilihan</a:t>
          </a:r>
          <a:endParaRPr lang="id-ID" sz="3600" b="1" dirty="0">
            <a:solidFill>
              <a:schemeClr val="tx1"/>
            </a:solidFill>
          </a:endParaRPr>
        </a:p>
      </dgm:t>
    </dgm:pt>
    <dgm:pt modelId="{A1A110CA-D490-4775-820D-3665967356B9}" type="parTrans" cxnId="{DF288714-4E5E-4AC0-AA0D-F3895D4E3F87}">
      <dgm:prSet/>
      <dgm:spPr/>
      <dgm:t>
        <a:bodyPr/>
        <a:lstStyle/>
        <a:p>
          <a:endParaRPr lang="id-ID"/>
        </a:p>
      </dgm:t>
    </dgm:pt>
    <dgm:pt modelId="{AC1BDD32-D5D8-4F45-8637-E68223529F85}" type="sibTrans" cxnId="{DF288714-4E5E-4AC0-AA0D-F3895D4E3F87}">
      <dgm:prSet/>
      <dgm:spPr/>
      <dgm:t>
        <a:bodyPr/>
        <a:lstStyle/>
        <a:p>
          <a:endParaRPr lang="id-ID"/>
        </a:p>
      </dgm:t>
    </dgm:pt>
    <dgm:pt modelId="{F75E2AB6-5B05-4F2A-BAD5-3124EF10B6B3}">
      <dgm:prSet phldrT="[Text]"/>
      <dgm:spPr/>
      <dgm:t>
        <a:bodyPr/>
        <a:lstStyle/>
        <a:p>
          <a:r>
            <a:rPr lang="id-ID" b="1" dirty="0" smtClean="0">
              <a:solidFill>
                <a:schemeClr val="bg1"/>
              </a:solidFill>
            </a:rPr>
            <a:t>Kaum non-Yahudi mendapat sebutan </a:t>
          </a:r>
          <a:r>
            <a:rPr lang="id-ID" b="1" i="1" dirty="0" smtClean="0">
              <a:solidFill>
                <a:schemeClr val="bg1"/>
              </a:solidFill>
            </a:rPr>
            <a:t>gentiles (</a:t>
          </a:r>
          <a:r>
            <a:rPr lang="id-ID" b="1" dirty="0" smtClean="0">
              <a:solidFill>
                <a:schemeClr val="bg1"/>
              </a:solidFill>
            </a:rPr>
            <a:t>yang kedudukannya tidak lebih tinggi dari hewan)</a:t>
          </a:r>
          <a:endParaRPr lang="id-ID" b="1" dirty="0">
            <a:solidFill>
              <a:schemeClr val="bg1"/>
            </a:solidFill>
          </a:endParaRPr>
        </a:p>
      </dgm:t>
    </dgm:pt>
    <dgm:pt modelId="{144E7F26-F02A-4E3A-9AA6-26978F4264F2}" type="parTrans" cxnId="{10B7FEC3-9AA9-4B0D-AB1A-31D3E87BFD35}">
      <dgm:prSet/>
      <dgm:spPr/>
      <dgm:t>
        <a:bodyPr/>
        <a:lstStyle/>
        <a:p>
          <a:endParaRPr lang="id-ID"/>
        </a:p>
      </dgm:t>
    </dgm:pt>
    <dgm:pt modelId="{96C60CD3-EA09-4087-97A8-103B99C58A04}" type="sibTrans" cxnId="{10B7FEC3-9AA9-4B0D-AB1A-31D3E87BFD35}">
      <dgm:prSet/>
      <dgm:spPr/>
      <dgm:t>
        <a:bodyPr/>
        <a:lstStyle/>
        <a:p>
          <a:endParaRPr lang="id-ID"/>
        </a:p>
      </dgm:t>
    </dgm:pt>
    <dgm:pt modelId="{B414230E-A47D-4CB5-8EA0-55ED2FF4FF46}">
      <dgm:prSet phldrT="[Text]"/>
      <dgm:spPr/>
      <dgm:t>
        <a:bodyPr/>
        <a:lstStyle/>
        <a:p>
          <a:r>
            <a:rPr lang="id-ID" b="1" dirty="0" smtClean="0">
              <a:solidFill>
                <a:schemeClr val="bg1"/>
              </a:solidFill>
            </a:rPr>
            <a:t>Dalam Kristen (tidak ada keselamatan di luar Gereja).</a:t>
          </a:r>
          <a:endParaRPr lang="id-ID" b="1" dirty="0">
            <a:solidFill>
              <a:schemeClr val="bg1"/>
            </a:solidFill>
          </a:endParaRPr>
        </a:p>
      </dgm:t>
    </dgm:pt>
    <dgm:pt modelId="{E86AFABF-045F-4683-8DC6-A98535B04AC2}" type="parTrans" cxnId="{D268BA0D-FF85-46DB-9749-993D4BDDDED4}">
      <dgm:prSet/>
      <dgm:spPr/>
      <dgm:t>
        <a:bodyPr/>
        <a:lstStyle/>
        <a:p>
          <a:endParaRPr lang="id-ID"/>
        </a:p>
      </dgm:t>
    </dgm:pt>
    <dgm:pt modelId="{E47C5F4D-934B-4956-978A-C9CB68152AD8}" type="sibTrans" cxnId="{D268BA0D-FF85-46DB-9749-993D4BDDDED4}">
      <dgm:prSet/>
      <dgm:spPr/>
      <dgm:t>
        <a:bodyPr/>
        <a:lstStyle/>
        <a:p>
          <a:endParaRPr lang="id-ID"/>
        </a:p>
      </dgm:t>
    </dgm:pt>
    <dgm:pt modelId="{DBE00C19-999C-4DDC-B809-B1B02AC50656}">
      <dgm:prSet phldrT="[Text]" custT="1"/>
      <dgm:spPr/>
      <dgm:t>
        <a:bodyPr/>
        <a:lstStyle/>
        <a:p>
          <a:endParaRPr lang="id-ID" sz="2800" dirty="0">
            <a:solidFill>
              <a:schemeClr val="bg1"/>
            </a:solidFill>
          </a:endParaRPr>
        </a:p>
      </dgm:t>
    </dgm:pt>
    <dgm:pt modelId="{38571264-CF73-4BA0-8DB7-7FC4B29CC48E}" type="parTrans" cxnId="{C080683B-5FF5-4E91-AC48-50AB35BF62F9}">
      <dgm:prSet/>
      <dgm:spPr/>
      <dgm:t>
        <a:bodyPr/>
        <a:lstStyle/>
        <a:p>
          <a:endParaRPr lang="id-ID"/>
        </a:p>
      </dgm:t>
    </dgm:pt>
    <dgm:pt modelId="{1398BDFA-C1E1-4CB3-ADF2-DFE45471AFAD}" type="sibTrans" cxnId="{C080683B-5FF5-4E91-AC48-50AB35BF62F9}">
      <dgm:prSet/>
      <dgm:spPr/>
      <dgm:t>
        <a:bodyPr/>
        <a:lstStyle/>
        <a:p>
          <a:endParaRPr lang="id-ID"/>
        </a:p>
      </dgm:t>
    </dgm:pt>
    <dgm:pt modelId="{C3761EC9-2AA0-4190-9935-0F2A7677234A}">
      <dgm:prSet phldrT="[Text]" custT="1"/>
      <dgm:spPr/>
      <dgm:t>
        <a:bodyPr/>
        <a:lstStyle/>
        <a:p>
          <a:r>
            <a:rPr lang="id-ID" sz="2800" dirty="0" smtClean="0">
              <a:solidFill>
                <a:schemeClr val="bg1"/>
              </a:solidFill>
            </a:rPr>
            <a:t>Tuhan Islam,Tauhid :   </a:t>
          </a:r>
          <a:r>
            <a:rPr lang="id-ID" sz="2800" i="1" dirty="0" smtClean="0">
              <a:solidFill>
                <a:schemeClr val="bg1"/>
              </a:solidFill>
              <a:sym typeface="Calibri"/>
            </a:rPr>
            <a:t>(laa Ilaha Illa Allah).</a:t>
          </a:r>
          <a:endParaRPr lang="id-ID" sz="2800" dirty="0">
            <a:solidFill>
              <a:schemeClr val="bg1"/>
            </a:solidFill>
          </a:endParaRPr>
        </a:p>
      </dgm:t>
    </dgm:pt>
    <dgm:pt modelId="{DCE2892D-A76E-4A38-B5E1-C0C519D8EC74}" type="parTrans" cxnId="{970180CD-CB0B-4D78-AD6D-67EF73D4E102}">
      <dgm:prSet/>
      <dgm:spPr/>
      <dgm:t>
        <a:bodyPr/>
        <a:lstStyle/>
        <a:p>
          <a:endParaRPr lang="id-ID"/>
        </a:p>
      </dgm:t>
    </dgm:pt>
    <dgm:pt modelId="{DFEAFD46-E2C4-494E-AD57-D77B5EC83223}" type="sibTrans" cxnId="{970180CD-CB0B-4D78-AD6D-67EF73D4E102}">
      <dgm:prSet/>
      <dgm:spPr/>
      <dgm:t>
        <a:bodyPr/>
        <a:lstStyle/>
        <a:p>
          <a:endParaRPr lang="id-ID"/>
        </a:p>
      </dgm:t>
    </dgm:pt>
    <dgm:pt modelId="{EA82D488-5EEE-4FD0-9495-9A5A543AF282}">
      <dgm:prSet phldrT="[Text]"/>
      <dgm:spPr/>
      <dgm:t>
        <a:bodyPr/>
        <a:lstStyle/>
        <a:p>
          <a:r>
            <a:rPr lang="id-ID" b="1" dirty="0" smtClean="0">
              <a:solidFill>
                <a:schemeClr val="bg1"/>
              </a:solidFill>
            </a:rPr>
            <a:t> Dalam agama Hindu (</a:t>
          </a:r>
          <a:r>
            <a:rPr lang="id-ID" b="1" i="1" dirty="0" smtClean="0">
              <a:solidFill>
                <a:schemeClr val="bg1"/>
              </a:solidFill>
            </a:rPr>
            <a:t>mokhsa).</a:t>
          </a:r>
          <a:endParaRPr lang="id-ID" b="1" dirty="0">
            <a:solidFill>
              <a:schemeClr val="bg1"/>
            </a:solidFill>
          </a:endParaRPr>
        </a:p>
      </dgm:t>
    </dgm:pt>
    <dgm:pt modelId="{65ED9142-6FBE-4852-9A38-8153CE647180}" type="parTrans" cxnId="{BAFDABD6-2C13-4008-8AC7-DD9C7E0892AD}">
      <dgm:prSet/>
      <dgm:spPr/>
      <dgm:t>
        <a:bodyPr/>
        <a:lstStyle/>
        <a:p>
          <a:endParaRPr lang="id-ID"/>
        </a:p>
      </dgm:t>
    </dgm:pt>
    <dgm:pt modelId="{D8639EBB-F520-4E46-9110-EE89B9EC6A7A}" type="sibTrans" cxnId="{BAFDABD6-2C13-4008-8AC7-DD9C7E0892AD}">
      <dgm:prSet/>
      <dgm:spPr/>
      <dgm:t>
        <a:bodyPr/>
        <a:lstStyle/>
        <a:p>
          <a:endParaRPr lang="id-ID"/>
        </a:p>
      </dgm:t>
    </dgm:pt>
    <dgm:pt modelId="{6D3937F5-0E00-4F87-873D-097C00F1C408}">
      <dgm:prSet phldrT="[Text]"/>
      <dgm:spPr/>
      <dgm:t>
        <a:bodyPr/>
        <a:lstStyle/>
        <a:p>
          <a:r>
            <a:rPr lang="id-ID" b="1" dirty="0" smtClean="0">
              <a:solidFill>
                <a:schemeClr val="bg1"/>
              </a:solidFill>
            </a:rPr>
            <a:t>Dalam agama Budha terdapat (</a:t>
          </a:r>
          <a:r>
            <a:rPr lang="id-ID" b="1" i="1" dirty="0" smtClean="0">
              <a:solidFill>
                <a:schemeClr val="bg1"/>
              </a:solidFill>
            </a:rPr>
            <a:t>nirvana).</a:t>
          </a:r>
          <a:endParaRPr lang="id-ID" b="1" dirty="0">
            <a:solidFill>
              <a:schemeClr val="bg1"/>
            </a:solidFill>
          </a:endParaRPr>
        </a:p>
      </dgm:t>
    </dgm:pt>
    <dgm:pt modelId="{BD129E6D-65BB-4264-A1DB-ACF8548B9A75}" type="parTrans" cxnId="{F6520E4E-501C-475F-B1E9-CC2261A25112}">
      <dgm:prSet/>
      <dgm:spPr/>
      <dgm:t>
        <a:bodyPr/>
        <a:lstStyle/>
        <a:p>
          <a:endParaRPr lang="id-ID"/>
        </a:p>
      </dgm:t>
    </dgm:pt>
    <dgm:pt modelId="{0F98CD50-C896-44B4-9131-1EA463F38A30}" type="sibTrans" cxnId="{F6520E4E-501C-475F-B1E9-CC2261A25112}">
      <dgm:prSet/>
      <dgm:spPr/>
      <dgm:t>
        <a:bodyPr/>
        <a:lstStyle/>
        <a:p>
          <a:endParaRPr lang="id-ID"/>
        </a:p>
      </dgm:t>
    </dgm:pt>
    <dgm:pt modelId="{E86DEF6D-D72B-4DE5-BA4A-9F0F3827422F}">
      <dgm:prSet phldrT="[Text]"/>
      <dgm:spPr/>
      <dgm:t>
        <a:bodyPr/>
        <a:lstStyle/>
        <a:p>
          <a:r>
            <a:rPr lang="id-ID" b="1" dirty="0" smtClean="0">
              <a:solidFill>
                <a:schemeClr val="bg1"/>
              </a:solidFill>
            </a:rPr>
            <a:t>Dalam Islam  Q.S  Ali Imran (3): 19 “</a:t>
          </a:r>
          <a:r>
            <a:rPr lang="id-ID" b="1" i="1" dirty="0" smtClean="0">
              <a:solidFill>
                <a:schemeClr val="bg1"/>
              </a:solidFill>
            </a:rPr>
            <a:t>Sesungguhnya agama (yang diridhai) di sisi Allah hanyalah Islam.</a:t>
          </a:r>
          <a:endParaRPr lang="id-ID" b="1" dirty="0">
            <a:solidFill>
              <a:schemeClr val="bg1"/>
            </a:solidFill>
          </a:endParaRPr>
        </a:p>
      </dgm:t>
    </dgm:pt>
    <dgm:pt modelId="{32050350-0152-4C23-8027-25F71200DEC1}" type="parTrans" cxnId="{61066775-A1FA-4D50-96B7-6FB778FDE5EE}">
      <dgm:prSet/>
      <dgm:spPr/>
      <dgm:t>
        <a:bodyPr/>
        <a:lstStyle/>
        <a:p>
          <a:endParaRPr lang="id-ID"/>
        </a:p>
      </dgm:t>
    </dgm:pt>
    <dgm:pt modelId="{C2825D75-CB18-4E57-9F58-52798B941692}" type="sibTrans" cxnId="{61066775-A1FA-4D50-96B7-6FB778FDE5EE}">
      <dgm:prSet/>
      <dgm:spPr/>
      <dgm:t>
        <a:bodyPr/>
        <a:lstStyle/>
        <a:p>
          <a:endParaRPr lang="id-ID"/>
        </a:p>
      </dgm:t>
    </dgm:pt>
    <dgm:pt modelId="{C2801992-3365-45A8-8AF5-9091DB0CA724}" type="pres">
      <dgm:prSet presAssocID="{CECE6AC5-54BC-479C-A8CC-AF72CEC09870}" presName="composite" presStyleCnt="0">
        <dgm:presLayoutVars>
          <dgm:chMax val="5"/>
          <dgm:dir/>
          <dgm:animLvl val="ctr"/>
          <dgm:resizeHandles val="exact"/>
        </dgm:presLayoutVars>
      </dgm:prSet>
      <dgm:spPr/>
      <dgm:t>
        <a:bodyPr/>
        <a:lstStyle/>
        <a:p>
          <a:endParaRPr lang="id-ID"/>
        </a:p>
      </dgm:t>
    </dgm:pt>
    <dgm:pt modelId="{1B1C5D4E-C013-432C-B560-3A151C48198E}" type="pres">
      <dgm:prSet presAssocID="{CECE6AC5-54BC-479C-A8CC-AF72CEC09870}" presName="cycle" presStyleCnt="0"/>
      <dgm:spPr/>
    </dgm:pt>
    <dgm:pt modelId="{2319D51F-89DC-4F7E-A2F3-2E15A4715A5E}" type="pres">
      <dgm:prSet presAssocID="{CECE6AC5-54BC-479C-A8CC-AF72CEC09870}" presName="centerShape" presStyleCnt="0"/>
      <dgm:spPr/>
    </dgm:pt>
    <dgm:pt modelId="{A602082A-EF51-4370-AA7F-1AFF5EF5B092}" type="pres">
      <dgm:prSet presAssocID="{CECE6AC5-54BC-479C-A8CC-AF72CEC09870}" presName="connSite" presStyleLbl="node1" presStyleIdx="0" presStyleCnt="3"/>
      <dgm:spPr/>
    </dgm:pt>
    <dgm:pt modelId="{010D507C-ABBE-4908-9CBC-3DA886E73BC7}" type="pres">
      <dgm:prSet presAssocID="{CECE6AC5-54BC-479C-A8CC-AF72CEC09870}" presName="visible" presStyleLbl="node1" presStyleIdx="0" presStyleCnt="3"/>
      <dgm:spPr>
        <a:blipFill rotWithShape="1">
          <a:blip xmlns:r="http://schemas.openxmlformats.org/officeDocument/2006/relationships" r:embed="rId1"/>
          <a:stretch>
            <a:fillRect/>
          </a:stretch>
        </a:blipFill>
      </dgm:spPr>
    </dgm:pt>
    <dgm:pt modelId="{A0446DE3-7BDC-4943-BBA6-0FCADECEE384}" type="pres">
      <dgm:prSet presAssocID="{AB5A178F-F147-41A4-AB1C-7A23056F0EC3}" presName="Name25" presStyleLbl="parChTrans1D1" presStyleIdx="0" presStyleCnt="2"/>
      <dgm:spPr/>
      <dgm:t>
        <a:bodyPr/>
        <a:lstStyle/>
        <a:p>
          <a:endParaRPr lang="id-ID"/>
        </a:p>
      </dgm:t>
    </dgm:pt>
    <dgm:pt modelId="{DE04B81F-858F-48CD-9755-AC00DF169B23}" type="pres">
      <dgm:prSet presAssocID="{F097CFDD-DEEB-42E9-9C5B-3963FE983E61}" presName="node" presStyleCnt="0"/>
      <dgm:spPr/>
    </dgm:pt>
    <dgm:pt modelId="{0838E4F6-C44F-4E5C-B139-2E32A0A75762}" type="pres">
      <dgm:prSet presAssocID="{F097CFDD-DEEB-42E9-9C5B-3963FE983E61}" presName="parentNode" presStyleLbl="node1" presStyleIdx="1" presStyleCnt="3" custScaleX="105245" custScaleY="124926">
        <dgm:presLayoutVars>
          <dgm:chMax val="1"/>
          <dgm:bulletEnabled val="1"/>
        </dgm:presLayoutVars>
      </dgm:prSet>
      <dgm:spPr/>
      <dgm:t>
        <a:bodyPr/>
        <a:lstStyle/>
        <a:p>
          <a:endParaRPr lang="id-ID"/>
        </a:p>
      </dgm:t>
    </dgm:pt>
    <dgm:pt modelId="{143EA49D-392C-4349-ADF2-EBEEA5F44A20}" type="pres">
      <dgm:prSet presAssocID="{F097CFDD-DEEB-42E9-9C5B-3963FE983E61}" presName="childNode" presStyleLbl="revTx" presStyleIdx="0" presStyleCnt="2">
        <dgm:presLayoutVars>
          <dgm:bulletEnabled val="1"/>
        </dgm:presLayoutVars>
      </dgm:prSet>
      <dgm:spPr/>
      <dgm:t>
        <a:bodyPr/>
        <a:lstStyle/>
        <a:p>
          <a:endParaRPr lang="id-ID"/>
        </a:p>
      </dgm:t>
    </dgm:pt>
    <dgm:pt modelId="{D7BFD0DD-0835-4331-B6B2-598DF3A1F817}" type="pres">
      <dgm:prSet presAssocID="{A1A110CA-D490-4775-820D-3665967356B9}" presName="Name25" presStyleLbl="parChTrans1D1" presStyleIdx="1" presStyleCnt="2"/>
      <dgm:spPr/>
      <dgm:t>
        <a:bodyPr/>
        <a:lstStyle/>
        <a:p>
          <a:endParaRPr lang="id-ID"/>
        </a:p>
      </dgm:t>
    </dgm:pt>
    <dgm:pt modelId="{4238B1A8-2860-4AD7-9B83-2F0CD52A10CE}" type="pres">
      <dgm:prSet presAssocID="{5FC68F4C-B058-4F24-80A3-1F7B5A4F85D7}" presName="node" presStyleCnt="0"/>
      <dgm:spPr/>
    </dgm:pt>
    <dgm:pt modelId="{0258BE42-1ED4-4C12-BBB1-9389EFD881E6}" type="pres">
      <dgm:prSet presAssocID="{5FC68F4C-B058-4F24-80A3-1F7B5A4F85D7}" presName="parentNode" presStyleLbl="node1" presStyleIdx="2" presStyleCnt="3" custScaleY="199938">
        <dgm:presLayoutVars>
          <dgm:chMax val="1"/>
          <dgm:bulletEnabled val="1"/>
        </dgm:presLayoutVars>
      </dgm:prSet>
      <dgm:spPr/>
      <dgm:t>
        <a:bodyPr/>
        <a:lstStyle/>
        <a:p>
          <a:endParaRPr lang="id-ID"/>
        </a:p>
      </dgm:t>
    </dgm:pt>
    <dgm:pt modelId="{C7C87C93-B5E4-419C-A804-5618E3D1A606}" type="pres">
      <dgm:prSet presAssocID="{5FC68F4C-B058-4F24-80A3-1F7B5A4F85D7}" presName="childNode" presStyleLbl="revTx" presStyleIdx="1" presStyleCnt="2">
        <dgm:presLayoutVars>
          <dgm:bulletEnabled val="1"/>
        </dgm:presLayoutVars>
      </dgm:prSet>
      <dgm:spPr/>
      <dgm:t>
        <a:bodyPr/>
        <a:lstStyle/>
        <a:p>
          <a:endParaRPr lang="id-ID"/>
        </a:p>
      </dgm:t>
    </dgm:pt>
  </dgm:ptLst>
  <dgm:cxnLst>
    <dgm:cxn modelId="{F6520E4E-501C-475F-B1E9-CC2261A25112}" srcId="{5FC68F4C-B058-4F24-80A3-1F7B5A4F85D7}" destId="{6D3937F5-0E00-4F87-873D-097C00F1C408}" srcOrd="3" destOrd="0" parTransId="{BD129E6D-65BB-4264-A1DB-ACF8548B9A75}" sibTransId="{0F98CD50-C896-44B4-9131-1EA463F38A30}"/>
    <dgm:cxn modelId="{C9D66C98-49F4-4E2F-8C4F-752B3B687F38}" type="presOf" srcId="{F097CFDD-DEEB-42E9-9C5B-3963FE983E61}" destId="{0838E4F6-C44F-4E5C-B139-2E32A0A75762}" srcOrd="0" destOrd="0" presId="urn:microsoft.com/office/officeart/2005/8/layout/radial2"/>
    <dgm:cxn modelId="{EF17A4D7-344C-41DD-81F4-313F298EE2AD}" type="presOf" srcId="{A1A110CA-D490-4775-820D-3665967356B9}" destId="{D7BFD0DD-0835-4331-B6B2-598DF3A1F817}" srcOrd="0" destOrd="0" presId="urn:microsoft.com/office/officeart/2005/8/layout/radial2"/>
    <dgm:cxn modelId="{7F2556B6-88D6-42F5-85F5-6006E6DD69C7}" type="presOf" srcId="{EA82D488-5EEE-4FD0-9495-9A5A543AF282}" destId="{C7C87C93-B5E4-419C-A804-5618E3D1A606}" srcOrd="0" destOrd="2" presId="urn:microsoft.com/office/officeart/2005/8/layout/radial2"/>
    <dgm:cxn modelId="{7FB34F49-FF6D-498A-BFAF-2CA3F94AA241}" type="presOf" srcId="{49C1D06F-2010-4DC7-964E-9659325338FD}" destId="{143EA49D-392C-4349-ADF2-EBEEA5F44A20}" srcOrd="0" destOrd="1" presId="urn:microsoft.com/office/officeart/2005/8/layout/radial2"/>
    <dgm:cxn modelId="{F721DC8C-EE1B-4389-ACE5-207B95EA5937}" type="presOf" srcId="{AB5A178F-F147-41A4-AB1C-7A23056F0EC3}" destId="{A0446DE3-7BDC-4943-BBA6-0FCADECEE384}" srcOrd="0" destOrd="0" presId="urn:microsoft.com/office/officeart/2005/8/layout/radial2"/>
    <dgm:cxn modelId="{81CF1E63-04B5-48CA-A67D-221231F19D83}" srcId="{F097CFDD-DEEB-42E9-9C5B-3963FE983E61}" destId="{A9B34C52-CBF8-44FD-81DF-69C2AAD0A224}" srcOrd="0" destOrd="0" parTransId="{6058EE4C-A3DD-40F0-8FBF-B4A9ACB833A1}" sibTransId="{E2F69A84-5E13-4666-9A79-19BE832D9520}"/>
    <dgm:cxn modelId="{2638DAE0-6176-4728-8927-326AC2452D6F}" srcId="{F097CFDD-DEEB-42E9-9C5B-3963FE983E61}" destId="{49C1D06F-2010-4DC7-964E-9659325338FD}" srcOrd="1" destOrd="0" parTransId="{A9D489F1-0B03-449D-A4C3-5683536295A8}" sibTransId="{70BF1964-DF94-4E4A-9D37-39DA51F901F5}"/>
    <dgm:cxn modelId="{9BD6F110-E14C-4306-8FA5-82B72BB461EF}" srcId="{CECE6AC5-54BC-479C-A8CC-AF72CEC09870}" destId="{F097CFDD-DEEB-42E9-9C5B-3963FE983E61}" srcOrd="0" destOrd="0" parTransId="{AB5A178F-F147-41A4-AB1C-7A23056F0EC3}" sibTransId="{B68684D7-0377-49DB-9CED-DFAA796D1A28}"/>
    <dgm:cxn modelId="{D268BA0D-FF85-46DB-9749-993D4BDDDED4}" srcId="{5FC68F4C-B058-4F24-80A3-1F7B5A4F85D7}" destId="{B414230E-A47D-4CB5-8EA0-55ED2FF4FF46}" srcOrd="1" destOrd="0" parTransId="{E86AFABF-045F-4683-8DC6-A98535B04AC2}" sibTransId="{E47C5F4D-934B-4956-978A-C9CB68152AD8}"/>
    <dgm:cxn modelId="{6AD95170-9B9B-4CB4-A661-047B37EB1B9D}" type="presOf" srcId="{5FC68F4C-B058-4F24-80A3-1F7B5A4F85D7}" destId="{0258BE42-1ED4-4C12-BBB1-9389EFD881E6}" srcOrd="0" destOrd="0" presId="urn:microsoft.com/office/officeart/2005/8/layout/radial2"/>
    <dgm:cxn modelId="{6518F5B8-3508-424A-A6CB-992E7776BCA3}" type="presOf" srcId="{A9B34C52-CBF8-44FD-81DF-69C2AAD0A224}" destId="{143EA49D-392C-4349-ADF2-EBEEA5F44A20}" srcOrd="0" destOrd="0" presId="urn:microsoft.com/office/officeart/2005/8/layout/radial2"/>
    <dgm:cxn modelId="{DF288714-4E5E-4AC0-AA0D-F3895D4E3F87}" srcId="{CECE6AC5-54BC-479C-A8CC-AF72CEC09870}" destId="{5FC68F4C-B058-4F24-80A3-1F7B5A4F85D7}" srcOrd="1" destOrd="0" parTransId="{A1A110CA-D490-4775-820D-3665967356B9}" sibTransId="{AC1BDD32-D5D8-4F45-8637-E68223529F85}"/>
    <dgm:cxn modelId="{61066775-A1FA-4D50-96B7-6FB778FDE5EE}" srcId="{5FC68F4C-B058-4F24-80A3-1F7B5A4F85D7}" destId="{E86DEF6D-D72B-4DE5-BA4A-9F0F3827422F}" srcOrd="4" destOrd="0" parTransId="{32050350-0152-4C23-8027-25F71200DEC1}" sibTransId="{C2825D75-CB18-4E57-9F58-52798B941692}"/>
    <dgm:cxn modelId="{D6200064-DE8E-4FDA-94E5-31869ADF04DE}" type="presOf" srcId="{F75E2AB6-5B05-4F2A-BAD5-3124EF10B6B3}" destId="{C7C87C93-B5E4-419C-A804-5618E3D1A606}" srcOrd="0" destOrd="0" presId="urn:microsoft.com/office/officeart/2005/8/layout/radial2"/>
    <dgm:cxn modelId="{360852CC-F087-4C59-A0F7-538E87ED5FCD}" type="presOf" srcId="{B414230E-A47D-4CB5-8EA0-55ED2FF4FF46}" destId="{C7C87C93-B5E4-419C-A804-5618E3D1A606}" srcOrd="0" destOrd="1" presId="urn:microsoft.com/office/officeart/2005/8/layout/radial2"/>
    <dgm:cxn modelId="{67E10FC6-E752-489B-8568-04A16753BAAD}" type="presOf" srcId="{E86DEF6D-D72B-4DE5-BA4A-9F0F3827422F}" destId="{C7C87C93-B5E4-419C-A804-5618E3D1A606}" srcOrd="0" destOrd="4" presId="urn:microsoft.com/office/officeart/2005/8/layout/radial2"/>
    <dgm:cxn modelId="{C080683B-5FF5-4E91-AC48-50AB35BF62F9}" srcId="{F097CFDD-DEEB-42E9-9C5B-3963FE983E61}" destId="{DBE00C19-999C-4DDC-B809-B1B02AC50656}" srcOrd="3" destOrd="0" parTransId="{38571264-CF73-4BA0-8DB7-7FC4B29CC48E}" sibTransId="{1398BDFA-C1E1-4CB3-ADF2-DFE45471AFAD}"/>
    <dgm:cxn modelId="{10B7FEC3-9AA9-4B0D-AB1A-31D3E87BFD35}" srcId="{5FC68F4C-B058-4F24-80A3-1F7B5A4F85D7}" destId="{F75E2AB6-5B05-4F2A-BAD5-3124EF10B6B3}" srcOrd="0" destOrd="0" parTransId="{144E7F26-F02A-4E3A-9AA6-26978F4264F2}" sibTransId="{96C60CD3-EA09-4087-97A8-103B99C58A04}"/>
    <dgm:cxn modelId="{BCA7EEE3-338F-4FF6-8282-CFAB9F0E8485}" type="presOf" srcId="{DBE00C19-999C-4DDC-B809-B1B02AC50656}" destId="{143EA49D-392C-4349-ADF2-EBEEA5F44A20}" srcOrd="0" destOrd="3" presId="urn:microsoft.com/office/officeart/2005/8/layout/radial2"/>
    <dgm:cxn modelId="{970180CD-CB0B-4D78-AD6D-67EF73D4E102}" srcId="{F097CFDD-DEEB-42E9-9C5B-3963FE983E61}" destId="{C3761EC9-2AA0-4190-9935-0F2A7677234A}" srcOrd="2" destOrd="0" parTransId="{DCE2892D-A76E-4A38-B5E1-C0C519D8EC74}" sibTransId="{DFEAFD46-E2C4-494E-AD57-D77B5EC83223}"/>
    <dgm:cxn modelId="{061DF345-140A-427B-918A-B1B3E059965E}" type="presOf" srcId="{C3761EC9-2AA0-4190-9935-0F2A7677234A}" destId="{143EA49D-392C-4349-ADF2-EBEEA5F44A20}" srcOrd="0" destOrd="2" presId="urn:microsoft.com/office/officeart/2005/8/layout/radial2"/>
    <dgm:cxn modelId="{0061D751-7A80-4308-A60B-E357FFE790E0}" type="presOf" srcId="{6D3937F5-0E00-4F87-873D-097C00F1C408}" destId="{C7C87C93-B5E4-419C-A804-5618E3D1A606}" srcOrd="0" destOrd="3" presId="urn:microsoft.com/office/officeart/2005/8/layout/radial2"/>
    <dgm:cxn modelId="{EB66624A-3B2B-4F59-8E88-6336DFF8C1E8}" type="presOf" srcId="{CECE6AC5-54BC-479C-A8CC-AF72CEC09870}" destId="{C2801992-3365-45A8-8AF5-9091DB0CA724}" srcOrd="0" destOrd="0" presId="urn:microsoft.com/office/officeart/2005/8/layout/radial2"/>
    <dgm:cxn modelId="{BAFDABD6-2C13-4008-8AC7-DD9C7E0892AD}" srcId="{5FC68F4C-B058-4F24-80A3-1F7B5A4F85D7}" destId="{EA82D488-5EEE-4FD0-9495-9A5A543AF282}" srcOrd="2" destOrd="0" parTransId="{65ED9142-6FBE-4852-9A38-8153CE647180}" sibTransId="{D8639EBB-F520-4E46-9110-EE89B9EC6A7A}"/>
    <dgm:cxn modelId="{7649DAD7-6502-4460-A7ED-29001DC08141}" type="presParOf" srcId="{C2801992-3365-45A8-8AF5-9091DB0CA724}" destId="{1B1C5D4E-C013-432C-B560-3A151C48198E}" srcOrd="0" destOrd="0" presId="urn:microsoft.com/office/officeart/2005/8/layout/radial2"/>
    <dgm:cxn modelId="{D0BB65E0-6BBA-4DBD-8DD8-5DE4E035BEDC}" type="presParOf" srcId="{1B1C5D4E-C013-432C-B560-3A151C48198E}" destId="{2319D51F-89DC-4F7E-A2F3-2E15A4715A5E}" srcOrd="0" destOrd="0" presId="urn:microsoft.com/office/officeart/2005/8/layout/radial2"/>
    <dgm:cxn modelId="{AC693037-3E1A-471B-A8B3-920986CAA76B}" type="presParOf" srcId="{2319D51F-89DC-4F7E-A2F3-2E15A4715A5E}" destId="{A602082A-EF51-4370-AA7F-1AFF5EF5B092}" srcOrd="0" destOrd="0" presId="urn:microsoft.com/office/officeart/2005/8/layout/radial2"/>
    <dgm:cxn modelId="{AAF9A642-97B9-41E9-A2D2-4211361220B1}" type="presParOf" srcId="{2319D51F-89DC-4F7E-A2F3-2E15A4715A5E}" destId="{010D507C-ABBE-4908-9CBC-3DA886E73BC7}" srcOrd="1" destOrd="0" presId="urn:microsoft.com/office/officeart/2005/8/layout/radial2"/>
    <dgm:cxn modelId="{8261B9AF-25B6-48EB-B225-4BC59A6BAF20}" type="presParOf" srcId="{1B1C5D4E-C013-432C-B560-3A151C48198E}" destId="{A0446DE3-7BDC-4943-BBA6-0FCADECEE384}" srcOrd="1" destOrd="0" presId="urn:microsoft.com/office/officeart/2005/8/layout/radial2"/>
    <dgm:cxn modelId="{D560AD1C-18E7-4DA3-B246-B5A5720812E3}" type="presParOf" srcId="{1B1C5D4E-C013-432C-B560-3A151C48198E}" destId="{DE04B81F-858F-48CD-9755-AC00DF169B23}" srcOrd="2" destOrd="0" presId="urn:microsoft.com/office/officeart/2005/8/layout/radial2"/>
    <dgm:cxn modelId="{778E8105-EA41-4EEB-8F1F-D4A928021FDB}" type="presParOf" srcId="{DE04B81F-858F-48CD-9755-AC00DF169B23}" destId="{0838E4F6-C44F-4E5C-B139-2E32A0A75762}" srcOrd="0" destOrd="0" presId="urn:microsoft.com/office/officeart/2005/8/layout/radial2"/>
    <dgm:cxn modelId="{B2BCD553-028A-42D0-A79E-2618B094C512}" type="presParOf" srcId="{DE04B81F-858F-48CD-9755-AC00DF169B23}" destId="{143EA49D-392C-4349-ADF2-EBEEA5F44A20}" srcOrd="1" destOrd="0" presId="urn:microsoft.com/office/officeart/2005/8/layout/radial2"/>
    <dgm:cxn modelId="{D160840B-3320-4EC7-8D09-744297A2AD71}" type="presParOf" srcId="{1B1C5D4E-C013-432C-B560-3A151C48198E}" destId="{D7BFD0DD-0835-4331-B6B2-598DF3A1F817}" srcOrd="3" destOrd="0" presId="urn:microsoft.com/office/officeart/2005/8/layout/radial2"/>
    <dgm:cxn modelId="{3943FC22-87A2-460D-AE73-BE4806B17ABA}" type="presParOf" srcId="{1B1C5D4E-C013-432C-B560-3A151C48198E}" destId="{4238B1A8-2860-4AD7-9B83-2F0CD52A10CE}" srcOrd="4" destOrd="0" presId="urn:microsoft.com/office/officeart/2005/8/layout/radial2"/>
    <dgm:cxn modelId="{A2B4ABC3-ADDA-425B-AF03-F55F5BBE7511}" type="presParOf" srcId="{4238B1A8-2860-4AD7-9B83-2F0CD52A10CE}" destId="{0258BE42-1ED4-4C12-BBB1-9389EFD881E6}" srcOrd="0" destOrd="0" presId="urn:microsoft.com/office/officeart/2005/8/layout/radial2"/>
    <dgm:cxn modelId="{6F64A9F8-5861-4B15-99BA-DD4B4949A9B7}" type="presParOf" srcId="{4238B1A8-2860-4AD7-9B83-2F0CD52A10CE}" destId="{C7C87C93-B5E4-419C-A804-5618E3D1A606}"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FD0DD-0835-4331-B6B2-598DF3A1F817}">
      <dsp:nvSpPr>
        <dsp:cNvPr id="0" name=""/>
        <dsp:cNvSpPr/>
      </dsp:nvSpPr>
      <dsp:spPr>
        <a:xfrm rot="1774875">
          <a:off x="3853041" y="5123609"/>
          <a:ext cx="1177977" cy="68730"/>
        </a:xfrm>
        <a:custGeom>
          <a:avLst/>
          <a:gdLst/>
          <a:ahLst/>
          <a:cxnLst/>
          <a:rect l="0" t="0" r="0" b="0"/>
          <a:pathLst>
            <a:path>
              <a:moveTo>
                <a:pt x="0" y="34365"/>
              </a:moveTo>
              <a:lnTo>
                <a:pt x="1177977" y="3436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46DE3-7BDC-4943-BBA6-0FCADECEE384}">
      <dsp:nvSpPr>
        <dsp:cNvPr id="0" name=""/>
        <dsp:cNvSpPr/>
      </dsp:nvSpPr>
      <dsp:spPr>
        <a:xfrm rot="19818333">
          <a:off x="3852356" y="2679086"/>
          <a:ext cx="1179652" cy="68730"/>
        </a:xfrm>
        <a:custGeom>
          <a:avLst/>
          <a:gdLst/>
          <a:ahLst/>
          <a:cxnLst/>
          <a:rect l="0" t="0" r="0" b="0"/>
          <a:pathLst>
            <a:path>
              <a:moveTo>
                <a:pt x="0" y="34365"/>
              </a:moveTo>
              <a:lnTo>
                <a:pt x="1179652" y="3436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D507C-ABBE-4908-9CBC-3DA886E73BC7}">
      <dsp:nvSpPr>
        <dsp:cNvPr id="0" name=""/>
        <dsp:cNvSpPr/>
      </dsp:nvSpPr>
      <dsp:spPr>
        <a:xfrm>
          <a:off x="-43249" y="1601469"/>
          <a:ext cx="4674191" cy="467419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8E4F6-C44F-4E5C-B139-2E32A0A75762}">
      <dsp:nvSpPr>
        <dsp:cNvPr id="0" name=""/>
        <dsp:cNvSpPr/>
      </dsp:nvSpPr>
      <dsp:spPr>
        <a:xfrm>
          <a:off x="4809000" y="-89109"/>
          <a:ext cx="2951611" cy="3503568"/>
        </a:xfrm>
        <a:prstGeom prst="ellipse">
          <a:avLst/>
        </a:prstGeom>
        <a:solidFill>
          <a:schemeClr val="accent5">
            <a:hueOff val="9676295"/>
            <a:satOff val="-9091"/>
            <a:lumOff val="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id-ID" sz="3900" b="1" kern="1200" dirty="0" smtClean="0">
              <a:solidFill>
                <a:schemeClr val="tx1"/>
              </a:solidFill>
            </a:rPr>
            <a:t>Ke Tuhanan</a:t>
          </a:r>
          <a:endParaRPr lang="id-ID" sz="3900" b="1" kern="1200" dirty="0">
            <a:solidFill>
              <a:schemeClr val="tx1"/>
            </a:solidFill>
          </a:endParaRPr>
        </a:p>
      </dsp:txBody>
      <dsp:txXfrm>
        <a:off x="5241253" y="423977"/>
        <a:ext cx="2087105" cy="2477396"/>
      </dsp:txXfrm>
    </dsp:sp>
    <dsp:sp modelId="{143EA49D-392C-4349-ADF2-EBEEA5F44A20}">
      <dsp:nvSpPr>
        <dsp:cNvPr id="0" name=""/>
        <dsp:cNvSpPr/>
      </dsp:nvSpPr>
      <dsp:spPr>
        <a:xfrm>
          <a:off x="7857192" y="-89109"/>
          <a:ext cx="4427417" cy="350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id-ID" sz="2800" kern="1200" dirty="0" smtClean="0">
              <a:solidFill>
                <a:schemeClr val="bg1"/>
              </a:solidFill>
            </a:rPr>
            <a:t>Tuhan Yahudi (Yahweh)</a:t>
          </a:r>
          <a:endParaRPr lang="id-ID" sz="2800" kern="1200" dirty="0">
            <a:solidFill>
              <a:schemeClr val="bg1"/>
            </a:solidFill>
          </a:endParaRPr>
        </a:p>
        <a:p>
          <a:pPr marL="285750" lvl="1" indent="-285750" algn="l" defTabSz="1244600">
            <a:lnSpc>
              <a:spcPct val="90000"/>
            </a:lnSpc>
            <a:spcBef>
              <a:spcPct val="0"/>
            </a:spcBef>
            <a:spcAft>
              <a:spcPct val="15000"/>
            </a:spcAft>
            <a:buChar char="••"/>
          </a:pPr>
          <a:r>
            <a:rPr lang="id-ID" sz="2800" kern="1200" dirty="0" smtClean="0">
              <a:solidFill>
                <a:schemeClr val="bg1"/>
              </a:solidFill>
            </a:rPr>
            <a:t>Tuhan Kristen (Trinitas)</a:t>
          </a:r>
          <a:endParaRPr lang="id-ID" sz="2800" kern="1200" dirty="0">
            <a:solidFill>
              <a:schemeClr val="bg1"/>
            </a:solidFill>
          </a:endParaRPr>
        </a:p>
        <a:p>
          <a:pPr marL="285750" lvl="1" indent="-285750" algn="l" defTabSz="1244600">
            <a:lnSpc>
              <a:spcPct val="90000"/>
            </a:lnSpc>
            <a:spcBef>
              <a:spcPct val="0"/>
            </a:spcBef>
            <a:spcAft>
              <a:spcPct val="15000"/>
            </a:spcAft>
            <a:buChar char="••"/>
          </a:pPr>
          <a:r>
            <a:rPr lang="id-ID" sz="2800" kern="1200" dirty="0" smtClean="0">
              <a:solidFill>
                <a:schemeClr val="bg1"/>
              </a:solidFill>
            </a:rPr>
            <a:t>Tuhan Islam,Tauhid :   </a:t>
          </a:r>
          <a:r>
            <a:rPr lang="id-ID" sz="2800" i="1" kern="1200" dirty="0" smtClean="0">
              <a:solidFill>
                <a:schemeClr val="bg1"/>
              </a:solidFill>
              <a:sym typeface="Calibri"/>
            </a:rPr>
            <a:t>(laa Ilaha Illa Allah).</a:t>
          </a:r>
          <a:endParaRPr lang="id-ID" sz="2800" kern="1200" dirty="0">
            <a:solidFill>
              <a:schemeClr val="bg1"/>
            </a:solidFill>
          </a:endParaRPr>
        </a:p>
        <a:p>
          <a:pPr marL="285750" lvl="1" indent="-285750" algn="l" defTabSz="1244600">
            <a:lnSpc>
              <a:spcPct val="90000"/>
            </a:lnSpc>
            <a:spcBef>
              <a:spcPct val="0"/>
            </a:spcBef>
            <a:spcAft>
              <a:spcPct val="15000"/>
            </a:spcAft>
            <a:buChar char="••"/>
          </a:pPr>
          <a:endParaRPr lang="id-ID" sz="2800" kern="1200" dirty="0">
            <a:solidFill>
              <a:schemeClr val="bg1"/>
            </a:solidFill>
          </a:endParaRPr>
        </a:p>
      </dsp:txBody>
      <dsp:txXfrm>
        <a:off x="7857192" y="-89109"/>
        <a:ext cx="4427417" cy="3503568"/>
      </dsp:txXfrm>
    </dsp:sp>
    <dsp:sp modelId="{0258BE42-1ED4-4C12-BBB1-9389EFD881E6}">
      <dsp:nvSpPr>
        <dsp:cNvPr id="0" name=""/>
        <dsp:cNvSpPr/>
      </dsp:nvSpPr>
      <dsp:spPr>
        <a:xfrm>
          <a:off x="4900936" y="3410811"/>
          <a:ext cx="2804514" cy="5607290"/>
        </a:xfrm>
        <a:prstGeom prst="ellipse">
          <a:avLst/>
        </a:prstGeom>
        <a:solidFill>
          <a:schemeClr val="accent5">
            <a:hueOff val="19352591"/>
            <a:satOff val="-18182"/>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id-ID" sz="3600" b="1" kern="1200" dirty="0" smtClean="0">
              <a:solidFill>
                <a:schemeClr val="tx1"/>
              </a:solidFill>
            </a:rPr>
            <a:t>Keterpilihan</a:t>
          </a:r>
          <a:endParaRPr lang="id-ID" sz="3600" b="1" kern="1200" dirty="0">
            <a:solidFill>
              <a:schemeClr val="tx1"/>
            </a:solidFill>
          </a:endParaRPr>
        </a:p>
      </dsp:txBody>
      <dsp:txXfrm>
        <a:off x="5311648" y="4231980"/>
        <a:ext cx="1983090" cy="3964952"/>
      </dsp:txXfrm>
    </dsp:sp>
    <dsp:sp modelId="{C7C87C93-B5E4-419C-A804-5618E3D1A606}">
      <dsp:nvSpPr>
        <dsp:cNvPr id="0" name=""/>
        <dsp:cNvSpPr/>
      </dsp:nvSpPr>
      <dsp:spPr>
        <a:xfrm>
          <a:off x="7985902" y="3410811"/>
          <a:ext cx="4206772" cy="5607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id-ID" sz="2400" b="1" kern="1200" dirty="0" smtClean="0">
              <a:solidFill>
                <a:schemeClr val="bg1"/>
              </a:solidFill>
            </a:rPr>
            <a:t>Kaum non-Yahudi mendapat sebutan </a:t>
          </a:r>
          <a:r>
            <a:rPr lang="id-ID" sz="2400" b="1" i="1" kern="1200" dirty="0" smtClean="0">
              <a:solidFill>
                <a:schemeClr val="bg1"/>
              </a:solidFill>
            </a:rPr>
            <a:t>gentiles (</a:t>
          </a:r>
          <a:r>
            <a:rPr lang="id-ID" sz="2400" b="1" kern="1200" dirty="0" smtClean="0">
              <a:solidFill>
                <a:schemeClr val="bg1"/>
              </a:solidFill>
            </a:rPr>
            <a:t>yang kedudukannya tidak lebih tinggi dari hewan)</a:t>
          </a:r>
          <a:endParaRPr lang="id-ID" sz="2400" b="1" kern="1200" dirty="0">
            <a:solidFill>
              <a:schemeClr val="bg1"/>
            </a:solidFill>
          </a:endParaRPr>
        </a:p>
        <a:p>
          <a:pPr marL="228600" lvl="1" indent="-228600" algn="l" defTabSz="1066800">
            <a:lnSpc>
              <a:spcPct val="90000"/>
            </a:lnSpc>
            <a:spcBef>
              <a:spcPct val="0"/>
            </a:spcBef>
            <a:spcAft>
              <a:spcPct val="15000"/>
            </a:spcAft>
            <a:buChar char="••"/>
          </a:pPr>
          <a:r>
            <a:rPr lang="id-ID" sz="2400" b="1" kern="1200" dirty="0" smtClean="0">
              <a:solidFill>
                <a:schemeClr val="bg1"/>
              </a:solidFill>
            </a:rPr>
            <a:t>Dalam Kristen (tidak ada keselamatan di luar Gereja).</a:t>
          </a:r>
          <a:endParaRPr lang="id-ID" sz="2400" b="1" kern="1200" dirty="0">
            <a:solidFill>
              <a:schemeClr val="bg1"/>
            </a:solidFill>
          </a:endParaRPr>
        </a:p>
        <a:p>
          <a:pPr marL="228600" lvl="1" indent="-228600" algn="l" defTabSz="1066800">
            <a:lnSpc>
              <a:spcPct val="90000"/>
            </a:lnSpc>
            <a:spcBef>
              <a:spcPct val="0"/>
            </a:spcBef>
            <a:spcAft>
              <a:spcPct val="15000"/>
            </a:spcAft>
            <a:buChar char="••"/>
          </a:pPr>
          <a:r>
            <a:rPr lang="id-ID" sz="2400" b="1" kern="1200" dirty="0" smtClean="0">
              <a:solidFill>
                <a:schemeClr val="bg1"/>
              </a:solidFill>
            </a:rPr>
            <a:t> Dalam agama Hindu (</a:t>
          </a:r>
          <a:r>
            <a:rPr lang="id-ID" sz="2400" b="1" i="1" kern="1200" dirty="0" smtClean="0">
              <a:solidFill>
                <a:schemeClr val="bg1"/>
              </a:solidFill>
            </a:rPr>
            <a:t>mokhsa).</a:t>
          </a:r>
          <a:endParaRPr lang="id-ID" sz="2400" b="1" kern="1200" dirty="0">
            <a:solidFill>
              <a:schemeClr val="bg1"/>
            </a:solidFill>
          </a:endParaRPr>
        </a:p>
        <a:p>
          <a:pPr marL="228600" lvl="1" indent="-228600" algn="l" defTabSz="1066800">
            <a:lnSpc>
              <a:spcPct val="90000"/>
            </a:lnSpc>
            <a:spcBef>
              <a:spcPct val="0"/>
            </a:spcBef>
            <a:spcAft>
              <a:spcPct val="15000"/>
            </a:spcAft>
            <a:buChar char="••"/>
          </a:pPr>
          <a:r>
            <a:rPr lang="id-ID" sz="2400" b="1" kern="1200" dirty="0" smtClean="0">
              <a:solidFill>
                <a:schemeClr val="bg1"/>
              </a:solidFill>
            </a:rPr>
            <a:t>Dalam agama Budha terdapat (</a:t>
          </a:r>
          <a:r>
            <a:rPr lang="id-ID" sz="2400" b="1" i="1" kern="1200" dirty="0" smtClean="0">
              <a:solidFill>
                <a:schemeClr val="bg1"/>
              </a:solidFill>
            </a:rPr>
            <a:t>nirvana).</a:t>
          </a:r>
          <a:endParaRPr lang="id-ID" sz="2400" b="1" kern="1200" dirty="0">
            <a:solidFill>
              <a:schemeClr val="bg1"/>
            </a:solidFill>
          </a:endParaRPr>
        </a:p>
        <a:p>
          <a:pPr marL="228600" lvl="1" indent="-228600" algn="l" defTabSz="1066800">
            <a:lnSpc>
              <a:spcPct val="90000"/>
            </a:lnSpc>
            <a:spcBef>
              <a:spcPct val="0"/>
            </a:spcBef>
            <a:spcAft>
              <a:spcPct val="15000"/>
            </a:spcAft>
            <a:buChar char="••"/>
          </a:pPr>
          <a:r>
            <a:rPr lang="id-ID" sz="2400" b="1" kern="1200" dirty="0" smtClean="0">
              <a:solidFill>
                <a:schemeClr val="bg1"/>
              </a:solidFill>
            </a:rPr>
            <a:t>Dalam Islam  Q.S  Ali Imran (3): 19 “</a:t>
          </a:r>
          <a:r>
            <a:rPr lang="id-ID" sz="2400" b="1" i="1" kern="1200" dirty="0" smtClean="0">
              <a:solidFill>
                <a:schemeClr val="bg1"/>
              </a:solidFill>
            </a:rPr>
            <a:t>Sesungguhnya agama (yang diridhai) di sisi Allah hanyalah Islam.</a:t>
          </a:r>
          <a:endParaRPr lang="id-ID" sz="2400" b="1" kern="1200" dirty="0">
            <a:solidFill>
              <a:schemeClr val="bg1"/>
            </a:solidFill>
          </a:endParaRPr>
        </a:p>
      </dsp:txBody>
      <dsp:txXfrm>
        <a:off x="7985902" y="3410811"/>
        <a:ext cx="4206772" cy="560729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2959727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27" name="Circle"/>
          <p:cNvSpPr/>
          <p:nvPr/>
        </p:nvSpPr>
        <p:spPr>
          <a:xfrm>
            <a:off x="-1325603" y="-768419"/>
            <a:ext cx="10729723" cy="10729723"/>
          </a:xfrm>
          <a:prstGeom prst="ellipse">
            <a:avLst/>
          </a:prstGeom>
          <a:solidFill>
            <a:schemeClr val="accent1"/>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28" name="Circle"/>
          <p:cNvSpPr/>
          <p:nvPr/>
        </p:nvSpPr>
        <p:spPr>
          <a:xfrm>
            <a:off x="292125" y="849309"/>
            <a:ext cx="7494267" cy="7494267"/>
          </a:xfrm>
          <a:prstGeom prst="ellipse">
            <a:avLst/>
          </a:prstGeom>
          <a:solidFill>
            <a:schemeClr val="accent5">
              <a:lumMod val="75000"/>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30" name="Dr.Udji Asiyah,M.Si"/>
          <p:cNvSpPr txBox="1"/>
          <p:nvPr/>
        </p:nvSpPr>
        <p:spPr>
          <a:xfrm>
            <a:off x="7786392" y="8409973"/>
            <a:ext cx="44766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a:solidFill>
                  <a:srgbClr val="FFFFFF"/>
                </a:solidFill>
              </a:defRPr>
            </a:lvl1pPr>
          </a:lstStyle>
          <a:p>
            <a:r>
              <a:rPr dirty="0" err="1" smtClean="0"/>
              <a:t>Prof.Dr.Musta'in</a:t>
            </a:r>
            <a:r>
              <a:rPr dirty="0" smtClean="0"/>
              <a:t> </a:t>
            </a:r>
            <a:r>
              <a:rPr dirty="0" err="1" smtClean="0"/>
              <a:t>Mashud,M.Si</a:t>
            </a:r>
            <a:endParaRPr dirty="0"/>
          </a:p>
        </p:txBody>
      </p:sp>
      <p:sp>
        <p:nvSpPr>
          <p:cNvPr id="131" name="Dosen Fisip Universitas Airlangga"/>
          <p:cNvSpPr txBox="1"/>
          <p:nvPr/>
        </p:nvSpPr>
        <p:spPr>
          <a:xfrm>
            <a:off x="7970303" y="8792074"/>
            <a:ext cx="463539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i="1">
                <a:solidFill>
                  <a:srgbClr val="FFFFFF"/>
                </a:solidFill>
              </a:defRPr>
            </a:lvl1pPr>
          </a:lstStyle>
          <a:p>
            <a:r>
              <a:rPr dirty="0" err="1"/>
              <a:t>Dosen</a:t>
            </a:r>
            <a:r>
              <a:rPr dirty="0"/>
              <a:t> </a:t>
            </a:r>
            <a:r>
              <a:rPr dirty="0" err="1"/>
              <a:t>Fisip</a:t>
            </a:r>
            <a:r>
              <a:rPr dirty="0"/>
              <a:t> </a:t>
            </a:r>
            <a:r>
              <a:rPr dirty="0" err="1"/>
              <a:t>Universitas</a:t>
            </a:r>
            <a:r>
              <a:rPr dirty="0"/>
              <a:t> </a:t>
            </a:r>
            <a:r>
              <a:rPr dirty="0" err="1"/>
              <a:t>Airlangga</a:t>
            </a:r>
            <a:endParaRP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870" y="1996480"/>
            <a:ext cx="54006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040588"/>
      </p:ext>
    </p:extLst>
  </p:cSld>
  <p:clrMapOvr>
    <a:masterClrMapping/>
  </p:clrMapOvr>
  <p:transition spd="med" advClick="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27"/>
                                        </p:tgtEl>
                                        <p:attrNameLst>
                                          <p:attrName>style.visibility</p:attrName>
                                        </p:attrNameLst>
                                      </p:cBhvr>
                                      <p:to>
                                        <p:strVal val="visible"/>
                                      </p:to>
                                    </p:set>
                                    <p:anim calcmode="lin" valueType="num">
                                      <p:cBhvr>
                                        <p:cTn id="7" dur="750" fill="hold"/>
                                        <p:tgtEl>
                                          <p:spTgt spid="127"/>
                                        </p:tgtEl>
                                        <p:attrNameLst>
                                          <p:attrName>ppt_w</p:attrName>
                                        </p:attrNameLst>
                                      </p:cBhvr>
                                      <p:tavLst>
                                        <p:tav tm="0">
                                          <p:val>
                                            <p:fltVal val="0"/>
                                          </p:val>
                                        </p:tav>
                                        <p:tav tm="100000">
                                          <p:val>
                                            <p:strVal val="#ppt_w"/>
                                          </p:val>
                                        </p:tav>
                                      </p:tavLst>
                                    </p:anim>
                                    <p:anim calcmode="lin" valueType="num">
                                      <p:cBhvr>
                                        <p:cTn id="8" dur="750" fill="hold"/>
                                        <p:tgtEl>
                                          <p:spTgt spid="12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0" nodeType="afterEffect">
                                  <p:stCondLst>
                                    <p:cond delay="0"/>
                                  </p:stCondLst>
                                  <p:iterate>
                                    <p:tmAbs val="0"/>
                                  </p:iterate>
                                  <p:childTnLst>
                                    <p:set>
                                      <p:cBhvr>
                                        <p:cTn id="11" fill="hold"/>
                                        <p:tgtEl>
                                          <p:spTgt spid="128"/>
                                        </p:tgtEl>
                                        <p:attrNameLst>
                                          <p:attrName>style.visibility</p:attrName>
                                        </p:attrNameLst>
                                      </p:cBhvr>
                                      <p:to>
                                        <p:strVal val="visible"/>
                                      </p:to>
                                    </p:set>
                                    <p:anim calcmode="lin" valueType="num">
                                      <p:cBhvr>
                                        <p:cTn id="12" dur="750" fill="hold"/>
                                        <p:tgtEl>
                                          <p:spTgt spid="128"/>
                                        </p:tgtEl>
                                        <p:attrNameLst>
                                          <p:attrName>ppt_w</p:attrName>
                                        </p:attrNameLst>
                                      </p:cBhvr>
                                      <p:tavLst>
                                        <p:tav tm="0">
                                          <p:val>
                                            <p:fltVal val="0"/>
                                          </p:val>
                                        </p:tav>
                                        <p:tav tm="100000">
                                          <p:val>
                                            <p:strVal val="#ppt_w"/>
                                          </p:val>
                                        </p:tav>
                                      </p:tavLst>
                                    </p:anim>
                                    <p:anim calcmode="lin" valueType="num">
                                      <p:cBhvr>
                                        <p:cTn id="13" dur="750" fill="hold"/>
                                        <p:tgtEl>
                                          <p:spTgt spid="128"/>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1" presetClass="entr" presetSubtype="0" fill="hold" grpId="0" nodeType="afterEffect">
                                  <p:stCondLst>
                                    <p:cond delay="0"/>
                                  </p:stCondLst>
                                  <p:iterate type="lt">
                                    <p:tmAbs val="100"/>
                                  </p:iterate>
                                  <p:childTnLst>
                                    <p:set>
                                      <p:cBhvr>
                                        <p:cTn id="16" fill="hold"/>
                                        <p:tgtEl>
                                          <p:spTgt spid="130"/>
                                        </p:tgtEl>
                                        <p:attrNameLst>
                                          <p:attrName>style.visibility</p:attrName>
                                        </p:attrNameLst>
                                      </p:cBhvr>
                                      <p:to>
                                        <p:strVal val="visible"/>
                                      </p:to>
                                    </p:set>
                                  </p:childTnLst>
                                </p:cTn>
                              </p:par>
                            </p:childTnLst>
                          </p:cTn>
                        </p:par>
                        <p:par>
                          <p:cTn id="17" fill="hold">
                            <p:stCondLst>
                              <p:cond delay="4100"/>
                            </p:stCondLst>
                            <p:childTnLst>
                              <p:par>
                                <p:cTn id="18" presetID="1" presetClass="entr" presetSubtype="0" fill="hold" grpId="0" nodeType="afterEffect">
                                  <p:stCondLst>
                                    <p:cond delay="0"/>
                                  </p:stCondLst>
                                  <p:iterate type="lt">
                                    <p:tmAbs val="100"/>
                                  </p:iterate>
                                  <p:childTnLst>
                                    <p:set>
                                      <p:cBhvr>
                                        <p:cTn id="19" fill="hold"/>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advAuto="0"/>
      <p:bldP spid="128" grpId="0" animBg="1" advAuto="0"/>
      <p:bldP spid="130" grpId="0" animBg="1" advAuto="0"/>
      <p:bldP spid="131"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p:bgPr>
    </p:bg>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2">
            <a:alphaModFix amt="28556"/>
            <a:extLst/>
          </a:blip>
          <a:stretch>
            <a:fillRect/>
          </a:stretch>
        </p:blipFill>
        <p:spPr>
          <a:xfrm>
            <a:off x="237704" y="1412196"/>
            <a:ext cx="12529392" cy="8001108"/>
          </a:xfrm>
          <a:prstGeom prst="rect">
            <a:avLst/>
          </a:prstGeom>
          <a:ln w="63500">
            <a:solidFill>
              <a:srgbClr val="FFFFFF"/>
            </a:solidFill>
            <a:miter lim="400000"/>
          </a:ln>
        </p:spPr>
      </p:pic>
      <p:sp>
        <p:nvSpPr>
          <p:cNvPr id="151" name="Rectangle 1"/>
          <p:cNvSpPr txBox="1"/>
          <p:nvPr/>
        </p:nvSpPr>
        <p:spPr>
          <a:xfrm>
            <a:off x="2805446" y="1708495"/>
            <a:ext cx="878497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4400" rtl="1">
              <a:defRPr sz="3200" b="0">
                <a:solidFill>
                  <a:srgbClr val="FFFFFF"/>
                </a:solidFill>
                <a:latin typeface="Helvetica"/>
                <a:ea typeface="Helvetica"/>
                <a:cs typeface="Helvetica"/>
                <a:sym typeface="Helvetica"/>
              </a:defRPr>
            </a:lvl1pPr>
          </a:lstStyle>
          <a:p>
            <a:pPr>
              <a:defRPr>
                <a:latin typeface="Calibri"/>
                <a:ea typeface="Calibri"/>
                <a:cs typeface="Calibri"/>
                <a:sym typeface="Calibri"/>
              </a:defRPr>
            </a:pPr>
            <a:r>
              <a:rPr lang="ar-SA" dirty="0">
                <a:sym typeface="Calibri"/>
              </a:rPr>
              <a:t>وَلَوْ شَاءَ رَبُّكَ لَجَعَلَ النَّاسَ أُمَّةً وَاحِدَةً ۖ وَلَا يَزَالُونَ مُخْتَلِفِينَ</a:t>
            </a:r>
            <a:endParaRPr dirty="0">
              <a:latin typeface="Helvetica"/>
              <a:ea typeface="Helvetica"/>
              <a:cs typeface="Helvetica"/>
              <a:sym typeface="Helvetica"/>
            </a:endParaRPr>
          </a:p>
        </p:txBody>
      </p:sp>
      <p:sp>
        <p:nvSpPr>
          <p:cNvPr id="152" name="Rectangle 2"/>
          <p:cNvSpPr txBox="1"/>
          <p:nvPr/>
        </p:nvSpPr>
        <p:spPr>
          <a:xfrm>
            <a:off x="1329583" y="2373034"/>
            <a:ext cx="10680549"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914400">
              <a:defRPr i="1">
                <a:solidFill>
                  <a:srgbClr val="FFFFFF"/>
                </a:solidFill>
                <a:latin typeface="Calibri"/>
                <a:ea typeface="Calibri"/>
                <a:cs typeface="Calibri"/>
                <a:sym typeface="Calibri"/>
              </a:defRPr>
            </a:pPr>
            <a:r>
              <a:rPr lang="id-ID" sz="2800" i="1" dirty="0" smtClean="0">
                <a:sym typeface="Calibri"/>
              </a:rPr>
              <a:t>“</a:t>
            </a:r>
            <a:r>
              <a:rPr lang="id-ID" sz="2800" i="1" dirty="0">
                <a:sym typeface="Calibri"/>
              </a:rPr>
              <a:t>Jikalau Tuhanmu menghendaki, tentu Dia menjadikan manusia umat yang satu, tetapi mereka senantiasa berselisih pendapat,..”</a:t>
            </a:r>
            <a:endParaRPr sz="2800" dirty="0"/>
          </a:p>
        </p:txBody>
      </p:sp>
      <p:sp>
        <p:nvSpPr>
          <p:cNvPr id="154" name="Rectangle 4"/>
          <p:cNvSpPr txBox="1"/>
          <p:nvPr/>
        </p:nvSpPr>
        <p:spPr>
          <a:xfrm>
            <a:off x="1175179" y="3940696"/>
            <a:ext cx="10680549" cy="2677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914400">
              <a:defRPr i="1">
                <a:solidFill>
                  <a:srgbClr val="FFFFFF"/>
                </a:solidFill>
                <a:latin typeface="Calibri"/>
                <a:ea typeface="Calibri"/>
                <a:cs typeface="Calibri"/>
                <a:sym typeface="Calibri"/>
              </a:defRPr>
            </a:pPr>
            <a:r>
              <a:rPr lang="id-ID" sz="2800" i="1" dirty="0">
                <a:sym typeface="Calibri"/>
              </a:rPr>
              <a:t>Islam mengakui pluralitas kemajemukan dan memandang bahwa semua agama adalah berbeda, sebagaimana diketahui bahwa ada perbedaan fundamental secara teologis seperti Yahudi mengakui Yahweh sebagai Tuhan khusus untuk golongan mereka; Kristen mengimani satu Tuhan namun memiliki tiga unsur; Tuhan Bapak, Tuhan Anak, dan Ruh Kudus, atau dikenal dengan Trinitas. </a:t>
            </a:r>
            <a:endParaRPr sz="2800" dirty="0"/>
          </a:p>
        </p:txBody>
      </p:sp>
      <p:sp>
        <p:nvSpPr>
          <p:cNvPr id="156" name="Rectangle 6"/>
          <p:cNvSpPr txBox="1"/>
          <p:nvPr/>
        </p:nvSpPr>
        <p:spPr>
          <a:xfrm>
            <a:off x="1175180" y="6893024"/>
            <a:ext cx="10834952"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914400">
              <a:defRPr i="1">
                <a:solidFill>
                  <a:srgbClr val="FFFFFF"/>
                </a:solidFill>
                <a:latin typeface="Calibri"/>
                <a:ea typeface="Calibri"/>
                <a:cs typeface="Calibri"/>
                <a:sym typeface="Calibri"/>
              </a:defRPr>
            </a:pPr>
            <a:r>
              <a:rPr lang="id-ID" sz="2800" i="1" dirty="0">
                <a:sym typeface="Calibri"/>
              </a:rPr>
              <a:t>Sedangkan agama-agama nonsemitik, seperti Hindu, Majusi, Taoisme, dan lainnya beriman kepada Tuhan atau golongan yang sering disebut politeistik. Adapun Islam berakidah tauhid mengakui Allah sebagai Tuhan (laa Ilaha Illa Allah)</a:t>
            </a:r>
            <a:endParaRPr sz="2800" dirty="0"/>
          </a:p>
        </p:txBody>
      </p:sp>
      <p:sp>
        <p:nvSpPr>
          <p:cNvPr id="3" name="Rectangle 2"/>
          <p:cNvSpPr/>
          <p:nvPr/>
        </p:nvSpPr>
        <p:spPr>
          <a:xfrm>
            <a:off x="26108" y="0"/>
            <a:ext cx="12978692" cy="1015663"/>
          </a:xfrm>
          <a:prstGeom prst="rect">
            <a:avLst/>
          </a:prstGeom>
        </p:spPr>
        <p:txBody>
          <a:bodyPr wrap="square">
            <a:spAutoFit/>
          </a:bodyPr>
          <a:lstStyle/>
          <a:p>
            <a:r>
              <a:rPr lang="id-ID" sz="3200" dirty="0" smtClean="0">
                <a:solidFill>
                  <a:schemeClr val="bg1"/>
                </a:solidFill>
              </a:rPr>
              <a:t>Pluralitas </a:t>
            </a:r>
            <a:r>
              <a:rPr lang="id-ID" sz="3200" dirty="0">
                <a:solidFill>
                  <a:schemeClr val="bg1"/>
                </a:solidFill>
              </a:rPr>
              <a:t>menurut Islam adalah merupakan  sunnatullah </a:t>
            </a:r>
            <a:endParaRPr lang="id-ID" sz="3200" dirty="0" smtClean="0">
              <a:solidFill>
                <a:schemeClr val="bg1"/>
              </a:solidFill>
            </a:endParaRPr>
          </a:p>
          <a:p>
            <a:r>
              <a:rPr lang="id-ID" sz="2800" dirty="0" smtClean="0">
                <a:solidFill>
                  <a:schemeClr val="bg1"/>
                </a:solidFill>
              </a:rPr>
              <a:t>sebagaimana </a:t>
            </a:r>
            <a:r>
              <a:rPr lang="id-ID" sz="2800" dirty="0">
                <a:solidFill>
                  <a:schemeClr val="bg1"/>
                </a:solidFill>
              </a:rPr>
              <a:t>dalam Q.S. Hud (11): 118</a:t>
            </a:r>
          </a:p>
        </p:txBody>
      </p:sp>
    </p:spTree>
    <p:extLst>
      <p:ext uri="{BB962C8B-B14F-4D97-AF65-F5344CB8AC3E}">
        <p14:creationId xmlns:p14="http://schemas.microsoft.com/office/powerpoint/2010/main" val="882510600"/>
      </p:ext>
    </p:extLst>
  </p:cSld>
  <p:clrMapOvr>
    <a:masterClrMapping/>
  </p:clrMapOvr>
  <p:transition spd="med" advClick="0">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fill="hold"/>
                                        <p:tgtEl>
                                          <p:spTgt spid="151"/>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52"/>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100"/>
                                  </p:iterate>
                                  <p:childTnLst>
                                    <p:set>
                                      <p:cBhvr>
                                        <p:cTn id="10" fill="hold"/>
                                        <p:tgtEl>
                                          <p:spTgt spid="154"/>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100"/>
                                  </p:iterate>
                                  <p:childTnLst>
                                    <p:set>
                                      <p:cBhvr>
                                        <p:cTn id="12" fill="hold"/>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advAuto="0"/>
      <p:bldP spid="152" grpId="0" animBg="1" advAuto="0"/>
      <p:bldP spid="154" grpId="0" animBg="1" advAuto="0"/>
      <p:bldP spid="156"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74184288"/>
              </p:ext>
            </p:extLst>
          </p:nvPr>
        </p:nvGraphicFramePr>
        <p:xfrm>
          <a:off x="453728" y="412304"/>
          <a:ext cx="12241360" cy="8928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317824" y="2717303"/>
            <a:ext cx="2937022" cy="523220"/>
          </a:xfrm>
          <a:prstGeom prst="rect">
            <a:avLst/>
          </a:prstGeom>
        </p:spPr>
        <p:txBody>
          <a:bodyPr wrap="none">
            <a:spAutoFit/>
          </a:bodyPr>
          <a:lstStyle/>
          <a:p>
            <a:r>
              <a:rPr lang="id-ID" sz="2800" u="sng" dirty="0" smtClean="0"/>
              <a:t>SETIAP AGAMA</a:t>
            </a:r>
            <a:endParaRPr lang="id-ID" sz="2800" u="sng" dirty="0"/>
          </a:p>
        </p:txBody>
      </p:sp>
      <p:sp>
        <p:nvSpPr>
          <p:cNvPr id="4" name="Rectangle 3"/>
          <p:cNvSpPr/>
          <p:nvPr/>
        </p:nvSpPr>
        <p:spPr>
          <a:xfrm>
            <a:off x="1418183" y="3280517"/>
            <a:ext cx="2736303" cy="1815882"/>
          </a:xfrm>
          <a:prstGeom prst="rect">
            <a:avLst/>
          </a:prstGeom>
        </p:spPr>
        <p:txBody>
          <a:bodyPr wrap="square">
            <a:spAutoFit/>
          </a:bodyPr>
          <a:lstStyle/>
          <a:p>
            <a:r>
              <a:rPr lang="id-ID" sz="2800" dirty="0"/>
              <a:t>mempunyai </a:t>
            </a:r>
            <a:endParaRPr lang="id-ID" sz="2800" dirty="0" smtClean="0"/>
          </a:p>
          <a:p>
            <a:r>
              <a:rPr lang="id-ID" sz="2800" dirty="0" smtClean="0"/>
              <a:t>konsep </a:t>
            </a:r>
          </a:p>
          <a:p>
            <a:r>
              <a:rPr lang="id-ID" sz="2800" dirty="0" smtClean="0"/>
              <a:t>Teologi</a:t>
            </a:r>
          </a:p>
          <a:p>
            <a:r>
              <a:rPr lang="id-ID" sz="2800" dirty="0"/>
              <a:t>y</a:t>
            </a:r>
            <a:r>
              <a:rPr lang="id-ID" sz="2800" dirty="0" smtClean="0"/>
              <a:t>ang berbeda</a:t>
            </a:r>
            <a:endParaRPr lang="id-ID" sz="2800" dirty="0"/>
          </a:p>
        </p:txBody>
      </p:sp>
      <p:sp>
        <p:nvSpPr>
          <p:cNvPr id="5" name="Rectangle 4"/>
          <p:cNvSpPr/>
          <p:nvPr/>
        </p:nvSpPr>
        <p:spPr>
          <a:xfrm>
            <a:off x="237704" y="8765232"/>
            <a:ext cx="3586238" cy="461665"/>
          </a:xfrm>
          <a:prstGeom prst="rect">
            <a:avLst/>
          </a:prstGeom>
        </p:spPr>
        <p:txBody>
          <a:bodyPr wrap="none">
            <a:spAutoFit/>
          </a:bodyPr>
          <a:lstStyle/>
          <a:p>
            <a:r>
              <a:rPr lang="id-ID" dirty="0" smtClean="0"/>
              <a:t>Sumber : Thoha </a:t>
            </a:r>
            <a:r>
              <a:rPr lang="id-ID" dirty="0"/>
              <a:t>(2007) </a:t>
            </a:r>
          </a:p>
        </p:txBody>
      </p:sp>
    </p:spTree>
    <p:extLst>
      <p:ext uri="{BB962C8B-B14F-4D97-AF65-F5344CB8AC3E}">
        <p14:creationId xmlns:p14="http://schemas.microsoft.com/office/powerpoint/2010/main" val="1459599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35" name="PEMBELAAN TERHADAP PENGANIAYAAN"/>
          <p:cNvSpPr/>
          <p:nvPr/>
        </p:nvSpPr>
        <p:spPr>
          <a:xfrm>
            <a:off x="6862441" y="5740896"/>
            <a:ext cx="5832648" cy="2304256"/>
          </a:xfrm>
          <a:prstGeom prst="roundRect">
            <a:avLst>
              <a:gd name="adj" fmla="val 21366"/>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3">
            <a:schemeClr val="lt1"/>
          </a:lnRef>
          <a:fillRef idx="1">
            <a:schemeClr val="dk1"/>
          </a:fillRef>
          <a:effectRef idx="1">
            <a:schemeClr val="dk1"/>
          </a:effectRef>
          <a:fontRef idx="minor">
            <a:schemeClr val="lt1"/>
          </a:fontRef>
        </p:style>
        <p:txBody>
          <a:bodyPr lIns="50800" tIns="50800" rIns="50800" bIns="50800" anchor="ctr"/>
          <a:lstStyle>
            <a:lvl1pPr>
              <a:defRPr sz="2000" b="0">
                <a:solidFill>
                  <a:srgbClr val="FFFFFF"/>
                </a:solidFill>
                <a:latin typeface="+mn-lt"/>
                <a:ea typeface="+mn-ea"/>
                <a:cs typeface="+mn-cs"/>
                <a:sym typeface="Helvetica Neue Medium"/>
              </a:defRPr>
            </a:lvl1pPr>
          </a:lstStyle>
          <a:p>
            <a:r>
              <a:rPr lang="id-ID" sz="2800" b="1" dirty="0" smtClean="0"/>
              <a:t>Sehingga </a:t>
            </a:r>
            <a:r>
              <a:rPr lang="id-ID" sz="2800" b="1" dirty="0"/>
              <a:t>mendorong pengikutnya untuk mentaati semua yang </a:t>
            </a:r>
            <a:r>
              <a:rPr lang="id-ID" sz="2800" b="1" dirty="0" smtClean="0"/>
              <a:t>diajarkan dan menjauhi yang dilarang  </a:t>
            </a:r>
            <a:r>
              <a:rPr lang="id-ID" sz="2800" b="1" dirty="0"/>
              <a:t>oleh agamanya</a:t>
            </a:r>
            <a:endParaRPr sz="2800" b="1" dirty="0"/>
          </a:p>
        </p:txBody>
      </p:sp>
      <p:sp>
        <p:nvSpPr>
          <p:cNvPr id="236" name="MEMBELA DIRI"/>
          <p:cNvSpPr/>
          <p:nvPr/>
        </p:nvSpPr>
        <p:spPr>
          <a:xfrm>
            <a:off x="309712" y="5740896"/>
            <a:ext cx="6192687" cy="2304256"/>
          </a:xfrm>
          <a:prstGeom prst="roundRect">
            <a:avLst>
              <a:gd name="adj" fmla="val 21366"/>
            </a:avLst>
          </a:prstGeom>
          <a:solidFill>
            <a:schemeClr val="tx1"/>
          </a:solidFill>
          <a:ln w="12700">
            <a:solidFill>
              <a:schemeClr val="bg1">
                <a:lumMod val="95000"/>
              </a:schemeClr>
            </a:solidFill>
            <a:prstDash val="solid"/>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000" b="0">
                <a:solidFill>
                  <a:srgbClr val="FFFFFF"/>
                </a:solidFill>
                <a:latin typeface="+mn-lt"/>
                <a:ea typeface="+mn-ea"/>
                <a:cs typeface="+mn-cs"/>
                <a:sym typeface="Helvetica Neue Medium"/>
              </a:defRPr>
            </a:lvl1pPr>
          </a:lstStyle>
          <a:p>
            <a:r>
              <a:rPr lang="id-ID" sz="2800" b="1" dirty="0" smtClean="0">
                <a:solidFill>
                  <a:schemeClr val="bg1">
                    <a:lumMod val="95000"/>
                  </a:schemeClr>
                </a:solidFill>
              </a:rPr>
              <a:t>Dapat  </a:t>
            </a:r>
            <a:r>
              <a:rPr lang="id-ID" sz="2800" b="1" dirty="0">
                <a:solidFill>
                  <a:schemeClr val="bg1">
                    <a:lumMod val="95000"/>
                  </a:schemeClr>
                </a:solidFill>
              </a:rPr>
              <a:t>membentuk konsekuensi secara psikologis bagi pengikutnya untuk meyakini agamanya yang paling </a:t>
            </a:r>
            <a:r>
              <a:rPr lang="id-ID" sz="2800" b="1" dirty="0" smtClean="0">
                <a:solidFill>
                  <a:schemeClr val="bg1">
                    <a:lumMod val="95000"/>
                  </a:schemeClr>
                </a:solidFill>
              </a:rPr>
              <a:t>benar </a:t>
            </a:r>
          </a:p>
          <a:p>
            <a:r>
              <a:rPr lang="id-ID" sz="2800" b="1" dirty="0" smtClean="0">
                <a:solidFill>
                  <a:schemeClr val="bg1">
                    <a:lumMod val="95000"/>
                  </a:schemeClr>
                </a:solidFill>
              </a:rPr>
              <a:t>dan absolut</a:t>
            </a:r>
            <a:endParaRPr sz="2800" b="1" dirty="0">
              <a:solidFill>
                <a:schemeClr val="bg1">
                  <a:lumMod val="95000"/>
                </a:schemeClr>
              </a:solidFill>
            </a:endParaRPr>
          </a:p>
        </p:txBody>
      </p:sp>
      <p:sp>
        <p:nvSpPr>
          <p:cNvPr id="238" name="Rounded Rectangle"/>
          <p:cNvSpPr/>
          <p:nvPr/>
        </p:nvSpPr>
        <p:spPr>
          <a:xfrm>
            <a:off x="309713" y="8333184"/>
            <a:ext cx="12385376" cy="1420417"/>
          </a:xfrm>
          <a:prstGeom prst="roundRect">
            <a:avLst>
              <a:gd name="adj" fmla="val 50000"/>
            </a:avLst>
          </a:prstGeom>
          <a:solidFill>
            <a:schemeClr val="tx2">
              <a:lumMod val="40000"/>
              <a:lumOff val="60000"/>
            </a:scheme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lang="id-ID" sz="2800" dirty="0" smtClean="0">
              <a:solidFill>
                <a:schemeClr val="tx1"/>
              </a:solidFill>
              <a:latin typeface="Arial" pitchFamily="34" charset="0"/>
              <a:cs typeface="Arial" pitchFamily="34" charset="0"/>
              <a:sym typeface="Helvetica Neue Medium"/>
            </a:endParaRPr>
          </a:p>
          <a:p>
            <a:pPr>
              <a:defRPr sz="2200" b="0">
                <a:solidFill>
                  <a:srgbClr val="FFFFFF"/>
                </a:solidFill>
                <a:latin typeface="+mn-lt"/>
                <a:ea typeface="+mn-ea"/>
                <a:cs typeface="+mn-cs"/>
                <a:sym typeface="Helvetica Neue Medium"/>
              </a:defRPr>
            </a:pPr>
            <a:r>
              <a:rPr lang="id-ID" sz="2800" dirty="0" smtClean="0">
                <a:solidFill>
                  <a:schemeClr val="tx1"/>
                </a:solidFill>
                <a:latin typeface="Arial" pitchFamily="34" charset="0"/>
                <a:cs typeface="Arial" pitchFamily="34" charset="0"/>
                <a:sym typeface="Helvetica Neue Medium"/>
              </a:rPr>
              <a:t>Islam juga termasuk </a:t>
            </a:r>
            <a:r>
              <a:rPr lang="id-ID" sz="2800" dirty="0">
                <a:solidFill>
                  <a:schemeClr val="tx1"/>
                </a:solidFill>
                <a:latin typeface="Arial" pitchFamily="34" charset="0"/>
                <a:cs typeface="Arial" pitchFamily="34" charset="0"/>
                <a:sym typeface="Helvetica Neue Medium"/>
              </a:rPr>
              <a:t>agama yang eksklusif namun Islam </a:t>
            </a:r>
            <a:r>
              <a:rPr lang="id-ID" sz="2800" dirty="0" smtClean="0">
                <a:solidFill>
                  <a:schemeClr val="tx1"/>
                </a:solidFill>
                <a:latin typeface="Arial" pitchFamily="34" charset="0"/>
                <a:cs typeface="Arial" pitchFamily="34" charset="0"/>
                <a:sym typeface="Helvetica Neue Medium"/>
              </a:rPr>
              <a:t> </a:t>
            </a:r>
            <a:r>
              <a:rPr lang="id-ID" sz="2800" dirty="0">
                <a:solidFill>
                  <a:schemeClr val="tx1"/>
                </a:solidFill>
                <a:latin typeface="Arial" pitchFamily="34" charset="0"/>
                <a:cs typeface="Arial" pitchFamily="34" charset="0"/>
                <a:sym typeface="Helvetica Neue Medium"/>
              </a:rPr>
              <a:t>tidak </a:t>
            </a:r>
            <a:r>
              <a:rPr lang="id-ID" sz="2800" dirty="0" smtClean="0">
                <a:solidFill>
                  <a:schemeClr val="tx1"/>
                </a:solidFill>
                <a:latin typeface="Arial" pitchFamily="34" charset="0"/>
                <a:cs typeface="Arial" pitchFamily="34" charset="0"/>
                <a:sym typeface="Helvetica Neue Medium"/>
              </a:rPr>
              <a:t>diperkenankan memaksakan </a:t>
            </a:r>
            <a:r>
              <a:rPr lang="id-ID" sz="2800" dirty="0">
                <a:solidFill>
                  <a:schemeClr val="tx1"/>
                </a:solidFill>
                <a:latin typeface="Arial" pitchFamily="34" charset="0"/>
                <a:cs typeface="Arial" pitchFamily="34" charset="0"/>
                <a:sym typeface="Helvetica Neue Medium"/>
              </a:rPr>
              <a:t>kehendaknya agar penganut agama lain untuk </a:t>
            </a:r>
            <a:r>
              <a:rPr lang="id-ID" sz="2800" dirty="0" smtClean="0">
                <a:solidFill>
                  <a:schemeClr val="tx1"/>
                </a:solidFill>
                <a:latin typeface="Arial" pitchFamily="34" charset="0"/>
                <a:cs typeface="Arial" pitchFamily="34" charset="0"/>
                <a:sym typeface="Helvetica Neue Medium"/>
              </a:rPr>
              <a:t>mengikutinya (Q.S </a:t>
            </a:r>
            <a:r>
              <a:rPr lang="id-ID" sz="2800" dirty="0">
                <a:solidFill>
                  <a:schemeClr val="tx1"/>
                </a:solidFill>
                <a:latin typeface="Arial" pitchFamily="34" charset="0"/>
                <a:cs typeface="Arial" pitchFamily="34" charset="0"/>
                <a:sym typeface="Helvetica Neue Medium"/>
              </a:rPr>
              <a:t>al-Baqarah (2): </a:t>
            </a:r>
            <a:r>
              <a:rPr lang="id-ID" sz="2800" dirty="0" smtClean="0">
                <a:solidFill>
                  <a:schemeClr val="tx1"/>
                </a:solidFill>
                <a:latin typeface="Arial" pitchFamily="34" charset="0"/>
                <a:cs typeface="Arial" pitchFamily="34" charset="0"/>
                <a:sym typeface="Helvetica Neue Medium"/>
              </a:rPr>
              <a:t>256)</a:t>
            </a:r>
            <a:endParaRPr lang="id-ID" sz="2800" dirty="0">
              <a:solidFill>
                <a:schemeClr val="tx1"/>
              </a:solidFill>
              <a:latin typeface="Arial" pitchFamily="34" charset="0"/>
              <a:cs typeface="Arial" pitchFamily="34" charset="0"/>
              <a:sym typeface="Helvetica Neue Medium"/>
            </a:endParaRPr>
          </a:p>
          <a:p>
            <a:pPr>
              <a:defRPr sz="2200" b="0">
                <a:solidFill>
                  <a:srgbClr val="FFFFFF"/>
                </a:solidFill>
                <a:latin typeface="+mn-lt"/>
                <a:ea typeface="+mn-ea"/>
                <a:cs typeface="+mn-cs"/>
                <a:sym typeface="Helvetica Neue Medium"/>
              </a:defRPr>
            </a:pPr>
            <a:endParaRPr sz="2800" dirty="0">
              <a:solidFill>
                <a:schemeClr val="tx1"/>
              </a:solidFill>
              <a:latin typeface="Arial" pitchFamily="34" charset="0"/>
              <a:cs typeface="Arial"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8" y="0"/>
            <a:ext cx="13004800" cy="574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13004800" cy="584775"/>
          </a:xfrm>
          <a:prstGeom prst="rect">
            <a:avLst/>
          </a:prstGeom>
          <a:solidFill>
            <a:schemeClr val="tx1"/>
          </a:solidFill>
        </p:spPr>
        <p:txBody>
          <a:bodyPr wrap="square">
            <a:spAutoFit/>
          </a:bodyPr>
          <a:lstStyle/>
          <a:p>
            <a:r>
              <a:rPr lang="id-ID" sz="3200" dirty="0" smtClean="0">
                <a:solidFill>
                  <a:schemeClr val="bg1"/>
                </a:solidFill>
              </a:rPr>
              <a:t>Konsepsi </a:t>
            </a:r>
            <a:r>
              <a:rPr lang="id-ID" sz="3200" dirty="0">
                <a:solidFill>
                  <a:schemeClr val="bg1"/>
                </a:solidFill>
              </a:rPr>
              <a:t>dari agama-agama </a:t>
            </a:r>
            <a:r>
              <a:rPr lang="id-ID" sz="3200" dirty="0" smtClean="0">
                <a:solidFill>
                  <a:schemeClr val="bg1"/>
                </a:solidFill>
              </a:rPr>
              <a:t> tentang  Teologi  yang berbeda</a:t>
            </a:r>
            <a:endParaRPr lang="id-ID" sz="3200" dirty="0">
              <a:solidFill>
                <a:schemeClr val="bg1"/>
              </a:solidFill>
            </a:endParaRPr>
          </a:p>
        </p:txBody>
      </p:sp>
      <p:sp>
        <p:nvSpPr>
          <p:cNvPr id="5" name="Rectangle 4"/>
          <p:cNvSpPr/>
          <p:nvPr/>
        </p:nvSpPr>
        <p:spPr>
          <a:xfrm>
            <a:off x="1" y="4317390"/>
            <a:ext cx="13004800" cy="1200329"/>
          </a:xfrm>
          <a:prstGeom prst="rect">
            <a:avLst/>
          </a:prstGeom>
        </p:spPr>
        <p:txBody>
          <a:bodyPr wrap="square">
            <a:spAutoFit/>
          </a:bodyPr>
          <a:lstStyle/>
          <a:p>
            <a:r>
              <a:rPr lang="id-ID" sz="3600" dirty="0" smtClean="0">
                <a:solidFill>
                  <a:schemeClr val="bg1"/>
                </a:solidFill>
              </a:rPr>
              <a:t>Menunjukkan </a:t>
            </a:r>
            <a:r>
              <a:rPr lang="id-ID" sz="3600" dirty="0">
                <a:solidFill>
                  <a:schemeClr val="bg1"/>
                </a:solidFill>
              </a:rPr>
              <a:t>bahwa setiap agama mengajarkan penganutnya untuk bersikap eksklusif terhadap agamanya</a:t>
            </a:r>
          </a:p>
        </p:txBody>
      </p:sp>
    </p:spTree>
  </p:cSld>
  <p:clrMapOvr>
    <a:masterClrMapping/>
  </p:clrMapOvr>
  <p:transition spd="med">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3" nodeType="withEffect">
                                  <p:stCondLst>
                                    <p:cond delay="0"/>
                                  </p:stCondLst>
                                  <p:iterate>
                                    <p:tmAbs val="0"/>
                                  </p:iterate>
                                  <p:childTnLst>
                                    <p:set>
                                      <p:cBhvr>
                                        <p:cTn id="6" fill="hold"/>
                                        <p:tgtEl>
                                          <p:spTgt spid="236"/>
                                        </p:tgtEl>
                                        <p:attrNameLst>
                                          <p:attrName>style.visibility</p:attrName>
                                        </p:attrNameLst>
                                      </p:cBhvr>
                                      <p:to>
                                        <p:strVal val="visible"/>
                                      </p:to>
                                    </p:set>
                                    <p:animEffect transition="in" filter="wipe(up)">
                                      <p:cBhvr>
                                        <p:cTn id="7" dur="500"/>
                                        <p:tgtEl>
                                          <p:spTgt spid="236"/>
                                        </p:tgtEl>
                                      </p:cBhvr>
                                    </p:animEffect>
                                  </p:childTnLst>
                                </p:cTn>
                              </p:par>
                              <p:par>
                                <p:cTn id="8" presetID="22" presetClass="entr" presetSubtype="1" fill="hold" grpId="4" nodeType="withEffect">
                                  <p:stCondLst>
                                    <p:cond delay="0"/>
                                  </p:stCondLst>
                                  <p:iterate>
                                    <p:tmAbs val="0"/>
                                  </p:iterate>
                                  <p:childTnLst>
                                    <p:set>
                                      <p:cBhvr>
                                        <p:cTn id="9" fill="hold"/>
                                        <p:tgtEl>
                                          <p:spTgt spid="235"/>
                                        </p:tgtEl>
                                        <p:attrNameLst>
                                          <p:attrName>style.visibility</p:attrName>
                                        </p:attrNameLst>
                                      </p:cBhvr>
                                      <p:to>
                                        <p:strVal val="visible"/>
                                      </p:to>
                                    </p:set>
                                    <p:animEffect transition="in" filter="wipe(up)">
                                      <p:cBhvr>
                                        <p:cTn id="1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4" animBg="1" advAuto="0"/>
      <p:bldP spid="236"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2">
            <a:extLst/>
          </a:blip>
          <a:stretch>
            <a:fillRect/>
          </a:stretch>
        </p:blipFill>
        <p:spPr>
          <a:xfrm>
            <a:off x="-1025810" y="2210082"/>
            <a:ext cx="6689531" cy="4459688"/>
          </a:xfrm>
          <a:prstGeom prst="rect">
            <a:avLst/>
          </a:prstGeom>
          <a:ln w="12700">
            <a:miter lim="400000"/>
          </a:ln>
        </p:spPr>
      </p:pic>
      <p:sp>
        <p:nvSpPr>
          <p:cNvPr id="244" name="Shape"/>
          <p:cNvSpPr/>
          <p:nvPr/>
        </p:nvSpPr>
        <p:spPr>
          <a:xfrm>
            <a:off x="143089" y="1392425"/>
            <a:ext cx="3897703" cy="6004655"/>
          </a:xfrm>
          <a:custGeom>
            <a:avLst/>
            <a:gdLst/>
            <a:ahLst/>
            <a:cxnLst>
              <a:cxn ang="0">
                <a:pos x="wd2" y="hd2"/>
              </a:cxn>
              <a:cxn ang="5400000">
                <a:pos x="wd2" y="hd2"/>
              </a:cxn>
              <a:cxn ang="10800000">
                <a:pos x="wd2" y="hd2"/>
              </a:cxn>
              <a:cxn ang="16200000">
                <a:pos x="wd2" y="hd2"/>
              </a:cxn>
            </a:cxnLst>
            <a:rect l="0" t="0" r="r" b="b"/>
            <a:pathLst>
              <a:path w="21600" h="21600" extrusionOk="0">
                <a:moveTo>
                  <a:pt x="16888" y="0"/>
                </a:moveTo>
                <a:lnTo>
                  <a:pt x="0" y="10800"/>
                </a:lnTo>
                <a:lnTo>
                  <a:pt x="16888" y="21600"/>
                </a:lnTo>
                <a:lnTo>
                  <a:pt x="21600" y="18587"/>
                </a:lnTo>
                <a:lnTo>
                  <a:pt x="18470" y="18587"/>
                </a:lnTo>
                <a:lnTo>
                  <a:pt x="16671" y="19737"/>
                </a:lnTo>
                <a:lnTo>
                  <a:pt x="2915" y="10940"/>
                </a:lnTo>
                <a:lnTo>
                  <a:pt x="17108" y="1863"/>
                </a:lnTo>
                <a:lnTo>
                  <a:pt x="18907" y="3013"/>
                </a:lnTo>
                <a:lnTo>
                  <a:pt x="21600" y="3013"/>
                </a:lnTo>
                <a:lnTo>
                  <a:pt x="16888" y="0"/>
                </a:lnTo>
                <a:close/>
              </a:path>
            </a:pathLst>
          </a:custGeom>
          <a:solidFill>
            <a:schemeClr val="accent1"/>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6" name="Terorisme bukan buatan ISLAM"/>
          <p:cNvSpPr/>
          <p:nvPr/>
        </p:nvSpPr>
        <p:spPr>
          <a:xfrm>
            <a:off x="6149264" y="2210082"/>
            <a:ext cx="5979436" cy="2229843"/>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2200" b="0">
                <a:latin typeface="+mn-lt"/>
                <a:ea typeface="+mn-ea"/>
                <a:cs typeface="+mn-cs"/>
                <a:sym typeface="Helvetica Neue Medium"/>
              </a:defRPr>
            </a:pPr>
            <a:r>
              <a:rPr lang="id-ID" sz="2800" b="0" i="1" dirty="0">
                <a:latin typeface="Arial" pitchFamily="34" charset="0"/>
                <a:cs typeface="Arial" pitchFamily="34" charset="0"/>
                <a:sym typeface="Helvetica Neue Medium"/>
              </a:rPr>
              <a:t>“Serulah (manusia) kepada jalan Tuhan-mu dengan hikmah dan pelajaran yang baik dan bantahlah mereka dengan cara yang baik…”  </a:t>
            </a:r>
            <a:r>
              <a:rPr lang="id-ID" sz="2800" b="0" dirty="0">
                <a:latin typeface="Arial" pitchFamily="34" charset="0"/>
                <a:cs typeface="Arial" pitchFamily="34" charset="0"/>
                <a:sym typeface="Helvetica Neue Medium"/>
              </a:rPr>
              <a:t>Q.S al-Nahl (16): 125</a:t>
            </a:r>
            <a:endParaRPr sz="2800" b="1" dirty="0">
              <a:latin typeface="Arial" pitchFamily="34" charset="0"/>
              <a:cs typeface="Arial" pitchFamily="34" charset="0"/>
              <a:sym typeface="Helvetica Neue"/>
            </a:endParaRPr>
          </a:p>
        </p:txBody>
      </p:sp>
      <p:sp>
        <p:nvSpPr>
          <p:cNvPr id="247" name="Negara Islam tidak pernah membentuk aliansi dan merajut pergerakan menentang perdamaian"/>
          <p:cNvSpPr/>
          <p:nvPr/>
        </p:nvSpPr>
        <p:spPr>
          <a:xfrm>
            <a:off x="6116466" y="4642101"/>
            <a:ext cx="5979436" cy="2027669"/>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latin typeface="+mn-lt"/>
                <a:ea typeface="+mn-ea"/>
                <a:cs typeface="+mn-cs"/>
                <a:sym typeface="Helvetica Neue Medium"/>
              </a:defRPr>
            </a:lvl1pPr>
          </a:lstStyle>
          <a:p>
            <a:r>
              <a:rPr lang="id-ID" sz="2800" dirty="0"/>
              <a:t>Islam juga memerintahkan kepada umatnya untuk bersikap baik kepada seluruh manusia asal mereka tidak memerangi </a:t>
            </a:r>
            <a:r>
              <a:rPr lang="id-ID" sz="2800" dirty="0" smtClean="0"/>
              <a:t>Islam.</a:t>
            </a:r>
            <a:endParaRPr sz="2800" dirty="0"/>
          </a:p>
        </p:txBody>
      </p:sp>
      <p:sp>
        <p:nvSpPr>
          <p:cNvPr id="249" name="Umat Islam tidak mengimani konsep perang peradapan (clash of civilization), Islam justru berperan aktif dalam menghidupkan peradapan, bisa menerima konsep kemajuan seni dan ilmu pengetahuan, Islam selalu terbuka berdiskusi dan berinteraksi dengan peradaban barat, demi kebaikan dan kedamaian seluruh umat manusia."/>
          <p:cNvSpPr txBox="1"/>
          <p:nvPr/>
        </p:nvSpPr>
        <p:spPr>
          <a:xfrm>
            <a:off x="741760" y="7285002"/>
            <a:ext cx="11386940" cy="2133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2000" b="0">
                <a:solidFill>
                  <a:srgbClr val="FFFFFF"/>
                </a:solidFill>
              </a:defRPr>
            </a:lvl1pPr>
          </a:lstStyle>
          <a:p>
            <a:pPr algn="just"/>
            <a:r>
              <a:rPr lang="id-ID" sz="2800" b="1" i="1" dirty="0" smtClean="0"/>
              <a:t>“Allah </a:t>
            </a:r>
            <a:r>
              <a:rPr lang="id-ID" sz="2800" b="1" i="1" dirty="0"/>
              <a:t>tidak melarang kamu untuk berbuat baik dan berlaku adil terhadap orang-orang yang tiada memerangimu karena agama dan tidak (pula) mengusir kamu dari negerimu. Sesungguhnya Allah menyukai </a:t>
            </a:r>
            <a:r>
              <a:rPr lang="id-ID" sz="2800" b="1" i="1" dirty="0" smtClean="0"/>
              <a:t>orang-orang </a:t>
            </a:r>
            <a:r>
              <a:rPr lang="id-ID" sz="2800" b="1" i="1" dirty="0"/>
              <a:t>yang berlaku adil.”  </a:t>
            </a:r>
            <a:endParaRPr lang="id-ID" sz="2800" b="1" i="1" dirty="0" smtClean="0"/>
          </a:p>
          <a:p>
            <a:pPr algn="just"/>
            <a:r>
              <a:rPr lang="id-ID" b="1" dirty="0" smtClean="0"/>
              <a:t>Q.S </a:t>
            </a:r>
            <a:r>
              <a:rPr lang="id-ID" b="1" dirty="0"/>
              <a:t>al-Mumtahanah (60): 8.</a:t>
            </a:r>
            <a:endParaRPr b="1" dirty="0"/>
          </a:p>
        </p:txBody>
      </p:sp>
      <p:sp>
        <p:nvSpPr>
          <p:cNvPr id="250" name="Rounded Rectangle"/>
          <p:cNvSpPr/>
          <p:nvPr/>
        </p:nvSpPr>
        <p:spPr>
          <a:xfrm>
            <a:off x="2541250" y="19309"/>
            <a:ext cx="8132238" cy="1659505"/>
          </a:xfrm>
          <a:prstGeom prst="roundRect">
            <a:avLst>
              <a:gd name="adj" fmla="val 40115"/>
            </a:avLst>
          </a:pr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r>
              <a:rPr lang="id-ID" sz="3200" b="0" dirty="0">
                <a:solidFill>
                  <a:srgbClr val="FFFFFF"/>
                </a:solidFill>
                <a:sym typeface="Helvetica Neue Medium"/>
              </a:rPr>
              <a:t>Dalam menyebarkan dakwah Islam </a:t>
            </a:r>
            <a:r>
              <a:rPr lang="id-ID" sz="3200" b="0" dirty="0" smtClean="0">
                <a:solidFill>
                  <a:srgbClr val="FFFFFF"/>
                </a:solidFill>
                <a:sym typeface="Helvetica Neue Medium"/>
              </a:rPr>
              <a:t>diperintahkan dengan  </a:t>
            </a:r>
            <a:r>
              <a:rPr lang="id-ID" sz="3200" b="0" dirty="0">
                <a:solidFill>
                  <a:srgbClr val="FFFFFF"/>
                </a:solidFill>
                <a:sym typeface="Helvetica Neue Medium"/>
              </a:rPr>
              <a:t>cara yang baik </a:t>
            </a:r>
            <a:endParaRPr lang="id-ID" sz="3200" b="0" dirty="0" smtClean="0">
              <a:solidFill>
                <a:srgbClr val="FFFFFF"/>
              </a:solidFill>
              <a:sym typeface="Helvetica Neue Medium"/>
            </a:endParaRPr>
          </a:p>
          <a:p>
            <a:pPr>
              <a:defRPr sz="2200" b="0">
                <a:solidFill>
                  <a:srgbClr val="FFFFFF"/>
                </a:solidFill>
                <a:latin typeface="+mn-lt"/>
                <a:ea typeface="+mn-ea"/>
                <a:cs typeface="+mn-cs"/>
                <a:sym typeface="Helvetica Neue Medium"/>
              </a:defRPr>
            </a:pPr>
            <a:r>
              <a:rPr lang="id-ID" sz="3200" b="0" dirty="0" smtClean="0">
                <a:solidFill>
                  <a:srgbClr val="FFFFFF"/>
                </a:solidFill>
                <a:sym typeface="Helvetica Neue Medium"/>
              </a:rPr>
              <a:t>dan </a:t>
            </a:r>
            <a:r>
              <a:rPr lang="id-ID" sz="3200" b="0" dirty="0">
                <a:solidFill>
                  <a:srgbClr val="FFFFFF"/>
                </a:solidFill>
                <a:sym typeface="Helvetica Neue Medium"/>
              </a:rPr>
              <a:t>beradab</a:t>
            </a:r>
            <a:endParaRPr sz="32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43"/>
                                        </p:tgtEl>
                                        <p:attrNameLst>
                                          <p:attrName>style.visibility</p:attrName>
                                        </p:attrNameLst>
                                      </p:cBhvr>
                                      <p:to>
                                        <p:strVal val="visible"/>
                                      </p:to>
                                    </p:set>
                                    <p:anim calcmode="lin" valueType="num">
                                      <p:cBhvr>
                                        <p:cTn id="7" dur="700" fill="hold"/>
                                        <p:tgtEl>
                                          <p:spTgt spid="243"/>
                                        </p:tgtEl>
                                        <p:attrNameLst>
                                          <p:attrName>ppt_x</p:attrName>
                                        </p:attrNameLst>
                                      </p:cBhvr>
                                      <p:tavLst>
                                        <p:tav tm="0">
                                          <p:val>
                                            <p:strVal val="0-#ppt_w/2"/>
                                          </p:val>
                                        </p:tav>
                                        <p:tav tm="100000">
                                          <p:val>
                                            <p:strVal val="#ppt_x"/>
                                          </p:val>
                                        </p:tav>
                                      </p:tavLst>
                                    </p:anim>
                                    <p:anim calcmode="lin" valueType="num">
                                      <p:cBhvr>
                                        <p:cTn id="8" dur="700" fill="hold"/>
                                        <p:tgtEl>
                                          <p:spTgt spid="243"/>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2" presetClass="entr" presetSubtype="8" fill="hold" grpId="2" nodeType="afterEffect">
                                  <p:stCondLst>
                                    <p:cond delay="0"/>
                                  </p:stCondLst>
                                  <p:iterate>
                                    <p:tmAbs val="0"/>
                                  </p:iterate>
                                  <p:childTnLst>
                                    <p:set>
                                      <p:cBhvr>
                                        <p:cTn id="11" fill="hold"/>
                                        <p:tgtEl>
                                          <p:spTgt spid="244"/>
                                        </p:tgtEl>
                                        <p:attrNameLst>
                                          <p:attrName>style.visibility</p:attrName>
                                        </p:attrNameLst>
                                      </p:cBhvr>
                                      <p:to>
                                        <p:strVal val="visible"/>
                                      </p:to>
                                    </p:set>
                                    <p:anim calcmode="lin" valueType="num">
                                      <p:cBhvr>
                                        <p:cTn id="12" dur="1000" fill="hold"/>
                                        <p:tgtEl>
                                          <p:spTgt spid="244"/>
                                        </p:tgtEl>
                                        <p:attrNameLst>
                                          <p:attrName>ppt_x</p:attrName>
                                        </p:attrNameLst>
                                      </p:cBhvr>
                                      <p:tavLst>
                                        <p:tav tm="0">
                                          <p:val>
                                            <p:strVal val="0-#ppt_w/2"/>
                                          </p:val>
                                        </p:tav>
                                        <p:tav tm="100000">
                                          <p:val>
                                            <p:strVal val="#ppt_x"/>
                                          </p:val>
                                        </p:tav>
                                      </p:tavLst>
                                    </p:anim>
                                    <p:anim calcmode="lin" valueType="num">
                                      <p:cBhvr>
                                        <p:cTn id="13" dur="1000" fill="hold"/>
                                        <p:tgtEl>
                                          <p:spTgt spid="244"/>
                                        </p:tgtEl>
                                        <p:attrNameLst>
                                          <p:attrName>ppt_y</p:attrName>
                                        </p:attrNameLst>
                                      </p:cBhvr>
                                      <p:tavLst>
                                        <p:tav tm="0">
                                          <p:val>
                                            <p:strVal val="#ppt_y"/>
                                          </p:val>
                                        </p:tav>
                                        <p:tav tm="100000">
                                          <p:val>
                                            <p:strVal val="#ppt_y"/>
                                          </p:val>
                                        </p:tav>
                                      </p:tavLst>
                                    </p:anim>
                                  </p:childTnLst>
                                </p:cTn>
                              </p:par>
                              <p:par>
                                <p:cTn id="14" presetID="22" presetClass="entr" presetSubtype="8" fill="hold" grpId="4" nodeType="withEffect">
                                  <p:stCondLst>
                                    <p:cond delay="0"/>
                                  </p:stCondLst>
                                  <p:iterate>
                                    <p:tmAbs val="0"/>
                                  </p:iterate>
                                  <p:childTnLst>
                                    <p:set>
                                      <p:cBhvr>
                                        <p:cTn id="15" fill="hold"/>
                                        <p:tgtEl>
                                          <p:spTgt spid="246"/>
                                        </p:tgtEl>
                                        <p:attrNameLst>
                                          <p:attrName>style.visibility</p:attrName>
                                        </p:attrNameLst>
                                      </p:cBhvr>
                                      <p:to>
                                        <p:strVal val="visible"/>
                                      </p:to>
                                    </p:set>
                                    <p:animEffect transition="in" filter="wipe(left)">
                                      <p:cBhvr>
                                        <p:cTn id="16" dur="1000"/>
                                        <p:tgtEl>
                                          <p:spTgt spid="246"/>
                                        </p:tgtEl>
                                      </p:cBhvr>
                                    </p:animEffect>
                                  </p:childTnLst>
                                </p:cTn>
                              </p:par>
                              <p:par>
                                <p:cTn id="17" presetID="22" presetClass="entr" presetSubtype="8" fill="hold" grpId="5" nodeType="withEffect">
                                  <p:stCondLst>
                                    <p:cond delay="0"/>
                                  </p:stCondLst>
                                  <p:iterate>
                                    <p:tmAbs val="0"/>
                                  </p:iterate>
                                  <p:childTnLst>
                                    <p:set>
                                      <p:cBhvr>
                                        <p:cTn id="18" fill="hold"/>
                                        <p:tgtEl>
                                          <p:spTgt spid="247"/>
                                        </p:tgtEl>
                                        <p:attrNameLst>
                                          <p:attrName>style.visibility</p:attrName>
                                        </p:attrNameLst>
                                      </p:cBhvr>
                                      <p:to>
                                        <p:strVal val="visible"/>
                                      </p:to>
                                    </p:set>
                                    <p:animEffect transition="in" filter="wipe(left)">
                                      <p:cBhvr>
                                        <p:cTn id="19" dur="1000"/>
                                        <p:tgtEl>
                                          <p:spTgt spid="247"/>
                                        </p:tgtEl>
                                      </p:cBhvr>
                                    </p:animEffect>
                                  </p:childTnLst>
                                </p:cTn>
                              </p:par>
                              <p:par>
                                <p:cTn id="20" presetID="1" presetClass="entr" presetSubtype="0" fill="hold" grpId="7" nodeType="withEffect">
                                  <p:stCondLst>
                                    <p:cond delay="0"/>
                                  </p:stCondLst>
                                  <p:iterate type="lt">
                                    <p:tmAbs val="100"/>
                                  </p:iterate>
                                  <p:childTnLst>
                                    <p:set>
                                      <p:cBhvr>
                                        <p:cTn id="21"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P spid="244" grpId="2" animBg="1" advAuto="0"/>
      <p:bldP spid="246" grpId="4" animBg="1" advAuto="0"/>
      <p:bldP spid="247" grpId="5" animBg="1" advAuto="0"/>
      <p:bldP spid="249" grpId="7"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sp>
        <p:nvSpPr>
          <p:cNvPr id="254" name="Shape"/>
          <p:cNvSpPr/>
          <p:nvPr/>
        </p:nvSpPr>
        <p:spPr>
          <a:xfrm>
            <a:off x="-626393" y="1383536"/>
            <a:ext cx="3362121" cy="6517600"/>
          </a:xfrm>
          <a:custGeom>
            <a:avLst/>
            <a:gdLst/>
            <a:ahLst/>
            <a:cxnLst>
              <a:cxn ang="0">
                <a:pos x="wd2" y="hd2"/>
              </a:cxn>
              <a:cxn ang="5400000">
                <a:pos x="wd2" y="hd2"/>
              </a:cxn>
              <a:cxn ang="10800000">
                <a:pos x="wd2" y="hd2"/>
              </a:cxn>
              <a:cxn ang="16200000">
                <a:pos x="wd2" y="hd2"/>
              </a:cxn>
            </a:cxnLst>
            <a:rect l="0" t="0" r="r" b="b"/>
            <a:pathLst>
              <a:path w="21600" h="21600" extrusionOk="0">
                <a:moveTo>
                  <a:pt x="16888" y="0"/>
                </a:moveTo>
                <a:lnTo>
                  <a:pt x="0" y="10800"/>
                </a:lnTo>
                <a:lnTo>
                  <a:pt x="16888" y="21600"/>
                </a:lnTo>
                <a:lnTo>
                  <a:pt x="21600" y="18587"/>
                </a:lnTo>
                <a:lnTo>
                  <a:pt x="18470" y="18587"/>
                </a:lnTo>
                <a:lnTo>
                  <a:pt x="16671" y="19737"/>
                </a:lnTo>
                <a:lnTo>
                  <a:pt x="2915" y="10940"/>
                </a:lnTo>
                <a:lnTo>
                  <a:pt x="17108" y="1863"/>
                </a:lnTo>
                <a:lnTo>
                  <a:pt x="18907" y="3013"/>
                </a:lnTo>
                <a:lnTo>
                  <a:pt x="21600" y="3013"/>
                </a:lnTo>
                <a:lnTo>
                  <a:pt x="16888" y="0"/>
                </a:lnTo>
                <a:close/>
              </a:path>
            </a:pathLst>
          </a:custGeom>
          <a:solidFill>
            <a:schemeClr val="accent1"/>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 name="Rectangle 1"/>
          <p:cNvSpPr/>
          <p:nvPr/>
        </p:nvSpPr>
        <p:spPr>
          <a:xfrm>
            <a:off x="7150472" y="1383536"/>
            <a:ext cx="5544616" cy="7109639"/>
          </a:xfrm>
          <a:prstGeom prst="rect">
            <a:avLst/>
          </a:prstGeom>
        </p:spPr>
        <p:txBody>
          <a:bodyPr wrap="square">
            <a:spAutoFit/>
          </a:bodyPr>
          <a:lstStyle/>
          <a:p>
            <a:pPr algn="l"/>
            <a:r>
              <a:rPr lang="id-ID" sz="2800" dirty="0" smtClean="0">
                <a:solidFill>
                  <a:schemeClr val="bg1">
                    <a:lumMod val="95000"/>
                  </a:schemeClr>
                </a:solidFill>
              </a:rPr>
              <a:t>Toleransi </a:t>
            </a:r>
            <a:r>
              <a:rPr lang="id-ID" sz="2800" dirty="0">
                <a:solidFill>
                  <a:schemeClr val="bg1">
                    <a:lumMod val="95000"/>
                  </a:schemeClr>
                </a:solidFill>
              </a:rPr>
              <a:t>Islam lebih dari sekedar toleransi atau kemauan untuk menerima ketidak sepakatan yang </a:t>
            </a:r>
            <a:r>
              <a:rPr lang="id-ID" sz="2800" i="1" dirty="0">
                <a:solidFill>
                  <a:schemeClr val="bg1">
                    <a:lumMod val="95000"/>
                  </a:schemeClr>
                </a:solidFill>
              </a:rPr>
              <a:t>genuine</a:t>
            </a:r>
            <a:r>
              <a:rPr lang="id-ID" sz="2800" dirty="0">
                <a:solidFill>
                  <a:schemeClr val="bg1">
                    <a:lumMod val="95000"/>
                  </a:schemeClr>
                </a:solidFill>
              </a:rPr>
              <a:t>  tapi di dalamnya juga terkandung ihsân (kebaikan) kepada orang lain yang membawa kecintaan kepada seseorang yang diberikan kepadanya kebaikan, dan mengarahkan pada kecintaan, keharmonisan, serta menjauhkan manusia dari kekerasan dan </a:t>
            </a:r>
            <a:r>
              <a:rPr lang="id-ID" sz="2800" dirty="0" smtClean="0">
                <a:solidFill>
                  <a:schemeClr val="bg1">
                    <a:lumMod val="95000"/>
                  </a:schemeClr>
                </a:solidFill>
              </a:rPr>
              <a:t>alienasi.</a:t>
            </a:r>
          </a:p>
          <a:p>
            <a:pPr algn="l"/>
            <a:endParaRPr lang="id-ID" sz="2800" dirty="0" smtClean="0">
              <a:solidFill>
                <a:schemeClr val="bg1">
                  <a:lumMod val="95000"/>
                </a:schemeClr>
              </a:solidFill>
            </a:endParaRPr>
          </a:p>
          <a:p>
            <a:pPr algn="l"/>
            <a:r>
              <a:rPr lang="id-ID" sz="1800" dirty="0" smtClean="0">
                <a:solidFill>
                  <a:schemeClr val="bg1">
                    <a:lumMod val="95000"/>
                  </a:schemeClr>
                </a:solidFill>
              </a:rPr>
              <a:t>(Hikmat </a:t>
            </a:r>
            <a:r>
              <a:rPr lang="id-ID" sz="1800" dirty="0">
                <a:solidFill>
                  <a:schemeClr val="bg1">
                    <a:lumMod val="95000"/>
                  </a:schemeClr>
                </a:solidFill>
              </a:rPr>
              <a:t>bin Basyir bin </a:t>
            </a:r>
            <a:r>
              <a:rPr lang="id-ID" sz="1800" dirty="0" smtClean="0">
                <a:solidFill>
                  <a:schemeClr val="bg1">
                    <a:lumMod val="95000"/>
                  </a:schemeClr>
                </a:solidFill>
              </a:rPr>
              <a:t>yasin ,</a:t>
            </a:r>
          </a:p>
          <a:p>
            <a:pPr algn="l"/>
            <a:r>
              <a:rPr lang="id-ID" sz="1800" dirty="0" smtClean="0">
                <a:solidFill>
                  <a:schemeClr val="bg1">
                    <a:lumMod val="95000"/>
                  </a:schemeClr>
                </a:solidFill>
              </a:rPr>
              <a:t>dalam Ryandi</a:t>
            </a:r>
            <a:r>
              <a:rPr lang="id-ID" sz="1800" dirty="0">
                <a:solidFill>
                  <a:schemeClr val="bg1">
                    <a:lumMod val="95000"/>
                  </a:schemeClr>
                </a:solidFill>
              </a:rPr>
              <a:t>, 2013).</a:t>
            </a:r>
          </a:p>
        </p:txBody>
      </p:sp>
      <p:pic>
        <p:nvPicPr>
          <p:cNvPr id="7" name="Image" descr="Image"/>
          <p:cNvPicPr>
            <a:picLocks noChangeAspect="1"/>
          </p:cNvPicPr>
          <p:nvPr/>
        </p:nvPicPr>
        <p:blipFill>
          <a:blip r:embed="rId2">
            <a:extLst/>
          </a:blip>
          <a:srcRect r="15711"/>
          <a:stretch>
            <a:fillRect/>
          </a:stretch>
        </p:blipFill>
        <p:spPr>
          <a:xfrm>
            <a:off x="-1192364" y="2212504"/>
            <a:ext cx="8133048" cy="5184576"/>
          </a:xfrm>
          <a:prstGeom prst="rect">
            <a:avLst/>
          </a:prstGeom>
          <a:ln w="12700">
            <a:miter lim="400000"/>
          </a:ln>
        </p:spPr>
      </p:pic>
      <p:sp>
        <p:nvSpPr>
          <p:cNvPr id="8" name="Shape"/>
          <p:cNvSpPr/>
          <p:nvPr/>
        </p:nvSpPr>
        <p:spPr>
          <a:xfrm>
            <a:off x="-473993" y="1132385"/>
            <a:ext cx="3664025" cy="7360790"/>
          </a:xfrm>
          <a:custGeom>
            <a:avLst/>
            <a:gdLst/>
            <a:ahLst/>
            <a:cxnLst>
              <a:cxn ang="0">
                <a:pos x="wd2" y="hd2"/>
              </a:cxn>
              <a:cxn ang="5400000">
                <a:pos x="wd2" y="hd2"/>
              </a:cxn>
              <a:cxn ang="10800000">
                <a:pos x="wd2" y="hd2"/>
              </a:cxn>
              <a:cxn ang="16200000">
                <a:pos x="wd2" y="hd2"/>
              </a:cxn>
            </a:cxnLst>
            <a:rect l="0" t="0" r="r" b="b"/>
            <a:pathLst>
              <a:path w="21600" h="21600" extrusionOk="0">
                <a:moveTo>
                  <a:pt x="16888" y="0"/>
                </a:moveTo>
                <a:lnTo>
                  <a:pt x="0" y="10800"/>
                </a:lnTo>
                <a:lnTo>
                  <a:pt x="16888" y="21600"/>
                </a:lnTo>
                <a:lnTo>
                  <a:pt x="21600" y="18587"/>
                </a:lnTo>
                <a:lnTo>
                  <a:pt x="18470" y="18587"/>
                </a:lnTo>
                <a:lnTo>
                  <a:pt x="16671" y="19737"/>
                </a:lnTo>
                <a:lnTo>
                  <a:pt x="2915" y="10940"/>
                </a:lnTo>
                <a:lnTo>
                  <a:pt x="17108" y="1863"/>
                </a:lnTo>
                <a:lnTo>
                  <a:pt x="18907" y="3013"/>
                </a:lnTo>
                <a:lnTo>
                  <a:pt x="21600" y="3013"/>
                </a:lnTo>
                <a:lnTo>
                  <a:pt x="16888" y="0"/>
                </a:lnTo>
                <a:close/>
              </a:path>
            </a:pathLst>
          </a:custGeom>
          <a:solidFill>
            <a:schemeClr val="accent1"/>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2" nodeType="afterEffect">
                                  <p:stCondLst>
                                    <p:cond delay="0"/>
                                  </p:stCondLst>
                                  <p:iterate>
                                    <p:tmAbs val="0"/>
                                  </p:iterate>
                                  <p:childTnLst>
                                    <p:set>
                                      <p:cBhvr>
                                        <p:cTn id="6" fill="hold"/>
                                        <p:tgtEl>
                                          <p:spTgt spid="254"/>
                                        </p:tgtEl>
                                        <p:attrNameLst>
                                          <p:attrName>style.visibility</p:attrName>
                                        </p:attrNameLst>
                                      </p:cBhvr>
                                      <p:to>
                                        <p:strVal val="visible"/>
                                      </p:to>
                                    </p:set>
                                    <p:anim calcmode="lin" valueType="num">
                                      <p:cBhvr>
                                        <p:cTn id="7" dur="500" fill="hold"/>
                                        <p:tgtEl>
                                          <p:spTgt spid="254"/>
                                        </p:tgtEl>
                                        <p:attrNameLst>
                                          <p:attrName>ppt_x</p:attrName>
                                        </p:attrNameLst>
                                      </p:cBhvr>
                                      <p:tavLst>
                                        <p:tav tm="0">
                                          <p:val>
                                            <p:strVal val="0-#ppt_w/2"/>
                                          </p:val>
                                        </p:tav>
                                        <p:tav tm="100000">
                                          <p:val>
                                            <p:strVal val="#ppt_x"/>
                                          </p:val>
                                        </p:tav>
                                      </p:tavLst>
                                    </p:anim>
                                    <p:anim calcmode="lin" valueType="num">
                                      <p:cBhvr>
                                        <p:cTn id="8" dur="500" fill="hold"/>
                                        <p:tgtEl>
                                          <p:spTgt spid="2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0-#ppt_w/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2" animBg="1" advAuto="0"/>
      <p:bldP spid="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0800000" scaled="1"/>
          <a:tileRect/>
        </a:gradFill>
        <a:effectLst/>
      </p:bgPr>
    </p:bg>
    <p:spTree>
      <p:nvGrpSpPr>
        <p:cNvPr id="1" name=""/>
        <p:cNvGrpSpPr/>
        <p:nvPr/>
      </p:nvGrpSpPr>
      <p:grpSpPr>
        <a:xfrm>
          <a:off x="0" y="0"/>
          <a:ext cx="0" cy="0"/>
          <a:chOff x="0" y="0"/>
          <a:chExt cx="0" cy="0"/>
        </a:xfrm>
      </p:grpSpPr>
      <p:sp>
        <p:nvSpPr>
          <p:cNvPr id="262" name="sudah pasti TEROR bukan berkaitan dengan  AGAMA"/>
          <p:cNvSpPr/>
          <p:nvPr/>
        </p:nvSpPr>
        <p:spPr>
          <a:xfrm>
            <a:off x="597744" y="111282"/>
            <a:ext cx="11809312" cy="2533269"/>
          </a:xfrm>
          <a:prstGeom prst="roundRect">
            <a:avLst>
              <a:gd name="adj" fmla="val 8714"/>
            </a:avLst>
          </a:prstGeom>
          <a:solidFill>
            <a:schemeClr val="accent5">
              <a:hueOff val="-82419"/>
              <a:satOff val="-9513"/>
              <a:lumOff val="-16343"/>
            </a:schemeClr>
          </a:solidFill>
          <a:ln w="38100">
            <a:solidFill>
              <a:srgbClr val="FFFFFF"/>
            </a:solid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2200" b="0">
                <a:solidFill>
                  <a:srgbClr val="FFFFFF"/>
                </a:solidFill>
                <a:latin typeface="+mn-lt"/>
                <a:ea typeface="+mn-ea"/>
                <a:cs typeface="+mn-cs"/>
                <a:sym typeface="Helvetica Neue Medium"/>
              </a:defRPr>
            </a:pPr>
            <a:r>
              <a:rPr lang="id-ID" sz="2800" dirty="0">
                <a:solidFill>
                  <a:srgbClr val="FFFFFF"/>
                </a:solidFill>
                <a:sym typeface="Helvetica Neue Medium"/>
              </a:rPr>
              <a:t>Perilaku ihsan akan mewujud dalam setiap langkah seorang muslim untuk berperilaku yang merasa semua tindakannya akan selalu terawasi oleh </a:t>
            </a:r>
            <a:r>
              <a:rPr lang="id-ID" sz="2800" dirty="0" smtClean="0">
                <a:solidFill>
                  <a:srgbClr val="FFFFFF"/>
                </a:solidFill>
                <a:sym typeface="Helvetica Neue Medium"/>
              </a:rPr>
              <a:t>Allah sehingga akan mendorong  </a:t>
            </a:r>
            <a:r>
              <a:rPr lang="id-ID" sz="2800" dirty="0">
                <a:solidFill>
                  <a:srgbClr val="FFFFFF"/>
                </a:solidFill>
                <a:sym typeface="Helvetica Neue Medium"/>
              </a:rPr>
              <a:t>seorang muslim  tentunya tidak akan berani melakukan tindakan-tindakan yang tak semestinya atau </a:t>
            </a:r>
            <a:r>
              <a:rPr lang="id-ID" sz="2800" dirty="0" smtClean="0">
                <a:solidFill>
                  <a:srgbClr val="FFFFFF"/>
                </a:solidFill>
                <a:sym typeface="Helvetica Neue Medium"/>
              </a:rPr>
              <a:t>semena-mena</a:t>
            </a:r>
            <a:endParaRPr sz="2800" dirty="0">
              <a:sym typeface="Helvetica Neue"/>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744" y="3745801"/>
            <a:ext cx="7272808" cy="501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74608" y="3435043"/>
            <a:ext cx="4032448" cy="5632311"/>
          </a:xfrm>
          <a:prstGeom prst="rect">
            <a:avLst/>
          </a:prstGeom>
        </p:spPr>
        <p:txBody>
          <a:bodyPr wrap="square">
            <a:spAutoFit/>
          </a:bodyPr>
          <a:lstStyle/>
          <a:p>
            <a:r>
              <a:rPr lang="id-ID" dirty="0" smtClean="0">
                <a:solidFill>
                  <a:schemeClr val="bg1">
                    <a:lumMod val="95000"/>
                  </a:schemeClr>
                </a:solidFill>
              </a:rPr>
              <a:t>Dalam hubungan yang </a:t>
            </a:r>
            <a:r>
              <a:rPr lang="id-ID" dirty="0">
                <a:solidFill>
                  <a:schemeClr val="bg1">
                    <a:lumMod val="95000"/>
                  </a:schemeClr>
                </a:solidFill>
              </a:rPr>
              <a:t>plural dengan toleransi yang berbasis  ihsan di manapun </a:t>
            </a:r>
            <a:r>
              <a:rPr lang="id-ID" dirty="0" smtClean="0">
                <a:solidFill>
                  <a:schemeClr val="bg1">
                    <a:lumMod val="95000"/>
                  </a:schemeClr>
                </a:solidFill>
              </a:rPr>
              <a:t>seorang </a:t>
            </a:r>
            <a:r>
              <a:rPr lang="id-ID" dirty="0">
                <a:solidFill>
                  <a:schemeClr val="bg1">
                    <a:lumMod val="95000"/>
                  </a:schemeClr>
                </a:solidFill>
              </a:rPr>
              <a:t>muslim  berada akan termotivasi </a:t>
            </a:r>
            <a:r>
              <a:rPr lang="id-ID" dirty="0" smtClean="0">
                <a:solidFill>
                  <a:schemeClr val="bg1">
                    <a:lumMod val="95000"/>
                  </a:schemeClr>
                </a:solidFill>
              </a:rPr>
              <a:t>untuk tidak </a:t>
            </a:r>
            <a:r>
              <a:rPr lang="id-ID" dirty="0">
                <a:solidFill>
                  <a:schemeClr val="bg1">
                    <a:lumMod val="95000"/>
                  </a:schemeClr>
                </a:solidFill>
              </a:rPr>
              <a:t>berperilaku  yang menyimpang, curang, berbuat zalim, menyalahi aturan, berbuat sewenang-wenang kepada orang lain, siapapun itu maupun perilaku negatif lainnya karena ia merasa di manapun  berada selalu dalam pengawasan Allah. </a:t>
            </a:r>
          </a:p>
        </p:txBody>
      </p:sp>
    </p:spTree>
  </p:cSld>
  <p:clrMapOvr>
    <a:masterClrMapping/>
  </p:clrMapOvr>
  <p:transition spd="med">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4" nodeType="withEffect">
                                  <p:stCondLst>
                                    <p:cond delay="0"/>
                                  </p:stCondLst>
                                  <p:iterate>
                                    <p:tmAbs val="0"/>
                                  </p:iterate>
                                  <p:childTnLst>
                                    <p:set>
                                      <p:cBhvr>
                                        <p:cTn id="6" fill="hold"/>
                                        <p:tgtEl>
                                          <p:spTgt spid="262"/>
                                        </p:tgtEl>
                                        <p:attrNameLst>
                                          <p:attrName>style.visibility</p:attrName>
                                        </p:attrNameLst>
                                      </p:cBhvr>
                                      <p:to>
                                        <p:strVal val="visible"/>
                                      </p:to>
                                    </p:set>
                                    <p:anim calcmode="lin" valueType="num">
                                      <p:cBhvr>
                                        <p:cTn id="7" dur="1000" fill="hold"/>
                                        <p:tgtEl>
                                          <p:spTgt spid="262"/>
                                        </p:tgtEl>
                                        <p:attrNameLst>
                                          <p:attrName>ppt_x</p:attrName>
                                        </p:attrNameLst>
                                      </p:cBhvr>
                                      <p:tavLst>
                                        <p:tav tm="0">
                                          <p:val>
                                            <p:strVal val="#ppt_x"/>
                                          </p:val>
                                        </p:tav>
                                        <p:tav tm="100000">
                                          <p:val>
                                            <p:strVal val="#ppt_x"/>
                                          </p:val>
                                        </p:tav>
                                      </p:tavLst>
                                    </p:anim>
                                    <p:anim calcmode="lin" valueType="num">
                                      <p:cBhvr>
                                        <p:cTn id="8" dur="1000" fill="hold"/>
                                        <p:tgtEl>
                                          <p:spTgt spid="2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2">
            <a:alphaModFix amt="36228"/>
            <a:extLst/>
          </a:blip>
          <a:stretch>
            <a:fillRect/>
          </a:stretch>
        </p:blipFill>
        <p:spPr>
          <a:xfrm>
            <a:off x="-266352" y="8094"/>
            <a:ext cx="13004800" cy="9753601"/>
          </a:xfrm>
          <a:prstGeom prst="rect">
            <a:avLst/>
          </a:prstGeom>
          <a:ln w="12700">
            <a:miter lim="400000"/>
          </a:ln>
        </p:spPr>
      </p:pic>
      <p:sp>
        <p:nvSpPr>
          <p:cNvPr id="322" name="Jika alam dipisahkan dari agama, secara praktis telah menjadikan manusia menuhankan dirinya... akan mendorong manusia untuk bebas melakukan segala macam kezaliman dan kerusakan di atas muka bumi ini."/>
          <p:cNvSpPr txBox="1"/>
          <p:nvPr/>
        </p:nvSpPr>
        <p:spPr>
          <a:xfrm>
            <a:off x="1576478" y="1276400"/>
            <a:ext cx="10153127" cy="1768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700">
                <a:solidFill>
                  <a:srgbClr val="FFFFFF"/>
                </a:solidFill>
              </a:defRPr>
            </a:lvl1pPr>
          </a:lstStyle>
          <a:p>
            <a:r>
              <a:rPr lang="id-ID" dirty="0"/>
              <a:t>Sejarah Islam bersinggungan sangat rapat terhadap masalah toleransi, terutama ketika pada masa </a:t>
            </a:r>
            <a:r>
              <a:rPr lang="id-ID" dirty="0" smtClean="0"/>
              <a:t>Rasulullah SAW  </a:t>
            </a:r>
            <a:r>
              <a:rPr lang="id-ID" dirty="0"/>
              <a:t>hijrah ke Madinah. Toleransi menjadi jalan keluar dalam menyikapi berbagai kepercayaan dan </a:t>
            </a:r>
            <a:r>
              <a:rPr lang="id-ID" dirty="0" smtClean="0"/>
              <a:t>agama.</a:t>
            </a:r>
            <a:endParaRPr dirty="0"/>
          </a:p>
        </p:txBody>
      </p:sp>
      <p:sp>
        <p:nvSpPr>
          <p:cNvPr id="323" name="Sesungguhnya penciptaan langit dan bumi lebih besar daripada penciptaan manusia akan tetapi kebanyakan manusia tidak mengetahui”.…"/>
          <p:cNvSpPr txBox="1"/>
          <p:nvPr/>
        </p:nvSpPr>
        <p:spPr>
          <a:xfrm>
            <a:off x="819950" y="4115174"/>
            <a:ext cx="10915837"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Bef>
                <a:spcPts val="1300"/>
              </a:spcBef>
              <a:defRPr sz="1600" b="0" i="1">
                <a:solidFill>
                  <a:srgbClr val="FFFFFF"/>
                </a:solidFill>
              </a:defRPr>
            </a:pPr>
            <a:r>
              <a:rPr lang="id-ID" sz="2800" dirty="0">
                <a:solidFill>
                  <a:schemeClr val="bg1"/>
                </a:solidFill>
              </a:rPr>
              <a:t>Sebagian pengamat berpendapat bahwa Islam adalah agama yang menghargai pluralitas ekspresi keagamaan,  Islam bukan agama teror atau agama kekerasan</a:t>
            </a:r>
            <a:endParaRPr sz="2800" dirty="0">
              <a:solidFill>
                <a:schemeClr val="bg1"/>
              </a:solidFill>
            </a:endParaRPr>
          </a:p>
        </p:txBody>
      </p:sp>
      <p:sp>
        <p:nvSpPr>
          <p:cNvPr id="324" name="“"/>
          <p:cNvSpPr txBox="1"/>
          <p:nvPr/>
        </p:nvSpPr>
        <p:spPr>
          <a:xfrm>
            <a:off x="357818" y="302820"/>
            <a:ext cx="1626806" cy="3126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0">
                <a:solidFill>
                  <a:srgbClr val="FFFFFF"/>
                </a:solidFill>
              </a:defRPr>
            </a:lvl1pPr>
          </a:lstStyle>
          <a:p>
            <a:r>
              <a:rPr dirty="0"/>
              <a:t>“</a:t>
            </a:r>
          </a:p>
        </p:txBody>
      </p:sp>
      <p:sp>
        <p:nvSpPr>
          <p:cNvPr id="325" name="“"/>
          <p:cNvSpPr txBox="1"/>
          <p:nvPr/>
        </p:nvSpPr>
        <p:spPr>
          <a:xfrm rot="10800000">
            <a:off x="10102800" y="1986463"/>
            <a:ext cx="1626805"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0000">
                <a:solidFill>
                  <a:srgbClr val="FFFFFF"/>
                </a:solidFill>
              </a:defRPr>
            </a:lvl1pPr>
          </a:lstStyle>
          <a:p>
            <a:r>
              <a:rPr dirty="0"/>
              <a:t>“</a:t>
            </a:r>
          </a:p>
        </p:txBody>
      </p:sp>
      <p:sp>
        <p:nvSpPr>
          <p:cNvPr id="10" name="Sesungguhnya penciptaan langit dan bumi lebih besar daripada penciptaan manusia akan tetapi kebanyakan manusia tidak mengetahui”.…"/>
          <p:cNvSpPr txBox="1"/>
          <p:nvPr/>
        </p:nvSpPr>
        <p:spPr>
          <a:xfrm>
            <a:off x="896453" y="6102097"/>
            <a:ext cx="10915837"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Bef>
                <a:spcPts val="1300"/>
              </a:spcBef>
              <a:defRPr sz="1600" b="0" i="1">
                <a:solidFill>
                  <a:srgbClr val="FFFFFF"/>
                </a:solidFill>
              </a:defRPr>
            </a:pPr>
            <a:r>
              <a:rPr lang="id-ID" sz="2800" dirty="0">
                <a:solidFill>
                  <a:schemeClr val="bg1"/>
                </a:solidFill>
              </a:rPr>
              <a:t>Realitas menunjukkan bahwa umat Islam dapat hidup berdampingan secara damai dengan komunitas agama lain di berbagai belahan dunia. Namun juga tidak menutup kemungkinan adanya penafsiran dari kalangan Islam yang tertutup, yang keras dan intoleran sejak masa klasik hingga sekarang</a:t>
            </a:r>
            <a:endParaRPr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322"/>
                                        </p:tgtEl>
                                        <p:attrNameLst>
                                          <p:attrName>style.visibility</p:attrName>
                                        </p:attrNameLst>
                                      </p:cBhvr>
                                      <p:to>
                                        <p:strVal val="visible"/>
                                      </p:to>
                                    </p:set>
                                  </p:childTnLst>
                                </p:cTn>
                              </p:par>
                              <p:par>
                                <p:cTn id="7" presetID="1" presetClass="entr" presetSubtype="0" fill="hold" grpId="2" nodeType="withEffect">
                                  <p:stCondLst>
                                    <p:cond delay="0"/>
                                  </p:stCondLst>
                                  <p:iterate type="lt">
                                    <p:tmAbs val="100"/>
                                  </p:iterate>
                                  <p:childTnLst>
                                    <p:set>
                                      <p:cBhvr>
                                        <p:cTn id="8" fill="hold"/>
                                        <p:tgtEl>
                                          <p:spTgt spid="323"/>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100"/>
                                  </p:iterate>
                                  <p:childTnLst>
                                    <p:set>
                                      <p:cBhvr>
                                        <p:cTn id="10"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P spid="323" grpId="2" animBg="1" advAuto="0"/>
      <p:bldP spid="1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0" scaled="1"/>
          <a:tileRect/>
        </a:gradFill>
        <a:effectLst/>
      </p:bgPr>
    </p:bg>
    <p:spTree>
      <p:nvGrpSpPr>
        <p:cNvPr id="1" name=""/>
        <p:cNvGrpSpPr/>
        <p:nvPr/>
      </p:nvGrpSpPr>
      <p:grpSpPr>
        <a:xfrm>
          <a:off x="0" y="0"/>
          <a:ext cx="0" cy="0"/>
          <a:chOff x="0" y="0"/>
          <a:chExt cx="0" cy="0"/>
        </a:xfrm>
      </p:grpSpPr>
      <p:sp>
        <p:nvSpPr>
          <p:cNvPr id="328" name="Rectangle"/>
          <p:cNvSpPr/>
          <p:nvPr/>
        </p:nvSpPr>
        <p:spPr>
          <a:xfrm>
            <a:off x="-15802" y="8613403"/>
            <a:ext cx="13036404" cy="1197660"/>
          </a:xfrm>
          <a:prstGeom prst="rect">
            <a:avLst/>
          </a:prstGeom>
          <a:solidFill>
            <a:schemeClr val="accent1">
              <a:lumOff val="-13575"/>
              <a:alpha val="183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29" name="Radikalisme sekuler menghendaki penghapusan legitimasi kekuasaan dan wewenang politik dari agama."/>
          <p:cNvSpPr txBox="1"/>
          <p:nvPr/>
        </p:nvSpPr>
        <p:spPr>
          <a:xfrm>
            <a:off x="419401" y="669465"/>
            <a:ext cx="5249330" cy="5273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a:solidFill>
                  <a:srgbClr val="FFFFFF"/>
                </a:solidFill>
              </a:defRPr>
            </a:pPr>
            <a:r>
              <a:rPr lang="id-ID" dirty="0"/>
              <a:t>Sebetulnya, jauh sebelum peristiwa 11 Sept. 2001 , Bellah sosiolog Amerika Serikat telah menegaskan bahwa Islam awal di bawah kepemimpinan Nabi Muhammad menunjukkan bahwa, masyarakat Islam-Arab telah membuat satu langkah maju memasuki abad modern, bahkan sangat modern untuk zamannya, di mana kepemimpinan Nabi Muhammad berhasil merangkul dan mengajak komunitas non Islam untuk hidup berdampingan secara damai.</a:t>
            </a:r>
            <a:endParaRPr dirty="0"/>
          </a:p>
        </p:txBody>
      </p:sp>
      <p:sp>
        <p:nvSpPr>
          <p:cNvPr id="332" name="Rectangle"/>
          <p:cNvSpPr/>
          <p:nvPr/>
        </p:nvSpPr>
        <p:spPr>
          <a:xfrm>
            <a:off x="-15802" y="15465"/>
            <a:ext cx="13036404" cy="654000"/>
          </a:xfrm>
          <a:prstGeom prst="rect">
            <a:avLst/>
          </a:prstGeom>
          <a:solidFill>
            <a:schemeClr val="accent1">
              <a:lumOff val="-13575"/>
              <a:alpha val="183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4" name="Shape"/>
          <p:cNvSpPr/>
          <p:nvPr/>
        </p:nvSpPr>
        <p:spPr>
          <a:xfrm flipH="1">
            <a:off x="9478764" y="1490206"/>
            <a:ext cx="3941563" cy="6163585"/>
          </a:xfrm>
          <a:custGeom>
            <a:avLst/>
            <a:gdLst/>
            <a:ahLst/>
            <a:cxnLst>
              <a:cxn ang="0">
                <a:pos x="wd2" y="hd2"/>
              </a:cxn>
              <a:cxn ang="5400000">
                <a:pos x="wd2" y="hd2"/>
              </a:cxn>
              <a:cxn ang="10800000">
                <a:pos x="wd2" y="hd2"/>
              </a:cxn>
              <a:cxn ang="16200000">
                <a:pos x="wd2" y="hd2"/>
              </a:cxn>
            </a:cxnLst>
            <a:rect l="0" t="0" r="r" b="b"/>
            <a:pathLst>
              <a:path w="21600" h="21600" extrusionOk="0">
                <a:moveTo>
                  <a:pt x="16888" y="0"/>
                </a:moveTo>
                <a:lnTo>
                  <a:pt x="0" y="10800"/>
                </a:lnTo>
                <a:lnTo>
                  <a:pt x="16888" y="21600"/>
                </a:lnTo>
                <a:lnTo>
                  <a:pt x="21600" y="18587"/>
                </a:lnTo>
                <a:lnTo>
                  <a:pt x="18470" y="18587"/>
                </a:lnTo>
                <a:lnTo>
                  <a:pt x="16671" y="19737"/>
                </a:lnTo>
                <a:lnTo>
                  <a:pt x="2915" y="10940"/>
                </a:lnTo>
                <a:lnTo>
                  <a:pt x="17108" y="1863"/>
                </a:lnTo>
                <a:lnTo>
                  <a:pt x="18907" y="3013"/>
                </a:lnTo>
                <a:lnTo>
                  <a:pt x="21600" y="3013"/>
                </a:lnTo>
                <a:lnTo>
                  <a:pt x="16888" y="0"/>
                </a:lnTo>
                <a:close/>
              </a:path>
            </a:pathLst>
          </a:custGeom>
          <a:solidFill>
            <a:schemeClr val="accent1"/>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548" y="2428529"/>
            <a:ext cx="6665281" cy="421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522387">
            <a:off x="5540044" y="1518171"/>
            <a:ext cx="4071937" cy="630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adikalisme sekuler menghendaki penghapusan legitimasi kekuasaan dan wewenang politik dari agama."/>
          <p:cNvSpPr txBox="1"/>
          <p:nvPr/>
        </p:nvSpPr>
        <p:spPr>
          <a:xfrm>
            <a:off x="380577" y="6485209"/>
            <a:ext cx="5619971"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id-ID" sz="2800" dirty="0">
                <a:solidFill>
                  <a:schemeClr val="bg1"/>
                </a:solidFill>
              </a:rPr>
              <a:t>Ini artinya bahwa  konsep pluralitas dalam Islam telah tertanam sejak lama, sejak Islam awal sekali, yakni Islam di zaman Nabi </a:t>
            </a:r>
            <a:r>
              <a:rPr lang="id-ID" sz="2800" dirty="0" smtClean="0">
                <a:solidFill>
                  <a:schemeClr val="bg1"/>
                </a:solidFill>
              </a:rPr>
              <a:t>Muhammad SAW. </a:t>
            </a:r>
          </a:p>
        </p:txBody>
      </p:sp>
      <p:sp>
        <p:nvSpPr>
          <p:cNvPr id="4" name="Rectangle 3"/>
          <p:cNvSpPr/>
          <p:nvPr/>
        </p:nvSpPr>
        <p:spPr>
          <a:xfrm>
            <a:off x="380577" y="8981400"/>
            <a:ext cx="4785284" cy="461665"/>
          </a:xfrm>
          <a:prstGeom prst="rect">
            <a:avLst/>
          </a:prstGeom>
        </p:spPr>
        <p:txBody>
          <a:bodyPr wrap="none">
            <a:spAutoFit/>
          </a:bodyPr>
          <a:lstStyle/>
          <a:p>
            <a:r>
              <a:rPr lang="id-ID" dirty="0" smtClean="0"/>
              <a:t>Sumber : Bellah,terj Alam,2000.</a:t>
            </a:r>
            <a:endParaRPr lang="id-ID" dirty="0"/>
          </a:p>
        </p:txBody>
      </p:sp>
    </p:spTree>
  </p:cSld>
  <p:clrMapOvr>
    <a:masterClrMapping/>
  </p:clrMapOvr>
  <p:transition spd="med">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2" nodeType="afterEffect">
                                  <p:stCondLst>
                                    <p:cond delay="0"/>
                                  </p:stCondLst>
                                  <p:iterate>
                                    <p:tmAbs val="0"/>
                                  </p:iterate>
                                  <p:childTnLst>
                                    <p:set>
                                      <p:cBhvr>
                                        <p:cTn id="6" fill="hold"/>
                                        <p:tgtEl>
                                          <p:spTgt spid="334"/>
                                        </p:tgtEl>
                                        <p:attrNameLst>
                                          <p:attrName>style.visibility</p:attrName>
                                        </p:attrNameLst>
                                      </p:cBhvr>
                                      <p:to>
                                        <p:strVal val="visible"/>
                                      </p:to>
                                    </p:set>
                                    <p:anim calcmode="lin" valueType="num">
                                      <p:cBhvr>
                                        <p:cTn id="7" dur="500" fill="hold"/>
                                        <p:tgtEl>
                                          <p:spTgt spid="334"/>
                                        </p:tgtEl>
                                        <p:attrNameLst>
                                          <p:attrName>ppt_x</p:attrName>
                                        </p:attrNameLst>
                                      </p:cBhvr>
                                      <p:tavLst>
                                        <p:tav tm="0">
                                          <p:val>
                                            <p:strVal val="1+#ppt_w/2"/>
                                          </p:val>
                                        </p:tav>
                                        <p:tav tm="100000">
                                          <p:val>
                                            <p:strVal val="#ppt_x"/>
                                          </p:val>
                                        </p:tav>
                                      </p:tavLst>
                                    </p:anim>
                                    <p:anim calcmode="lin" valueType="num">
                                      <p:cBhvr>
                                        <p:cTn id="8" dur="500" fill="hold"/>
                                        <p:tgtEl>
                                          <p:spTgt spid="334"/>
                                        </p:tgtEl>
                                        <p:attrNameLst>
                                          <p:attrName>ppt_y</p:attrName>
                                        </p:attrNameLst>
                                      </p:cBhvr>
                                      <p:tavLst>
                                        <p:tav tm="0">
                                          <p:val>
                                            <p:strVal val="#ppt_y"/>
                                          </p:val>
                                        </p:tav>
                                        <p:tav tm="100000">
                                          <p:val>
                                            <p:strVal val="#ppt_y"/>
                                          </p:val>
                                        </p:tav>
                                      </p:tavLst>
                                    </p:anim>
                                  </p:childTnLst>
                                </p:cTn>
                              </p:par>
                              <p:par>
                                <p:cTn id="9" presetID="1" presetClass="entr" presetSubtype="0" fill="hold" grpId="4" nodeType="withEffect">
                                  <p:stCondLst>
                                    <p:cond delay="0"/>
                                  </p:stCondLst>
                                  <p:iterate type="lt">
                                    <p:tmAbs val="100"/>
                                  </p:iterate>
                                  <p:childTnLst>
                                    <p:set>
                                      <p:cBhvr>
                                        <p:cTn id="10" fill="hold"/>
                                        <p:tgtEl>
                                          <p:spTgt spid="329"/>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100"/>
                                  </p:iterate>
                                  <p:childTnLst>
                                    <p:set>
                                      <p:cBhvr>
                                        <p:cTn id="12"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4" animBg="1" advAuto="0"/>
      <p:bldP spid="334" grpId="2" animBg="1" advAuto="0"/>
      <p:bldP spid="16"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pic>
        <p:nvPicPr>
          <p:cNvPr id="358" name="Image" descr="Image"/>
          <p:cNvPicPr>
            <a:picLocks noChangeAspect="1"/>
          </p:cNvPicPr>
          <p:nvPr/>
        </p:nvPicPr>
        <p:blipFill>
          <a:blip r:embed="rId2">
            <a:extLst/>
          </a:blip>
          <a:srcRect r="11008"/>
          <a:stretch>
            <a:fillRect/>
          </a:stretch>
        </p:blipFill>
        <p:spPr>
          <a:xfrm>
            <a:off x="-9761" y="-2843"/>
            <a:ext cx="13024323" cy="9759286"/>
          </a:xfrm>
          <a:prstGeom prst="rect">
            <a:avLst/>
          </a:prstGeom>
          <a:ln w="12700">
            <a:miter lim="400000"/>
          </a:ln>
        </p:spPr>
      </p:pic>
      <p:sp>
        <p:nvSpPr>
          <p:cNvPr id="359" name="Oval"/>
          <p:cNvSpPr/>
          <p:nvPr/>
        </p:nvSpPr>
        <p:spPr>
          <a:xfrm>
            <a:off x="6644305" y="2082091"/>
            <a:ext cx="4273876" cy="10819464"/>
          </a:xfrm>
          <a:prstGeom prst="ellipse">
            <a:avLst/>
          </a:prstGeom>
          <a:solidFill>
            <a:schemeClr val="accent3">
              <a:hueOff val="362282"/>
              <a:satOff val="31803"/>
              <a:lumOff val="-18242"/>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0" name="Oval"/>
          <p:cNvSpPr/>
          <p:nvPr/>
        </p:nvSpPr>
        <p:spPr>
          <a:xfrm>
            <a:off x="1533848" y="2093376"/>
            <a:ext cx="4273877" cy="10819465"/>
          </a:xfrm>
          <a:prstGeom prst="ellipse">
            <a:avLst/>
          </a:prstGeom>
          <a:solidFill>
            <a:schemeClr val="accent5"/>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1" name="Sama-sama harus mendapatkan perhatian dan kewaspadaan yang seimbang"/>
          <p:cNvSpPr txBox="1"/>
          <p:nvPr/>
        </p:nvSpPr>
        <p:spPr>
          <a:xfrm>
            <a:off x="519604" y="296281"/>
            <a:ext cx="12190802" cy="1395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b="0">
                <a:solidFill>
                  <a:srgbClr val="FFFFFF"/>
                </a:solidFill>
                <a:latin typeface="Alfa Slab One"/>
                <a:ea typeface="Alfa Slab One"/>
                <a:cs typeface="Alfa Slab One"/>
                <a:sym typeface="Alfa Slab One"/>
              </a:defRPr>
            </a:lvl1pPr>
          </a:lstStyle>
          <a:p>
            <a:pPr algn="just"/>
            <a:r>
              <a:rPr lang="id-ID" sz="2800" b="1" dirty="0">
                <a:solidFill>
                  <a:schemeClr val="bg1"/>
                </a:solidFill>
              </a:rPr>
              <a:t>Dalam sejarahnya, Nabi Muhammad SAW telah meletakkan dasar-dasar hubungan antara kaum muslimin dengan orang-orang non-Muslim yang belakangan dikenal dengan Mitsâq </a:t>
            </a:r>
            <a:r>
              <a:rPr lang="id-ID" sz="2800" b="1" dirty="0" smtClean="0">
                <a:solidFill>
                  <a:schemeClr val="bg1"/>
                </a:solidFill>
              </a:rPr>
              <a:t>Madinah.</a:t>
            </a:r>
            <a:endParaRPr sz="2800" b="1" dirty="0"/>
          </a:p>
        </p:txBody>
      </p:sp>
      <p:sp>
        <p:nvSpPr>
          <p:cNvPr id="362" name="RADIKALISME SEKULER"/>
          <p:cNvSpPr/>
          <p:nvPr/>
        </p:nvSpPr>
        <p:spPr>
          <a:xfrm>
            <a:off x="2571444" y="2519644"/>
            <a:ext cx="2198683" cy="2198683"/>
          </a:xfrm>
          <a:prstGeom prst="ellipse">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rPr lang="id-ID" sz="2400" dirty="0" smtClean="0">
                <a:solidFill>
                  <a:schemeClr val="bg1"/>
                </a:solidFill>
              </a:rPr>
              <a:t> </a:t>
            </a:r>
            <a:r>
              <a:rPr lang="id-ID" sz="2400" dirty="0">
                <a:solidFill>
                  <a:schemeClr val="bg1"/>
                </a:solidFill>
              </a:rPr>
              <a:t>Ahli </a:t>
            </a:r>
            <a:r>
              <a:rPr lang="id-ID" sz="2400" dirty="0" smtClean="0">
                <a:solidFill>
                  <a:schemeClr val="bg1"/>
                </a:solidFill>
              </a:rPr>
              <a:t>Dzimmah</a:t>
            </a:r>
            <a:endParaRPr sz="2400" dirty="0"/>
          </a:p>
        </p:txBody>
      </p:sp>
      <p:sp>
        <p:nvSpPr>
          <p:cNvPr id="363" name="RADIKALISME AGAMA"/>
          <p:cNvSpPr/>
          <p:nvPr/>
        </p:nvSpPr>
        <p:spPr>
          <a:xfrm>
            <a:off x="7681900" y="2315446"/>
            <a:ext cx="2198683" cy="2198683"/>
          </a:xfrm>
          <a:prstGeom prst="ellipse">
            <a:avLst/>
          </a:prstGeom>
          <a:solidFill>
            <a:schemeClr val="accent3">
              <a:hueOff val="914337"/>
              <a:satOff val="31515"/>
              <a:lumOff val="-3079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rPr lang="id-ID" sz="2400" dirty="0" smtClean="0"/>
              <a:t>Hak-hak </a:t>
            </a:r>
            <a:r>
              <a:rPr lang="id-ID" sz="2400" dirty="0"/>
              <a:t>non-Muslim Ahli Dzimmah</a:t>
            </a:r>
            <a:endParaRPr dirty="0"/>
          </a:p>
        </p:txBody>
      </p:sp>
      <p:sp>
        <p:nvSpPr>
          <p:cNvPr id="364" name="Negara sudah hadir  (BNPT), Densus 88..…"/>
          <p:cNvSpPr txBox="1"/>
          <p:nvPr/>
        </p:nvSpPr>
        <p:spPr>
          <a:xfrm>
            <a:off x="6989017" y="4384689"/>
            <a:ext cx="3584451" cy="4411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l">
              <a:spcBef>
                <a:spcPts val="1600"/>
              </a:spcBef>
              <a:buSzPct val="100000"/>
              <a:buChar char="•"/>
              <a:defRPr b="0">
                <a:solidFill>
                  <a:srgbClr val="FFFFFF"/>
                </a:solidFill>
              </a:defRPr>
            </a:pPr>
            <a:r>
              <a:rPr dirty="0"/>
              <a:t> </a:t>
            </a:r>
            <a:r>
              <a:rPr lang="id-ID" dirty="0"/>
              <a:t>hak perlindungan dari serangan </a:t>
            </a:r>
            <a:r>
              <a:rPr lang="id-ID" dirty="0" smtClean="0"/>
              <a:t>musuh</a:t>
            </a:r>
          </a:p>
          <a:p>
            <a:pPr marL="228600" indent="-228600" algn="l">
              <a:spcBef>
                <a:spcPts val="1600"/>
              </a:spcBef>
              <a:buSzPct val="100000"/>
              <a:buChar char="•"/>
              <a:defRPr b="0">
                <a:solidFill>
                  <a:srgbClr val="FFFFFF"/>
                </a:solidFill>
              </a:defRPr>
            </a:pPr>
            <a:r>
              <a:rPr lang="id-ID" dirty="0"/>
              <a:t>harta, jiwa, kehormatan </a:t>
            </a:r>
            <a:r>
              <a:rPr lang="id-ID" dirty="0" smtClean="0"/>
              <a:t>harta </a:t>
            </a:r>
            <a:r>
              <a:rPr lang="id-ID" dirty="0"/>
              <a:t>jaminan hari </a:t>
            </a:r>
            <a:r>
              <a:rPr lang="id-ID" dirty="0" smtClean="0"/>
              <a:t>tua</a:t>
            </a:r>
          </a:p>
          <a:p>
            <a:pPr marL="228600" indent="-228600" algn="l">
              <a:spcBef>
                <a:spcPts val="1600"/>
              </a:spcBef>
              <a:buSzPct val="100000"/>
              <a:buChar char="•"/>
              <a:defRPr b="0">
                <a:solidFill>
                  <a:srgbClr val="FFFFFF"/>
                </a:solidFill>
              </a:defRPr>
            </a:pPr>
            <a:r>
              <a:rPr lang="id-ID" dirty="0"/>
              <a:t>kebebasan dalam beragama dan beribadah sesuai dengan agama dan </a:t>
            </a:r>
            <a:r>
              <a:rPr lang="id-ID" dirty="0" smtClean="0"/>
              <a:t>kepercayaan masing-2</a:t>
            </a:r>
          </a:p>
          <a:p>
            <a:pPr marL="228600" indent="-228600" algn="l">
              <a:spcBef>
                <a:spcPts val="1600"/>
              </a:spcBef>
              <a:buSzPct val="100000"/>
              <a:buChar char="•"/>
              <a:defRPr b="0">
                <a:solidFill>
                  <a:srgbClr val="FFFFFF"/>
                </a:solidFill>
              </a:defRPr>
            </a:pPr>
            <a:endParaRPr dirty="0"/>
          </a:p>
        </p:txBody>
      </p:sp>
      <p:sp>
        <p:nvSpPr>
          <p:cNvPr id="365" name="Negara harus hadir untuk penanggulangan bahayanya…"/>
          <p:cNvSpPr txBox="1"/>
          <p:nvPr/>
        </p:nvSpPr>
        <p:spPr>
          <a:xfrm>
            <a:off x="1849136" y="5337387"/>
            <a:ext cx="3584451" cy="2154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l">
              <a:spcBef>
                <a:spcPts val="1600"/>
              </a:spcBef>
              <a:buSzPct val="100000"/>
              <a:buChar char="•"/>
              <a:defRPr b="0">
                <a:solidFill>
                  <a:srgbClr val="FFFFFF"/>
                </a:solidFill>
              </a:defRPr>
            </a:pPr>
            <a:r>
              <a:rPr lang="id-ID" dirty="0">
                <a:solidFill>
                  <a:schemeClr val="bg1"/>
                </a:solidFill>
              </a:rPr>
              <a:t>Orang-orang non-Muslim yang hidup dalam </a:t>
            </a:r>
            <a:r>
              <a:rPr lang="id-ID" dirty="0" smtClean="0">
                <a:solidFill>
                  <a:schemeClr val="bg1"/>
                </a:solidFill>
              </a:rPr>
              <a:t>perjanjian</a:t>
            </a:r>
          </a:p>
          <a:p>
            <a:pPr marL="228600" indent="-228600" algn="l">
              <a:spcBef>
                <a:spcPts val="1600"/>
              </a:spcBef>
              <a:buSzPct val="100000"/>
              <a:buChar char="•"/>
              <a:defRPr b="0">
                <a:solidFill>
                  <a:srgbClr val="FFFFFF"/>
                </a:solidFill>
              </a:defRPr>
            </a:pPr>
            <a:r>
              <a:rPr lang="id-ID" dirty="0" smtClean="0">
                <a:solidFill>
                  <a:schemeClr val="bg1"/>
                </a:solidFill>
              </a:rPr>
              <a:t>Mendapat </a:t>
            </a:r>
            <a:r>
              <a:rPr lang="id-ID" dirty="0">
                <a:solidFill>
                  <a:schemeClr val="bg1"/>
                </a:solidFill>
              </a:rPr>
              <a:t>hak-hak dan kewajiban</a:t>
            </a:r>
            <a:endParaRPr dirty="0"/>
          </a:p>
        </p:txBody>
      </p:sp>
      <p:sp>
        <p:nvSpPr>
          <p:cNvPr id="366" name="Rectangle"/>
          <p:cNvSpPr/>
          <p:nvPr/>
        </p:nvSpPr>
        <p:spPr>
          <a:xfrm>
            <a:off x="-40491" y="8169477"/>
            <a:ext cx="13085783" cy="1645180"/>
          </a:xfrm>
          <a:prstGeom prst="rect">
            <a:avLst/>
          </a:prstGeom>
          <a:solidFill>
            <a:schemeClr val="accent1">
              <a:hueOff val="114395"/>
              <a:lumOff val="-2497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7" name="MENGHARGAI PLURALITAS"/>
          <p:cNvSpPr/>
          <p:nvPr/>
        </p:nvSpPr>
        <p:spPr>
          <a:xfrm>
            <a:off x="5541504" y="8357066"/>
            <a:ext cx="3584451" cy="1270001"/>
          </a:xfrm>
          <a:prstGeom prst="roundRect">
            <a:avLst>
              <a:gd name="adj" fmla="val 3338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rPr lang="id-ID" sz="2400" dirty="0"/>
              <a:t>otonomi untuk menyelesaikan kasus-kasus khusus mereka</a:t>
            </a:r>
            <a:endParaRPr sz="2400" dirty="0"/>
          </a:p>
        </p:txBody>
      </p:sp>
      <p:sp>
        <p:nvSpPr>
          <p:cNvPr id="368" name="MENINGKATKAN TOLERANSI"/>
          <p:cNvSpPr/>
          <p:nvPr/>
        </p:nvSpPr>
        <p:spPr>
          <a:xfrm>
            <a:off x="9125955" y="8357067"/>
            <a:ext cx="3584451" cy="1270001"/>
          </a:xfrm>
          <a:prstGeom prst="roundRect">
            <a:avLst>
              <a:gd name="adj" fmla="val 33381"/>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rPr lang="id-ID" sz="2400" dirty="0"/>
              <a:t>sesuai dengan konsep dan sistem yang diyakini</a:t>
            </a:r>
            <a:endParaRPr sz="2400" dirty="0"/>
          </a:p>
        </p:txBody>
      </p:sp>
      <p:sp>
        <p:nvSpPr>
          <p:cNvPr id="4" name="Rectangle 3"/>
          <p:cNvSpPr/>
          <p:nvPr/>
        </p:nvSpPr>
        <p:spPr>
          <a:xfrm>
            <a:off x="131537" y="9165402"/>
            <a:ext cx="4128247" cy="369332"/>
          </a:xfrm>
          <a:prstGeom prst="rect">
            <a:avLst/>
          </a:prstGeom>
        </p:spPr>
        <p:txBody>
          <a:bodyPr wrap="square">
            <a:spAutoFit/>
          </a:bodyPr>
          <a:lstStyle/>
          <a:p>
            <a:r>
              <a:rPr lang="id-ID" sz="1800" dirty="0" smtClean="0"/>
              <a:t>Diadopsi dari : Yusuf Qardawi</a:t>
            </a:r>
            <a:endParaRPr lang="id-ID" sz="1800" dirty="0"/>
          </a:p>
        </p:txBody>
      </p:sp>
    </p:spTree>
  </p:cSld>
  <p:clrMapOvr>
    <a:masterClrMapping/>
  </p:clrMapOvr>
  <p:transition spd="med">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66"/>
                                        </p:tgtEl>
                                        <p:attrNameLst>
                                          <p:attrName>style.visibility</p:attrName>
                                        </p:attrNameLst>
                                      </p:cBhvr>
                                      <p:to>
                                        <p:strVal val="visible"/>
                                      </p:to>
                                    </p:set>
                                    <p:anim calcmode="lin" valueType="num">
                                      <p:cBhvr>
                                        <p:cTn id="7" dur="1000" fill="hold"/>
                                        <p:tgtEl>
                                          <p:spTgt spid="366"/>
                                        </p:tgtEl>
                                        <p:attrNameLst>
                                          <p:attrName>ppt_x</p:attrName>
                                        </p:attrNameLst>
                                      </p:cBhvr>
                                      <p:tavLst>
                                        <p:tav tm="0">
                                          <p:val>
                                            <p:strVal val="#ppt_x"/>
                                          </p:val>
                                        </p:tav>
                                        <p:tav tm="100000">
                                          <p:val>
                                            <p:strVal val="#ppt_x"/>
                                          </p:val>
                                        </p:tav>
                                      </p:tavLst>
                                    </p:anim>
                                    <p:anim calcmode="lin" valueType="num">
                                      <p:cBhvr>
                                        <p:cTn id="8" dur="1000" fill="hold"/>
                                        <p:tgtEl>
                                          <p:spTgt spid="3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360"/>
                                        </p:tgtEl>
                                        <p:attrNameLst>
                                          <p:attrName>style.visibility</p:attrName>
                                        </p:attrNameLst>
                                      </p:cBhvr>
                                      <p:to>
                                        <p:strVal val="visible"/>
                                      </p:to>
                                    </p:set>
                                    <p:anim calcmode="lin" valueType="num">
                                      <p:cBhvr>
                                        <p:cTn id="12" dur="500" fill="hold"/>
                                        <p:tgtEl>
                                          <p:spTgt spid="360"/>
                                        </p:tgtEl>
                                        <p:attrNameLst>
                                          <p:attrName>ppt_x</p:attrName>
                                        </p:attrNameLst>
                                      </p:cBhvr>
                                      <p:tavLst>
                                        <p:tav tm="0">
                                          <p:val>
                                            <p:strVal val="#ppt_x"/>
                                          </p:val>
                                        </p:tav>
                                        <p:tav tm="100000">
                                          <p:val>
                                            <p:strVal val="#ppt_x"/>
                                          </p:val>
                                        </p:tav>
                                      </p:tavLst>
                                    </p:anim>
                                    <p:anim calcmode="lin" valueType="num">
                                      <p:cBhvr>
                                        <p:cTn id="13" dur="500" fill="hold"/>
                                        <p:tgtEl>
                                          <p:spTgt spid="36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3" presetClass="entr" presetSubtype="16" fill="hold" grpId="3" nodeType="afterEffect">
                                  <p:stCondLst>
                                    <p:cond delay="0"/>
                                  </p:stCondLst>
                                  <p:iterate>
                                    <p:tmAbs val="0"/>
                                  </p:iterate>
                                  <p:childTnLst>
                                    <p:set>
                                      <p:cBhvr>
                                        <p:cTn id="16" fill="hold"/>
                                        <p:tgtEl>
                                          <p:spTgt spid="362"/>
                                        </p:tgtEl>
                                        <p:attrNameLst>
                                          <p:attrName>style.visibility</p:attrName>
                                        </p:attrNameLst>
                                      </p:cBhvr>
                                      <p:to>
                                        <p:strVal val="visible"/>
                                      </p:to>
                                    </p:set>
                                    <p:anim calcmode="lin" valueType="num">
                                      <p:cBhvr>
                                        <p:cTn id="17" dur="750" fill="hold"/>
                                        <p:tgtEl>
                                          <p:spTgt spid="362"/>
                                        </p:tgtEl>
                                        <p:attrNameLst>
                                          <p:attrName>ppt_w</p:attrName>
                                        </p:attrNameLst>
                                      </p:cBhvr>
                                      <p:tavLst>
                                        <p:tav tm="0">
                                          <p:val>
                                            <p:fltVal val="0"/>
                                          </p:val>
                                        </p:tav>
                                        <p:tav tm="100000">
                                          <p:val>
                                            <p:strVal val="#ppt_w"/>
                                          </p:val>
                                        </p:tav>
                                      </p:tavLst>
                                    </p:anim>
                                    <p:anim calcmode="lin" valueType="num">
                                      <p:cBhvr>
                                        <p:cTn id="18" dur="750" fill="hold"/>
                                        <p:tgtEl>
                                          <p:spTgt spid="362"/>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ID="1" presetClass="entr" presetSubtype="0" fill="hold" grpId="4" nodeType="afterEffect">
                                  <p:stCondLst>
                                    <p:cond delay="0"/>
                                  </p:stCondLst>
                                  <p:iterate type="lt">
                                    <p:tmAbs val="100"/>
                                  </p:iterate>
                                  <p:childTnLst>
                                    <p:set>
                                      <p:cBhvr>
                                        <p:cTn id="21" fill="hold"/>
                                        <p:tgtEl>
                                          <p:spTgt spid="365"/>
                                        </p:tgtEl>
                                        <p:attrNameLst>
                                          <p:attrName>style.visibility</p:attrName>
                                        </p:attrNameLst>
                                      </p:cBhvr>
                                      <p:to>
                                        <p:strVal val="visible"/>
                                      </p:to>
                                    </p:set>
                                  </p:childTnLst>
                                </p:cTn>
                              </p:par>
                              <p:par>
                                <p:cTn id="22" presetID="2" presetClass="entr" presetSubtype="4" fill="hold" grpId="5" nodeType="withEffect">
                                  <p:stCondLst>
                                    <p:cond delay="0"/>
                                  </p:stCondLst>
                                  <p:iterate>
                                    <p:tmAbs val="0"/>
                                  </p:iterate>
                                  <p:childTnLst>
                                    <p:set>
                                      <p:cBhvr>
                                        <p:cTn id="23" fill="hold"/>
                                        <p:tgtEl>
                                          <p:spTgt spid="359"/>
                                        </p:tgtEl>
                                        <p:attrNameLst>
                                          <p:attrName>style.visibility</p:attrName>
                                        </p:attrNameLst>
                                      </p:cBhvr>
                                      <p:to>
                                        <p:strVal val="visible"/>
                                      </p:to>
                                    </p:set>
                                    <p:anim calcmode="lin" valueType="num">
                                      <p:cBhvr>
                                        <p:cTn id="24" dur="600" fill="hold"/>
                                        <p:tgtEl>
                                          <p:spTgt spid="359"/>
                                        </p:tgtEl>
                                        <p:attrNameLst>
                                          <p:attrName>ppt_x</p:attrName>
                                        </p:attrNameLst>
                                      </p:cBhvr>
                                      <p:tavLst>
                                        <p:tav tm="0">
                                          <p:val>
                                            <p:strVal val="#ppt_x"/>
                                          </p:val>
                                        </p:tav>
                                        <p:tav tm="100000">
                                          <p:val>
                                            <p:strVal val="#ppt_x"/>
                                          </p:val>
                                        </p:tav>
                                      </p:tavLst>
                                    </p:anim>
                                    <p:anim calcmode="lin" valueType="num">
                                      <p:cBhvr>
                                        <p:cTn id="25" dur="600" fill="hold"/>
                                        <p:tgtEl>
                                          <p:spTgt spid="359"/>
                                        </p:tgtEl>
                                        <p:attrNameLst>
                                          <p:attrName>ppt_y</p:attrName>
                                        </p:attrNameLst>
                                      </p:cBhvr>
                                      <p:tavLst>
                                        <p:tav tm="0">
                                          <p:val>
                                            <p:strVal val="1+#ppt_h/2"/>
                                          </p:val>
                                        </p:tav>
                                        <p:tav tm="100000">
                                          <p:val>
                                            <p:strVal val="#ppt_y"/>
                                          </p:val>
                                        </p:tav>
                                      </p:tavLst>
                                    </p:anim>
                                  </p:childTnLst>
                                </p:cTn>
                              </p:par>
                              <p:par>
                                <p:cTn id="26" presetID="23" presetClass="entr" presetSubtype="16" fill="hold" grpId="6" nodeType="withEffect">
                                  <p:stCondLst>
                                    <p:cond delay="0"/>
                                  </p:stCondLst>
                                  <p:iterate>
                                    <p:tmAbs val="0"/>
                                  </p:iterate>
                                  <p:childTnLst>
                                    <p:set>
                                      <p:cBhvr>
                                        <p:cTn id="27" fill="hold"/>
                                        <p:tgtEl>
                                          <p:spTgt spid="363"/>
                                        </p:tgtEl>
                                        <p:attrNameLst>
                                          <p:attrName>style.visibility</p:attrName>
                                        </p:attrNameLst>
                                      </p:cBhvr>
                                      <p:to>
                                        <p:strVal val="visible"/>
                                      </p:to>
                                    </p:set>
                                    <p:anim calcmode="lin" valueType="num">
                                      <p:cBhvr>
                                        <p:cTn id="28" dur="750" fill="hold"/>
                                        <p:tgtEl>
                                          <p:spTgt spid="363"/>
                                        </p:tgtEl>
                                        <p:attrNameLst>
                                          <p:attrName>ppt_w</p:attrName>
                                        </p:attrNameLst>
                                      </p:cBhvr>
                                      <p:tavLst>
                                        <p:tav tm="0">
                                          <p:val>
                                            <p:fltVal val="0"/>
                                          </p:val>
                                        </p:tav>
                                        <p:tav tm="100000">
                                          <p:val>
                                            <p:strVal val="#ppt_w"/>
                                          </p:val>
                                        </p:tav>
                                      </p:tavLst>
                                    </p:anim>
                                    <p:anim calcmode="lin" valueType="num">
                                      <p:cBhvr>
                                        <p:cTn id="29" dur="750" fill="hold"/>
                                        <p:tgtEl>
                                          <p:spTgt spid="363"/>
                                        </p:tgtEl>
                                        <p:attrNameLst>
                                          <p:attrName>ppt_h</p:attrName>
                                        </p:attrNameLst>
                                      </p:cBhvr>
                                      <p:tavLst>
                                        <p:tav tm="0">
                                          <p:val>
                                            <p:fltVal val="0"/>
                                          </p:val>
                                        </p:tav>
                                        <p:tav tm="100000">
                                          <p:val>
                                            <p:strVal val="#ppt_h"/>
                                          </p:val>
                                        </p:tav>
                                      </p:tavLst>
                                    </p:anim>
                                  </p:childTnLst>
                                </p:cTn>
                              </p:par>
                              <p:par>
                                <p:cTn id="30" presetID="1" presetClass="entr" presetSubtype="0" fill="hold" grpId="7" nodeType="withEffect">
                                  <p:stCondLst>
                                    <p:cond delay="0"/>
                                  </p:stCondLst>
                                  <p:iterate type="lt">
                                    <p:tmAbs val="100"/>
                                  </p:iterate>
                                  <p:childTnLst>
                                    <p:set>
                                      <p:cBhvr>
                                        <p:cTn id="31" fill="hold"/>
                                        <p:tgtEl>
                                          <p:spTgt spid="364"/>
                                        </p:tgtEl>
                                        <p:attrNameLst>
                                          <p:attrName>style.visibility</p:attrName>
                                        </p:attrNameLst>
                                      </p:cBhvr>
                                      <p:to>
                                        <p:strVal val="visible"/>
                                      </p:to>
                                    </p:set>
                                  </p:childTnLst>
                                </p:cTn>
                              </p:par>
                              <p:par>
                                <p:cTn id="32" presetID="2" presetClass="entr" presetSubtype="4" fill="hold" grpId="8" nodeType="withEffect">
                                  <p:stCondLst>
                                    <p:cond delay="0"/>
                                  </p:stCondLst>
                                  <p:iterate>
                                    <p:tmAbs val="0"/>
                                  </p:iterate>
                                  <p:childTnLst>
                                    <p:set>
                                      <p:cBhvr>
                                        <p:cTn id="33" fill="hold"/>
                                        <p:tgtEl>
                                          <p:spTgt spid="367"/>
                                        </p:tgtEl>
                                        <p:attrNameLst>
                                          <p:attrName>style.visibility</p:attrName>
                                        </p:attrNameLst>
                                      </p:cBhvr>
                                      <p:to>
                                        <p:strVal val="visible"/>
                                      </p:to>
                                    </p:set>
                                    <p:anim calcmode="lin" valueType="num">
                                      <p:cBhvr>
                                        <p:cTn id="34" dur="600" fill="hold"/>
                                        <p:tgtEl>
                                          <p:spTgt spid="367"/>
                                        </p:tgtEl>
                                        <p:attrNameLst>
                                          <p:attrName>ppt_x</p:attrName>
                                        </p:attrNameLst>
                                      </p:cBhvr>
                                      <p:tavLst>
                                        <p:tav tm="0">
                                          <p:val>
                                            <p:strVal val="#ppt_x"/>
                                          </p:val>
                                        </p:tav>
                                        <p:tav tm="100000">
                                          <p:val>
                                            <p:strVal val="#ppt_x"/>
                                          </p:val>
                                        </p:tav>
                                      </p:tavLst>
                                    </p:anim>
                                    <p:anim calcmode="lin" valueType="num">
                                      <p:cBhvr>
                                        <p:cTn id="35" dur="600" fill="hold"/>
                                        <p:tgtEl>
                                          <p:spTgt spid="367"/>
                                        </p:tgtEl>
                                        <p:attrNameLst>
                                          <p:attrName>ppt_y</p:attrName>
                                        </p:attrNameLst>
                                      </p:cBhvr>
                                      <p:tavLst>
                                        <p:tav tm="0">
                                          <p:val>
                                            <p:strVal val="1+#ppt_h/2"/>
                                          </p:val>
                                        </p:tav>
                                        <p:tav tm="100000">
                                          <p:val>
                                            <p:strVal val="#ppt_y"/>
                                          </p:val>
                                        </p:tav>
                                      </p:tavLst>
                                    </p:anim>
                                  </p:childTnLst>
                                </p:cTn>
                              </p:par>
                              <p:par>
                                <p:cTn id="36" presetID="2" presetClass="entr" presetSubtype="4" fill="hold" grpId="9" nodeType="withEffect">
                                  <p:stCondLst>
                                    <p:cond delay="0"/>
                                  </p:stCondLst>
                                  <p:iterate>
                                    <p:tmAbs val="0"/>
                                  </p:iterate>
                                  <p:childTnLst>
                                    <p:set>
                                      <p:cBhvr>
                                        <p:cTn id="37" fill="hold"/>
                                        <p:tgtEl>
                                          <p:spTgt spid="368"/>
                                        </p:tgtEl>
                                        <p:attrNameLst>
                                          <p:attrName>style.visibility</p:attrName>
                                        </p:attrNameLst>
                                      </p:cBhvr>
                                      <p:to>
                                        <p:strVal val="visible"/>
                                      </p:to>
                                    </p:set>
                                    <p:anim calcmode="lin" valueType="num">
                                      <p:cBhvr>
                                        <p:cTn id="38" dur="500" fill="hold"/>
                                        <p:tgtEl>
                                          <p:spTgt spid="368"/>
                                        </p:tgtEl>
                                        <p:attrNameLst>
                                          <p:attrName>ppt_x</p:attrName>
                                        </p:attrNameLst>
                                      </p:cBhvr>
                                      <p:tavLst>
                                        <p:tav tm="0">
                                          <p:val>
                                            <p:strVal val="#ppt_x"/>
                                          </p:val>
                                        </p:tav>
                                        <p:tav tm="100000">
                                          <p:val>
                                            <p:strVal val="#ppt_x"/>
                                          </p:val>
                                        </p:tav>
                                      </p:tavLst>
                                    </p:anim>
                                    <p:anim calcmode="lin" valueType="num">
                                      <p:cBhvr>
                                        <p:cTn id="39" dur="500" fill="hold"/>
                                        <p:tgtEl>
                                          <p:spTgt spid="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5" animBg="1" advAuto="0"/>
      <p:bldP spid="360" grpId="2" animBg="1" advAuto="0"/>
      <p:bldP spid="362" grpId="3" animBg="1" advAuto="0"/>
      <p:bldP spid="363" grpId="6" animBg="1" advAuto="0"/>
      <p:bldP spid="364" grpId="7" animBg="1" advAuto="0"/>
      <p:bldP spid="365" grpId="4" animBg="1" advAuto="0"/>
      <p:bldP spid="366" grpId="1" animBg="1" advAuto="0"/>
      <p:bldP spid="367" grpId="8" animBg="1" advAuto="0"/>
      <p:bldP spid="368" grpId="9"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0"/>
        </a:gradFill>
        <a:effectLst/>
      </p:bgPr>
    </p:bg>
    <p:spTree>
      <p:nvGrpSpPr>
        <p:cNvPr id="1" name=""/>
        <p:cNvGrpSpPr/>
        <p:nvPr/>
      </p:nvGrpSpPr>
      <p:grpSpPr>
        <a:xfrm>
          <a:off x="0" y="0"/>
          <a:ext cx="0" cy="0"/>
          <a:chOff x="0" y="0"/>
          <a:chExt cx="0" cy="0"/>
        </a:xfrm>
      </p:grpSpPr>
      <p:sp>
        <p:nvSpPr>
          <p:cNvPr id="400" name="Rectangle"/>
          <p:cNvSpPr/>
          <p:nvPr/>
        </p:nvSpPr>
        <p:spPr>
          <a:xfrm>
            <a:off x="-15802" y="7679677"/>
            <a:ext cx="13036404" cy="2131386"/>
          </a:xfrm>
          <a:prstGeom prst="rect">
            <a:avLst/>
          </a:prstGeom>
          <a:solidFill>
            <a:schemeClr val="accent1">
              <a:lumOff val="-13575"/>
              <a:alpha val="183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01" name="Rectangle"/>
          <p:cNvSpPr/>
          <p:nvPr/>
        </p:nvSpPr>
        <p:spPr>
          <a:xfrm>
            <a:off x="-15802" y="15465"/>
            <a:ext cx="13036404" cy="654000"/>
          </a:xfrm>
          <a:prstGeom prst="rect">
            <a:avLst/>
          </a:prstGeom>
          <a:solidFill>
            <a:schemeClr val="accent1">
              <a:lumOff val="-13575"/>
              <a:alpha val="183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402" name="masjid.png" descr="masjid.png"/>
          <p:cNvPicPr>
            <a:picLocks noChangeAspect="1"/>
          </p:cNvPicPr>
          <p:nvPr/>
        </p:nvPicPr>
        <p:blipFill>
          <a:blip r:embed="rId2">
            <a:extLst/>
          </a:blip>
          <a:stretch>
            <a:fillRect/>
          </a:stretch>
        </p:blipFill>
        <p:spPr>
          <a:xfrm>
            <a:off x="1390382" y="2563479"/>
            <a:ext cx="1765187" cy="1765186"/>
          </a:xfrm>
          <a:prstGeom prst="rect">
            <a:avLst/>
          </a:prstGeom>
          <a:ln w="12700">
            <a:miter lim="400000"/>
          </a:ln>
        </p:spPr>
      </p:pic>
      <p:grpSp>
        <p:nvGrpSpPr>
          <p:cNvPr id="415" name="Group"/>
          <p:cNvGrpSpPr/>
          <p:nvPr/>
        </p:nvGrpSpPr>
        <p:grpSpPr>
          <a:xfrm>
            <a:off x="1109290" y="1335432"/>
            <a:ext cx="10505678" cy="6997753"/>
            <a:chOff x="0" y="0"/>
            <a:chExt cx="10192461" cy="6714708"/>
          </a:xfrm>
        </p:grpSpPr>
        <p:sp>
          <p:nvSpPr>
            <p:cNvPr id="403" name="Line"/>
            <p:cNvSpPr/>
            <p:nvPr/>
          </p:nvSpPr>
          <p:spPr>
            <a:xfrm>
              <a:off x="6270537" y="5088134"/>
              <a:ext cx="426696"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4" name="Line"/>
            <p:cNvSpPr/>
            <p:nvPr/>
          </p:nvSpPr>
          <p:spPr>
            <a:xfrm>
              <a:off x="6270537" y="3567636"/>
              <a:ext cx="426696"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5" name="Line"/>
            <p:cNvSpPr/>
            <p:nvPr/>
          </p:nvSpPr>
          <p:spPr>
            <a:xfrm>
              <a:off x="6270537" y="2126302"/>
              <a:ext cx="426696"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6" name="Line"/>
            <p:cNvSpPr/>
            <p:nvPr/>
          </p:nvSpPr>
          <p:spPr>
            <a:xfrm>
              <a:off x="6270537" y="723816"/>
              <a:ext cx="426696"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7" name="Line"/>
            <p:cNvSpPr/>
            <p:nvPr/>
          </p:nvSpPr>
          <p:spPr>
            <a:xfrm>
              <a:off x="2209603" y="2926696"/>
              <a:ext cx="4072644" cy="1"/>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408" name="ISLAM"/>
            <p:cNvSpPr/>
            <p:nvPr/>
          </p:nvSpPr>
          <p:spPr>
            <a:xfrm>
              <a:off x="0" y="2463606"/>
              <a:ext cx="2327369" cy="751064"/>
            </a:xfrm>
            <a:prstGeom prst="roundRect">
              <a:avLst>
                <a:gd name="adj" fmla="val 18823"/>
              </a:avLst>
            </a:prstGeom>
            <a:solidFill>
              <a:schemeClr val="accent4">
                <a:lumMod val="50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a:solidFill>
                    <a:srgbClr val="FFFFFF"/>
                  </a:solidFill>
                </a:defRPr>
              </a:lvl1pPr>
            </a:lstStyle>
            <a:p>
              <a:r>
                <a:rPr sz="2800" dirty="0"/>
                <a:t>ISLAM</a:t>
              </a:r>
            </a:p>
          </p:txBody>
        </p:sp>
        <p:sp>
          <p:nvSpPr>
            <p:cNvPr id="409" name="TOLERANSI"/>
            <p:cNvSpPr/>
            <p:nvPr/>
          </p:nvSpPr>
          <p:spPr>
            <a:xfrm>
              <a:off x="3263033" y="1735106"/>
              <a:ext cx="2327369" cy="751064"/>
            </a:xfrm>
            <a:prstGeom prst="roundRect">
              <a:avLst>
                <a:gd name="adj" fmla="val 18823"/>
              </a:avLst>
            </a:prstGeom>
            <a:solidFill>
              <a:schemeClr val="accent3">
                <a:lumMod val="75000"/>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a:solidFill>
                    <a:srgbClr val="FFFFFF"/>
                  </a:solidFill>
                </a:defRPr>
              </a:lvl1pPr>
            </a:lstStyle>
            <a:p>
              <a:r>
                <a:rPr dirty="0"/>
                <a:t>TOLERANSI</a:t>
              </a:r>
            </a:p>
          </p:txBody>
        </p:sp>
        <p:sp>
          <p:nvSpPr>
            <p:cNvPr id="410" name="MEMAHAMI PERBEDAAN"/>
            <p:cNvSpPr/>
            <p:nvPr/>
          </p:nvSpPr>
          <p:spPr>
            <a:xfrm>
              <a:off x="6664252" y="0"/>
              <a:ext cx="3528209" cy="1307282"/>
            </a:xfrm>
            <a:prstGeom prst="roundRect">
              <a:avLst>
                <a:gd name="adj" fmla="val 10814"/>
              </a:avLst>
            </a:prstGeom>
            <a:solidFill>
              <a:schemeClr val="accent2">
                <a:hueOff val="167855"/>
                <a:satOff val="17755"/>
                <a:lumOff val="-16671"/>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a:solidFill>
                    <a:srgbClr val="FFFFFF"/>
                  </a:solidFill>
                </a:defRPr>
              </a:lvl1pPr>
            </a:lstStyle>
            <a:p>
              <a:r>
                <a:t>MEMAHAMI PERBEDAAN</a:t>
              </a:r>
            </a:p>
          </p:txBody>
        </p:sp>
        <p:sp>
          <p:nvSpPr>
            <p:cNvPr id="411" name="SIAP MENERIMA PERBEDAAN"/>
            <p:cNvSpPr/>
            <p:nvPr/>
          </p:nvSpPr>
          <p:spPr>
            <a:xfrm>
              <a:off x="6664252" y="1456997"/>
              <a:ext cx="3528209" cy="1307283"/>
            </a:xfrm>
            <a:prstGeom prst="roundRect">
              <a:avLst>
                <a:gd name="adj" fmla="val 10814"/>
              </a:avLst>
            </a:prstGeom>
            <a:solidFill>
              <a:schemeClr val="accent2">
                <a:hueOff val="167855"/>
                <a:satOff val="17755"/>
                <a:lumOff val="-16671"/>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a:solidFill>
                    <a:srgbClr val="FFFFFF"/>
                  </a:solidFill>
                </a:defRPr>
              </a:lvl1pPr>
            </a:lstStyle>
            <a:p>
              <a:r>
                <a:t>SIAP MENERIMA PERBEDAAN</a:t>
              </a:r>
            </a:p>
          </p:txBody>
        </p:sp>
        <p:sp>
          <p:nvSpPr>
            <p:cNvPr id="412" name="MENGHORMATI DAN MENGHARGAI PERBEDAAN"/>
            <p:cNvSpPr/>
            <p:nvPr/>
          </p:nvSpPr>
          <p:spPr>
            <a:xfrm>
              <a:off x="6664252" y="2913996"/>
              <a:ext cx="3528209" cy="1307282"/>
            </a:xfrm>
            <a:prstGeom prst="roundRect">
              <a:avLst>
                <a:gd name="adj" fmla="val 10814"/>
              </a:avLst>
            </a:prstGeom>
            <a:solidFill>
              <a:schemeClr val="accent2">
                <a:hueOff val="167855"/>
                <a:satOff val="17755"/>
                <a:lumOff val="-16671"/>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a:solidFill>
                    <a:srgbClr val="FFFFFF"/>
                  </a:solidFill>
                </a:defRPr>
              </a:lvl1pPr>
            </a:lstStyle>
            <a:p>
              <a:r>
                <a:t>MENGHORMATI DAN MENGHARGAI PERBEDAAN</a:t>
              </a:r>
            </a:p>
          </p:txBody>
        </p:sp>
        <p:sp>
          <p:nvSpPr>
            <p:cNvPr id="413" name="TIDAK MENODAI KEMURNIAN AQIDAH"/>
            <p:cNvSpPr/>
            <p:nvPr/>
          </p:nvSpPr>
          <p:spPr>
            <a:xfrm>
              <a:off x="6664252" y="4370993"/>
              <a:ext cx="3528209" cy="2343715"/>
            </a:xfrm>
            <a:prstGeom prst="roundRect">
              <a:avLst>
                <a:gd name="adj" fmla="val 10814"/>
              </a:avLst>
            </a:prstGeom>
            <a:solidFill>
              <a:schemeClr val="accent2">
                <a:hueOff val="167855"/>
                <a:satOff val="17755"/>
                <a:lumOff val="-16671"/>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a:solidFill>
                    <a:srgbClr val="FFFFFF"/>
                  </a:solidFill>
                </a:defRPr>
              </a:lvl1pPr>
            </a:lstStyle>
            <a:p>
              <a:r>
                <a:rPr dirty="0"/>
                <a:t>TIDAK MENODAI KEMURNIAN </a:t>
              </a:r>
              <a:r>
                <a:rPr dirty="0" smtClean="0"/>
                <a:t>AQIDAH, (</a:t>
              </a:r>
              <a:r>
                <a:rPr lang="id-ID" dirty="0" smtClean="0"/>
                <a:t>secara </a:t>
              </a:r>
              <a:r>
                <a:rPr lang="id-ID" dirty="0"/>
                <a:t>fundamental menyentuh aspek teologis yang tidak bisa </a:t>
              </a:r>
              <a:r>
                <a:rPr lang="id-ID" dirty="0" smtClean="0"/>
                <a:t>ditawar)</a:t>
              </a:r>
              <a:endParaRPr dirty="0"/>
            </a:p>
          </p:txBody>
        </p:sp>
        <p:sp>
          <p:nvSpPr>
            <p:cNvPr id="414" name="Line"/>
            <p:cNvSpPr/>
            <p:nvPr/>
          </p:nvSpPr>
          <p:spPr>
            <a:xfrm flipH="1">
              <a:off x="6259888" y="711432"/>
              <a:ext cx="1" cy="438987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grpSp>
      <p:sp>
        <p:nvSpPr>
          <p:cNvPr id="6" name="Rounded Rectangle 5"/>
          <p:cNvSpPr/>
          <p:nvPr/>
        </p:nvSpPr>
        <p:spPr>
          <a:xfrm>
            <a:off x="4165115" y="4837992"/>
            <a:ext cx="2808312" cy="2360930"/>
          </a:xfrm>
          <a:prstGeom prst="roundRect">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d-ID" sz="2200" dirty="0">
                <a:solidFill>
                  <a:schemeClr val="bg1">
                    <a:lumMod val="95000"/>
                  </a:schemeClr>
                </a:solidFill>
              </a:rPr>
              <a:t>Sebagai tasâmuh karena memberikan ihsân atau kebaikan kepada </a:t>
            </a:r>
            <a:r>
              <a:rPr lang="id-ID" sz="2200" dirty="0" smtClean="0">
                <a:solidFill>
                  <a:schemeClr val="bg1">
                    <a:lumMod val="95000"/>
                  </a:schemeClr>
                </a:solidFill>
              </a:rPr>
              <a:t>            non-Muslim</a:t>
            </a:r>
            <a:endParaRPr kumimoji="0" lang="id-ID" sz="2200" b="0" i="0" u="none" strike="noStrike" cap="none" spc="0" normalizeH="0" baseline="0" dirty="0">
              <a:ln>
                <a:noFill/>
              </a:ln>
              <a:solidFill>
                <a:schemeClr val="bg1">
                  <a:lumMod val="95000"/>
                </a:schemeClr>
              </a:solidFill>
              <a:effectLst/>
              <a:uFillTx/>
              <a:latin typeface="+mn-lt"/>
              <a:ea typeface="+mn-ea"/>
              <a:cs typeface="+mn-cs"/>
              <a:sym typeface="Helvetica Neue Medium"/>
            </a:endParaRPr>
          </a:p>
        </p:txBody>
      </p:sp>
      <p:cxnSp>
        <p:nvCxnSpPr>
          <p:cNvPr id="8" name="Straight Connector 7"/>
          <p:cNvCxnSpPr>
            <a:stCxn id="409" idx="2"/>
          </p:cNvCxnSpPr>
          <p:nvPr/>
        </p:nvCxnSpPr>
        <p:spPr>
          <a:xfrm>
            <a:off x="5672042" y="3926402"/>
            <a:ext cx="0" cy="911590"/>
          </a:xfrm>
          <a:prstGeom prst="line">
            <a:avLst/>
          </a:prstGeom>
          <a:noFill/>
          <a:ln w="28575" cap="flat">
            <a:solidFill>
              <a:schemeClr val="bg1">
                <a:lumMod val="95000"/>
              </a:schemeClr>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300" fill="hold"/>
                                        <p:tgtEl>
                                          <p:spTgt spid="402"/>
                                        </p:tgtEl>
                                        <p:attrNameLst>
                                          <p:attrName>ppt_x</p:attrName>
                                        </p:attrNameLst>
                                      </p:cBhvr>
                                      <p:tavLst>
                                        <p:tav tm="0">
                                          <p:val>
                                            <p:strVal val="#ppt_x"/>
                                          </p:val>
                                        </p:tav>
                                        <p:tav tm="100000">
                                          <p:val>
                                            <p:strVal val="#ppt_x"/>
                                          </p:val>
                                        </p:tav>
                                      </p:tavLst>
                                    </p:anim>
                                    <p:anim calcmode="lin" valueType="num">
                                      <p:cBhvr>
                                        <p:cTn id="8" dur="300" fill="hold"/>
                                        <p:tgtEl>
                                          <p:spTgt spid="402"/>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2" presetClass="entr" presetSubtype="8" fill="hold" grpId="2" nodeType="afterEffect">
                                  <p:stCondLst>
                                    <p:cond delay="0"/>
                                  </p:stCondLst>
                                  <p:iterate>
                                    <p:tmAbs val="0"/>
                                  </p:iterate>
                                  <p:childTnLst>
                                    <p:set>
                                      <p:cBhvr>
                                        <p:cTn id="11" fill="hold"/>
                                        <p:tgtEl>
                                          <p:spTgt spid="415"/>
                                        </p:tgtEl>
                                        <p:attrNameLst>
                                          <p:attrName>style.visibility</p:attrName>
                                        </p:attrNameLst>
                                      </p:cBhvr>
                                      <p:to>
                                        <p:strVal val="visible"/>
                                      </p:to>
                                    </p:set>
                                    <p:animEffect transition="in" filter="wipe(left)">
                                      <p:cBhvr>
                                        <p:cTn id="12" dur="20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15"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22" name="MEMBENTENGI GENERASI MILLENIAL"/>
          <p:cNvSpPr txBox="1"/>
          <p:nvPr/>
        </p:nvSpPr>
        <p:spPr>
          <a:xfrm>
            <a:off x="4014539" y="0"/>
            <a:ext cx="497572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6000" b="0">
                <a:solidFill>
                  <a:srgbClr val="FFFFFF"/>
                </a:solidFill>
                <a:latin typeface="Bebas Neue"/>
                <a:ea typeface="Bebas Neue"/>
                <a:cs typeface="Bebas Neue"/>
                <a:sym typeface="Bebas Neue"/>
              </a:defRPr>
            </a:lvl1pPr>
          </a:lstStyle>
          <a:p>
            <a:r>
              <a:rPr b="1" dirty="0" smtClean="0"/>
              <a:t>PLURALITAS</a:t>
            </a:r>
            <a:endParaRPr b="1" dirty="0"/>
          </a:p>
        </p:txBody>
      </p:sp>
      <p:sp>
        <p:nvSpPr>
          <p:cNvPr id="123" name="TERHADAP RADIKALISME"/>
          <p:cNvSpPr txBox="1"/>
          <p:nvPr/>
        </p:nvSpPr>
        <p:spPr>
          <a:xfrm>
            <a:off x="1893888" y="1025922"/>
            <a:ext cx="8299708"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200" b="0" spc="336">
                <a:solidFill>
                  <a:srgbClr val="FFFFFF"/>
                </a:solidFill>
                <a:latin typeface="Bebas Neue"/>
                <a:ea typeface="Bebas Neue"/>
                <a:cs typeface="Bebas Neue"/>
                <a:sym typeface="Bebas Neue"/>
              </a:defRPr>
            </a:lvl1pPr>
          </a:lstStyle>
          <a:p>
            <a:r>
              <a:rPr b="1" dirty="0" smtClean="0"/>
              <a:t>MERUPAKAN SUNATULLAH</a:t>
            </a:r>
            <a:endParaRPr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4846"/>
            <a:ext cx="13004800" cy="797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00933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0" scaled="0"/>
        </a:gradFill>
        <a:effectLst/>
      </p:bgPr>
    </p:bg>
    <p:spTree>
      <p:nvGrpSpPr>
        <p:cNvPr id="1" name=""/>
        <p:cNvGrpSpPr/>
        <p:nvPr/>
      </p:nvGrpSpPr>
      <p:grpSpPr>
        <a:xfrm>
          <a:off x="0" y="0"/>
          <a:ext cx="0" cy="0"/>
          <a:chOff x="0" y="0"/>
          <a:chExt cx="0" cy="0"/>
        </a:xfrm>
      </p:grpSpPr>
      <p:sp>
        <p:nvSpPr>
          <p:cNvPr id="328" name="Rectangle"/>
          <p:cNvSpPr/>
          <p:nvPr/>
        </p:nvSpPr>
        <p:spPr>
          <a:xfrm>
            <a:off x="-15802" y="8613403"/>
            <a:ext cx="13036404" cy="1197660"/>
          </a:xfrm>
          <a:prstGeom prst="rect">
            <a:avLst/>
          </a:prstGeom>
          <a:solidFill>
            <a:schemeClr val="accent1">
              <a:lumOff val="-13575"/>
              <a:alpha val="183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29" name="Radikalisme sekuler menghendaki penghapusan legitimasi kekuasaan dan wewenang politik dari agama."/>
          <p:cNvSpPr txBox="1"/>
          <p:nvPr/>
        </p:nvSpPr>
        <p:spPr>
          <a:xfrm>
            <a:off x="358849" y="312097"/>
            <a:ext cx="12048207"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a:solidFill>
                  <a:srgbClr val="FFFFFF"/>
                </a:solidFill>
              </a:defRPr>
            </a:pPr>
            <a:r>
              <a:rPr lang="id-ID" dirty="0" smtClean="0"/>
              <a:t>Pluralitas merupakan sunatullah, dalam perbedaan kita tetap </a:t>
            </a:r>
            <a:r>
              <a:rPr lang="id-ID" dirty="0"/>
              <a:t>menjunjung tinggi </a:t>
            </a:r>
            <a:r>
              <a:rPr lang="id-ID" dirty="0" smtClean="0"/>
              <a:t>nilai-nilai </a:t>
            </a:r>
            <a:r>
              <a:rPr lang="id-ID" dirty="0"/>
              <a:t>toleransi agar mampu menjaga kesatuan dan kedaulatan Negara Indonesia </a:t>
            </a:r>
            <a:r>
              <a:rPr lang="id-ID" dirty="0" smtClean="0"/>
              <a:t>dari </a:t>
            </a:r>
            <a:r>
              <a:rPr lang="id-ID" dirty="0"/>
              <a:t>perpecahan .</a:t>
            </a:r>
            <a:r>
              <a:rPr lang="id-ID" dirty="0" smtClean="0"/>
              <a:t> </a:t>
            </a:r>
            <a:endParaRPr dirty="0"/>
          </a:p>
        </p:txBody>
      </p:sp>
      <p:sp>
        <p:nvSpPr>
          <p:cNvPr id="332" name="Rectangle"/>
          <p:cNvSpPr/>
          <p:nvPr/>
        </p:nvSpPr>
        <p:spPr>
          <a:xfrm>
            <a:off x="-15802" y="15465"/>
            <a:ext cx="13036404" cy="1507220"/>
          </a:xfrm>
          <a:prstGeom prst="rect">
            <a:avLst/>
          </a:prstGeom>
          <a:solidFill>
            <a:schemeClr val="accent1">
              <a:lumOff val="-13575"/>
              <a:alpha val="18351"/>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sz="2800" dirty="0"/>
          </a:p>
        </p:txBody>
      </p:sp>
      <p:sp>
        <p:nvSpPr>
          <p:cNvPr id="334" name="Shape"/>
          <p:cNvSpPr/>
          <p:nvPr/>
        </p:nvSpPr>
        <p:spPr>
          <a:xfrm flipH="1">
            <a:off x="9401510" y="1973250"/>
            <a:ext cx="3941563" cy="6163585"/>
          </a:xfrm>
          <a:custGeom>
            <a:avLst/>
            <a:gdLst/>
            <a:ahLst/>
            <a:cxnLst>
              <a:cxn ang="0">
                <a:pos x="wd2" y="hd2"/>
              </a:cxn>
              <a:cxn ang="5400000">
                <a:pos x="wd2" y="hd2"/>
              </a:cxn>
              <a:cxn ang="10800000">
                <a:pos x="wd2" y="hd2"/>
              </a:cxn>
              <a:cxn ang="16200000">
                <a:pos x="wd2" y="hd2"/>
              </a:cxn>
            </a:cxnLst>
            <a:rect l="0" t="0" r="r" b="b"/>
            <a:pathLst>
              <a:path w="21600" h="21600" extrusionOk="0">
                <a:moveTo>
                  <a:pt x="16888" y="0"/>
                </a:moveTo>
                <a:lnTo>
                  <a:pt x="0" y="10800"/>
                </a:lnTo>
                <a:lnTo>
                  <a:pt x="16888" y="21600"/>
                </a:lnTo>
                <a:lnTo>
                  <a:pt x="21600" y="18587"/>
                </a:lnTo>
                <a:lnTo>
                  <a:pt x="18470" y="18587"/>
                </a:lnTo>
                <a:lnTo>
                  <a:pt x="16671" y="19737"/>
                </a:lnTo>
                <a:lnTo>
                  <a:pt x="2915" y="10940"/>
                </a:lnTo>
                <a:lnTo>
                  <a:pt x="17108" y="1863"/>
                </a:lnTo>
                <a:lnTo>
                  <a:pt x="18907" y="3013"/>
                </a:lnTo>
                <a:lnTo>
                  <a:pt x="21600" y="3013"/>
                </a:lnTo>
                <a:lnTo>
                  <a:pt x="16888" y="0"/>
                </a:lnTo>
                <a:close/>
              </a:path>
            </a:pathLst>
          </a:custGeom>
          <a:solidFill>
            <a:schemeClr val="accent1"/>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 name="Radikalisme sekuler menghendaki penghapusan legitimasi kekuasaan dan wewenang politik dari agama."/>
          <p:cNvSpPr txBox="1"/>
          <p:nvPr/>
        </p:nvSpPr>
        <p:spPr>
          <a:xfrm>
            <a:off x="325071" y="2671068"/>
            <a:ext cx="5249330" cy="4411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id-ID" sz="2800" dirty="0" smtClean="0">
                <a:solidFill>
                  <a:schemeClr val="bg1"/>
                </a:solidFill>
              </a:rPr>
              <a:t>Toleransi </a:t>
            </a:r>
            <a:r>
              <a:rPr lang="id-ID" sz="2800" dirty="0">
                <a:solidFill>
                  <a:schemeClr val="bg1"/>
                </a:solidFill>
              </a:rPr>
              <a:t>antar umat </a:t>
            </a:r>
            <a:r>
              <a:rPr lang="id-ID" sz="2800" dirty="0" smtClean="0">
                <a:solidFill>
                  <a:schemeClr val="bg1"/>
                </a:solidFill>
              </a:rPr>
              <a:t>beragama, </a:t>
            </a:r>
            <a:r>
              <a:rPr lang="id-ID" sz="2800" dirty="0">
                <a:solidFill>
                  <a:schemeClr val="bg1"/>
                </a:solidFill>
              </a:rPr>
              <a:t>harus mampu </a:t>
            </a:r>
            <a:r>
              <a:rPr lang="id-ID" sz="2800" dirty="0" smtClean="0">
                <a:solidFill>
                  <a:schemeClr val="bg1"/>
                </a:solidFill>
              </a:rPr>
              <a:t>tercerminkan </a:t>
            </a:r>
            <a:r>
              <a:rPr lang="id-ID" sz="2800" dirty="0">
                <a:solidFill>
                  <a:schemeClr val="bg1"/>
                </a:solidFill>
              </a:rPr>
              <a:t>melalui tindakan atau perbuatan yang menunjukan setiap umat </a:t>
            </a:r>
            <a:r>
              <a:rPr lang="id-ID" sz="2800" dirty="0" smtClean="0">
                <a:solidFill>
                  <a:schemeClr val="bg1"/>
                </a:solidFill>
              </a:rPr>
              <a:t>beragama, </a:t>
            </a:r>
            <a:r>
              <a:rPr lang="id-ID" sz="2800" dirty="0">
                <a:solidFill>
                  <a:schemeClr val="bg1"/>
                </a:solidFill>
              </a:rPr>
              <a:t>menghormati agama dan iman agama lain, menghormati </a:t>
            </a:r>
            <a:r>
              <a:rPr lang="id-ID" sz="2800" dirty="0" smtClean="0">
                <a:solidFill>
                  <a:schemeClr val="bg1"/>
                </a:solidFill>
              </a:rPr>
              <a:t>ibadah </a:t>
            </a:r>
            <a:r>
              <a:rPr lang="id-ID" sz="2800" dirty="0">
                <a:solidFill>
                  <a:schemeClr val="bg1"/>
                </a:solidFill>
              </a:rPr>
              <a:t>agama lain, menghormati hari hari besar agama </a:t>
            </a:r>
            <a:r>
              <a:rPr lang="id-ID" sz="2800" dirty="0" smtClean="0">
                <a:solidFill>
                  <a:schemeClr val="bg1"/>
                </a:solidFill>
              </a:rPr>
              <a:t>lain.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424" y="2900363"/>
            <a:ext cx="5989282"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560" y="1886201"/>
            <a:ext cx="4572000" cy="662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adikalisme sekuler menghendaki penghapusan legitimasi kekuasaan dan wewenang politik dari agama."/>
          <p:cNvSpPr txBox="1"/>
          <p:nvPr/>
        </p:nvSpPr>
        <p:spPr>
          <a:xfrm>
            <a:off x="390385" y="8025479"/>
            <a:ext cx="12224030"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id-ID" sz="2800" dirty="0" smtClean="0">
                <a:solidFill>
                  <a:schemeClr val="bg1"/>
                </a:solidFill>
              </a:rPr>
              <a:t>Masing-masing agama memiliki klaim kebenaran, jangan kita saling menafikan dan mengejek  satu dengan yang lain</a:t>
            </a:r>
          </a:p>
        </p:txBody>
      </p:sp>
    </p:spTree>
    <p:extLst>
      <p:ext uri="{BB962C8B-B14F-4D97-AF65-F5344CB8AC3E}">
        <p14:creationId xmlns:p14="http://schemas.microsoft.com/office/powerpoint/2010/main" val="3582557337"/>
      </p:ext>
    </p:extLst>
  </p:cSld>
  <p:clrMapOvr>
    <a:masterClrMapping/>
  </p:clrMapOvr>
  <p:transition spd="med">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334"/>
                                        </p:tgtEl>
                                        <p:attrNameLst>
                                          <p:attrName>style.visibility</p:attrName>
                                        </p:attrNameLst>
                                      </p:cBhvr>
                                      <p:to>
                                        <p:strVal val="visible"/>
                                      </p:to>
                                    </p:set>
                                    <p:anim calcmode="lin" valueType="num">
                                      <p:cBhvr>
                                        <p:cTn id="7" dur="500" fill="hold"/>
                                        <p:tgtEl>
                                          <p:spTgt spid="334"/>
                                        </p:tgtEl>
                                        <p:attrNameLst>
                                          <p:attrName>ppt_x</p:attrName>
                                        </p:attrNameLst>
                                      </p:cBhvr>
                                      <p:tavLst>
                                        <p:tav tm="0">
                                          <p:val>
                                            <p:strVal val="1+#ppt_w/2"/>
                                          </p:val>
                                        </p:tav>
                                        <p:tav tm="100000">
                                          <p:val>
                                            <p:strVal val="#ppt_x"/>
                                          </p:val>
                                        </p:tav>
                                      </p:tavLst>
                                    </p:anim>
                                    <p:anim calcmode="lin" valueType="num">
                                      <p:cBhvr>
                                        <p:cTn id="8" dur="500" fill="hold"/>
                                        <p:tgtEl>
                                          <p:spTgt spid="334"/>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iterate type="lt">
                                    <p:tmAbs val="100"/>
                                  </p:iterate>
                                  <p:childTnLst>
                                    <p:set>
                                      <p:cBhvr>
                                        <p:cTn id="10" fill="hold"/>
                                        <p:tgtEl>
                                          <p:spTgt spid="329"/>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100"/>
                                  </p:iterate>
                                  <p:childTnLst>
                                    <p:set>
                                      <p:cBhvr>
                                        <p:cTn id="12" fill="hold"/>
                                        <p:tgtEl>
                                          <p:spTgt spid="16"/>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100"/>
                                  </p:iterate>
                                  <p:childTnLst>
                                    <p:set>
                                      <p:cBhvr>
                                        <p:cTn id="14" fill="hold"/>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P spid="334" grpId="0" animBg="1" advAuto="0"/>
      <p:bldP spid="16" grpId="0" animBg="1" advAuto="0"/>
      <p:bldP spid="1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sp>
        <p:nvSpPr>
          <p:cNvPr id="133" name="Islam dan Perdamaian"/>
          <p:cNvSpPr txBox="1"/>
          <p:nvPr/>
        </p:nvSpPr>
        <p:spPr>
          <a:xfrm>
            <a:off x="5678040" y="1420416"/>
            <a:ext cx="7039091"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400" b="0">
                <a:solidFill>
                  <a:srgbClr val="FFFFFF"/>
                </a:solidFill>
                <a:latin typeface="Alfa Slab One"/>
                <a:ea typeface="Alfa Slab One"/>
                <a:cs typeface="Alfa Slab One"/>
                <a:sym typeface="Alfa Slab One"/>
              </a:defRPr>
            </a:lvl1pPr>
          </a:lstStyle>
          <a:p>
            <a:r>
              <a:rPr lang="id-ID" sz="4000" b="1" dirty="0"/>
              <a:t>Bangsa Indonesia adalah bangsa yang majemuk</a:t>
            </a:r>
            <a:endParaRPr sz="4000" b="1" dirty="0"/>
          </a:p>
        </p:txBody>
      </p:sp>
      <p:sp>
        <p:nvSpPr>
          <p:cNvPr id="134" name="Chord 5"/>
          <p:cNvSpPr/>
          <p:nvPr/>
        </p:nvSpPr>
        <p:spPr>
          <a:xfrm rot="12076737">
            <a:off x="-2868054" y="296475"/>
            <a:ext cx="9516766" cy="10073669"/>
          </a:xfrm>
          <a:custGeom>
            <a:avLst/>
            <a:gdLst/>
            <a:ahLst/>
            <a:cxnLst>
              <a:cxn ang="0">
                <a:pos x="wd2" y="hd2"/>
              </a:cxn>
              <a:cxn ang="5400000">
                <a:pos x="wd2" y="hd2"/>
              </a:cxn>
              <a:cxn ang="10800000">
                <a:pos x="wd2" y="hd2"/>
              </a:cxn>
              <a:cxn ang="16200000">
                <a:pos x="wd2" y="hd2"/>
              </a:cxn>
            </a:cxnLst>
            <a:rect l="0" t="0" r="r" b="b"/>
            <a:pathLst>
              <a:path w="20285" h="20178" extrusionOk="0">
                <a:moveTo>
                  <a:pt x="20285" y="17489"/>
                </a:moveTo>
                <a:lnTo>
                  <a:pt x="20285" y="17489"/>
                </a:lnTo>
                <a:cubicBezTo>
                  <a:pt x="15393" y="21276"/>
                  <a:pt x="7752" y="21033"/>
                  <a:pt x="3218" y="16946"/>
                </a:cubicBezTo>
                <a:cubicBezTo>
                  <a:pt x="-1315" y="12859"/>
                  <a:pt x="-1024" y="6476"/>
                  <a:pt x="3868" y="2689"/>
                </a:cubicBezTo>
                <a:cubicBezTo>
                  <a:pt x="6530" y="627"/>
                  <a:pt x="10161" y="-324"/>
                  <a:pt x="13756" y="98"/>
                </a:cubicBezTo>
                <a:close/>
              </a:path>
            </a:pathLst>
          </a:custGeom>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lIns="45719" rIns="45719" anchor="ctr"/>
          <a:lstStyle/>
          <a:p>
            <a:pPr>
              <a:defRPr sz="2200" b="0">
                <a:solidFill>
                  <a:srgbClr val="FFFFFF"/>
                </a:solidFill>
                <a:latin typeface="+mn-lt"/>
                <a:ea typeface="+mn-ea"/>
                <a:cs typeface="+mn-cs"/>
                <a:sym typeface="Helvetica Neue Medium"/>
              </a:defRPr>
            </a:pPr>
            <a:endParaRPr/>
          </a:p>
        </p:txBody>
      </p:sp>
      <p:sp>
        <p:nvSpPr>
          <p:cNvPr id="135" name="Moon 7"/>
          <p:cNvSpPr/>
          <p:nvPr/>
        </p:nvSpPr>
        <p:spPr>
          <a:xfrm rot="20666609">
            <a:off x="-4340459" y="709335"/>
            <a:ext cx="9230397" cy="104883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0"/>
                </a:lnTo>
                <a:cubicBezTo>
                  <a:pt x="9671" y="4474"/>
                  <a:pt x="7253" y="12935"/>
                  <a:pt x="16200" y="18900"/>
                </a:cubicBezTo>
                <a:cubicBezTo>
                  <a:pt x="17735" y="19923"/>
                  <a:pt x="19553" y="20832"/>
                  <a:pt x="21600" y="21600"/>
                </a:cubicBez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lIns="45719" rIns="45719" anchor="ctr"/>
          <a:lstStyle/>
          <a:p>
            <a:pPr defTabSz="914400">
              <a:defRPr sz="1800" b="0">
                <a:solidFill>
                  <a:srgbClr val="FFFFFF"/>
                </a:solidFill>
                <a:latin typeface="Calibri"/>
                <a:ea typeface="Calibri"/>
                <a:cs typeface="Calibri"/>
                <a:sym typeface="Calibri"/>
              </a:defRPr>
            </a:pPr>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52" y="2500536"/>
            <a:ext cx="5001616" cy="500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55968" y="3796680"/>
            <a:ext cx="5310899" cy="3970318"/>
          </a:xfrm>
          <a:prstGeom prst="rect">
            <a:avLst/>
          </a:prstGeom>
        </p:spPr>
        <p:txBody>
          <a:bodyPr wrap="square">
            <a:spAutoFit/>
          </a:bodyPr>
          <a:lstStyle/>
          <a:p>
            <a:r>
              <a:rPr lang="id-ID" sz="3600" dirty="0" smtClean="0">
                <a:solidFill>
                  <a:schemeClr val="bg1"/>
                </a:solidFill>
              </a:rPr>
              <a:t>Beragam  </a:t>
            </a:r>
            <a:r>
              <a:rPr lang="id-ID" sz="3600" dirty="0">
                <a:solidFill>
                  <a:schemeClr val="bg1"/>
                </a:solidFill>
              </a:rPr>
              <a:t>etnik, adat istiadat, bahasa, budaya, agama dan golongan, dengan  karakteristik dan kepentingan yang berbeda-beda. </a:t>
            </a:r>
          </a:p>
        </p:txBody>
      </p:sp>
    </p:spTree>
  </p:cSld>
  <p:clrMapOvr>
    <a:masterClrMapping/>
  </p:clrMapOvr>
  <p:transition spd="med">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34"/>
                                        </p:tgtEl>
                                        <p:attrNameLst>
                                          <p:attrName>style.visibility</p:attrName>
                                        </p:attrNameLst>
                                      </p:cBhvr>
                                      <p:to>
                                        <p:strVal val="visible"/>
                                      </p:to>
                                    </p:set>
                                    <p:anim calcmode="lin" valueType="num">
                                      <p:cBhvr>
                                        <p:cTn id="7" dur="600" fill="hold"/>
                                        <p:tgtEl>
                                          <p:spTgt spid="134"/>
                                        </p:tgtEl>
                                        <p:attrNameLst>
                                          <p:attrName>ppt_x</p:attrName>
                                        </p:attrNameLst>
                                      </p:cBhvr>
                                      <p:tavLst>
                                        <p:tav tm="0">
                                          <p:val>
                                            <p:strVal val="0-#ppt_w/2"/>
                                          </p:val>
                                        </p:tav>
                                        <p:tav tm="100000">
                                          <p:val>
                                            <p:strVal val="#ppt_x"/>
                                          </p:val>
                                        </p:tav>
                                      </p:tavLst>
                                    </p:anim>
                                    <p:anim calcmode="lin" valueType="num">
                                      <p:cBhvr>
                                        <p:cTn id="8" dur="600" fill="hold"/>
                                        <p:tgtEl>
                                          <p:spTgt spid="134"/>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8" fill="hold" grpId="2" nodeType="afterEffect">
                                  <p:stCondLst>
                                    <p:cond delay="0"/>
                                  </p:stCondLst>
                                  <p:iterate>
                                    <p:tmAbs val="0"/>
                                  </p:iterate>
                                  <p:childTnLst>
                                    <p:set>
                                      <p:cBhvr>
                                        <p:cTn id="11" fill="hold"/>
                                        <p:tgtEl>
                                          <p:spTgt spid="135"/>
                                        </p:tgtEl>
                                        <p:attrNameLst>
                                          <p:attrName>style.visibility</p:attrName>
                                        </p:attrNameLst>
                                      </p:cBhvr>
                                      <p:to>
                                        <p:strVal val="visible"/>
                                      </p:to>
                                    </p:set>
                                    <p:anim calcmode="lin" valueType="num">
                                      <p:cBhvr>
                                        <p:cTn id="12" dur="600" fill="hold"/>
                                        <p:tgtEl>
                                          <p:spTgt spid="135"/>
                                        </p:tgtEl>
                                        <p:attrNameLst>
                                          <p:attrName>ppt_x</p:attrName>
                                        </p:attrNameLst>
                                      </p:cBhvr>
                                      <p:tavLst>
                                        <p:tav tm="0">
                                          <p:val>
                                            <p:strVal val="0-#ppt_w/2"/>
                                          </p:val>
                                        </p:tav>
                                        <p:tav tm="100000">
                                          <p:val>
                                            <p:strVal val="#ppt_x"/>
                                          </p:val>
                                        </p:tav>
                                      </p:tavLst>
                                    </p:anim>
                                    <p:anim calcmode="lin" valueType="num">
                                      <p:cBhvr>
                                        <p:cTn id="13" dur="600" fill="hold"/>
                                        <p:tgtEl>
                                          <p:spTgt spid="135"/>
                                        </p:tgtEl>
                                        <p:attrNameLst>
                                          <p:attrName>ppt_y</p:attrName>
                                        </p:attrNameLst>
                                      </p:cBhvr>
                                      <p:tavLst>
                                        <p:tav tm="0">
                                          <p:val>
                                            <p:strVal val="#ppt_y"/>
                                          </p:val>
                                        </p:tav>
                                        <p:tav tm="100000">
                                          <p:val>
                                            <p:strVal val="#ppt_y"/>
                                          </p:val>
                                        </p:tav>
                                      </p:tavLst>
                                    </p:anim>
                                  </p:childTnLst>
                                </p:cTn>
                              </p:par>
                            </p:childTnLst>
                          </p:cTn>
                        </p:par>
                        <p:par>
                          <p:cTn id="14" fill="hold">
                            <p:stCondLst>
                              <p:cond delay="1200"/>
                            </p:stCondLst>
                            <p:childTnLst>
                              <p:par>
                                <p:cTn id="15" presetID="2" presetClass="entr" presetSubtype="8" fill="hold" grpId="4" nodeType="afterEffect">
                                  <p:stCondLst>
                                    <p:cond delay="0"/>
                                  </p:stCondLst>
                                  <p:iterate>
                                    <p:tmAbs val="0"/>
                                  </p:iterate>
                                  <p:childTnLst>
                                    <p:set>
                                      <p:cBhvr>
                                        <p:cTn id="16" fill="hold"/>
                                        <p:tgtEl>
                                          <p:spTgt spid="133"/>
                                        </p:tgtEl>
                                        <p:attrNameLst>
                                          <p:attrName>style.visibility</p:attrName>
                                        </p:attrNameLst>
                                      </p:cBhvr>
                                      <p:to>
                                        <p:strVal val="visible"/>
                                      </p:to>
                                    </p:set>
                                    <p:anim calcmode="lin" valueType="num">
                                      <p:cBhvr>
                                        <p:cTn id="17" dur="700" fill="hold"/>
                                        <p:tgtEl>
                                          <p:spTgt spid="133"/>
                                        </p:tgtEl>
                                        <p:attrNameLst>
                                          <p:attrName>ppt_x</p:attrName>
                                        </p:attrNameLst>
                                      </p:cBhvr>
                                      <p:tavLst>
                                        <p:tav tm="0">
                                          <p:val>
                                            <p:strVal val="0-#ppt_w/2"/>
                                          </p:val>
                                        </p:tav>
                                        <p:tav tm="100000">
                                          <p:val>
                                            <p:strVal val="#ppt_x"/>
                                          </p:val>
                                        </p:tav>
                                      </p:tavLst>
                                    </p:anim>
                                    <p:anim calcmode="lin" valueType="num">
                                      <p:cBhvr>
                                        <p:cTn id="18" dur="7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4" animBg="1" advAuto="0"/>
      <p:bldP spid="134" grpId="1" animBg="1" advAuto="0"/>
      <p:bldP spid="135"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40" name="Lima belas abad lalu Nabi Muhammad SAW untuk tidak saling bermusuhan, tidak saling membenci melalui salam sapa yang memiliki makna dan filosofi perdamaian yaitu kata-kata indah :"/>
          <p:cNvSpPr txBox="1"/>
          <p:nvPr/>
        </p:nvSpPr>
        <p:spPr>
          <a:xfrm>
            <a:off x="5566296" y="700336"/>
            <a:ext cx="7154168" cy="4325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lnSpc>
                <a:spcPct val="140000"/>
              </a:lnSpc>
              <a:spcBef>
                <a:spcPts val="1200"/>
              </a:spcBef>
              <a:defRPr b="0">
                <a:solidFill>
                  <a:srgbClr val="FFFFFF"/>
                </a:solidFill>
              </a:defRPr>
            </a:pPr>
            <a:r>
              <a:rPr lang="id-ID" sz="2800" dirty="0">
                <a:solidFill>
                  <a:schemeClr val="bg1"/>
                </a:solidFill>
              </a:rPr>
              <a:t>Pluralitas dan heterogenitas yang tercermin pada masyarakat Indonesia diikat dalam prinsip persatuan dan kesatuan bangsa dengan semboyan “Bhinneka Tunggal Ika”, yang mengandung makna meskipun Indonesia beraneka ragam, namun terintegrasi dalam kesatuan</a:t>
            </a:r>
            <a:endParaRPr sz="2800" dirty="0">
              <a:solidFill>
                <a:schemeClr val="bg1"/>
              </a:solidFill>
            </a:endParaRPr>
          </a:p>
        </p:txBody>
      </p:sp>
      <p:sp>
        <p:nvSpPr>
          <p:cNvPr id="141" name="(semoga Allah Melimpahkan keselamatan, Rahmat dan Keberkahan untukmu/kalian)."/>
          <p:cNvSpPr txBox="1"/>
          <p:nvPr/>
        </p:nvSpPr>
        <p:spPr>
          <a:xfrm>
            <a:off x="5328919" y="5943331"/>
            <a:ext cx="6995483" cy="2446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140000"/>
              </a:lnSpc>
              <a:spcBef>
                <a:spcPts val="1200"/>
              </a:spcBef>
              <a:defRPr b="0" i="1">
                <a:solidFill>
                  <a:srgbClr val="FFFFFF"/>
                </a:solidFill>
              </a:defRPr>
            </a:lvl1pPr>
          </a:lstStyle>
          <a:p>
            <a:pPr algn="ctr"/>
            <a:r>
              <a:rPr lang="id-ID" sz="2800" b="1" dirty="0" smtClean="0"/>
              <a:t>Memang terkadang </a:t>
            </a:r>
            <a:r>
              <a:rPr lang="id-ID" sz="2800" b="1" dirty="0"/>
              <a:t>kemajemukan </a:t>
            </a:r>
            <a:r>
              <a:rPr lang="id-ID" sz="2800" b="1" dirty="0" smtClean="0"/>
              <a:t>membawa </a:t>
            </a:r>
            <a:r>
              <a:rPr lang="id-ID" sz="2800" b="1" dirty="0"/>
              <a:t>berbagai persoalan dan potensi konflik yang berujung pada perpecahan</a:t>
            </a:r>
            <a:endParaRPr sz="2800" b="1" dirty="0"/>
          </a:p>
        </p:txBody>
      </p:sp>
      <p:sp>
        <p:nvSpPr>
          <p:cNvPr id="9" name="Oval 8"/>
          <p:cNvSpPr/>
          <p:nvPr/>
        </p:nvSpPr>
        <p:spPr>
          <a:xfrm>
            <a:off x="-3287372" y="1058728"/>
            <a:ext cx="8685787" cy="7488832"/>
          </a:xfrm>
          <a:prstGeom prst="ellipse">
            <a:avLst/>
          </a:prstGeom>
          <a:blipFill rotWithShape="1">
            <a:blip r:embed="rId2"/>
            <a:stretch>
              <a:fillRect/>
            </a:stretch>
          </a:blip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Tree>
  </p:cSld>
  <p:clrMapOvr>
    <a:masterClrMapping/>
  </p:clrMapOvr>
  <p:transition spd="med">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0"/>
                                        </p:tgtEl>
                                        <p:attrNameLst>
                                          <p:attrName>style.visibility</p:attrName>
                                        </p:attrNameLst>
                                      </p:cBhvr>
                                      <p:to>
                                        <p:strVal val="visible"/>
                                      </p:to>
                                    </p:set>
                                  </p:childTnLst>
                                </p:cTn>
                              </p:par>
                            </p:childTnLst>
                          </p:cTn>
                        </p:par>
                        <p:par>
                          <p:cTn id="7" fill="hold">
                            <p:stCondLst>
                              <p:cond delay="22000"/>
                            </p:stCondLst>
                            <p:childTnLst>
                              <p:par>
                                <p:cTn id="8" presetID="1" presetClass="entr" presetSubtype="0" fill="hold" grpId="3" nodeType="afterEffect">
                                  <p:stCondLst>
                                    <p:cond delay="0"/>
                                  </p:stCondLst>
                                  <p:iterate type="lt">
                                    <p:tmAbs val="100"/>
                                  </p:iterate>
                                  <p:childTnLst>
                                    <p:set>
                                      <p:cBhvr>
                                        <p:cTn id="9" fill="hold"/>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animBg="1" advAuto="0"/>
      <p:bldP spid="141"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sp>
        <p:nvSpPr>
          <p:cNvPr id="145" name="Ucapan salam bukan sekedar tegur sapa akan tetapi mengandung filosofi saling mendoakan, tidak saling membenci dan melukai baik dalam perbuatan, lisan maupun pikiran, agar mereka mendapat keselamatan baik di dunia maupun di akhirat."/>
          <p:cNvSpPr txBox="1"/>
          <p:nvPr/>
        </p:nvSpPr>
        <p:spPr>
          <a:xfrm>
            <a:off x="256534" y="476072"/>
            <a:ext cx="12366546" cy="2687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40000"/>
              </a:lnSpc>
              <a:spcBef>
                <a:spcPts val="1200"/>
              </a:spcBef>
              <a:defRPr b="0">
                <a:solidFill>
                  <a:srgbClr val="FFFFFF"/>
                </a:solidFill>
              </a:defRPr>
            </a:lvl1pPr>
          </a:lstStyle>
          <a:p>
            <a:pPr algn="just"/>
            <a:r>
              <a:rPr lang="id-ID" b="1" dirty="0" smtClean="0"/>
              <a:t> </a:t>
            </a:r>
            <a:r>
              <a:rPr lang="id-ID" b="1" dirty="0"/>
              <a:t>Menurut Geertz </a:t>
            </a:r>
            <a:r>
              <a:rPr lang="id-ID" b="1" dirty="0" smtClean="0"/>
              <a:t>Indonesia </a:t>
            </a:r>
            <a:r>
              <a:rPr lang="id-ID" b="1" dirty="0"/>
              <a:t>sedemikian kompleksnya, sehingga sulit dilukiskan anatominya secara persis. Negeri ini bukan hanya multietnis (Jawa,Batak, Bugis, Aceh, Flores, Bali, dan seterusnya),melainkan juga menjadi arena pengaruh multimental (India, Cina, Belanda, Portugis</a:t>
            </a:r>
            <a:r>
              <a:rPr lang="id-ID" b="1" dirty="0" smtClean="0"/>
              <a:t>, Hindhuisme</a:t>
            </a:r>
            <a:r>
              <a:rPr lang="id-ID" b="1" dirty="0"/>
              <a:t>, Buddhisme, Konfusianisme, Islam</a:t>
            </a:r>
            <a:r>
              <a:rPr lang="id-ID" b="1" dirty="0" smtClean="0"/>
              <a:t>, Kristen</a:t>
            </a:r>
            <a:r>
              <a:rPr lang="id-ID" b="1" dirty="0"/>
              <a:t>, Kapitalis, dan seterusnya).</a:t>
            </a:r>
            <a:endParaRPr b="1" dirty="0"/>
          </a:p>
        </p:txBody>
      </p:sp>
      <p:sp>
        <p:nvSpPr>
          <p:cNvPr id="148" name="“Kalian tak akan masuk surga sampai kalian beriman dan saling mencintai. Maukah aku tunjukkan satu amalan bila dilakukan akan membuat kalian saling mencintai? Yaitu, sebarkanlah salam di antara kalian.”…"/>
          <p:cNvSpPr txBox="1"/>
          <p:nvPr/>
        </p:nvSpPr>
        <p:spPr>
          <a:xfrm>
            <a:off x="243774" y="7397151"/>
            <a:ext cx="12366546" cy="1961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lnSpc>
                <a:spcPct val="110000"/>
              </a:lnSpc>
              <a:spcBef>
                <a:spcPts val="1000"/>
              </a:spcBef>
              <a:defRPr sz="2200" b="0" i="1">
                <a:solidFill>
                  <a:srgbClr val="FFFFFF"/>
                </a:solidFill>
              </a:defRPr>
            </a:pPr>
            <a:r>
              <a:rPr lang="id-ID" sz="2800" dirty="0">
                <a:latin typeface="Arial" pitchFamily="34" charset="0"/>
                <a:cs typeface="Arial" pitchFamily="34" charset="0"/>
              </a:rPr>
              <a:t>Indonesia merupakan “lokus klasik” (tempat terbaik/ rujukan) bagi konsep masyarakat majemuk. Hal ini terlihat dari keberagaman yang dimiliki Indonesia sebagai bangsa yang unik dimana hanya beberapa wilayah saja di dunia yang dianugrahi keistimewaan </a:t>
            </a:r>
            <a:r>
              <a:rPr lang="id-ID" sz="2800" dirty="0" smtClean="0">
                <a:latin typeface="Arial" pitchFamily="34" charset="0"/>
                <a:cs typeface="Arial" pitchFamily="34" charset="0"/>
              </a:rPr>
              <a:t>ini (Hafner)</a:t>
            </a:r>
            <a:endParaRPr sz="2800" dirty="0">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34" y="3508647"/>
            <a:ext cx="12353786" cy="352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0"/>
                                  </p:stCondLst>
                                  <p:iterate type="lt">
                                    <p:tmAbs val="100"/>
                                  </p:iterate>
                                  <p:childTnLst>
                                    <p:set>
                                      <p:cBhvr>
                                        <p:cTn id="6" fill="hold"/>
                                        <p:tgtEl>
                                          <p:spTgt spid="145"/>
                                        </p:tgtEl>
                                        <p:attrNameLst>
                                          <p:attrName>style.visibility</p:attrName>
                                        </p:attrNameLst>
                                      </p:cBhvr>
                                      <p:to>
                                        <p:strVal val="visible"/>
                                      </p:to>
                                    </p:set>
                                  </p:childTnLst>
                                </p:cTn>
                              </p:par>
                              <p:par>
                                <p:cTn id="7" presetID="1" presetClass="entr" presetSubtype="0" fill="hold" grpId="4" nodeType="withEffect">
                                  <p:stCondLst>
                                    <p:cond delay="0"/>
                                  </p:stCondLst>
                                  <p:iterate type="lt">
                                    <p:tmAbs val="100"/>
                                  </p:iterate>
                                  <p:childTnLst>
                                    <p:set>
                                      <p:cBhvr>
                                        <p:cTn id="8" fill="hold"/>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2" animBg="1" advAuto="0"/>
      <p:bldP spid="148"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197" name="Rounded Rectangle"/>
          <p:cNvSpPr/>
          <p:nvPr/>
        </p:nvSpPr>
        <p:spPr>
          <a:xfrm>
            <a:off x="441669" y="3825249"/>
            <a:ext cx="12121461" cy="3680687"/>
          </a:xfrm>
          <a:prstGeom prst="roundRect">
            <a:avLst>
              <a:gd name="adj" fmla="val 50000"/>
            </a:avLst>
          </a:prstGeom>
          <a:solidFill>
            <a:schemeClr val="accent1"/>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lang="id-ID" dirty="0"/>
          </a:p>
        </p:txBody>
      </p:sp>
      <p:sp>
        <p:nvSpPr>
          <p:cNvPr id="198" name="Rounded Rectangle"/>
          <p:cNvSpPr/>
          <p:nvPr/>
        </p:nvSpPr>
        <p:spPr>
          <a:xfrm>
            <a:off x="1641910" y="2428529"/>
            <a:ext cx="9958697" cy="1492078"/>
          </a:xfrm>
          <a:prstGeom prst="roundRect">
            <a:avLst>
              <a:gd name="adj" fmla="val 50000"/>
            </a:avLst>
          </a:prstGeom>
          <a:solidFill>
            <a:schemeClr val="accent4">
              <a:hueOff val="-461056"/>
              <a:satOff val="4338"/>
              <a:lumOff val="-1022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r>
              <a:rPr lang="id-ID" sz="2800" dirty="0" smtClean="0">
                <a:solidFill>
                  <a:schemeClr val="tx1"/>
                </a:solidFill>
                <a:latin typeface="Arial" pitchFamily="34" charset="0"/>
                <a:cs typeface="Arial" pitchFamily="34" charset="0"/>
              </a:rPr>
              <a:t>Multikulturalisme </a:t>
            </a:r>
            <a:r>
              <a:rPr lang="id-ID" sz="2800" dirty="0">
                <a:solidFill>
                  <a:schemeClr val="tx1"/>
                </a:solidFill>
                <a:latin typeface="Arial" pitchFamily="34" charset="0"/>
                <a:cs typeface="Arial" pitchFamily="34" charset="0"/>
              </a:rPr>
              <a:t>adalah kearifan untuk melihat keanekaragaman budaya sebagai realitas fundamental dalam kehidupan </a:t>
            </a:r>
            <a:r>
              <a:rPr lang="id-ID" sz="2800" dirty="0" smtClean="0">
                <a:solidFill>
                  <a:schemeClr val="tx1"/>
                </a:solidFill>
                <a:latin typeface="Arial" pitchFamily="34" charset="0"/>
                <a:cs typeface="Arial" pitchFamily="34" charset="0"/>
              </a:rPr>
              <a:t>bermasyarakat.</a:t>
            </a:r>
            <a:endParaRPr sz="2800" dirty="0">
              <a:solidFill>
                <a:schemeClr val="tx1"/>
              </a:solidFill>
              <a:latin typeface="Arial" pitchFamily="34" charset="0"/>
              <a:cs typeface="Arial" pitchFamily="34" charset="0"/>
            </a:endParaRPr>
          </a:p>
        </p:txBody>
      </p:sp>
      <p:sp>
        <p:nvSpPr>
          <p:cNvPr id="213" name="Rounded Rectangle"/>
          <p:cNvSpPr/>
          <p:nvPr/>
        </p:nvSpPr>
        <p:spPr>
          <a:xfrm>
            <a:off x="1523050" y="7191143"/>
            <a:ext cx="10523966" cy="2074277"/>
          </a:xfrm>
          <a:prstGeom prst="roundRect">
            <a:avLst>
              <a:gd name="adj" fmla="val 50000"/>
            </a:avLst>
          </a:prstGeom>
          <a:solidFill>
            <a:schemeClr val="accent4">
              <a:hueOff val="-461056"/>
              <a:satOff val="4338"/>
              <a:lumOff val="-1022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4" name="Rasulullah tidak membalas dengan kebencian dan kekesalan, justru mendoakan :"/>
          <p:cNvSpPr txBox="1"/>
          <p:nvPr/>
        </p:nvSpPr>
        <p:spPr>
          <a:xfrm>
            <a:off x="1965897" y="5715730"/>
            <a:ext cx="9634710" cy="3549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000"/>
            </a:lvl1pPr>
          </a:lstStyle>
          <a:p>
            <a:endParaRPr lang="id-ID" sz="2800" dirty="0" smtClean="0"/>
          </a:p>
          <a:p>
            <a:endParaRPr lang="id-ID" sz="2800" dirty="0"/>
          </a:p>
          <a:p>
            <a:endParaRPr lang="id-ID" sz="2800" dirty="0" smtClean="0"/>
          </a:p>
          <a:p>
            <a:endParaRPr lang="id-ID" sz="2800" dirty="0"/>
          </a:p>
          <a:p>
            <a:r>
              <a:rPr lang="id-ID" sz="2800" dirty="0" smtClean="0"/>
              <a:t>Dengan </a:t>
            </a:r>
            <a:r>
              <a:rPr lang="id-ID" sz="2800" dirty="0"/>
              <a:t>demikian, muncul suatu kesadaran bahwa keanekaragaman dalam realitas dinamika kehidupan adalah suatu keniscayaan yang tidak bisa ditolak, diingkari, apalagi dimusnahkan.</a:t>
            </a:r>
          </a:p>
        </p:txBody>
      </p:sp>
      <p:sp>
        <p:nvSpPr>
          <p:cNvPr id="217" name="Rounded Rectangle"/>
          <p:cNvSpPr/>
          <p:nvPr/>
        </p:nvSpPr>
        <p:spPr>
          <a:xfrm>
            <a:off x="1965896" y="-49773"/>
            <a:ext cx="9289032" cy="1830229"/>
          </a:xfrm>
          <a:prstGeom prst="roundRect">
            <a:avLst>
              <a:gd name="adj" fmla="val 40115"/>
            </a:avLst>
          </a:prstGeom>
          <a:solidFill>
            <a:schemeClr val="accent5">
              <a:lumMod val="60000"/>
              <a:lumOff val="40000"/>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r>
              <a:rPr lang="id-ID" dirty="0">
                <a:solidFill>
                  <a:schemeClr val="tx1"/>
                </a:solidFill>
                <a:latin typeface="Arial" pitchFamily="34" charset="0"/>
                <a:cs typeface="Arial" pitchFamily="34" charset="0"/>
              </a:rPr>
              <a:t>Telaah mengenai keberagaman sebuah bangsa dikenal dengan konsep multikultural yang dapat diartikan sebagai keragaman atau perbedaan terhadap suatu kebudayaan dengan kebudayaan yang </a:t>
            </a:r>
            <a:r>
              <a:rPr lang="id-ID" dirty="0" smtClean="0">
                <a:solidFill>
                  <a:schemeClr val="tx1"/>
                </a:solidFill>
                <a:latin typeface="Arial" pitchFamily="34" charset="0"/>
                <a:cs typeface="Arial" pitchFamily="34" charset="0"/>
              </a:rPr>
              <a:t>lain</a:t>
            </a:r>
          </a:p>
          <a:p>
            <a:pPr>
              <a:defRPr sz="2200" b="0">
                <a:solidFill>
                  <a:srgbClr val="FFFFFF"/>
                </a:solidFill>
                <a:latin typeface="+mn-lt"/>
                <a:ea typeface="+mn-ea"/>
                <a:cs typeface="+mn-cs"/>
                <a:sym typeface="Helvetica Neue Medium"/>
              </a:defRPr>
            </a:pPr>
            <a:r>
              <a:rPr lang="id-ID" dirty="0" smtClean="0">
                <a:solidFill>
                  <a:schemeClr val="tx1"/>
                </a:solidFill>
                <a:latin typeface="Arial" pitchFamily="34" charset="0"/>
                <a:cs typeface="Arial" pitchFamily="34" charset="0"/>
              </a:rPr>
              <a:t>(Mahfud,2005)</a:t>
            </a:r>
            <a:endParaRPr dirty="0">
              <a:solidFill>
                <a:schemeClr val="tx1"/>
              </a:solidFill>
              <a:latin typeface="Arial" pitchFamily="34" charset="0"/>
              <a:cs typeface="Arial" pitchFamily="34" charset="0"/>
            </a:endParaRPr>
          </a:p>
        </p:txBody>
      </p:sp>
      <p:sp>
        <p:nvSpPr>
          <p:cNvPr id="6" name="Pentagon 5"/>
          <p:cNvSpPr/>
          <p:nvPr/>
        </p:nvSpPr>
        <p:spPr>
          <a:xfrm>
            <a:off x="1400678" y="4142432"/>
            <a:ext cx="5688632" cy="2687915"/>
          </a:xfrm>
          <a:prstGeom prst="homePlate">
            <a:avLst/>
          </a:prstGeom>
          <a:solidFill>
            <a:srgbClr val="00B0F0"/>
          </a:solidFill>
          <a:ln w="28575"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r>
              <a:rPr lang="id-ID" dirty="0"/>
              <a:t>Kearifan akan tumbuh jika seseorang membuka diri untuk menjalani kehidupan bersama dengan melihat realitas plural sebagai kepastian hidup yang kodrati</a:t>
            </a:r>
          </a:p>
          <a:p>
            <a:pPr marL="0" marR="0" indent="0" algn="l" defTabSz="584200" rtl="0" fontAlgn="auto" latinLnBrk="0" hangingPunct="0">
              <a:lnSpc>
                <a:spcPct val="100000"/>
              </a:lnSpc>
              <a:spcBef>
                <a:spcPts val="0"/>
              </a:spcBef>
              <a:spcAft>
                <a:spcPts val="0"/>
              </a:spcAft>
              <a:buClrTx/>
              <a:buSzTx/>
              <a:buFontTx/>
              <a:buNone/>
              <a:tabLst/>
            </a:pPr>
            <a:endParaRPr kumimoji="0" lang="id-ID"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7" name="Rounded Rectangle 6"/>
          <p:cNvSpPr/>
          <p:nvPr/>
        </p:nvSpPr>
        <p:spPr>
          <a:xfrm>
            <a:off x="7665325" y="4265106"/>
            <a:ext cx="3816424" cy="2565241"/>
          </a:xfrm>
          <a:prstGeom prst="roundRect">
            <a:avLst/>
          </a:prstGeom>
          <a:solidFill>
            <a:schemeClr val="accent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d-ID" dirty="0"/>
              <a:t>baik dalam kehidupan diri sebagai individu yang multidimensional maupun dalam kehidupan masyarakat yang lebih kompleks</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3" nodeType="afterEffect">
                                  <p:stCondLst>
                                    <p:cond delay="0"/>
                                  </p:stCondLst>
                                  <p:iterate>
                                    <p:tmAbs val="0"/>
                                  </p:iterate>
                                  <p:childTnLst>
                                    <p:set>
                                      <p:cBhvr>
                                        <p:cTn id="6" fill="hold"/>
                                        <p:tgtEl>
                                          <p:spTgt spid="198"/>
                                        </p:tgtEl>
                                        <p:attrNameLst>
                                          <p:attrName>style.visibility</p:attrName>
                                        </p:attrNameLst>
                                      </p:cBhvr>
                                      <p:to>
                                        <p:strVal val="visible"/>
                                      </p:to>
                                    </p:set>
                                    <p:animEffect transition="in" filter="wipe(up)">
                                      <p:cBhvr>
                                        <p:cTn id="7" dur="500"/>
                                        <p:tgtEl>
                                          <p:spTgt spid="198"/>
                                        </p:tgtEl>
                                      </p:cBhvr>
                                    </p:animEffect>
                                  </p:childTnLst>
                                </p:cTn>
                              </p:par>
                              <p:par>
                                <p:cTn id="8" presetID="22" presetClass="entr" presetSubtype="1" fill="hold" grpId="5" nodeType="withEffect">
                                  <p:stCondLst>
                                    <p:cond delay="0"/>
                                  </p:stCondLst>
                                  <p:iterate>
                                    <p:tmAbs val="0"/>
                                  </p:iterate>
                                  <p:childTnLst>
                                    <p:set>
                                      <p:cBhvr>
                                        <p:cTn id="9" fill="hold"/>
                                        <p:tgtEl>
                                          <p:spTgt spid="197"/>
                                        </p:tgtEl>
                                        <p:attrNameLst>
                                          <p:attrName>style.visibility</p:attrName>
                                        </p:attrNameLst>
                                      </p:cBhvr>
                                      <p:to>
                                        <p:strVal val="visible"/>
                                      </p:to>
                                    </p:set>
                                    <p:animEffect transition="in" filter="wipe(up)">
                                      <p:cBhvr>
                                        <p:cTn id="10" dur="500"/>
                                        <p:tgtEl>
                                          <p:spTgt spid="197"/>
                                        </p:tgtEl>
                                      </p:cBhvr>
                                    </p:animEffect>
                                  </p:childTnLst>
                                </p:cTn>
                              </p:par>
                              <p:par>
                                <p:cTn id="11" presetID="22" presetClass="entr" presetSubtype="1" fill="hold" grpId="10" nodeType="withEffect">
                                  <p:stCondLst>
                                    <p:cond delay="0"/>
                                  </p:stCondLst>
                                  <p:iterate>
                                    <p:tmAbs val="0"/>
                                  </p:iterate>
                                  <p:childTnLst>
                                    <p:set>
                                      <p:cBhvr>
                                        <p:cTn id="12" fill="hold"/>
                                        <p:tgtEl>
                                          <p:spTgt spid="213"/>
                                        </p:tgtEl>
                                        <p:attrNameLst>
                                          <p:attrName>style.visibility</p:attrName>
                                        </p:attrNameLst>
                                      </p:cBhvr>
                                      <p:to>
                                        <p:strVal val="visible"/>
                                      </p:to>
                                    </p:set>
                                    <p:animEffect transition="in" filter="wipe(up)">
                                      <p:cBhvr>
                                        <p:cTn id="13" dur="300"/>
                                        <p:tgtEl>
                                          <p:spTgt spid="213"/>
                                        </p:tgtEl>
                                      </p:cBhvr>
                                    </p:animEffect>
                                  </p:childTnLst>
                                </p:cTn>
                              </p:par>
                            </p:childTnLst>
                          </p:cTn>
                        </p:par>
                        <p:par>
                          <p:cTn id="14" fill="hold">
                            <p:stCondLst>
                              <p:cond delay="500"/>
                            </p:stCondLst>
                            <p:childTnLst>
                              <p:par>
                                <p:cTn id="15" presetID="1" presetClass="entr" presetSubtype="0" fill="hold" grpId="11" nodeType="afterEffect">
                                  <p:stCondLst>
                                    <p:cond delay="0"/>
                                  </p:stCondLst>
                                  <p:iterate type="lt">
                                    <p:tmAbs val="100"/>
                                  </p:iterate>
                                  <p:childTnLst>
                                    <p:set>
                                      <p:cBhvr>
                                        <p:cTn id="16"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5" animBg="1" advAuto="0"/>
      <p:bldP spid="198" grpId="3" animBg="1" advAuto="0"/>
      <p:bldP spid="213" grpId="10" animBg="1" advAuto="0"/>
      <p:bldP spid="214" grpId="1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sp>
        <p:nvSpPr>
          <p:cNvPr id="221" name="Setelah umat Islam mengalami intimidasi, kesulitan dan duka, mereka meninggalkan kampung halaman di Makkah. Pada saat Rasul  SAW hijrah (th ke II H/623 M) mendapatkan legalitas rabbani untuk berperang sebagai satu bentuk pertahanan dari kedzaliman yang dilancarkan kepada kaum muslimin. Dengan turunnya Q.S Al Hajj (22) : 39-40.…"/>
          <p:cNvSpPr txBox="1"/>
          <p:nvPr/>
        </p:nvSpPr>
        <p:spPr>
          <a:xfrm>
            <a:off x="315385" y="6634762"/>
            <a:ext cx="12302988" cy="2687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a:spcBef>
                <a:spcPts val="1300"/>
              </a:spcBef>
              <a:defRPr sz="2100" b="0">
                <a:solidFill>
                  <a:srgbClr val="FFFFFF"/>
                </a:solidFill>
              </a:defRPr>
            </a:pPr>
            <a:r>
              <a:rPr lang="id-ID" sz="2800" b="0" dirty="0"/>
              <a:t>Secara historis, Islam sesungguhnya lahir dari masyarakat multikultural seperti yang terlihat pada masyarakat Madinah zaman Nabi Muhammad. Di Madinah ketika itu selain terdapat berbagai macam suku bangsa, </a:t>
            </a:r>
            <a:r>
              <a:rPr lang="id-ID" sz="2800" b="0" dirty="0" smtClean="0"/>
              <a:t>juga </a:t>
            </a:r>
            <a:r>
              <a:rPr lang="id-ID" sz="2800" b="0" dirty="0"/>
              <a:t>terdapat pemeluk agama-agama selain Islam, seperti Yahudi dan Nasrani. Kesemua suku dan pemeluk agama tersebut hidup berdampingan secara </a:t>
            </a:r>
            <a:r>
              <a:rPr lang="id-ID" sz="2800" b="0" dirty="0" smtClean="0"/>
              <a:t>rukun dan damai</a:t>
            </a:r>
            <a:r>
              <a:rPr lang="id-ID" sz="2800" b="0" dirty="0"/>
              <a:t>.</a:t>
            </a:r>
            <a:endParaRPr sz="2800" dirty="0"/>
          </a:p>
        </p:txBody>
      </p:sp>
      <p:sp>
        <p:nvSpPr>
          <p:cNvPr id="222" name="Rectangle"/>
          <p:cNvSpPr/>
          <p:nvPr/>
        </p:nvSpPr>
        <p:spPr>
          <a:xfrm>
            <a:off x="284801" y="4806776"/>
            <a:ext cx="3834952" cy="1671479"/>
          </a:xfrm>
          <a:prstGeom prst="rect">
            <a:avLst/>
          </a:prstGeom>
          <a:solidFill>
            <a:srgbClr val="000000">
              <a:alpha val="50223"/>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r>
              <a:rPr lang="fi-FI" sz="2800" b="0" dirty="0">
                <a:solidFill>
                  <a:srgbClr val="FFFFFF"/>
                </a:solidFill>
                <a:sym typeface="Helvetica Neue Medium"/>
              </a:rPr>
              <a:t>Keragaman merupakan </a:t>
            </a:r>
            <a:r>
              <a:rPr lang="fi-FI" sz="2800" b="0" dirty="0" smtClean="0">
                <a:solidFill>
                  <a:srgbClr val="FFFFFF"/>
                </a:solidFill>
                <a:sym typeface="Helvetica Neue Medium"/>
              </a:rPr>
              <a:t>rahmat </a:t>
            </a:r>
            <a:r>
              <a:rPr lang="fi-FI" sz="2800" b="0" dirty="0">
                <a:solidFill>
                  <a:srgbClr val="FFFFFF"/>
                </a:solidFill>
                <a:sym typeface="Helvetica Neue Medium"/>
              </a:rPr>
              <a:t>yang diberikan </a:t>
            </a:r>
            <a:r>
              <a:rPr lang="fi-FI" sz="2800" b="0" dirty="0" smtClean="0">
                <a:solidFill>
                  <a:srgbClr val="FFFFFF"/>
                </a:solidFill>
                <a:sym typeface="Helvetica Neue Medium"/>
              </a:rPr>
              <a:t>Tuhan</a:t>
            </a:r>
            <a:endParaRPr dirty="0"/>
          </a:p>
        </p:txBody>
      </p:sp>
      <p:sp>
        <p:nvSpPr>
          <p:cNvPr id="225" name="Rectangle"/>
          <p:cNvSpPr/>
          <p:nvPr/>
        </p:nvSpPr>
        <p:spPr>
          <a:xfrm>
            <a:off x="4677496" y="4809438"/>
            <a:ext cx="3834952" cy="1671480"/>
          </a:xfrm>
          <a:prstGeom prst="rect">
            <a:avLst/>
          </a:prstGeom>
          <a:solidFill>
            <a:srgbClr val="000000">
              <a:alpha val="50223"/>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r>
              <a:rPr lang="id-ID" sz="2800" dirty="0" smtClean="0">
                <a:sym typeface="Helvetica Neue Medium"/>
              </a:rPr>
              <a:t>Sebagai </a:t>
            </a:r>
            <a:r>
              <a:rPr lang="id-ID" sz="2800" dirty="0">
                <a:sym typeface="Helvetica Neue Medium"/>
              </a:rPr>
              <a:t>sarana </a:t>
            </a:r>
            <a:r>
              <a:rPr lang="id-ID" sz="2800" dirty="0" smtClean="0">
                <a:sym typeface="Helvetica Neue Medium"/>
              </a:rPr>
              <a:t>meningkatkan </a:t>
            </a:r>
            <a:r>
              <a:rPr lang="id-ID" sz="2800" dirty="0">
                <a:sym typeface="Helvetica Neue Medium"/>
              </a:rPr>
              <a:t>kualitas hidup yang lebih bermakna</a:t>
            </a:r>
            <a:endParaRPr sz="2800" dirty="0"/>
          </a:p>
        </p:txBody>
      </p:sp>
      <p:sp>
        <p:nvSpPr>
          <p:cNvPr id="228" name="Rectangle"/>
          <p:cNvSpPr/>
          <p:nvPr/>
        </p:nvSpPr>
        <p:spPr>
          <a:xfrm>
            <a:off x="8997045" y="4766380"/>
            <a:ext cx="3649810" cy="1711875"/>
          </a:xfrm>
          <a:prstGeom prst="rect">
            <a:avLst/>
          </a:prstGeom>
          <a:solidFill>
            <a:srgbClr val="000000">
              <a:alpha val="50223"/>
            </a:srgbClr>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r>
              <a:rPr lang="id-ID" sz="2800" dirty="0" smtClean="0"/>
              <a:t>M</a:t>
            </a:r>
            <a:r>
              <a:rPr sz="2800" dirty="0" err="1" smtClean="0"/>
              <a:t>enuntut</a:t>
            </a:r>
            <a:r>
              <a:rPr sz="2800" dirty="0" smtClean="0"/>
              <a:t> </a:t>
            </a:r>
            <a:r>
              <a:rPr sz="2800" dirty="0" err="1" smtClean="0"/>
              <a:t>kita</a:t>
            </a:r>
            <a:r>
              <a:rPr sz="2800" dirty="0" smtClean="0"/>
              <a:t> </a:t>
            </a:r>
            <a:r>
              <a:rPr lang="id-ID" sz="2800" b="0" dirty="0" smtClean="0">
                <a:sym typeface="Helvetica Neue Medium"/>
              </a:rPr>
              <a:t>untuk </a:t>
            </a:r>
            <a:r>
              <a:rPr lang="id-ID" sz="2800" b="0" dirty="0">
                <a:sym typeface="Helvetica Neue Medium"/>
              </a:rPr>
              <a:t>mampu bertoleransi</a:t>
            </a:r>
            <a:r>
              <a:rPr sz="2800" dirty="0" smtClean="0"/>
              <a:t> </a:t>
            </a:r>
            <a:endParaRPr sz="2800" dirty="0"/>
          </a:p>
        </p:txBody>
      </p:sp>
      <p:sp>
        <p:nvSpPr>
          <p:cNvPr id="231" name="Triangle"/>
          <p:cNvSpPr/>
          <p:nvPr/>
        </p:nvSpPr>
        <p:spPr>
          <a:xfrm rot="13500000">
            <a:off x="3903029" y="5425791"/>
            <a:ext cx="433450" cy="433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4">
              <a:hueOff val="-461056"/>
              <a:satOff val="4338"/>
              <a:lumOff val="-1022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2" name="Triangle"/>
          <p:cNvSpPr/>
          <p:nvPr/>
        </p:nvSpPr>
        <p:spPr>
          <a:xfrm rot="13500000">
            <a:off x="8295724" y="5425789"/>
            <a:ext cx="433451" cy="433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4">
              <a:hueOff val="-461056"/>
              <a:satOff val="4338"/>
              <a:lumOff val="-10225"/>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907" y="196279"/>
            <a:ext cx="12302988" cy="439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afterEffect">
                                  <p:stCondLst>
                                    <p:cond delay="0"/>
                                  </p:stCondLst>
                                  <p:iterate>
                                    <p:tmAbs val="0"/>
                                  </p:iterate>
                                  <p:childTnLst>
                                    <p:set>
                                      <p:cBhvr>
                                        <p:cTn id="6" fill="hold"/>
                                        <p:tgtEl>
                                          <p:spTgt spid="231"/>
                                        </p:tgtEl>
                                        <p:attrNameLst>
                                          <p:attrName>style.visibility</p:attrName>
                                        </p:attrNameLst>
                                      </p:cBhvr>
                                      <p:to>
                                        <p:strVal val="visible"/>
                                      </p:to>
                                    </p:set>
                                    <p:animEffect transition="in" filter="wipe(left)">
                                      <p:cBhvr>
                                        <p:cTn id="7" dur="100"/>
                                        <p:tgtEl>
                                          <p:spTgt spid="231"/>
                                        </p:tgtEl>
                                      </p:cBhvr>
                                    </p:animEffect>
                                  </p:childTnLst>
                                </p:cTn>
                              </p:par>
                              <p:par>
                                <p:cTn id="8" presetID="22" presetClass="entr" presetSubtype="8" fill="hold" grpId="4" nodeType="withEffect">
                                  <p:stCondLst>
                                    <p:cond delay="0"/>
                                  </p:stCondLst>
                                  <p:iterate>
                                    <p:tmAbs val="0"/>
                                  </p:iterate>
                                  <p:childTnLst>
                                    <p:set>
                                      <p:cBhvr>
                                        <p:cTn id="9" fill="hold"/>
                                        <p:tgtEl>
                                          <p:spTgt spid="232"/>
                                        </p:tgtEl>
                                        <p:attrNameLst>
                                          <p:attrName>style.visibility</p:attrName>
                                        </p:attrNameLst>
                                      </p:cBhvr>
                                      <p:to>
                                        <p:strVal val="visible"/>
                                      </p:to>
                                    </p:set>
                                    <p:animEffect transition="in" filter="wipe(left)">
                                      <p:cBhvr>
                                        <p:cTn id="10" dur="100"/>
                                        <p:tgtEl>
                                          <p:spTgt spid="232"/>
                                        </p:tgtEl>
                                      </p:cBhvr>
                                    </p:animEffect>
                                  </p:childTnLst>
                                </p:cTn>
                              </p:par>
                              <p:par>
                                <p:cTn id="11" presetID="1" presetClass="entr" presetSubtype="0" fill="hold" grpId="6" nodeType="withEffect">
                                  <p:stCondLst>
                                    <p:cond delay="0"/>
                                  </p:stCondLst>
                                  <p:iterate type="lt">
                                    <p:tmAbs val="100"/>
                                  </p:iterate>
                                  <p:childTnLst>
                                    <p:set>
                                      <p:cBhvr>
                                        <p:cTn id="12" fill="hold"/>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6" animBg="1" advAuto="0"/>
      <p:bldP spid="231" grpId="2" animBg="1" advAuto="0"/>
      <p:bldP spid="232"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370" name="Chord 5"/>
          <p:cNvSpPr/>
          <p:nvPr/>
        </p:nvSpPr>
        <p:spPr>
          <a:xfrm rot="12076737">
            <a:off x="-2868054" y="296475"/>
            <a:ext cx="9516766" cy="10073669"/>
          </a:xfrm>
          <a:custGeom>
            <a:avLst/>
            <a:gdLst/>
            <a:ahLst/>
            <a:cxnLst>
              <a:cxn ang="0">
                <a:pos x="wd2" y="hd2"/>
              </a:cxn>
              <a:cxn ang="5400000">
                <a:pos x="wd2" y="hd2"/>
              </a:cxn>
              <a:cxn ang="10800000">
                <a:pos x="wd2" y="hd2"/>
              </a:cxn>
              <a:cxn ang="16200000">
                <a:pos x="wd2" y="hd2"/>
              </a:cxn>
            </a:cxnLst>
            <a:rect l="0" t="0" r="r" b="b"/>
            <a:pathLst>
              <a:path w="20285" h="20178" extrusionOk="0">
                <a:moveTo>
                  <a:pt x="20285" y="17489"/>
                </a:moveTo>
                <a:lnTo>
                  <a:pt x="20285" y="17489"/>
                </a:lnTo>
                <a:cubicBezTo>
                  <a:pt x="15393" y="21276"/>
                  <a:pt x="7752" y="21033"/>
                  <a:pt x="3218" y="16946"/>
                </a:cubicBezTo>
                <a:cubicBezTo>
                  <a:pt x="-1315" y="12859"/>
                  <a:pt x="-1024" y="6476"/>
                  <a:pt x="3868" y="2689"/>
                </a:cubicBezTo>
                <a:cubicBezTo>
                  <a:pt x="6530" y="627"/>
                  <a:pt x="10161" y="-324"/>
                  <a:pt x="13756" y="98"/>
                </a:cubicBezTo>
                <a:close/>
              </a:path>
            </a:pathLst>
          </a:custGeom>
          <a:solidFill>
            <a:schemeClr val="accent4">
              <a:hueOff val="-461056"/>
              <a:satOff val="4338"/>
              <a:lumOff val="-10225"/>
            </a:schemeClr>
          </a:solidFill>
          <a:ln w="12700">
            <a:miter lim="400000"/>
          </a:ln>
        </p:spPr>
        <p:txBody>
          <a:bodyPr lIns="45719" rIns="45719" anchor="ctr"/>
          <a:lstStyle/>
          <a:p>
            <a:pPr>
              <a:defRPr sz="2200" b="0">
                <a:solidFill>
                  <a:srgbClr val="FFFFFF"/>
                </a:solidFill>
                <a:latin typeface="+mn-lt"/>
                <a:ea typeface="+mn-ea"/>
                <a:cs typeface="+mn-cs"/>
                <a:sym typeface="Helvetica Neue Medium"/>
              </a:defRPr>
            </a:pPr>
            <a:endParaRPr/>
          </a:p>
        </p:txBody>
      </p:sp>
      <p:sp>
        <p:nvSpPr>
          <p:cNvPr id="371" name="Moon 7"/>
          <p:cNvSpPr/>
          <p:nvPr/>
        </p:nvSpPr>
        <p:spPr>
          <a:xfrm rot="20666609">
            <a:off x="-4340459" y="709335"/>
            <a:ext cx="9230397" cy="104883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0"/>
                </a:lnTo>
                <a:cubicBezTo>
                  <a:pt x="9671" y="4474"/>
                  <a:pt x="7253" y="12935"/>
                  <a:pt x="16200" y="18900"/>
                </a:cubicBezTo>
                <a:cubicBezTo>
                  <a:pt x="17735" y="19923"/>
                  <a:pt x="19553" y="20832"/>
                  <a:pt x="21600" y="21600"/>
                </a:cubicBezTo>
                <a:close/>
              </a:path>
            </a:pathLst>
          </a:custGeom>
          <a:solidFill>
            <a:schemeClr val="accent1">
              <a:lumOff val="-13575"/>
            </a:schemeClr>
          </a:solidFill>
          <a:ln w="12700">
            <a:miter lim="400000"/>
          </a:ln>
        </p:spPr>
        <p:txBody>
          <a:bodyPr lIns="45719" rIns="45719" anchor="ctr"/>
          <a:lstStyle/>
          <a:p>
            <a:pPr defTabSz="914400">
              <a:defRPr sz="1800" b="0">
                <a:solidFill>
                  <a:srgbClr val="FFFFFF"/>
                </a:solidFill>
                <a:latin typeface="Calibri"/>
                <a:ea typeface="Calibri"/>
                <a:cs typeface="Calibri"/>
                <a:sym typeface="Calibri"/>
              </a:defRPr>
            </a:pPr>
            <a:endParaRPr/>
          </a:p>
        </p:txBody>
      </p:sp>
      <p:sp>
        <p:nvSpPr>
          <p:cNvPr id="372" name="Manusia yang plural atau hoterogen itu pada hakekatnya adalah satu, sama-sama sebagai makhluk atau ciptaan Allah SWT."/>
          <p:cNvSpPr txBox="1"/>
          <p:nvPr/>
        </p:nvSpPr>
        <p:spPr>
          <a:xfrm>
            <a:off x="7057157" y="2483758"/>
            <a:ext cx="5133875"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a:solidFill>
                  <a:srgbClr val="FFFFFF"/>
                </a:solidFill>
              </a:defRPr>
            </a:lvl1pPr>
          </a:lstStyle>
          <a:p>
            <a:r>
              <a:rPr sz="3200" dirty="0" err="1">
                <a:solidFill>
                  <a:schemeClr val="bg1">
                    <a:lumMod val="95000"/>
                  </a:schemeClr>
                </a:solidFill>
              </a:rPr>
              <a:t>Manusia</a:t>
            </a:r>
            <a:r>
              <a:rPr sz="3200" dirty="0">
                <a:solidFill>
                  <a:schemeClr val="bg1">
                    <a:lumMod val="95000"/>
                  </a:schemeClr>
                </a:solidFill>
              </a:rPr>
              <a:t> yang plural </a:t>
            </a:r>
            <a:endParaRPr sz="3200" dirty="0" smtClean="0">
              <a:solidFill>
                <a:schemeClr val="bg1">
                  <a:lumMod val="95000"/>
                </a:schemeClr>
              </a:solidFill>
            </a:endParaRPr>
          </a:p>
          <a:p>
            <a:r>
              <a:rPr sz="3200" dirty="0" err="1" smtClean="0">
                <a:solidFill>
                  <a:schemeClr val="bg1">
                    <a:lumMod val="95000"/>
                  </a:schemeClr>
                </a:solidFill>
              </a:rPr>
              <a:t>atau</a:t>
            </a:r>
            <a:r>
              <a:rPr sz="3200" dirty="0" smtClean="0">
                <a:solidFill>
                  <a:schemeClr val="bg1">
                    <a:lumMod val="95000"/>
                  </a:schemeClr>
                </a:solidFill>
              </a:rPr>
              <a:t> </a:t>
            </a:r>
            <a:r>
              <a:rPr sz="3200" dirty="0" err="1">
                <a:solidFill>
                  <a:schemeClr val="bg1">
                    <a:lumMod val="95000"/>
                  </a:schemeClr>
                </a:solidFill>
              </a:rPr>
              <a:t>hoterogen</a:t>
            </a:r>
            <a:r>
              <a:rPr sz="3200" dirty="0">
                <a:solidFill>
                  <a:schemeClr val="bg1">
                    <a:lumMod val="95000"/>
                  </a:schemeClr>
                </a:solidFill>
              </a:rPr>
              <a:t> </a:t>
            </a:r>
            <a:r>
              <a:rPr sz="3200" dirty="0" err="1">
                <a:solidFill>
                  <a:schemeClr val="bg1">
                    <a:lumMod val="95000"/>
                  </a:schemeClr>
                </a:solidFill>
              </a:rPr>
              <a:t>itu</a:t>
            </a:r>
            <a:r>
              <a:rPr sz="3200" dirty="0">
                <a:solidFill>
                  <a:schemeClr val="bg1">
                    <a:lumMod val="95000"/>
                  </a:schemeClr>
                </a:solidFill>
              </a:rPr>
              <a:t> </a:t>
            </a:r>
            <a:r>
              <a:rPr sz="3200" dirty="0" err="1">
                <a:solidFill>
                  <a:schemeClr val="bg1">
                    <a:lumMod val="95000"/>
                  </a:schemeClr>
                </a:solidFill>
              </a:rPr>
              <a:t>pada</a:t>
            </a:r>
            <a:r>
              <a:rPr sz="3200" dirty="0">
                <a:solidFill>
                  <a:schemeClr val="bg1">
                    <a:lumMod val="95000"/>
                  </a:schemeClr>
                </a:solidFill>
              </a:rPr>
              <a:t> </a:t>
            </a:r>
            <a:r>
              <a:rPr sz="3200" dirty="0" err="1">
                <a:solidFill>
                  <a:schemeClr val="bg1">
                    <a:lumMod val="95000"/>
                  </a:schemeClr>
                </a:solidFill>
              </a:rPr>
              <a:t>hakekatnya</a:t>
            </a:r>
            <a:r>
              <a:rPr sz="3200" dirty="0">
                <a:solidFill>
                  <a:schemeClr val="bg1">
                    <a:lumMod val="95000"/>
                  </a:schemeClr>
                </a:solidFill>
              </a:rPr>
              <a:t> </a:t>
            </a:r>
            <a:r>
              <a:rPr sz="3200" dirty="0" err="1">
                <a:solidFill>
                  <a:schemeClr val="bg1">
                    <a:lumMod val="95000"/>
                  </a:schemeClr>
                </a:solidFill>
              </a:rPr>
              <a:t>adalah</a:t>
            </a:r>
            <a:r>
              <a:rPr sz="3200" dirty="0">
                <a:solidFill>
                  <a:schemeClr val="bg1">
                    <a:lumMod val="95000"/>
                  </a:schemeClr>
                </a:solidFill>
              </a:rPr>
              <a:t> </a:t>
            </a:r>
            <a:r>
              <a:rPr sz="3200" dirty="0" err="1">
                <a:solidFill>
                  <a:schemeClr val="bg1">
                    <a:lumMod val="95000"/>
                  </a:schemeClr>
                </a:solidFill>
              </a:rPr>
              <a:t>satu</a:t>
            </a:r>
            <a:r>
              <a:rPr sz="3200" dirty="0">
                <a:solidFill>
                  <a:schemeClr val="bg1">
                    <a:lumMod val="95000"/>
                  </a:schemeClr>
                </a:solidFill>
              </a:rPr>
              <a:t>, </a:t>
            </a:r>
            <a:r>
              <a:rPr sz="3200" dirty="0" err="1">
                <a:solidFill>
                  <a:schemeClr val="bg1">
                    <a:lumMod val="95000"/>
                  </a:schemeClr>
                </a:solidFill>
              </a:rPr>
              <a:t>sama-sama</a:t>
            </a:r>
            <a:r>
              <a:rPr sz="3200" dirty="0">
                <a:solidFill>
                  <a:schemeClr val="bg1">
                    <a:lumMod val="95000"/>
                  </a:schemeClr>
                </a:solidFill>
              </a:rPr>
              <a:t> </a:t>
            </a:r>
            <a:r>
              <a:rPr sz="3200" dirty="0" err="1">
                <a:solidFill>
                  <a:schemeClr val="bg1">
                    <a:lumMod val="95000"/>
                  </a:schemeClr>
                </a:solidFill>
              </a:rPr>
              <a:t>sebagai</a:t>
            </a:r>
            <a:r>
              <a:rPr sz="3200" dirty="0">
                <a:solidFill>
                  <a:schemeClr val="bg1">
                    <a:lumMod val="95000"/>
                  </a:schemeClr>
                </a:solidFill>
              </a:rPr>
              <a:t> </a:t>
            </a:r>
            <a:r>
              <a:rPr sz="3200" dirty="0" err="1">
                <a:solidFill>
                  <a:schemeClr val="bg1">
                    <a:lumMod val="95000"/>
                  </a:schemeClr>
                </a:solidFill>
              </a:rPr>
              <a:t>makhluk</a:t>
            </a:r>
            <a:r>
              <a:rPr sz="3200" dirty="0">
                <a:solidFill>
                  <a:schemeClr val="bg1">
                    <a:lumMod val="95000"/>
                  </a:schemeClr>
                </a:solidFill>
              </a:rPr>
              <a:t> </a:t>
            </a:r>
            <a:r>
              <a:rPr sz="3200" dirty="0" err="1">
                <a:solidFill>
                  <a:schemeClr val="bg1">
                    <a:lumMod val="95000"/>
                  </a:schemeClr>
                </a:solidFill>
              </a:rPr>
              <a:t>atau</a:t>
            </a:r>
            <a:r>
              <a:rPr sz="3200" dirty="0">
                <a:solidFill>
                  <a:schemeClr val="bg1">
                    <a:lumMod val="95000"/>
                  </a:schemeClr>
                </a:solidFill>
              </a:rPr>
              <a:t> </a:t>
            </a:r>
            <a:r>
              <a:rPr sz="3200" dirty="0" err="1">
                <a:solidFill>
                  <a:schemeClr val="bg1">
                    <a:lumMod val="95000"/>
                  </a:schemeClr>
                </a:solidFill>
              </a:rPr>
              <a:t>ciptaan</a:t>
            </a:r>
            <a:r>
              <a:rPr sz="3200" dirty="0">
                <a:solidFill>
                  <a:schemeClr val="bg1">
                    <a:lumMod val="95000"/>
                  </a:schemeClr>
                </a:solidFill>
              </a:rPr>
              <a:t> Allah SWT.</a:t>
            </a:r>
          </a:p>
        </p:txBody>
      </p:sp>
      <p:sp>
        <p:nvSpPr>
          <p:cNvPr id="373" name="“"/>
          <p:cNvSpPr txBox="1"/>
          <p:nvPr/>
        </p:nvSpPr>
        <p:spPr>
          <a:xfrm>
            <a:off x="6460037" y="2305820"/>
            <a:ext cx="834451"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20000">
                <a:solidFill>
                  <a:srgbClr val="FFFFFF"/>
                </a:solidFill>
              </a:defRPr>
            </a:lvl1pPr>
          </a:lstStyle>
          <a:p>
            <a:r>
              <a:rPr sz="8000" dirty="0"/>
              <a:t>“</a:t>
            </a:r>
          </a:p>
        </p:txBody>
      </p:sp>
      <p:sp>
        <p:nvSpPr>
          <p:cNvPr id="374" name="“"/>
          <p:cNvSpPr txBox="1"/>
          <p:nvPr/>
        </p:nvSpPr>
        <p:spPr>
          <a:xfrm rot="10800000">
            <a:off x="9153968" y="4349742"/>
            <a:ext cx="1047944"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0000">
                <a:solidFill>
                  <a:srgbClr val="FFFFFF"/>
                </a:solidFill>
              </a:defRPr>
            </a:lvl1pPr>
          </a:lstStyle>
          <a:p>
            <a:r>
              <a:rPr sz="8000" dirty="0"/>
              <a:t>“</a:t>
            </a:r>
          </a:p>
        </p:txBody>
      </p:sp>
      <p:grpSp>
        <p:nvGrpSpPr>
          <p:cNvPr id="384" name="Group"/>
          <p:cNvGrpSpPr/>
          <p:nvPr/>
        </p:nvGrpSpPr>
        <p:grpSpPr>
          <a:xfrm>
            <a:off x="-65439" y="3135835"/>
            <a:ext cx="8141599" cy="4569707"/>
            <a:chOff x="0" y="0"/>
            <a:chExt cx="6068996" cy="3260444"/>
          </a:xfrm>
        </p:grpSpPr>
        <p:sp>
          <p:nvSpPr>
            <p:cNvPr id="375" name="Line"/>
            <p:cNvSpPr/>
            <p:nvPr/>
          </p:nvSpPr>
          <p:spPr>
            <a:xfrm>
              <a:off x="944326" y="2430967"/>
              <a:ext cx="410554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Arial" pitchFamily="34" charset="0"/>
                <a:cs typeface="Arial" pitchFamily="34" charset="0"/>
              </a:endParaRPr>
            </a:p>
          </p:txBody>
        </p:sp>
        <p:sp>
          <p:nvSpPr>
            <p:cNvPr id="376" name="Line"/>
            <p:cNvSpPr/>
            <p:nvPr/>
          </p:nvSpPr>
          <p:spPr>
            <a:xfrm flipH="1">
              <a:off x="2891068" y="492350"/>
              <a:ext cx="1" cy="255028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Arial" pitchFamily="34" charset="0"/>
                <a:cs typeface="Arial" pitchFamily="34" charset="0"/>
              </a:endParaRPr>
            </a:p>
          </p:txBody>
        </p:sp>
        <p:sp>
          <p:nvSpPr>
            <p:cNvPr id="377" name="ISLAM"/>
            <p:cNvSpPr/>
            <p:nvPr/>
          </p:nvSpPr>
          <p:spPr>
            <a:xfrm>
              <a:off x="2256069" y="0"/>
              <a:ext cx="1270001" cy="624201"/>
            </a:xfrm>
            <a:prstGeom prst="roundRect">
              <a:avLst>
                <a:gd name="adj" fmla="val 30519"/>
              </a:avLst>
            </a:prstGeom>
            <a:solidFill>
              <a:schemeClr val="accent1">
                <a:hueOff val="114395"/>
                <a:lumOff val="-24975"/>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FFFFFF"/>
                  </a:solidFill>
                </a:defRPr>
              </a:lvl1pPr>
            </a:lstStyle>
            <a:p>
              <a:r>
                <a:rPr sz="2400">
                  <a:latin typeface="Arial" pitchFamily="34" charset="0"/>
                  <a:cs typeface="Arial" pitchFamily="34" charset="0"/>
                </a:rPr>
                <a:t>ISLAM</a:t>
              </a:r>
            </a:p>
          </p:txBody>
        </p:sp>
        <p:sp>
          <p:nvSpPr>
            <p:cNvPr id="378" name="PLURALITAS"/>
            <p:cNvSpPr/>
            <p:nvPr/>
          </p:nvSpPr>
          <p:spPr>
            <a:xfrm>
              <a:off x="1712454" y="1001494"/>
              <a:ext cx="2357230" cy="624201"/>
            </a:xfrm>
            <a:prstGeom prst="roundRect">
              <a:avLst>
                <a:gd name="adj" fmla="val 30519"/>
              </a:avLst>
            </a:prstGeom>
            <a:solidFill>
              <a:schemeClr val="accent2">
                <a:hueOff val="167855"/>
                <a:satOff val="17755"/>
                <a:lumOff val="-16671"/>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FFFFFF"/>
                  </a:solidFill>
                </a:defRPr>
              </a:lvl1pPr>
            </a:lstStyle>
            <a:p>
              <a:r>
                <a:rPr sz="2400">
                  <a:latin typeface="Arial" pitchFamily="34" charset="0"/>
                  <a:cs typeface="Arial" pitchFamily="34" charset="0"/>
                </a:rPr>
                <a:t>PLURALITAS</a:t>
              </a:r>
            </a:p>
          </p:txBody>
        </p:sp>
        <p:sp>
          <p:nvSpPr>
            <p:cNvPr id="379" name="SUNATULLAH"/>
            <p:cNvSpPr/>
            <p:nvPr/>
          </p:nvSpPr>
          <p:spPr>
            <a:xfrm>
              <a:off x="1981532" y="2636244"/>
              <a:ext cx="1819075" cy="624201"/>
            </a:xfrm>
            <a:prstGeom prst="roundRect">
              <a:avLst>
                <a:gd name="adj" fmla="val 30519"/>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FFFFFF"/>
                  </a:solidFill>
                </a:defRPr>
              </a:lvl1pPr>
            </a:lstStyle>
            <a:p>
              <a:r>
                <a:rPr sz="2400">
                  <a:latin typeface="Arial" pitchFamily="34" charset="0"/>
                  <a:cs typeface="Arial" pitchFamily="34" charset="0"/>
                </a:rPr>
                <a:t>SUNATULLAH</a:t>
              </a:r>
            </a:p>
          </p:txBody>
        </p:sp>
        <p:sp>
          <p:nvSpPr>
            <p:cNvPr id="380" name="Line"/>
            <p:cNvSpPr/>
            <p:nvPr/>
          </p:nvSpPr>
          <p:spPr>
            <a:xfrm>
              <a:off x="952124" y="2443727"/>
              <a:ext cx="1" cy="45494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Arial" pitchFamily="34" charset="0"/>
                <a:cs typeface="Arial" pitchFamily="34" charset="0"/>
              </a:endParaRPr>
            </a:p>
          </p:txBody>
        </p:sp>
        <p:sp>
          <p:nvSpPr>
            <p:cNvPr id="381" name="Line"/>
            <p:cNvSpPr/>
            <p:nvPr/>
          </p:nvSpPr>
          <p:spPr>
            <a:xfrm>
              <a:off x="5024242" y="2443727"/>
              <a:ext cx="1" cy="45494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latin typeface="Arial" pitchFamily="34" charset="0"/>
                <a:cs typeface="Arial" pitchFamily="34" charset="0"/>
              </a:endParaRPr>
            </a:p>
          </p:txBody>
        </p:sp>
        <p:sp>
          <p:nvSpPr>
            <p:cNvPr id="382" name="HUKUM ALLAH"/>
            <p:cNvSpPr/>
            <p:nvPr/>
          </p:nvSpPr>
          <p:spPr>
            <a:xfrm>
              <a:off x="3852489" y="2636244"/>
              <a:ext cx="2216508" cy="624201"/>
            </a:xfrm>
            <a:prstGeom prst="roundRect">
              <a:avLst>
                <a:gd name="adj" fmla="val 30519"/>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FFFFFF"/>
                  </a:solidFill>
                </a:defRPr>
              </a:lvl1pPr>
            </a:lstStyle>
            <a:p>
              <a:r>
                <a:rPr sz="2400" dirty="0">
                  <a:latin typeface="Arial" pitchFamily="34" charset="0"/>
                  <a:cs typeface="Arial" pitchFamily="34" charset="0"/>
                </a:rPr>
                <a:t>HUKUM ALLAH</a:t>
              </a:r>
            </a:p>
          </p:txBody>
        </p:sp>
        <p:sp>
          <p:nvSpPr>
            <p:cNvPr id="383" name="KENISCAYAAN"/>
            <p:cNvSpPr/>
            <p:nvPr/>
          </p:nvSpPr>
          <p:spPr>
            <a:xfrm>
              <a:off x="0" y="2636244"/>
              <a:ext cx="1929649" cy="624201"/>
            </a:xfrm>
            <a:prstGeom prst="roundRect">
              <a:avLst>
                <a:gd name="adj" fmla="val 30519"/>
              </a:avLst>
            </a:prstGeom>
            <a:solidFill>
              <a:schemeClr val="accent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FFFFFF"/>
                  </a:solidFill>
                </a:defRPr>
              </a:lvl1pPr>
            </a:lstStyle>
            <a:p>
              <a:r>
                <a:rPr sz="2400" dirty="0">
                  <a:latin typeface="Arial" pitchFamily="34" charset="0"/>
                  <a:cs typeface="Arial" pitchFamily="34" charset="0"/>
                </a:rPr>
                <a:t>KENISCAYAAN</a:t>
              </a:r>
            </a:p>
          </p:txBody>
        </p:sp>
      </p:grpSp>
    </p:spTree>
    <p:extLst>
      <p:ext uri="{BB962C8B-B14F-4D97-AF65-F5344CB8AC3E}">
        <p14:creationId xmlns:p14="http://schemas.microsoft.com/office/powerpoint/2010/main" val="3384429881"/>
      </p:ext>
    </p:extLst>
  </p:cSld>
  <p:clrMapOvr>
    <a:masterClrMapping/>
  </p:clrMapOvr>
  <p:transition spd="med">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370"/>
                                        </p:tgtEl>
                                        <p:attrNameLst>
                                          <p:attrName>style.visibility</p:attrName>
                                        </p:attrNameLst>
                                      </p:cBhvr>
                                      <p:to>
                                        <p:strVal val="visible"/>
                                      </p:to>
                                    </p:set>
                                    <p:anim calcmode="lin" valueType="num">
                                      <p:cBhvr>
                                        <p:cTn id="7" dur="600" fill="hold"/>
                                        <p:tgtEl>
                                          <p:spTgt spid="370"/>
                                        </p:tgtEl>
                                        <p:attrNameLst>
                                          <p:attrName>ppt_x</p:attrName>
                                        </p:attrNameLst>
                                      </p:cBhvr>
                                      <p:tavLst>
                                        <p:tav tm="0">
                                          <p:val>
                                            <p:strVal val="0-#ppt_w/2"/>
                                          </p:val>
                                        </p:tav>
                                        <p:tav tm="100000">
                                          <p:val>
                                            <p:strVal val="#ppt_x"/>
                                          </p:val>
                                        </p:tav>
                                      </p:tavLst>
                                    </p:anim>
                                    <p:anim calcmode="lin" valueType="num">
                                      <p:cBhvr>
                                        <p:cTn id="8" dur="600" fill="hold"/>
                                        <p:tgtEl>
                                          <p:spTgt spid="370"/>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2" presetClass="entr" presetSubtype="8" fill="hold" grpId="0" nodeType="afterEffect">
                                  <p:stCondLst>
                                    <p:cond delay="0"/>
                                  </p:stCondLst>
                                  <p:iterate>
                                    <p:tmAbs val="0"/>
                                  </p:iterate>
                                  <p:childTnLst>
                                    <p:set>
                                      <p:cBhvr>
                                        <p:cTn id="11" fill="hold"/>
                                        <p:tgtEl>
                                          <p:spTgt spid="371"/>
                                        </p:tgtEl>
                                        <p:attrNameLst>
                                          <p:attrName>style.visibility</p:attrName>
                                        </p:attrNameLst>
                                      </p:cBhvr>
                                      <p:to>
                                        <p:strVal val="visible"/>
                                      </p:to>
                                    </p:set>
                                    <p:anim calcmode="lin" valueType="num">
                                      <p:cBhvr>
                                        <p:cTn id="12" dur="500" fill="hold"/>
                                        <p:tgtEl>
                                          <p:spTgt spid="371"/>
                                        </p:tgtEl>
                                        <p:attrNameLst>
                                          <p:attrName>ppt_x</p:attrName>
                                        </p:attrNameLst>
                                      </p:cBhvr>
                                      <p:tavLst>
                                        <p:tav tm="0">
                                          <p:val>
                                            <p:strVal val="0-#ppt_w/2"/>
                                          </p:val>
                                        </p:tav>
                                        <p:tav tm="100000">
                                          <p:val>
                                            <p:strVal val="#ppt_x"/>
                                          </p:val>
                                        </p:tav>
                                      </p:tavLst>
                                    </p:anim>
                                    <p:anim calcmode="lin" valueType="num">
                                      <p:cBhvr>
                                        <p:cTn id="13" dur="500" fill="hold"/>
                                        <p:tgtEl>
                                          <p:spTgt spid="371"/>
                                        </p:tgtEl>
                                        <p:attrNameLst>
                                          <p:attrName>ppt_y</p:attrName>
                                        </p:attrNameLst>
                                      </p:cBhvr>
                                      <p:tavLst>
                                        <p:tav tm="0">
                                          <p:val>
                                            <p:strVal val="#ppt_y"/>
                                          </p:val>
                                        </p:tav>
                                        <p:tav tm="100000">
                                          <p:val>
                                            <p:strVal val="#ppt_y"/>
                                          </p:val>
                                        </p:tav>
                                      </p:tavLst>
                                    </p:anim>
                                  </p:childTnLst>
                                </p:cTn>
                              </p:par>
                            </p:childTnLst>
                          </p:cTn>
                        </p:par>
                        <p:par>
                          <p:cTn id="14" fill="hold">
                            <p:stCondLst>
                              <p:cond delay="1100"/>
                            </p:stCondLst>
                            <p:childTnLst>
                              <p:par>
                                <p:cTn id="15" presetID="22" presetClass="entr" presetSubtype="1" fill="hold" grpId="0" nodeType="afterEffect">
                                  <p:stCondLst>
                                    <p:cond delay="0"/>
                                  </p:stCondLst>
                                  <p:iterate>
                                    <p:tmAbs val="0"/>
                                  </p:iterate>
                                  <p:childTnLst>
                                    <p:set>
                                      <p:cBhvr>
                                        <p:cTn id="16" fill="hold"/>
                                        <p:tgtEl>
                                          <p:spTgt spid="384"/>
                                        </p:tgtEl>
                                        <p:attrNameLst>
                                          <p:attrName>style.visibility</p:attrName>
                                        </p:attrNameLst>
                                      </p:cBhvr>
                                      <p:to>
                                        <p:strVal val="visible"/>
                                      </p:to>
                                    </p:set>
                                    <p:animEffect transition="in" filter="wipe(up)">
                                      <p:cBhvr>
                                        <p:cTn id="17" dur="600"/>
                                        <p:tgtEl>
                                          <p:spTgt spid="384"/>
                                        </p:tgtEl>
                                      </p:cBhvr>
                                    </p:animEffect>
                                  </p:childTnLst>
                                </p:cTn>
                              </p:par>
                              <p:par>
                                <p:cTn id="18" presetID="1" presetClass="entr" presetSubtype="0" fill="hold" grpId="0" nodeType="withEffect">
                                  <p:stCondLst>
                                    <p:cond delay="0"/>
                                  </p:stCondLst>
                                  <p:iterate type="lt">
                                    <p:tmAbs val="100"/>
                                  </p:iterate>
                                  <p:childTnLst>
                                    <p:set>
                                      <p:cBhvr>
                                        <p:cTn id="19" fill="hold"/>
                                        <p:tgtEl>
                                          <p:spTgt spid="373"/>
                                        </p:tgtEl>
                                        <p:attrNameLst>
                                          <p:attrName>style.visibility</p:attrName>
                                        </p:attrNameLst>
                                      </p:cBhvr>
                                      <p:to>
                                        <p:strVal val="visible"/>
                                      </p:to>
                                    </p:set>
                                  </p:childTnLst>
                                </p:cTn>
                              </p:par>
                              <p:par>
                                <p:cTn id="20" presetID="1" presetClass="entr" presetSubtype="0" fill="hold" grpId="0" nodeType="withEffect">
                                  <p:stCondLst>
                                    <p:cond delay="0"/>
                                  </p:stCondLst>
                                  <p:iterate type="lt">
                                    <p:tmAbs val="100"/>
                                  </p:iterate>
                                  <p:childTnLst>
                                    <p:set>
                                      <p:cBhvr>
                                        <p:cTn id="21" fill="hold"/>
                                        <p:tgtEl>
                                          <p:spTgt spid="372"/>
                                        </p:tgtEl>
                                        <p:attrNameLst>
                                          <p:attrName>style.visibility</p:attrName>
                                        </p:attrNameLst>
                                      </p:cBhvr>
                                      <p:to>
                                        <p:strVal val="visible"/>
                                      </p:to>
                                    </p:set>
                                  </p:childTnLst>
                                </p:cTn>
                              </p:par>
                              <p:par>
                                <p:cTn id="22" presetID="1" presetClass="entr" presetSubtype="0" fill="hold" grpId="0" nodeType="withEffect">
                                  <p:stCondLst>
                                    <p:cond delay="0"/>
                                  </p:stCondLst>
                                  <p:iterate type="lt">
                                    <p:tmAbs val="100"/>
                                  </p:iterate>
                                  <p:childTnLst>
                                    <p:set>
                                      <p:cBhvr>
                                        <p:cTn id="23" fill="hold"/>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advAuto="0"/>
      <p:bldP spid="371" grpId="0" animBg="1" advAuto="0"/>
      <p:bldP spid="372" grpId="0" animBg="1" advAuto="0"/>
      <p:bldP spid="373" grpId="0" animBg="1" advAuto="0"/>
      <p:bldP spid="374" grpId="0" animBg="1" advAuto="0"/>
      <p:bldP spid="38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386" name="Image" descr="Image"/>
          <p:cNvPicPr>
            <a:picLocks noChangeAspect="1"/>
          </p:cNvPicPr>
          <p:nvPr/>
        </p:nvPicPr>
        <p:blipFill>
          <a:blip r:embed="rId2">
            <a:alphaModFix amt="44337"/>
            <a:extLst/>
          </a:blip>
          <a:stretch>
            <a:fillRect/>
          </a:stretch>
        </p:blipFill>
        <p:spPr>
          <a:xfrm>
            <a:off x="-2138264" y="16426"/>
            <a:ext cx="17281328" cy="9720748"/>
          </a:xfrm>
          <a:prstGeom prst="rect">
            <a:avLst/>
          </a:prstGeom>
          <a:ln w="12700">
            <a:miter lim="400000"/>
          </a:ln>
        </p:spPr>
      </p:pic>
      <p:sp>
        <p:nvSpPr>
          <p:cNvPr id="387" name="Sekiranya Allah menghendaki, niscaya kamu dijadikan-Nya satu umat (saja), tetapi Allah hendak menguji kamu terhadap pemberian-Nya kepadamu, maka berlomba-lombalah berbuat kebajikan.…"/>
          <p:cNvSpPr txBox="1"/>
          <p:nvPr/>
        </p:nvSpPr>
        <p:spPr>
          <a:xfrm>
            <a:off x="1049576" y="2233597"/>
            <a:ext cx="10905648" cy="1680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900"/>
              </a:spcBef>
              <a:defRPr>
                <a:solidFill>
                  <a:srgbClr val="FFFFFF"/>
                </a:solidFill>
              </a:defRPr>
            </a:pPr>
            <a:r>
              <a:rPr dirty="0" err="1"/>
              <a:t>Sekiranya</a:t>
            </a:r>
            <a:r>
              <a:rPr dirty="0"/>
              <a:t> Allah </a:t>
            </a:r>
            <a:r>
              <a:rPr dirty="0" err="1"/>
              <a:t>menghendaki</a:t>
            </a:r>
            <a:r>
              <a:rPr dirty="0"/>
              <a:t>, </a:t>
            </a:r>
            <a:r>
              <a:rPr dirty="0" err="1"/>
              <a:t>niscaya</a:t>
            </a:r>
            <a:r>
              <a:rPr dirty="0"/>
              <a:t> </a:t>
            </a:r>
            <a:r>
              <a:rPr dirty="0" err="1"/>
              <a:t>kamu</a:t>
            </a:r>
            <a:r>
              <a:rPr dirty="0"/>
              <a:t> </a:t>
            </a:r>
            <a:r>
              <a:rPr dirty="0" err="1"/>
              <a:t>dijadikan-Nya</a:t>
            </a:r>
            <a:r>
              <a:rPr dirty="0"/>
              <a:t> </a:t>
            </a:r>
            <a:r>
              <a:rPr dirty="0" err="1"/>
              <a:t>satu</a:t>
            </a:r>
            <a:r>
              <a:rPr dirty="0"/>
              <a:t> </a:t>
            </a:r>
            <a:r>
              <a:rPr dirty="0" err="1"/>
              <a:t>umat</a:t>
            </a:r>
            <a:r>
              <a:rPr dirty="0"/>
              <a:t> (</a:t>
            </a:r>
            <a:r>
              <a:rPr dirty="0" err="1"/>
              <a:t>saja</a:t>
            </a:r>
            <a:r>
              <a:rPr dirty="0"/>
              <a:t>), </a:t>
            </a:r>
            <a:r>
              <a:rPr dirty="0" err="1"/>
              <a:t>tetapi</a:t>
            </a:r>
            <a:r>
              <a:rPr dirty="0"/>
              <a:t> Allah </a:t>
            </a:r>
            <a:r>
              <a:rPr dirty="0" err="1"/>
              <a:t>hendak</a:t>
            </a:r>
            <a:r>
              <a:rPr dirty="0"/>
              <a:t> </a:t>
            </a:r>
            <a:r>
              <a:rPr dirty="0" err="1"/>
              <a:t>menguji</a:t>
            </a:r>
            <a:r>
              <a:rPr dirty="0"/>
              <a:t> </a:t>
            </a:r>
            <a:r>
              <a:rPr dirty="0" err="1"/>
              <a:t>kamu</a:t>
            </a:r>
            <a:r>
              <a:rPr dirty="0"/>
              <a:t> </a:t>
            </a:r>
            <a:r>
              <a:rPr dirty="0" err="1"/>
              <a:t>terhadap</a:t>
            </a:r>
            <a:r>
              <a:rPr dirty="0"/>
              <a:t> </a:t>
            </a:r>
            <a:r>
              <a:rPr dirty="0" err="1"/>
              <a:t>pemberian-Nya</a:t>
            </a:r>
            <a:r>
              <a:rPr dirty="0"/>
              <a:t> </a:t>
            </a:r>
            <a:r>
              <a:rPr dirty="0" err="1"/>
              <a:t>kepadamu</a:t>
            </a:r>
            <a:r>
              <a:rPr dirty="0"/>
              <a:t>, </a:t>
            </a:r>
            <a:r>
              <a:rPr dirty="0" err="1"/>
              <a:t>maka</a:t>
            </a:r>
            <a:r>
              <a:rPr dirty="0"/>
              <a:t> </a:t>
            </a:r>
            <a:r>
              <a:rPr dirty="0" err="1"/>
              <a:t>berlomba-lombalah</a:t>
            </a:r>
            <a:r>
              <a:rPr dirty="0"/>
              <a:t> </a:t>
            </a:r>
            <a:r>
              <a:rPr dirty="0" err="1"/>
              <a:t>berbuat</a:t>
            </a:r>
            <a:r>
              <a:rPr dirty="0"/>
              <a:t> </a:t>
            </a:r>
            <a:r>
              <a:rPr dirty="0" err="1"/>
              <a:t>kebajikan</a:t>
            </a:r>
            <a:r>
              <a:rPr dirty="0"/>
              <a:t>.</a:t>
            </a:r>
          </a:p>
          <a:p>
            <a:pPr>
              <a:spcBef>
                <a:spcPts val="900"/>
              </a:spcBef>
              <a:defRPr b="0" i="1">
                <a:solidFill>
                  <a:srgbClr val="FFFFFF"/>
                </a:solidFill>
              </a:defRPr>
            </a:pPr>
            <a:r>
              <a:rPr dirty="0"/>
              <a:t>Q.S Al </a:t>
            </a:r>
            <a:r>
              <a:rPr dirty="0" err="1"/>
              <a:t>Maidah</a:t>
            </a:r>
            <a:r>
              <a:rPr dirty="0"/>
              <a:t> (5): 48</a:t>
            </a:r>
          </a:p>
        </p:txBody>
      </p:sp>
      <p:sp>
        <p:nvSpPr>
          <p:cNvPr id="388" name="“"/>
          <p:cNvSpPr txBox="1"/>
          <p:nvPr/>
        </p:nvSpPr>
        <p:spPr>
          <a:xfrm>
            <a:off x="1321199" y="728858"/>
            <a:ext cx="1626805" cy="3126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0">
                <a:solidFill>
                  <a:srgbClr val="FFFFFF"/>
                </a:solidFill>
              </a:defRPr>
            </a:lvl1pPr>
          </a:lstStyle>
          <a:p>
            <a:r>
              <a:t>“</a:t>
            </a:r>
          </a:p>
        </p:txBody>
      </p:sp>
      <p:sp>
        <p:nvSpPr>
          <p:cNvPr id="389" name="Dan jikalau Tuhanmu menghendaki, tentulah beriman semua orang yang di muka bumi seluruhnya. Maka apakah kamu (hendak) memaksa manusia supaya mereka menjadi orang-orang yang beriman semuanya ?..…"/>
          <p:cNvSpPr txBox="1"/>
          <p:nvPr/>
        </p:nvSpPr>
        <p:spPr>
          <a:xfrm>
            <a:off x="1049576" y="5361019"/>
            <a:ext cx="10905648" cy="1680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900"/>
              </a:spcBef>
              <a:defRPr>
                <a:solidFill>
                  <a:srgbClr val="FFFFFF"/>
                </a:solidFill>
              </a:defRPr>
            </a:pPr>
            <a:r>
              <a:t>Dan jikalau Tuhanmu menghendaki, tentulah beriman semua orang yang di muka bumi seluruhnya. Maka apakah kamu (hendak) memaksa manusia supaya mereka menjadi orang-orang yang beriman semuanya ?..  </a:t>
            </a:r>
          </a:p>
          <a:p>
            <a:pPr>
              <a:spcBef>
                <a:spcPts val="900"/>
              </a:spcBef>
              <a:defRPr b="0" i="1">
                <a:solidFill>
                  <a:srgbClr val="FFFFFF"/>
                </a:solidFill>
              </a:defRPr>
            </a:pPr>
            <a:r>
              <a:t>Q.S Yunus (10): 99</a:t>
            </a:r>
          </a:p>
        </p:txBody>
      </p:sp>
      <p:sp>
        <p:nvSpPr>
          <p:cNvPr id="390" name="“"/>
          <p:cNvSpPr txBox="1"/>
          <p:nvPr/>
        </p:nvSpPr>
        <p:spPr>
          <a:xfrm>
            <a:off x="1086339" y="3795969"/>
            <a:ext cx="1626805" cy="3126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0">
                <a:solidFill>
                  <a:srgbClr val="FFFFFF"/>
                </a:solidFill>
              </a:defRPr>
            </a:lvl1pPr>
          </a:lstStyle>
          <a:p>
            <a:r>
              <a:t>“</a:t>
            </a:r>
          </a:p>
        </p:txBody>
      </p:sp>
    </p:spTree>
    <p:extLst>
      <p:ext uri="{BB962C8B-B14F-4D97-AF65-F5344CB8AC3E}">
        <p14:creationId xmlns:p14="http://schemas.microsoft.com/office/powerpoint/2010/main" val="367023829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387"/>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390"/>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100"/>
                                  </p:iterate>
                                  <p:childTnLst>
                                    <p:set>
                                      <p:cBhvr>
                                        <p:cTn id="10" fill="hold"/>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animBg="1" advAuto="0"/>
      <p:bldP spid="389" grpId="0" animBg="1" advAuto="0"/>
      <p:bldP spid="390" grpId="0"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11486</TotalTime>
  <Words>1400</Words>
  <Application>Microsoft Office PowerPoint</Application>
  <PresentationFormat>Custom</PresentationFormat>
  <Paragraphs>109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113</cp:revision>
  <dcterms:modified xsi:type="dcterms:W3CDTF">2019-12-30T22:51:43Z</dcterms:modified>
</cp:coreProperties>
</file>