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7" r:id="rId3"/>
    <p:sldId id="256" r:id="rId4"/>
    <p:sldId id="257" r:id="rId5"/>
    <p:sldId id="260" r:id="rId6"/>
    <p:sldId id="261" r:id="rId7"/>
    <p:sldId id="262" r:id="rId8"/>
    <p:sldId id="258" r:id="rId9"/>
    <p:sldId id="263" r:id="rId10"/>
    <p:sldId id="264" r:id="rId11"/>
    <p:sldId id="265" r:id="rId12"/>
    <p:sldId id="268" r:id="rId13"/>
  </p:sldIdLst>
  <p:sldSz cx="9144000" cy="5143500" type="screen16x9"/>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FF"/>
    <a:srgbClr val="F77924"/>
    <a:srgbClr val="FFCB05"/>
    <a:srgbClr val="3C3882"/>
    <a:srgbClr val="9CFF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882"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id-ID"/>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id-ID"/>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endParaRPr lang="id-ID"/>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id-ID"/>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d-ID"/>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121EA10-6469-406E-A95B-623F56190648}" type="datetimeFigureOut">
              <a:rPr lang="id-ID" smtClean="0"/>
              <a:pPr/>
              <a:t>21/12/2020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463F875-4467-48E4-9A31-B222518D4D8D}" type="slidenum">
              <a:rPr lang="id-ID" smtClean="0"/>
              <a:pPr/>
              <a:t>‹#›</a:t>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C388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21EA10-6469-406E-A95B-623F56190648}" type="datetimeFigureOut">
              <a:rPr lang="id-ID" smtClean="0"/>
              <a:pPr/>
              <a:t>21/12/2020</a:t>
            </a:fld>
            <a:endParaRPr lang="id-ID"/>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463F875-4467-48E4-9A31-B222518D4D8D}" type="slidenum">
              <a:rPr lang="id-ID" smtClean="0"/>
              <a:pPr/>
              <a:t>‹#›</a:t>
            </a:fld>
            <a:endParaRPr lang="id-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dN4P4HxIbD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8.wdp"/><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8.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19.png"/><Relationship Id="rId17" Type="http://schemas.microsoft.com/office/2007/relationships/hdphoto" Target="../media/hdphoto3.wdp"/><Relationship Id="rId2" Type="http://schemas.openxmlformats.org/officeDocument/2006/relationships/image" Target="../media/image14.png"/><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hdphoto" Target="../media/hdphoto17.wdp"/><Relationship Id="rId5" Type="http://schemas.microsoft.com/office/2007/relationships/hdphoto" Target="../media/hdphoto14.wdp"/><Relationship Id="rId15" Type="http://schemas.microsoft.com/office/2007/relationships/hdphoto" Target="../media/hdphoto19.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16.wdp"/><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7F26B-E4DD-4297-AC66-ABEDB8B4C05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Shaders">
            <a:extLst>
              <a:ext uri="{FF2B5EF4-FFF2-40B4-BE49-F238E27FC236}">
                <a16:creationId xmlns:a16="http://schemas.microsoft.com/office/drawing/2014/main" id="{C3925404-7735-4E68-902B-160F1BCF85AF}"/>
              </a:ext>
            </a:extLst>
          </p:cNvPr>
          <p:cNvSpPr/>
          <p:nvPr/>
        </p:nvSpPr>
        <p:spPr>
          <a:xfrm>
            <a:off x="-2758" y="0"/>
            <a:ext cx="9138484" cy="5143500"/>
          </a:xfrm>
          <a:prstGeom prst="rect">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3" name="Rectangle 2">
            <a:extLst>
              <a:ext uri="{FF2B5EF4-FFF2-40B4-BE49-F238E27FC236}">
                <a16:creationId xmlns:a16="http://schemas.microsoft.com/office/drawing/2014/main" id="{EC41FB27-AD7C-4806-8F56-A73C90EE672E}"/>
              </a:ext>
            </a:extLst>
          </p:cNvPr>
          <p:cNvSpPr/>
          <p:nvPr/>
        </p:nvSpPr>
        <p:spPr>
          <a:xfrm>
            <a:off x="2267744" y="2355725"/>
            <a:ext cx="4104456" cy="2138615"/>
          </a:xfrm>
          <a:prstGeom prst="rect">
            <a:avLst/>
          </a:prstGeom>
          <a:solidFill>
            <a:schemeClr val="accent6">
              <a:lumMod val="50000"/>
              <a:alpha val="51000"/>
            </a:schemeClr>
          </a:solidFill>
          <a:ln>
            <a:solidFill>
              <a:schemeClr val="accent1">
                <a:shade val="50000"/>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7504" y="2512154"/>
            <a:ext cx="7772400" cy="1102519"/>
          </a:xfrm>
        </p:spPr>
        <p:txBody>
          <a:bodyPr>
            <a:normAutofit fontScale="90000"/>
          </a:bodyPr>
          <a:lstStyle/>
          <a:p>
            <a:r>
              <a:rPr lang="id-ID" sz="4400" b="1" dirty="0">
                <a:ln>
                  <a:solidFill>
                    <a:schemeClr val="bg1"/>
                  </a:solidFill>
                </a:ln>
                <a:solidFill>
                  <a:schemeClr val="accent5">
                    <a:lumMod val="60000"/>
                    <a:lumOff val="40000"/>
                  </a:schemeClr>
                </a:solidFill>
                <a:effectLst>
                  <a:outerShdw blurRad="38100" dist="38100" dir="2700000" algn="tl">
                    <a:srgbClr val="000000">
                      <a:alpha val="43137"/>
                    </a:srgbClr>
                  </a:outerShdw>
                </a:effectLst>
              </a:rPr>
              <a:t>Academic Text</a:t>
            </a:r>
            <a:br>
              <a:rPr lang="en-US" sz="4400" b="1" dirty="0">
                <a:ln>
                  <a:solidFill>
                    <a:schemeClr val="bg1"/>
                  </a:solidFill>
                </a:ln>
                <a:solidFill>
                  <a:schemeClr val="accent5">
                    <a:lumMod val="60000"/>
                    <a:lumOff val="40000"/>
                  </a:schemeClr>
                </a:solidFill>
                <a:effectLst>
                  <a:outerShdw blurRad="38100" dist="38100" dir="2700000" algn="tl">
                    <a:srgbClr val="000000">
                      <a:alpha val="43137"/>
                    </a:srgbClr>
                  </a:outerShdw>
                </a:effectLst>
              </a:rPr>
            </a:br>
            <a:endParaRPr lang="id-ID" sz="4400" b="1" dirty="0">
              <a:ln>
                <a:solidFill>
                  <a:schemeClr val="bg1"/>
                </a:solidFill>
              </a:ln>
              <a:solidFill>
                <a:schemeClr val="accent5">
                  <a:lumMod val="60000"/>
                  <a:lumOff val="40000"/>
                </a:schemeClr>
              </a:solidFill>
              <a:effectLst>
                <a:outerShdw blurRad="38100" dist="38100" dir="2700000" algn="tl">
                  <a:srgbClr val="000000">
                    <a:alpha val="43137"/>
                  </a:srgbClr>
                </a:outerShdw>
              </a:effectLst>
            </a:endParaRPr>
          </a:p>
        </p:txBody>
      </p:sp>
      <p:sp>
        <p:nvSpPr>
          <p:cNvPr id="9" name="Freeform 83">
            <a:extLst>
              <a:ext uri="{FF2B5EF4-FFF2-40B4-BE49-F238E27FC236}">
                <a16:creationId xmlns:a16="http://schemas.microsoft.com/office/drawing/2014/main" id="{37A75FCD-42A2-4710-9420-3F57FB9FE08C}"/>
              </a:ext>
            </a:extLst>
          </p:cNvPr>
          <p:cNvSpPr>
            <a:spLocks noEditPoints="1"/>
          </p:cNvSpPr>
          <p:nvPr/>
        </p:nvSpPr>
        <p:spPr bwMode="auto">
          <a:xfrm>
            <a:off x="5724128" y="1887204"/>
            <a:ext cx="1296144" cy="1273796"/>
          </a:xfrm>
          <a:custGeom>
            <a:avLst/>
            <a:gdLst>
              <a:gd name="T0" fmla="*/ 25 w 98"/>
              <a:gd name="T1" fmla="*/ 90 h 96"/>
              <a:gd name="T2" fmla="*/ 1 w 98"/>
              <a:gd name="T3" fmla="*/ 96 h 96"/>
              <a:gd name="T4" fmla="*/ 0 w 98"/>
              <a:gd name="T5" fmla="*/ 96 h 96"/>
              <a:gd name="T6" fmla="*/ 7 w 98"/>
              <a:gd name="T7" fmla="*/ 72 h 96"/>
              <a:gd name="T8" fmla="*/ 63 w 98"/>
              <a:gd name="T9" fmla="*/ 15 h 96"/>
              <a:gd name="T10" fmla="*/ 70 w 98"/>
              <a:gd name="T11" fmla="*/ 15 h 96"/>
              <a:gd name="T12" fmla="*/ 10 w 98"/>
              <a:gd name="T13" fmla="*/ 75 h 96"/>
              <a:gd name="T14" fmla="*/ 8 w 98"/>
              <a:gd name="T15" fmla="*/ 81 h 96"/>
              <a:gd name="T16" fmla="*/ 15 w 98"/>
              <a:gd name="T17" fmla="*/ 88 h 96"/>
              <a:gd name="T18" fmla="*/ 22 w 98"/>
              <a:gd name="T19" fmla="*/ 87 h 96"/>
              <a:gd name="T20" fmla="*/ 25 w 98"/>
              <a:gd name="T21" fmla="*/ 84 h 96"/>
              <a:gd name="T22" fmla="*/ 25 w 98"/>
              <a:gd name="T23" fmla="*/ 77 h 96"/>
              <a:gd name="T24" fmla="*/ 20 w 98"/>
              <a:gd name="T25" fmla="*/ 73 h 96"/>
              <a:gd name="T26" fmla="*/ 75 w 98"/>
              <a:gd name="T27" fmla="*/ 18 h 96"/>
              <a:gd name="T28" fmla="*/ 77 w 98"/>
              <a:gd name="T29" fmla="*/ 19 h 96"/>
              <a:gd name="T30" fmla="*/ 82 w 98"/>
              <a:gd name="T31" fmla="*/ 34 h 96"/>
              <a:gd name="T32" fmla="*/ 25 w 98"/>
              <a:gd name="T33" fmla="*/ 90 h 96"/>
              <a:gd name="T34" fmla="*/ 91 w 98"/>
              <a:gd name="T35" fmla="*/ 24 h 96"/>
              <a:gd name="T36" fmla="*/ 86 w 98"/>
              <a:gd name="T37" fmla="*/ 29 h 96"/>
              <a:gd name="T38" fmla="*/ 82 w 98"/>
              <a:gd name="T39" fmla="*/ 15 h 96"/>
              <a:gd name="T40" fmla="*/ 68 w 98"/>
              <a:gd name="T41" fmla="*/ 11 h 96"/>
              <a:gd name="T42" fmla="*/ 73 w 98"/>
              <a:gd name="T43" fmla="*/ 5 h 96"/>
              <a:gd name="T44" fmla="*/ 92 w 98"/>
              <a:gd name="T45" fmla="*/ 5 h 96"/>
              <a:gd name="T46" fmla="*/ 91 w 98"/>
              <a:gd name="T47"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6">
                <a:moveTo>
                  <a:pt x="25" y="90"/>
                </a:moveTo>
                <a:cubicBezTo>
                  <a:pt x="1" y="96"/>
                  <a:pt x="1" y="96"/>
                  <a:pt x="1" y="96"/>
                </a:cubicBezTo>
                <a:cubicBezTo>
                  <a:pt x="0" y="96"/>
                  <a:pt x="0" y="96"/>
                  <a:pt x="0" y="96"/>
                </a:cubicBezTo>
                <a:cubicBezTo>
                  <a:pt x="7" y="72"/>
                  <a:pt x="7" y="72"/>
                  <a:pt x="7" y="72"/>
                </a:cubicBezTo>
                <a:cubicBezTo>
                  <a:pt x="63" y="15"/>
                  <a:pt x="63" y="15"/>
                  <a:pt x="63" y="15"/>
                </a:cubicBezTo>
                <a:cubicBezTo>
                  <a:pt x="64" y="15"/>
                  <a:pt x="67" y="14"/>
                  <a:pt x="70" y="15"/>
                </a:cubicBezTo>
                <a:cubicBezTo>
                  <a:pt x="10" y="75"/>
                  <a:pt x="10" y="75"/>
                  <a:pt x="10" y="75"/>
                </a:cubicBezTo>
                <a:cubicBezTo>
                  <a:pt x="8" y="81"/>
                  <a:pt x="8" y="81"/>
                  <a:pt x="8" y="81"/>
                </a:cubicBezTo>
                <a:cubicBezTo>
                  <a:pt x="15" y="88"/>
                  <a:pt x="15" y="88"/>
                  <a:pt x="15" y="88"/>
                </a:cubicBezTo>
                <a:cubicBezTo>
                  <a:pt x="22" y="87"/>
                  <a:pt x="22" y="87"/>
                  <a:pt x="22" y="87"/>
                </a:cubicBezTo>
                <a:cubicBezTo>
                  <a:pt x="25" y="84"/>
                  <a:pt x="25" y="84"/>
                  <a:pt x="25" y="84"/>
                </a:cubicBezTo>
                <a:cubicBezTo>
                  <a:pt x="25" y="77"/>
                  <a:pt x="25" y="77"/>
                  <a:pt x="25" y="77"/>
                </a:cubicBezTo>
                <a:cubicBezTo>
                  <a:pt x="20" y="73"/>
                  <a:pt x="20" y="73"/>
                  <a:pt x="20" y="73"/>
                </a:cubicBezTo>
                <a:cubicBezTo>
                  <a:pt x="75" y="18"/>
                  <a:pt x="75" y="18"/>
                  <a:pt x="75" y="18"/>
                </a:cubicBezTo>
                <a:cubicBezTo>
                  <a:pt x="76" y="18"/>
                  <a:pt x="76" y="18"/>
                  <a:pt x="77" y="19"/>
                </a:cubicBezTo>
                <a:cubicBezTo>
                  <a:pt x="85" y="27"/>
                  <a:pt x="82" y="34"/>
                  <a:pt x="82" y="34"/>
                </a:cubicBezTo>
                <a:lnTo>
                  <a:pt x="25" y="90"/>
                </a:lnTo>
                <a:close/>
                <a:moveTo>
                  <a:pt x="91" y="24"/>
                </a:moveTo>
                <a:cubicBezTo>
                  <a:pt x="86" y="29"/>
                  <a:pt x="86" y="29"/>
                  <a:pt x="86" y="29"/>
                </a:cubicBezTo>
                <a:cubicBezTo>
                  <a:pt x="86" y="29"/>
                  <a:pt x="90" y="23"/>
                  <a:pt x="82" y="15"/>
                </a:cubicBezTo>
                <a:cubicBezTo>
                  <a:pt x="74" y="8"/>
                  <a:pt x="68" y="11"/>
                  <a:pt x="68" y="11"/>
                </a:cubicBezTo>
                <a:cubicBezTo>
                  <a:pt x="73" y="5"/>
                  <a:pt x="73" y="5"/>
                  <a:pt x="73" y="5"/>
                </a:cubicBezTo>
                <a:cubicBezTo>
                  <a:pt x="78" y="0"/>
                  <a:pt x="87" y="0"/>
                  <a:pt x="92" y="5"/>
                </a:cubicBezTo>
                <a:cubicBezTo>
                  <a:pt x="98" y="10"/>
                  <a:pt x="97" y="18"/>
                  <a:pt x="91" y="24"/>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613FD3AE-AF5E-4EA4-A876-49FC997EFD13}"/>
              </a:ext>
            </a:extLst>
          </p:cNvPr>
          <p:cNvSpPr/>
          <p:nvPr/>
        </p:nvSpPr>
        <p:spPr>
          <a:xfrm>
            <a:off x="-2758" y="4948013"/>
            <a:ext cx="9149516" cy="195487"/>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D09CD8-0A11-4146-BBCE-C9EEE86CDDBC}"/>
              </a:ext>
            </a:extLst>
          </p:cNvPr>
          <p:cNvSpPr/>
          <p:nvPr/>
        </p:nvSpPr>
        <p:spPr>
          <a:xfrm>
            <a:off x="-2758" y="0"/>
            <a:ext cx="9149516" cy="195487"/>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E67F1A27-38C6-43D9-BBC7-0D940D81E625}"/>
              </a:ext>
            </a:extLst>
          </p:cNvPr>
          <p:cNvSpPr>
            <a:spLocks noGrp="1"/>
          </p:cNvSpPr>
          <p:nvPr>
            <p:ph type="subTitle" idx="1"/>
          </p:nvPr>
        </p:nvSpPr>
        <p:spPr>
          <a:xfrm>
            <a:off x="1584398" y="3438121"/>
            <a:ext cx="5040654" cy="353103"/>
          </a:xfrm>
        </p:spPr>
        <p:txBody>
          <a:bodyPr>
            <a:noAutofit/>
          </a:bodyPr>
          <a:lstStyle/>
          <a:p>
            <a:r>
              <a:rPr lang="en-US" sz="2800" dirty="0">
                <a:ln>
                  <a:solidFill>
                    <a:schemeClr val="bg1"/>
                  </a:solidFill>
                </a:ln>
                <a:solidFill>
                  <a:schemeClr val="accent5">
                    <a:lumMod val="60000"/>
                    <a:lumOff val="40000"/>
                  </a:schemeClr>
                </a:solidFill>
                <a:effectLst>
                  <a:outerShdw blurRad="38100" dist="38100" dir="2700000" algn="tl">
                    <a:srgbClr val="000000">
                      <a:alpha val="43137"/>
                    </a:srgbClr>
                  </a:outerShdw>
                </a:effectLst>
              </a:rPr>
              <a:t>Yuni Sari Amalia, Ph.D. </a:t>
            </a:r>
          </a:p>
          <a:p>
            <a:r>
              <a:rPr lang="en-US" sz="2800" b="1" dirty="0">
                <a:ln>
                  <a:solidFill>
                    <a:schemeClr val="bg1"/>
                  </a:solidFill>
                </a:ln>
                <a:solidFill>
                  <a:schemeClr val="accent5">
                    <a:lumMod val="40000"/>
                    <a:lumOff val="60000"/>
                  </a:schemeClr>
                </a:solidFill>
                <a:effectLst>
                  <a:outerShdw blurRad="38100" dist="38100" dir="2700000" algn="tl">
                    <a:srgbClr val="000000">
                      <a:alpha val="43137"/>
                    </a:srgbClr>
                  </a:outerShdw>
                </a:effectLst>
              </a:rPr>
              <a:t>Universitas Airlangga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err="1">
                <a:solidFill>
                  <a:schemeClr val="bg1"/>
                </a:solidFill>
              </a:rPr>
              <a:t>Questions</a:t>
            </a:r>
            <a:endParaRPr lang="id-ID" dirty="0">
              <a:solidFill>
                <a:schemeClr val="bg1"/>
              </a:solidFill>
            </a:endParaRPr>
          </a:p>
        </p:txBody>
      </p:sp>
      <p:sp>
        <p:nvSpPr>
          <p:cNvPr id="3" name="Content Placeholder 2"/>
          <p:cNvSpPr>
            <a:spLocks noGrp="1"/>
          </p:cNvSpPr>
          <p:nvPr>
            <p:ph idx="1"/>
          </p:nvPr>
        </p:nvSpPr>
        <p:spPr/>
        <p:txBody>
          <a:bodyPr>
            <a:normAutofit/>
          </a:bodyPr>
          <a:lstStyle/>
          <a:p>
            <a:pPr fontAlgn="base"/>
            <a:r>
              <a:rPr lang="en-US" dirty="0">
                <a:solidFill>
                  <a:schemeClr val="bg1"/>
                </a:solidFill>
              </a:rPr>
              <a:t>What is the title of the text?</a:t>
            </a:r>
          </a:p>
          <a:p>
            <a:pPr fontAlgn="base"/>
            <a:r>
              <a:rPr lang="en-US" dirty="0">
                <a:solidFill>
                  <a:schemeClr val="bg1"/>
                </a:solidFill>
              </a:rPr>
              <a:t>When was it published?</a:t>
            </a:r>
          </a:p>
          <a:p>
            <a:pPr fontAlgn="base"/>
            <a:r>
              <a:rPr lang="en-US" dirty="0">
                <a:solidFill>
                  <a:schemeClr val="bg1"/>
                </a:solidFill>
              </a:rPr>
              <a:t>Who are the authors?</a:t>
            </a:r>
          </a:p>
          <a:p>
            <a:pPr fontAlgn="base"/>
            <a:r>
              <a:rPr lang="en-US" dirty="0">
                <a:solidFill>
                  <a:schemeClr val="bg1"/>
                </a:solidFill>
              </a:rPr>
              <a:t>Who is the intended audience of the text?</a:t>
            </a:r>
          </a:p>
          <a:p>
            <a:pPr fontAlgn="base"/>
            <a:r>
              <a:rPr lang="id-ID" dirty="0">
                <a:solidFill>
                  <a:schemeClr val="bg1"/>
                </a:solidFill>
              </a:rPr>
              <a:t>What is the type of the text</a:t>
            </a:r>
            <a:r>
              <a:rPr lang="en-US" dirty="0">
                <a:solidFill>
                  <a:schemeClr val="bg1"/>
                </a:solidFill>
              </a:rPr>
              <a:t>?</a:t>
            </a:r>
          </a:p>
        </p:txBody>
      </p:sp>
      <p:grpSp>
        <p:nvGrpSpPr>
          <p:cNvPr id="4" name="Group 3">
            <a:extLst>
              <a:ext uri="{FF2B5EF4-FFF2-40B4-BE49-F238E27FC236}">
                <a16:creationId xmlns:a16="http://schemas.microsoft.com/office/drawing/2014/main" id="{7EBA83DB-54EE-4FAC-9F7F-CA6CC42FDB0F}"/>
              </a:ext>
            </a:extLst>
          </p:cNvPr>
          <p:cNvGrpSpPr/>
          <p:nvPr/>
        </p:nvGrpSpPr>
        <p:grpSpPr>
          <a:xfrm>
            <a:off x="6804248" y="4659065"/>
            <a:ext cx="2532739" cy="305931"/>
            <a:chOff x="242788" y="5520328"/>
            <a:chExt cx="3208365" cy="369332"/>
          </a:xfrm>
        </p:grpSpPr>
        <p:pic>
          <p:nvPicPr>
            <p:cNvPr id="5" name="Picture 4">
              <a:extLst>
                <a:ext uri="{FF2B5EF4-FFF2-40B4-BE49-F238E27FC236}">
                  <a16:creationId xmlns:a16="http://schemas.microsoft.com/office/drawing/2014/main" id="{D31F2271-735D-4D61-80D1-F73AC3E295E9}"/>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6"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800" dirty="0">
                  <a:solidFill>
                    <a:schemeClr val="bg1"/>
                  </a:solidFill>
                </a:rPr>
                <a:t>YUNI SARI AMALIA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7664" y="627534"/>
            <a:ext cx="7416824" cy="4301670"/>
          </a:xfrm>
        </p:spPr>
        <p:txBody>
          <a:bodyPr>
            <a:normAutofit fontScale="55000" lnSpcReduction="20000"/>
          </a:bodyPr>
          <a:lstStyle/>
          <a:p>
            <a:pPr algn="ctr" fontAlgn="base">
              <a:buNone/>
            </a:pPr>
            <a:r>
              <a:rPr lang="en-US" sz="4400" b="1" dirty="0">
                <a:solidFill>
                  <a:schemeClr val="bg1"/>
                </a:solidFill>
                <a:latin typeface="+mj-lt"/>
              </a:rPr>
              <a:t>Sustainable Transport </a:t>
            </a:r>
            <a:r>
              <a:rPr lang="id-ID" sz="4400" b="1" dirty="0">
                <a:solidFill>
                  <a:schemeClr val="bg1"/>
                </a:solidFill>
                <a:latin typeface="+mj-lt"/>
              </a:rPr>
              <a:t>f</a:t>
            </a:r>
            <a:r>
              <a:rPr lang="en-US" sz="4400" b="1" dirty="0">
                <a:solidFill>
                  <a:schemeClr val="bg1"/>
                </a:solidFill>
                <a:latin typeface="+mj-lt"/>
              </a:rPr>
              <a:t>or </a:t>
            </a:r>
            <a:r>
              <a:rPr lang="id-ID" sz="4400" b="1" dirty="0">
                <a:solidFill>
                  <a:schemeClr val="bg1"/>
                </a:solidFill>
                <a:latin typeface="+mj-lt"/>
              </a:rPr>
              <a:t>a</a:t>
            </a:r>
            <a:r>
              <a:rPr lang="en-US" sz="4400" b="1" dirty="0">
                <a:solidFill>
                  <a:schemeClr val="bg1"/>
                </a:solidFill>
                <a:latin typeface="+mj-lt"/>
              </a:rPr>
              <a:t> Large Business: The Case </a:t>
            </a:r>
            <a:r>
              <a:rPr lang="id-ID" sz="4400" b="1" dirty="0">
                <a:solidFill>
                  <a:schemeClr val="bg1"/>
                </a:solidFill>
                <a:latin typeface="+mj-lt"/>
              </a:rPr>
              <a:t>o</a:t>
            </a:r>
            <a:r>
              <a:rPr lang="en-US" sz="4400" b="1" dirty="0">
                <a:solidFill>
                  <a:schemeClr val="bg1"/>
                </a:solidFill>
                <a:latin typeface="+mj-lt"/>
              </a:rPr>
              <a:t>f Leeds Metropolitan University</a:t>
            </a:r>
            <a:endParaRPr lang="id-ID" sz="4400" b="1" dirty="0">
              <a:solidFill>
                <a:schemeClr val="bg1"/>
              </a:solidFill>
              <a:latin typeface="+mj-lt"/>
            </a:endParaRPr>
          </a:p>
          <a:p>
            <a:pPr fontAlgn="base">
              <a:buNone/>
            </a:pPr>
            <a:endParaRPr lang="id-ID" b="1" dirty="0">
              <a:solidFill>
                <a:schemeClr val="bg1"/>
              </a:solidFill>
            </a:endParaRPr>
          </a:p>
          <a:p>
            <a:pPr marL="0" indent="257175" algn="just" fontAlgn="base">
              <a:buNone/>
            </a:pPr>
            <a:r>
              <a:rPr lang="en-US" dirty="0">
                <a:solidFill>
                  <a:schemeClr val="bg1"/>
                </a:solidFill>
              </a:rPr>
              <a:t>There were 2,287,540 students in UK higher education in 2004/2005. A high percentage live away from home, or come from abroad (some 318,395) and they are heavy consumers of transport. There were 109,625 full-time academic staff, and 51,030 part-time staff, plus many administrative and support staff. Higher education is a large foreign currency earner. It is big business. But some universities are massive, and equate with very large corporations both in their financial turnover, and in the environmental footprint generated by their transport activities.</a:t>
            </a:r>
          </a:p>
          <a:p>
            <a:pPr marL="0" indent="257175" algn="just" fontAlgn="base">
              <a:buNone/>
            </a:pPr>
            <a:endParaRPr lang="en-US" dirty="0">
              <a:solidFill>
                <a:schemeClr val="bg1"/>
              </a:solidFill>
            </a:endParaRPr>
          </a:p>
          <a:p>
            <a:pPr marL="0" indent="257175" algn="just" fontAlgn="base">
              <a:buNone/>
            </a:pPr>
            <a:r>
              <a:rPr lang="en-US" dirty="0">
                <a:solidFill>
                  <a:schemeClr val="bg1"/>
                </a:solidFill>
              </a:rPr>
              <a:t>Leeds Metropolitan University is a good example. It is one of the largest universities in the UK, with 52,000 students and 3,500 staff. Its turnover is about £135 million per annum. Of course, its economic impact is far larger than this, as the student body is not an insignificant proportion of the total population of the city, and they are all consumers and spenders. The university has three major campuses. One of the campuses is on the edge of the city, on a restricted site. A second campus is five miles north from the city centre, on an outstanding but inaccessible parkland site, while a third campus is fifteen miles away in Harrogate.</a:t>
            </a:r>
            <a:endParaRPr lang="id-ID" dirty="0">
              <a:solidFill>
                <a:schemeClr val="bg1"/>
              </a:solidFill>
            </a:endParaRPr>
          </a:p>
          <a:p>
            <a:pPr fontAlgn="base">
              <a:buNone/>
            </a:pPr>
            <a:endParaRPr lang="id-ID" dirty="0">
              <a:solidFill>
                <a:schemeClr val="bg1"/>
              </a:solidFill>
            </a:endParaRPr>
          </a:p>
          <a:p>
            <a:pPr fontAlgn="base">
              <a:buNone/>
            </a:pPr>
            <a:endParaRPr lang="id-ID" dirty="0">
              <a:solidFill>
                <a:schemeClr val="bg1"/>
              </a:solidFill>
            </a:endParaRPr>
          </a:p>
          <a:p>
            <a:pPr fontAlgn="base">
              <a:buNone/>
            </a:pPr>
            <a:endParaRPr lang="en-US" dirty="0">
              <a:solidFill>
                <a:schemeClr val="bg1"/>
              </a:solidFill>
            </a:endParaRPr>
          </a:p>
          <a:p>
            <a:pPr algn="ctr" fontAlgn="base">
              <a:buNone/>
            </a:pPr>
            <a:r>
              <a:rPr lang="en-US" b="1" dirty="0">
                <a:solidFill>
                  <a:schemeClr val="bg1"/>
                </a:solidFill>
              </a:rPr>
              <a:t>Source:</a:t>
            </a:r>
            <a:r>
              <a:rPr lang="en-US" dirty="0">
                <a:solidFill>
                  <a:schemeClr val="bg1"/>
                </a:solidFill>
              </a:rPr>
              <a:t> </a:t>
            </a:r>
            <a:r>
              <a:rPr lang="en-US" dirty="0" err="1">
                <a:solidFill>
                  <a:schemeClr val="bg1"/>
                </a:solidFill>
              </a:rPr>
              <a:t>Wetherly</a:t>
            </a:r>
            <a:r>
              <a:rPr lang="en-US" dirty="0">
                <a:solidFill>
                  <a:schemeClr val="bg1"/>
                </a:solidFill>
              </a:rPr>
              <a:t> &amp; Otter, 2008, p.221</a:t>
            </a:r>
          </a:p>
          <a:p>
            <a:pPr>
              <a:buNone/>
            </a:pPr>
            <a:endParaRPr lang="id-ID" dirty="0">
              <a:solidFill>
                <a:schemeClr val="bg1"/>
              </a:solidFill>
            </a:endParaRPr>
          </a:p>
        </p:txBody>
      </p:sp>
      <p:sp>
        <p:nvSpPr>
          <p:cNvPr id="2" name="Rectangle 1">
            <a:extLst>
              <a:ext uri="{FF2B5EF4-FFF2-40B4-BE49-F238E27FC236}">
                <a16:creationId xmlns:a16="http://schemas.microsoft.com/office/drawing/2014/main" id="{49497F9E-C425-4FEB-942E-09B6C1A2B907}"/>
              </a:ext>
            </a:extLst>
          </p:cNvPr>
          <p:cNvSpPr/>
          <p:nvPr/>
        </p:nvSpPr>
        <p:spPr>
          <a:xfrm>
            <a:off x="251520" y="123478"/>
            <a:ext cx="1872208" cy="3600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 Title</a:t>
            </a:r>
          </a:p>
        </p:txBody>
      </p:sp>
      <p:cxnSp>
        <p:nvCxnSpPr>
          <p:cNvPr id="5" name="Straight Arrow Connector 4">
            <a:extLst>
              <a:ext uri="{FF2B5EF4-FFF2-40B4-BE49-F238E27FC236}">
                <a16:creationId xmlns:a16="http://schemas.microsoft.com/office/drawing/2014/main" id="{D2D47731-C49D-4A35-940C-9F7F6C94108C}"/>
              </a:ext>
            </a:extLst>
          </p:cNvPr>
          <p:cNvCxnSpPr>
            <a:stCxn id="2" idx="2"/>
          </p:cNvCxnSpPr>
          <p:nvPr/>
        </p:nvCxnSpPr>
        <p:spPr>
          <a:xfrm>
            <a:off x="1187624" y="483518"/>
            <a:ext cx="576064" cy="28803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Rectangle 6">
            <a:extLst>
              <a:ext uri="{FF2B5EF4-FFF2-40B4-BE49-F238E27FC236}">
                <a16:creationId xmlns:a16="http://schemas.microsoft.com/office/drawing/2014/main" id="{629ED325-2879-47AF-B170-0BE5E97E8E41}"/>
              </a:ext>
            </a:extLst>
          </p:cNvPr>
          <p:cNvSpPr/>
          <p:nvPr/>
        </p:nvSpPr>
        <p:spPr>
          <a:xfrm>
            <a:off x="5692080" y="4659982"/>
            <a:ext cx="1872208" cy="3600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 Date Published</a:t>
            </a:r>
          </a:p>
        </p:txBody>
      </p:sp>
      <p:cxnSp>
        <p:nvCxnSpPr>
          <p:cNvPr id="9" name="Straight Arrow Connector 8">
            <a:extLst>
              <a:ext uri="{FF2B5EF4-FFF2-40B4-BE49-F238E27FC236}">
                <a16:creationId xmlns:a16="http://schemas.microsoft.com/office/drawing/2014/main" id="{3F9DC535-50C8-486B-B5A6-0BA0084FC996}"/>
              </a:ext>
            </a:extLst>
          </p:cNvPr>
          <p:cNvCxnSpPr>
            <a:cxnSpLocks/>
          </p:cNvCxnSpPr>
          <p:nvPr/>
        </p:nvCxnSpPr>
        <p:spPr>
          <a:xfrm>
            <a:off x="3498415" y="4047914"/>
            <a:ext cx="1361617" cy="32403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E130C11D-E1FC-48A2-A1A0-87979BC4194C}"/>
              </a:ext>
            </a:extLst>
          </p:cNvPr>
          <p:cNvSpPr/>
          <p:nvPr/>
        </p:nvSpPr>
        <p:spPr>
          <a:xfrm>
            <a:off x="1649375" y="3919016"/>
            <a:ext cx="1872208" cy="3600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3. Authors</a:t>
            </a:r>
          </a:p>
        </p:txBody>
      </p:sp>
      <p:sp>
        <p:nvSpPr>
          <p:cNvPr id="17" name="Rectangle 16">
            <a:extLst>
              <a:ext uri="{FF2B5EF4-FFF2-40B4-BE49-F238E27FC236}">
                <a16:creationId xmlns:a16="http://schemas.microsoft.com/office/drawing/2014/main" id="{2ECCD600-FF8B-42F9-8CEA-85E12F404F3C}"/>
              </a:ext>
            </a:extLst>
          </p:cNvPr>
          <p:cNvSpPr/>
          <p:nvPr/>
        </p:nvSpPr>
        <p:spPr>
          <a:xfrm>
            <a:off x="114698" y="915566"/>
            <a:ext cx="1440160" cy="15841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4. Audience:</a:t>
            </a:r>
          </a:p>
          <a:p>
            <a:pPr algn="ctr"/>
            <a:r>
              <a:rPr lang="en-US" dirty="0"/>
              <a:t>-Students</a:t>
            </a:r>
          </a:p>
          <a:p>
            <a:pPr algn="ctr"/>
            <a:r>
              <a:rPr lang="en-US" dirty="0"/>
              <a:t>-Researchers</a:t>
            </a:r>
          </a:p>
          <a:p>
            <a:pPr algn="ctr"/>
            <a:r>
              <a:rPr lang="en-US" dirty="0"/>
              <a:t>-Government Officials</a:t>
            </a:r>
          </a:p>
        </p:txBody>
      </p:sp>
      <p:sp>
        <p:nvSpPr>
          <p:cNvPr id="19" name="Rectangle 18">
            <a:extLst>
              <a:ext uri="{FF2B5EF4-FFF2-40B4-BE49-F238E27FC236}">
                <a16:creationId xmlns:a16="http://schemas.microsoft.com/office/drawing/2014/main" id="{5D365502-3CD5-4A6A-BD69-3F8D186DCED8}"/>
              </a:ext>
            </a:extLst>
          </p:cNvPr>
          <p:cNvSpPr/>
          <p:nvPr/>
        </p:nvSpPr>
        <p:spPr>
          <a:xfrm>
            <a:off x="104454" y="2694880"/>
            <a:ext cx="1440160" cy="15841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5. Type of Text: Official Reports</a:t>
            </a:r>
          </a:p>
        </p:txBody>
      </p:sp>
    </p:spTree>
    <p:extLst>
      <p:ext uri="{BB962C8B-B14F-4D97-AF65-F5344CB8AC3E}">
        <p14:creationId xmlns:p14="http://schemas.microsoft.com/office/powerpoint/2010/main" val="21206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P spid="7" grpId="0" animBg="1"/>
      <p:bldP spid="14"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C44CCE4D-B262-4AC3-8751-C1BCB02D1CDE}"/>
              </a:ext>
            </a:extLst>
          </p:cNvPr>
          <p:cNvSpPr/>
          <p:nvPr/>
        </p:nvSpPr>
        <p:spPr>
          <a:xfrm>
            <a:off x="0" y="0"/>
            <a:ext cx="9144000" cy="514350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id-ID" dirty="0" err="1">
                <a:solidFill>
                  <a:schemeClr val="bg1"/>
                </a:solidFill>
              </a:rPr>
              <a:t>Sources</a:t>
            </a:r>
            <a:endParaRPr lang="id-ID" dirty="0">
              <a:solidFill>
                <a:schemeClr val="bg1"/>
              </a:solidFill>
            </a:endParaRPr>
          </a:p>
        </p:txBody>
      </p:sp>
      <p:sp>
        <p:nvSpPr>
          <p:cNvPr id="3" name="Content Placeholder 2"/>
          <p:cNvSpPr>
            <a:spLocks noGrp="1"/>
          </p:cNvSpPr>
          <p:nvPr>
            <p:ph idx="1"/>
          </p:nvPr>
        </p:nvSpPr>
        <p:spPr/>
        <p:txBody>
          <a:bodyPr/>
          <a:lstStyle/>
          <a:p>
            <a:r>
              <a:rPr lang="id-ID" dirty="0">
                <a:solidFill>
                  <a:schemeClr val="bg1"/>
                </a:solidFill>
                <a:ea typeface="Calibri"/>
                <a:cs typeface="Times New Roman"/>
              </a:rPr>
              <a:t>Bailey, S. (2015). Academic writing: A handbook for international students.</a:t>
            </a:r>
          </a:p>
          <a:p>
            <a:r>
              <a:rPr lang="id-ID" dirty="0">
                <a:solidFill>
                  <a:schemeClr val="bg1"/>
                </a:solidFill>
                <a:hlinkClick r:id="rId2">
                  <a:extLst>
                    <a:ext uri="{A12FA001-AC4F-418D-AE19-62706E023703}">
                      <ahyp:hlinkClr xmlns:ahyp="http://schemas.microsoft.com/office/drawing/2018/hyperlinkcolor" val="tx"/>
                    </a:ext>
                  </a:extLst>
                </a:hlinkClick>
              </a:rPr>
              <a:t>https://flinders.libguides.com/c.php?g=492364&amp;p=4501791</a:t>
            </a:r>
          </a:p>
          <a:p>
            <a:endParaRPr lang="id-ID" dirty="0">
              <a:solidFill>
                <a:schemeClr val="bg1"/>
              </a:solidFill>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259F3B91-3539-4325-9046-51C769BE1C8D}"/>
              </a:ext>
            </a:extLst>
          </p:cNvPr>
          <p:cNvSpPr/>
          <p:nvPr/>
        </p:nvSpPr>
        <p:spPr>
          <a:xfrm>
            <a:off x="0" y="0"/>
            <a:ext cx="9144000" cy="514350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Images">
            <a:extLst>
              <a:ext uri="{FF2B5EF4-FFF2-40B4-BE49-F238E27FC236}">
                <a16:creationId xmlns:a16="http://schemas.microsoft.com/office/drawing/2014/main" id="{EC189989-75FE-4B3F-8C97-B4171BAB479F}"/>
              </a:ext>
            </a:extLst>
          </p:cNvPr>
          <p:cNvGrpSpPr/>
          <p:nvPr/>
        </p:nvGrpSpPr>
        <p:grpSpPr>
          <a:xfrm>
            <a:off x="4355976" y="0"/>
            <a:ext cx="4788024" cy="5143500"/>
            <a:chOff x="4355976" y="0"/>
            <a:chExt cx="4788024" cy="5143500"/>
          </a:xfrm>
        </p:grpSpPr>
        <p:sp>
          <p:nvSpPr>
            <p:cNvPr id="36" name="Freeform: Shape 35">
              <a:extLst>
                <a:ext uri="{FF2B5EF4-FFF2-40B4-BE49-F238E27FC236}">
                  <a16:creationId xmlns:a16="http://schemas.microsoft.com/office/drawing/2014/main" id="{FFDDD5B6-0ACE-403D-9B91-1DE12F46C23C}"/>
                </a:ext>
              </a:extLst>
            </p:cNvPr>
            <p:cNvSpPr/>
            <p:nvPr/>
          </p:nvSpPr>
          <p:spPr>
            <a:xfrm>
              <a:off x="4355976" y="0"/>
              <a:ext cx="4788024" cy="5143500"/>
            </a:xfrm>
            <a:custGeom>
              <a:avLst/>
              <a:gdLst>
                <a:gd name="connsiteX0" fmla="*/ 4788024 w 4788024"/>
                <a:gd name="connsiteY0" fmla="*/ 4463687 h 5143500"/>
                <a:gd name="connsiteX1" fmla="*/ 4788024 w 4788024"/>
                <a:gd name="connsiteY1" fmla="*/ 5143500 h 5143500"/>
                <a:gd name="connsiteX2" fmla="*/ 3704413 w 4788024"/>
                <a:gd name="connsiteY2" fmla="*/ 5143500 h 5143500"/>
                <a:gd name="connsiteX3" fmla="*/ 3765449 w 4788024"/>
                <a:gd name="connsiteY3" fmla="*/ 5031050 h 5143500"/>
                <a:gd name="connsiteX4" fmla="*/ 4705051 w 4788024"/>
                <a:gd name="connsiteY4" fmla="*/ 4467877 h 5143500"/>
                <a:gd name="connsiteX5" fmla="*/ 2430183 w 4788024"/>
                <a:gd name="connsiteY5" fmla="*/ 3799737 h 5143500"/>
                <a:gd name="connsiteX6" fmla="*/ 3390832 w 4788024"/>
                <a:gd name="connsiteY6" fmla="*/ 4760386 h 5143500"/>
                <a:gd name="connsiteX7" fmla="*/ 3315340 w 4788024"/>
                <a:gd name="connsiteY7" fmla="*/ 5134314 h 5143500"/>
                <a:gd name="connsiteX8" fmla="*/ 3310354 w 4788024"/>
                <a:gd name="connsiteY8" fmla="*/ 5143500 h 5143500"/>
                <a:gd name="connsiteX9" fmla="*/ 1550013 w 4788024"/>
                <a:gd name="connsiteY9" fmla="*/ 5143500 h 5143500"/>
                <a:gd name="connsiteX10" fmla="*/ 1545027 w 4788024"/>
                <a:gd name="connsiteY10" fmla="*/ 5134314 h 5143500"/>
                <a:gd name="connsiteX11" fmla="*/ 1469534 w 4788024"/>
                <a:gd name="connsiteY11" fmla="*/ 4760386 h 5143500"/>
                <a:gd name="connsiteX12" fmla="*/ 2430183 w 4788024"/>
                <a:gd name="connsiteY12" fmla="*/ 3799737 h 5143500"/>
                <a:gd name="connsiteX13" fmla="*/ 4089428 w 4788024"/>
                <a:gd name="connsiteY13" fmla="*/ 3227524 h 5143500"/>
                <a:gd name="connsiteX14" fmla="*/ 4661641 w 4788024"/>
                <a:gd name="connsiteY14" fmla="*/ 3799737 h 5143500"/>
                <a:gd name="connsiteX15" fmla="*/ 4089428 w 4788024"/>
                <a:gd name="connsiteY15" fmla="*/ 4371950 h 5143500"/>
                <a:gd name="connsiteX16" fmla="*/ 3517215 w 4788024"/>
                <a:gd name="connsiteY16" fmla="*/ 3799737 h 5143500"/>
                <a:gd name="connsiteX17" fmla="*/ 4089428 w 4788024"/>
                <a:gd name="connsiteY17" fmla="*/ 3227524 h 5143500"/>
                <a:gd name="connsiteX18" fmla="*/ 1125960 w 4788024"/>
                <a:gd name="connsiteY18" fmla="*/ 2609963 h 5143500"/>
                <a:gd name="connsiteX19" fmla="*/ 1820553 w 4788024"/>
                <a:gd name="connsiteY19" fmla="*/ 3304556 h 5143500"/>
                <a:gd name="connsiteX20" fmla="*/ 1125960 w 4788024"/>
                <a:gd name="connsiteY20" fmla="*/ 3999149 h 5143500"/>
                <a:gd name="connsiteX21" fmla="*/ 431368 w 4788024"/>
                <a:gd name="connsiteY21" fmla="*/ 3304556 h 5143500"/>
                <a:gd name="connsiteX22" fmla="*/ 1125960 w 4788024"/>
                <a:gd name="connsiteY22" fmla="*/ 2609963 h 5143500"/>
                <a:gd name="connsiteX23" fmla="*/ 4788024 w 4788024"/>
                <a:gd name="connsiteY23" fmla="*/ 2115561 h 5143500"/>
                <a:gd name="connsiteX24" fmla="*/ 4788024 w 4788024"/>
                <a:gd name="connsiteY24" fmla="*/ 2837713 h 5143500"/>
                <a:gd name="connsiteX25" fmla="*/ 4739298 w 4788024"/>
                <a:gd name="connsiteY25" fmla="*/ 2822588 h 5143500"/>
                <a:gd name="connsiteX26" fmla="*/ 4509987 w 4788024"/>
                <a:gd name="connsiteY26" fmla="*/ 2476637 h 5143500"/>
                <a:gd name="connsiteX27" fmla="*/ 4739298 w 4788024"/>
                <a:gd name="connsiteY27" fmla="*/ 2130686 h 5143500"/>
                <a:gd name="connsiteX28" fmla="*/ 2844699 w 4788024"/>
                <a:gd name="connsiteY28" fmla="*/ 279254 h 5143500"/>
                <a:gd name="connsiteX29" fmla="*/ 4357350 w 4788024"/>
                <a:gd name="connsiteY29" fmla="*/ 1791906 h 5143500"/>
                <a:gd name="connsiteX30" fmla="*/ 2844699 w 4788024"/>
                <a:gd name="connsiteY30" fmla="*/ 3304556 h 5143500"/>
                <a:gd name="connsiteX31" fmla="*/ 1332048 w 4788024"/>
                <a:gd name="connsiteY31" fmla="*/ 1791906 h 5143500"/>
                <a:gd name="connsiteX32" fmla="*/ 2844699 w 4788024"/>
                <a:gd name="connsiteY32" fmla="*/ 279254 h 5143500"/>
                <a:gd name="connsiteX33" fmla="*/ 3695178 w 4788024"/>
                <a:gd name="connsiteY33" fmla="*/ 0 h 5143500"/>
                <a:gd name="connsiteX34" fmla="*/ 4788024 w 4788024"/>
                <a:gd name="connsiteY34" fmla="*/ 0 h 5143500"/>
                <a:gd name="connsiteX35" fmla="*/ 4788024 w 4788024"/>
                <a:gd name="connsiteY35" fmla="*/ 1165696 h 5143500"/>
                <a:gd name="connsiteX36" fmla="*/ 4675253 w 4788024"/>
                <a:gd name="connsiteY36" fmla="*/ 1111371 h 5143500"/>
                <a:gd name="connsiteX37" fmla="*/ 3714475 w 4788024"/>
                <a:gd name="connsiteY37" fmla="*/ 52723 h 5143500"/>
                <a:gd name="connsiteX38" fmla="*/ 39540 w 4788024"/>
                <a:gd name="connsiteY38" fmla="*/ 0 h 5143500"/>
                <a:gd name="connsiteX39" fmla="*/ 1667964 w 4788024"/>
                <a:gd name="connsiteY39" fmla="*/ 0 h 5143500"/>
                <a:gd name="connsiteX40" fmla="*/ 1690159 w 4788024"/>
                <a:gd name="connsiteY40" fmla="*/ 71499 h 5143500"/>
                <a:gd name="connsiteX41" fmla="*/ 1707504 w 4788024"/>
                <a:gd name="connsiteY41" fmla="*/ 243560 h 5143500"/>
                <a:gd name="connsiteX42" fmla="*/ 853752 w 4788024"/>
                <a:gd name="connsiteY42" fmla="*/ 1097312 h 5143500"/>
                <a:gd name="connsiteX43" fmla="*/ 0 w 4788024"/>
                <a:gd name="connsiteY43" fmla="*/ 243560 h 5143500"/>
                <a:gd name="connsiteX44" fmla="*/ 17346 w 4788024"/>
                <a:gd name="connsiteY44" fmla="*/ 7149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88024" h="5143500">
                  <a:moveTo>
                    <a:pt x="4788024" y="4463687"/>
                  </a:moveTo>
                  <a:lnTo>
                    <a:pt x="4788024" y="5143500"/>
                  </a:lnTo>
                  <a:lnTo>
                    <a:pt x="3704413" y="5143500"/>
                  </a:lnTo>
                  <a:lnTo>
                    <a:pt x="3765449" y="5031050"/>
                  </a:lnTo>
                  <a:cubicBezTo>
                    <a:pt x="3974492" y="4721626"/>
                    <a:pt x="4314004" y="4507590"/>
                    <a:pt x="4705051" y="4467877"/>
                  </a:cubicBezTo>
                  <a:close/>
                  <a:moveTo>
                    <a:pt x="2430183" y="3799737"/>
                  </a:moveTo>
                  <a:cubicBezTo>
                    <a:pt x="2960735" y="3799737"/>
                    <a:pt x="3390832" y="4229834"/>
                    <a:pt x="3390832" y="4760386"/>
                  </a:cubicBezTo>
                  <a:cubicBezTo>
                    <a:pt x="3390832" y="4893024"/>
                    <a:pt x="3363951" y="5019384"/>
                    <a:pt x="3315340" y="5134314"/>
                  </a:cubicBezTo>
                  <a:lnTo>
                    <a:pt x="3310354" y="5143500"/>
                  </a:lnTo>
                  <a:lnTo>
                    <a:pt x="1550013" y="5143500"/>
                  </a:lnTo>
                  <a:lnTo>
                    <a:pt x="1545027" y="5134314"/>
                  </a:lnTo>
                  <a:cubicBezTo>
                    <a:pt x="1496415" y="5019384"/>
                    <a:pt x="1469534" y="4893024"/>
                    <a:pt x="1469534" y="4760386"/>
                  </a:cubicBezTo>
                  <a:cubicBezTo>
                    <a:pt x="1469534" y="4229834"/>
                    <a:pt x="1899631" y="3799737"/>
                    <a:pt x="2430183" y="3799737"/>
                  </a:cubicBezTo>
                  <a:close/>
                  <a:moveTo>
                    <a:pt x="4089428" y="3227524"/>
                  </a:moveTo>
                  <a:cubicBezTo>
                    <a:pt x="4405453" y="3227524"/>
                    <a:pt x="4661641" y="3483712"/>
                    <a:pt x="4661641" y="3799737"/>
                  </a:cubicBezTo>
                  <a:cubicBezTo>
                    <a:pt x="4661641" y="4115762"/>
                    <a:pt x="4405453" y="4371950"/>
                    <a:pt x="4089428" y="4371950"/>
                  </a:cubicBezTo>
                  <a:cubicBezTo>
                    <a:pt x="3773403" y="4371950"/>
                    <a:pt x="3517215" y="4115762"/>
                    <a:pt x="3517215" y="3799737"/>
                  </a:cubicBezTo>
                  <a:cubicBezTo>
                    <a:pt x="3517215" y="3483712"/>
                    <a:pt x="3773403" y="3227524"/>
                    <a:pt x="4089428" y="3227524"/>
                  </a:cubicBezTo>
                  <a:close/>
                  <a:moveTo>
                    <a:pt x="1125960" y="2609963"/>
                  </a:moveTo>
                  <a:cubicBezTo>
                    <a:pt x="1509573" y="2609963"/>
                    <a:pt x="1820553" y="2920943"/>
                    <a:pt x="1820553" y="3304556"/>
                  </a:cubicBezTo>
                  <a:cubicBezTo>
                    <a:pt x="1820553" y="3688169"/>
                    <a:pt x="1509573" y="3999149"/>
                    <a:pt x="1125960" y="3999149"/>
                  </a:cubicBezTo>
                  <a:cubicBezTo>
                    <a:pt x="742347" y="3999149"/>
                    <a:pt x="431368" y="3688169"/>
                    <a:pt x="431368" y="3304556"/>
                  </a:cubicBezTo>
                  <a:cubicBezTo>
                    <a:pt x="431368" y="2920943"/>
                    <a:pt x="742347" y="2609963"/>
                    <a:pt x="1125960" y="2609963"/>
                  </a:cubicBezTo>
                  <a:close/>
                  <a:moveTo>
                    <a:pt x="4788024" y="2115561"/>
                  </a:moveTo>
                  <a:lnTo>
                    <a:pt x="4788024" y="2837713"/>
                  </a:lnTo>
                  <a:lnTo>
                    <a:pt x="4739298" y="2822588"/>
                  </a:lnTo>
                  <a:cubicBezTo>
                    <a:pt x="4604542" y="2765591"/>
                    <a:pt x="4509987" y="2632156"/>
                    <a:pt x="4509987" y="2476637"/>
                  </a:cubicBezTo>
                  <a:cubicBezTo>
                    <a:pt x="4509987" y="2321118"/>
                    <a:pt x="4604542" y="2187684"/>
                    <a:pt x="4739298" y="2130686"/>
                  </a:cubicBezTo>
                  <a:close/>
                  <a:moveTo>
                    <a:pt x="2844699" y="279254"/>
                  </a:moveTo>
                  <a:cubicBezTo>
                    <a:pt x="3680113" y="279254"/>
                    <a:pt x="4357350" y="956491"/>
                    <a:pt x="4357350" y="1791906"/>
                  </a:cubicBezTo>
                  <a:cubicBezTo>
                    <a:pt x="4357350" y="2627319"/>
                    <a:pt x="3680113" y="3304556"/>
                    <a:pt x="2844699" y="3304556"/>
                  </a:cubicBezTo>
                  <a:cubicBezTo>
                    <a:pt x="2009285" y="3304556"/>
                    <a:pt x="1332048" y="2627319"/>
                    <a:pt x="1332048" y="1791906"/>
                  </a:cubicBezTo>
                  <a:cubicBezTo>
                    <a:pt x="1332048" y="956491"/>
                    <a:pt x="2009285" y="279254"/>
                    <a:pt x="2844699" y="279254"/>
                  </a:cubicBezTo>
                  <a:close/>
                  <a:moveTo>
                    <a:pt x="3695178" y="0"/>
                  </a:moveTo>
                  <a:lnTo>
                    <a:pt x="4788024" y="0"/>
                  </a:lnTo>
                  <a:lnTo>
                    <a:pt x="4788024" y="1165696"/>
                  </a:lnTo>
                  <a:lnTo>
                    <a:pt x="4675253" y="1111371"/>
                  </a:lnTo>
                  <a:cubicBezTo>
                    <a:pt x="4246725" y="878581"/>
                    <a:pt x="3905774" y="505006"/>
                    <a:pt x="3714475" y="52723"/>
                  </a:cubicBezTo>
                  <a:close/>
                  <a:moveTo>
                    <a:pt x="39540" y="0"/>
                  </a:moveTo>
                  <a:lnTo>
                    <a:pt x="1667964" y="0"/>
                  </a:lnTo>
                  <a:lnTo>
                    <a:pt x="1690159" y="71499"/>
                  </a:lnTo>
                  <a:cubicBezTo>
                    <a:pt x="1701532" y="127077"/>
                    <a:pt x="1707504" y="184621"/>
                    <a:pt x="1707504" y="243560"/>
                  </a:cubicBezTo>
                  <a:cubicBezTo>
                    <a:pt x="1707504" y="715074"/>
                    <a:pt x="1325266" y="1097312"/>
                    <a:pt x="853752" y="1097312"/>
                  </a:cubicBezTo>
                  <a:cubicBezTo>
                    <a:pt x="382239" y="1097312"/>
                    <a:pt x="0" y="715074"/>
                    <a:pt x="0" y="243560"/>
                  </a:cubicBezTo>
                  <a:cubicBezTo>
                    <a:pt x="0" y="184621"/>
                    <a:pt x="5973" y="127077"/>
                    <a:pt x="17346" y="71499"/>
                  </a:cubicBezTo>
                  <a:close/>
                </a:path>
              </a:pathLst>
            </a:custGeom>
            <a: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b="262"/>
              </a:stretch>
            </a:blipFill>
            <a:ln w="38100">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07AE1842-2C7F-4DB8-AEA2-6BA6AAE7CF04}"/>
                </a:ext>
              </a:extLst>
            </p:cNvPr>
            <p:cNvSpPr/>
            <p:nvPr/>
          </p:nvSpPr>
          <p:spPr>
            <a:xfrm>
              <a:off x="4355976" y="0"/>
              <a:ext cx="4788024" cy="5143500"/>
            </a:xfrm>
            <a:custGeom>
              <a:avLst/>
              <a:gdLst>
                <a:gd name="connsiteX0" fmla="*/ 4788024 w 4788024"/>
                <a:gd name="connsiteY0" fmla="*/ 4463687 h 5143500"/>
                <a:gd name="connsiteX1" fmla="*/ 4788024 w 4788024"/>
                <a:gd name="connsiteY1" fmla="*/ 5143500 h 5143500"/>
                <a:gd name="connsiteX2" fmla="*/ 3704413 w 4788024"/>
                <a:gd name="connsiteY2" fmla="*/ 5143500 h 5143500"/>
                <a:gd name="connsiteX3" fmla="*/ 3765449 w 4788024"/>
                <a:gd name="connsiteY3" fmla="*/ 5031050 h 5143500"/>
                <a:gd name="connsiteX4" fmla="*/ 4705051 w 4788024"/>
                <a:gd name="connsiteY4" fmla="*/ 4467877 h 5143500"/>
                <a:gd name="connsiteX5" fmla="*/ 2430183 w 4788024"/>
                <a:gd name="connsiteY5" fmla="*/ 3799737 h 5143500"/>
                <a:gd name="connsiteX6" fmla="*/ 3390832 w 4788024"/>
                <a:gd name="connsiteY6" fmla="*/ 4760386 h 5143500"/>
                <a:gd name="connsiteX7" fmla="*/ 3315340 w 4788024"/>
                <a:gd name="connsiteY7" fmla="*/ 5134314 h 5143500"/>
                <a:gd name="connsiteX8" fmla="*/ 3310354 w 4788024"/>
                <a:gd name="connsiteY8" fmla="*/ 5143500 h 5143500"/>
                <a:gd name="connsiteX9" fmla="*/ 1550013 w 4788024"/>
                <a:gd name="connsiteY9" fmla="*/ 5143500 h 5143500"/>
                <a:gd name="connsiteX10" fmla="*/ 1545027 w 4788024"/>
                <a:gd name="connsiteY10" fmla="*/ 5134314 h 5143500"/>
                <a:gd name="connsiteX11" fmla="*/ 1469534 w 4788024"/>
                <a:gd name="connsiteY11" fmla="*/ 4760386 h 5143500"/>
                <a:gd name="connsiteX12" fmla="*/ 2430183 w 4788024"/>
                <a:gd name="connsiteY12" fmla="*/ 3799737 h 5143500"/>
                <a:gd name="connsiteX13" fmla="*/ 4089428 w 4788024"/>
                <a:gd name="connsiteY13" fmla="*/ 3227524 h 5143500"/>
                <a:gd name="connsiteX14" fmla="*/ 4661641 w 4788024"/>
                <a:gd name="connsiteY14" fmla="*/ 3799737 h 5143500"/>
                <a:gd name="connsiteX15" fmla="*/ 4089428 w 4788024"/>
                <a:gd name="connsiteY15" fmla="*/ 4371950 h 5143500"/>
                <a:gd name="connsiteX16" fmla="*/ 3517215 w 4788024"/>
                <a:gd name="connsiteY16" fmla="*/ 3799737 h 5143500"/>
                <a:gd name="connsiteX17" fmla="*/ 4089428 w 4788024"/>
                <a:gd name="connsiteY17" fmla="*/ 3227524 h 5143500"/>
                <a:gd name="connsiteX18" fmla="*/ 1125960 w 4788024"/>
                <a:gd name="connsiteY18" fmla="*/ 2609963 h 5143500"/>
                <a:gd name="connsiteX19" fmla="*/ 1820553 w 4788024"/>
                <a:gd name="connsiteY19" fmla="*/ 3304556 h 5143500"/>
                <a:gd name="connsiteX20" fmla="*/ 1125960 w 4788024"/>
                <a:gd name="connsiteY20" fmla="*/ 3999149 h 5143500"/>
                <a:gd name="connsiteX21" fmla="*/ 431368 w 4788024"/>
                <a:gd name="connsiteY21" fmla="*/ 3304556 h 5143500"/>
                <a:gd name="connsiteX22" fmla="*/ 1125960 w 4788024"/>
                <a:gd name="connsiteY22" fmla="*/ 2609963 h 5143500"/>
                <a:gd name="connsiteX23" fmla="*/ 4788024 w 4788024"/>
                <a:gd name="connsiteY23" fmla="*/ 2115561 h 5143500"/>
                <a:gd name="connsiteX24" fmla="*/ 4788024 w 4788024"/>
                <a:gd name="connsiteY24" fmla="*/ 2837713 h 5143500"/>
                <a:gd name="connsiteX25" fmla="*/ 4739298 w 4788024"/>
                <a:gd name="connsiteY25" fmla="*/ 2822588 h 5143500"/>
                <a:gd name="connsiteX26" fmla="*/ 4509987 w 4788024"/>
                <a:gd name="connsiteY26" fmla="*/ 2476637 h 5143500"/>
                <a:gd name="connsiteX27" fmla="*/ 4739298 w 4788024"/>
                <a:gd name="connsiteY27" fmla="*/ 2130686 h 5143500"/>
                <a:gd name="connsiteX28" fmla="*/ 2844699 w 4788024"/>
                <a:gd name="connsiteY28" fmla="*/ 279254 h 5143500"/>
                <a:gd name="connsiteX29" fmla="*/ 4357350 w 4788024"/>
                <a:gd name="connsiteY29" fmla="*/ 1791906 h 5143500"/>
                <a:gd name="connsiteX30" fmla="*/ 2844699 w 4788024"/>
                <a:gd name="connsiteY30" fmla="*/ 3304556 h 5143500"/>
                <a:gd name="connsiteX31" fmla="*/ 1332048 w 4788024"/>
                <a:gd name="connsiteY31" fmla="*/ 1791906 h 5143500"/>
                <a:gd name="connsiteX32" fmla="*/ 2844699 w 4788024"/>
                <a:gd name="connsiteY32" fmla="*/ 279254 h 5143500"/>
                <a:gd name="connsiteX33" fmla="*/ 3695178 w 4788024"/>
                <a:gd name="connsiteY33" fmla="*/ 0 h 5143500"/>
                <a:gd name="connsiteX34" fmla="*/ 4788024 w 4788024"/>
                <a:gd name="connsiteY34" fmla="*/ 0 h 5143500"/>
                <a:gd name="connsiteX35" fmla="*/ 4788024 w 4788024"/>
                <a:gd name="connsiteY35" fmla="*/ 1165696 h 5143500"/>
                <a:gd name="connsiteX36" fmla="*/ 4675253 w 4788024"/>
                <a:gd name="connsiteY36" fmla="*/ 1111371 h 5143500"/>
                <a:gd name="connsiteX37" fmla="*/ 3714475 w 4788024"/>
                <a:gd name="connsiteY37" fmla="*/ 52723 h 5143500"/>
                <a:gd name="connsiteX38" fmla="*/ 39540 w 4788024"/>
                <a:gd name="connsiteY38" fmla="*/ 0 h 5143500"/>
                <a:gd name="connsiteX39" fmla="*/ 1667964 w 4788024"/>
                <a:gd name="connsiteY39" fmla="*/ 0 h 5143500"/>
                <a:gd name="connsiteX40" fmla="*/ 1690159 w 4788024"/>
                <a:gd name="connsiteY40" fmla="*/ 71499 h 5143500"/>
                <a:gd name="connsiteX41" fmla="*/ 1707504 w 4788024"/>
                <a:gd name="connsiteY41" fmla="*/ 243560 h 5143500"/>
                <a:gd name="connsiteX42" fmla="*/ 853752 w 4788024"/>
                <a:gd name="connsiteY42" fmla="*/ 1097312 h 5143500"/>
                <a:gd name="connsiteX43" fmla="*/ 0 w 4788024"/>
                <a:gd name="connsiteY43" fmla="*/ 243560 h 5143500"/>
                <a:gd name="connsiteX44" fmla="*/ 17346 w 4788024"/>
                <a:gd name="connsiteY44" fmla="*/ 7149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88024" h="5143500">
                  <a:moveTo>
                    <a:pt x="4788024" y="4463687"/>
                  </a:moveTo>
                  <a:lnTo>
                    <a:pt x="4788024" y="5143500"/>
                  </a:lnTo>
                  <a:lnTo>
                    <a:pt x="3704413" y="5143500"/>
                  </a:lnTo>
                  <a:lnTo>
                    <a:pt x="3765449" y="5031050"/>
                  </a:lnTo>
                  <a:cubicBezTo>
                    <a:pt x="3974492" y="4721626"/>
                    <a:pt x="4314004" y="4507590"/>
                    <a:pt x="4705051" y="4467877"/>
                  </a:cubicBezTo>
                  <a:close/>
                  <a:moveTo>
                    <a:pt x="2430183" y="3799737"/>
                  </a:moveTo>
                  <a:cubicBezTo>
                    <a:pt x="2960735" y="3799737"/>
                    <a:pt x="3390832" y="4229834"/>
                    <a:pt x="3390832" y="4760386"/>
                  </a:cubicBezTo>
                  <a:cubicBezTo>
                    <a:pt x="3390832" y="4893024"/>
                    <a:pt x="3363951" y="5019384"/>
                    <a:pt x="3315340" y="5134314"/>
                  </a:cubicBezTo>
                  <a:lnTo>
                    <a:pt x="3310354" y="5143500"/>
                  </a:lnTo>
                  <a:lnTo>
                    <a:pt x="1550013" y="5143500"/>
                  </a:lnTo>
                  <a:lnTo>
                    <a:pt x="1545027" y="5134314"/>
                  </a:lnTo>
                  <a:cubicBezTo>
                    <a:pt x="1496415" y="5019384"/>
                    <a:pt x="1469534" y="4893024"/>
                    <a:pt x="1469534" y="4760386"/>
                  </a:cubicBezTo>
                  <a:cubicBezTo>
                    <a:pt x="1469534" y="4229834"/>
                    <a:pt x="1899631" y="3799737"/>
                    <a:pt x="2430183" y="3799737"/>
                  </a:cubicBezTo>
                  <a:close/>
                  <a:moveTo>
                    <a:pt x="4089428" y="3227524"/>
                  </a:moveTo>
                  <a:cubicBezTo>
                    <a:pt x="4405453" y="3227524"/>
                    <a:pt x="4661641" y="3483712"/>
                    <a:pt x="4661641" y="3799737"/>
                  </a:cubicBezTo>
                  <a:cubicBezTo>
                    <a:pt x="4661641" y="4115762"/>
                    <a:pt x="4405453" y="4371950"/>
                    <a:pt x="4089428" y="4371950"/>
                  </a:cubicBezTo>
                  <a:cubicBezTo>
                    <a:pt x="3773403" y="4371950"/>
                    <a:pt x="3517215" y="4115762"/>
                    <a:pt x="3517215" y="3799737"/>
                  </a:cubicBezTo>
                  <a:cubicBezTo>
                    <a:pt x="3517215" y="3483712"/>
                    <a:pt x="3773403" y="3227524"/>
                    <a:pt x="4089428" y="3227524"/>
                  </a:cubicBezTo>
                  <a:close/>
                  <a:moveTo>
                    <a:pt x="1125960" y="2609963"/>
                  </a:moveTo>
                  <a:cubicBezTo>
                    <a:pt x="1509573" y="2609963"/>
                    <a:pt x="1820553" y="2920943"/>
                    <a:pt x="1820553" y="3304556"/>
                  </a:cubicBezTo>
                  <a:cubicBezTo>
                    <a:pt x="1820553" y="3688169"/>
                    <a:pt x="1509573" y="3999149"/>
                    <a:pt x="1125960" y="3999149"/>
                  </a:cubicBezTo>
                  <a:cubicBezTo>
                    <a:pt x="742347" y="3999149"/>
                    <a:pt x="431368" y="3688169"/>
                    <a:pt x="431368" y="3304556"/>
                  </a:cubicBezTo>
                  <a:cubicBezTo>
                    <a:pt x="431368" y="2920943"/>
                    <a:pt x="742347" y="2609963"/>
                    <a:pt x="1125960" y="2609963"/>
                  </a:cubicBezTo>
                  <a:close/>
                  <a:moveTo>
                    <a:pt x="4788024" y="2115561"/>
                  </a:moveTo>
                  <a:lnTo>
                    <a:pt x="4788024" y="2837713"/>
                  </a:lnTo>
                  <a:lnTo>
                    <a:pt x="4739298" y="2822588"/>
                  </a:lnTo>
                  <a:cubicBezTo>
                    <a:pt x="4604542" y="2765591"/>
                    <a:pt x="4509987" y="2632156"/>
                    <a:pt x="4509987" y="2476637"/>
                  </a:cubicBezTo>
                  <a:cubicBezTo>
                    <a:pt x="4509987" y="2321118"/>
                    <a:pt x="4604542" y="2187684"/>
                    <a:pt x="4739298" y="2130686"/>
                  </a:cubicBezTo>
                  <a:close/>
                  <a:moveTo>
                    <a:pt x="2844699" y="279254"/>
                  </a:moveTo>
                  <a:cubicBezTo>
                    <a:pt x="3680113" y="279254"/>
                    <a:pt x="4357350" y="956491"/>
                    <a:pt x="4357350" y="1791906"/>
                  </a:cubicBezTo>
                  <a:cubicBezTo>
                    <a:pt x="4357350" y="2627319"/>
                    <a:pt x="3680113" y="3304556"/>
                    <a:pt x="2844699" y="3304556"/>
                  </a:cubicBezTo>
                  <a:cubicBezTo>
                    <a:pt x="2009285" y="3304556"/>
                    <a:pt x="1332048" y="2627319"/>
                    <a:pt x="1332048" y="1791906"/>
                  </a:cubicBezTo>
                  <a:cubicBezTo>
                    <a:pt x="1332048" y="956491"/>
                    <a:pt x="2009285" y="279254"/>
                    <a:pt x="2844699" y="279254"/>
                  </a:cubicBezTo>
                  <a:close/>
                  <a:moveTo>
                    <a:pt x="3695178" y="0"/>
                  </a:moveTo>
                  <a:lnTo>
                    <a:pt x="4788024" y="0"/>
                  </a:lnTo>
                  <a:lnTo>
                    <a:pt x="4788024" y="1165696"/>
                  </a:lnTo>
                  <a:lnTo>
                    <a:pt x="4675253" y="1111371"/>
                  </a:lnTo>
                  <a:cubicBezTo>
                    <a:pt x="4246725" y="878581"/>
                    <a:pt x="3905774" y="505006"/>
                    <a:pt x="3714475" y="52723"/>
                  </a:cubicBezTo>
                  <a:close/>
                  <a:moveTo>
                    <a:pt x="39540" y="0"/>
                  </a:moveTo>
                  <a:lnTo>
                    <a:pt x="1667964" y="0"/>
                  </a:lnTo>
                  <a:lnTo>
                    <a:pt x="1690159" y="71499"/>
                  </a:lnTo>
                  <a:cubicBezTo>
                    <a:pt x="1701532" y="127077"/>
                    <a:pt x="1707504" y="184621"/>
                    <a:pt x="1707504" y="243560"/>
                  </a:cubicBezTo>
                  <a:cubicBezTo>
                    <a:pt x="1707504" y="715074"/>
                    <a:pt x="1325266" y="1097312"/>
                    <a:pt x="853752" y="1097312"/>
                  </a:cubicBezTo>
                  <a:cubicBezTo>
                    <a:pt x="382239" y="1097312"/>
                    <a:pt x="0" y="715074"/>
                    <a:pt x="0" y="243560"/>
                  </a:cubicBezTo>
                  <a:cubicBezTo>
                    <a:pt x="0" y="184621"/>
                    <a:pt x="5973" y="127077"/>
                    <a:pt x="17346" y="71499"/>
                  </a:cubicBezTo>
                  <a:close/>
                </a:path>
              </a:pathLst>
            </a:cu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sp>
        <p:nvSpPr>
          <p:cNvPr id="2" name="Title 1"/>
          <p:cNvSpPr>
            <a:spLocks noGrp="1"/>
          </p:cNvSpPr>
          <p:nvPr>
            <p:ph type="title"/>
          </p:nvPr>
        </p:nvSpPr>
        <p:spPr>
          <a:xfrm>
            <a:off x="179512" y="120031"/>
            <a:ext cx="5122912" cy="857250"/>
          </a:xfrm>
        </p:spPr>
        <p:txBody>
          <a:bodyPr/>
          <a:lstStyle/>
          <a:p>
            <a:pPr algn="l"/>
            <a:r>
              <a:rPr lang="id-ID" dirty="0">
                <a:solidFill>
                  <a:schemeClr val="bg1"/>
                </a:solidFill>
              </a:rPr>
              <a:t>About academic text</a:t>
            </a:r>
            <a:r>
              <a:rPr lang="en-US" dirty="0">
                <a:solidFill>
                  <a:schemeClr val="bg1"/>
                </a:solidFill>
              </a:rPr>
              <a:t>s</a:t>
            </a:r>
            <a:endParaRPr lang="id-ID" dirty="0">
              <a:solidFill>
                <a:schemeClr val="bg1"/>
              </a:solidFill>
            </a:endParaRPr>
          </a:p>
        </p:txBody>
      </p:sp>
      <p:sp>
        <p:nvSpPr>
          <p:cNvPr id="3" name="Content Placeholder 2"/>
          <p:cNvSpPr>
            <a:spLocks noGrp="1"/>
          </p:cNvSpPr>
          <p:nvPr>
            <p:ph idx="1"/>
          </p:nvPr>
        </p:nvSpPr>
        <p:spPr>
          <a:xfrm>
            <a:off x="179512" y="1097312"/>
            <a:ext cx="4824536" cy="3926157"/>
          </a:xfrm>
        </p:spPr>
        <p:txBody>
          <a:bodyPr>
            <a:normAutofit fontScale="92500" lnSpcReduction="10000"/>
          </a:bodyPr>
          <a:lstStyle/>
          <a:p>
            <a:r>
              <a:rPr lang="id-ID" sz="1600" dirty="0">
                <a:solidFill>
                  <a:schemeClr val="bg1"/>
                </a:solidFill>
              </a:rPr>
              <a:t>Aim for academic purpose</a:t>
            </a:r>
            <a:r>
              <a:rPr lang="en-US" sz="1600" dirty="0">
                <a:solidFill>
                  <a:schemeClr val="bg1"/>
                </a:solidFill>
              </a:rPr>
              <a:t>s</a:t>
            </a:r>
            <a:r>
              <a:rPr lang="id-ID" sz="1600" dirty="0">
                <a:solidFill>
                  <a:schemeClr val="bg1"/>
                </a:solidFill>
              </a:rPr>
              <a:t>.</a:t>
            </a:r>
            <a:endParaRPr lang="en-US" sz="1600" dirty="0">
              <a:solidFill>
                <a:schemeClr val="bg1"/>
              </a:solidFill>
            </a:endParaRPr>
          </a:p>
          <a:p>
            <a:endParaRPr lang="id-ID" sz="1600" dirty="0">
              <a:solidFill>
                <a:schemeClr val="bg1"/>
              </a:solidFill>
            </a:endParaRPr>
          </a:p>
          <a:p>
            <a:r>
              <a:rPr lang="en-US" sz="1600" dirty="0">
                <a:solidFill>
                  <a:schemeClr val="bg1"/>
                </a:solidFill>
              </a:rPr>
              <a:t>Written</a:t>
            </a:r>
            <a:r>
              <a:rPr lang="id-ID" sz="1600" dirty="0">
                <a:solidFill>
                  <a:schemeClr val="bg1"/>
                </a:solidFill>
              </a:rPr>
              <a:t> in relation</a:t>
            </a:r>
            <a:r>
              <a:rPr lang="en-US" sz="1600" dirty="0">
                <a:solidFill>
                  <a:schemeClr val="bg1"/>
                </a:solidFill>
              </a:rPr>
              <a:t>s</a:t>
            </a:r>
            <a:r>
              <a:rPr lang="id-ID" sz="1600" dirty="0">
                <a:solidFill>
                  <a:schemeClr val="bg1"/>
                </a:solidFill>
              </a:rPr>
              <a:t> to other research and </a:t>
            </a:r>
            <a:r>
              <a:rPr lang="en-US" sz="1600" dirty="0">
                <a:solidFill>
                  <a:schemeClr val="bg1"/>
                </a:solidFill>
              </a:rPr>
              <a:t>are</a:t>
            </a:r>
            <a:r>
              <a:rPr lang="id-ID" sz="1600" dirty="0">
                <a:solidFill>
                  <a:schemeClr val="bg1"/>
                </a:solidFill>
              </a:rPr>
              <a:t> reviewed by other </a:t>
            </a:r>
            <a:r>
              <a:rPr lang="id-ID" sz="1600" dirty="0" err="1">
                <a:solidFill>
                  <a:schemeClr val="bg1"/>
                </a:solidFill>
              </a:rPr>
              <a:t>authors</a:t>
            </a:r>
            <a:r>
              <a:rPr lang="id-ID" sz="1600" dirty="0">
                <a:solidFill>
                  <a:schemeClr val="bg1"/>
                </a:solidFill>
              </a:rPr>
              <a:t>.</a:t>
            </a:r>
            <a:endParaRPr lang="en-US" sz="1600" dirty="0">
              <a:solidFill>
                <a:schemeClr val="bg1"/>
              </a:solidFill>
            </a:endParaRPr>
          </a:p>
          <a:p>
            <a:endParaRPr lang="id-ID" sz="1600" dirty="0">
              <a:solidFill>
                <a:schemeClr val="bg1"/>
              </a:solidFill>
            </a:endParaRPr>
          </a:p>
          <a:p>
            <a:r>
              <a:rPr lang="id-ID" sz="1600" dirty="0">
                <a:solidFill>
                  <a:schemeClr val="bg1"/>
                </a:solidFill>
              </a:rPr>
              <a:t>Based on experts’ assessment and evaluation before getting </a:t>
            </a:r>
            <a:r>
              <a:rPr lang="id-ID" sz="1600" dirty="0" err="1">
                <a:solidFill>
                  <a:schemeClr val="bg1"/>
                </a:solidFill>
              </a:rPr>
              <a:t>published</a:t>
            </a:r>
            <a:r>
              <a:rPr lang="id-ID" sz="1600" dirty="0">
                <a:solidFill>
                  <a:schemeClr val="bg1"/>
                </a:solidFill>
              </a:rPr>
              <a:t>.</a:t>
            </a:r>
            <a:endParaRPr lang="en-US" sz="1600" dirty="0">
              <a:solidFill>
                <a:schemeClr val="bg1"/>
              </a:solidFill>
            </a:endParaRPr>
          </a:p>
          <a:p>
            <a:endParaRPr lang="id-ID" sz="1600" dirty="0">
              <a:solidFill>
                <a:schemeClr val="bg1"/>
              </a:solidFill>
            </a:endParaRPr>
          </a:p>
          <a:p>
            <a:r>
              <a:rPr lang="id-ID" sz="1600" dirty="0">
                <a:solidFill>
                  <a:schemeClr val="bg1"/>
                </a:solidFill>
              </a:rPr>
              <a:t>The use of formal language and </a:t>
            </a:r>
            <a:r>
              <a:rPr lang="en-US" sz="1600" dirty="0">
                <a:solidFill>
                  <a:schemeClr val="bg1"/>
                </a:solidFill>
              </a:rPr>
              <a:t>specific</a:t>
            </a:r>
            <a:r>
              <a:rPr lang="id-ID" sz="1600" dirty="0">
                <a:solidFill>
                  <a:schemeClr val="bg1"/>
                </a:solidFill>
              </a:rPr>
              <a:t> </a:t>
            </a:r>
            <a:r>
              <a:rPr lang="id-ID" sz="1600" dirty="0" err="1">
                <a:solidFill>
                  <a:schemeClr val="bg1"/>
                </a:solidFill>
              </a:rPr>
              <a:t>terms</a:t>
            </a:r>
            <a:r>
              <a:rPr lang="id-ID" sz="1600" dirty="0">
                <a:solidFill>
                  <a:schemeClr val="bg1"/>
                </a:solidFill>
              </a:rPr>
              <a:t>.</a:t>
            </a:r>
            <a:endParaRPr lang="en-US" sz="1600" dirty="0">
              <a:solidFill>
                <a:schemeClr val="bg1"/>
              </a:solidFill>
            </a:endParaRPr>
          </a:p>
          <a:p>
            <a:endParaRPr lang="id-ID" sz="1600" dirty="0">
              <a:solidFill>
                <a:schemeClr val="bg1"/>
              </a:solidFill>
            </a:endParaRPr>
          </a:p>
          <a:p>
            <a:r>
              <a:rPr lang="id-ID" sz="1600" dirty="0">
                <a:solidFill>
                  <a:schemeClr val="bg1"/>
                </a:solidFill>
              </a:rPr>
              <a:t>Provide</a:t>
            </a:r>
            <a:r>
              <a:rPr lang="en-US" sz="1600" dirty="0">
                <a:solidFill>
                  <a:schemeClr val="bg1"/>
                </a:solidFill>
              </a:rPr>
              <a:t> </a:t>
            </a:r>
            <a:r>
              <a:rPr lang="id-ID" sz="1600" dirty="0">
                <a:solidFill>
                  <a:schemeClr val="bg1"/>
                </a:solidFill>
              </a:rPr>
              <a:t>factual, precise, impersonal, and objective </a:t>
            </a:r>
            <a:r>
              <a:rPr lang="id-ID" sz="1600" dirty="0" err="1">
                <a:solidFill>
                  <a:schemeClr val="bg1"/>
                </a:solidFill>
              </a:rPr>
              <a:t>information</a:t>
            </a:r>
            <a:r>
              <a:rPr lang="id-ID" sz="1600" dirty="0">
                <a:solidFill>
                  <a:schemeClr val="bg1"/>
                </a:solidFill>
              </a:rPr>
              <a:t>.</a:t>
            </a:r>
            <a:endParaRPr lang="en-US" sz="1600" dirty="0">
              <a:solidFill>
                <a:schemeClr val="bg1"/>
              </a:solidFill>
            </a:endParaRPr>
          </a:p>
          <a:p>
            <a:endParaRPr lang="id-ID" sz="1600" dirty="0">
              <a:solidFill>
                <a:schemeClr val="bg1"/>
              </a:solidFill>
            </a:endParaRPr>
          </a:p>
          <a:p>
            <a:r>
              <a:rPr lang="id-ID" sz="1600" dirty="0">
                <a:solidFill>
                  <a:schemeClr val="bg1"/>
                </a:solidFill>
              </a:rPr>
              <a:t>Include concepts and theories related to the specific </a:t>
            </a:r>
            <a:r>
              <a:rPr lang="id-ID" sz="1600" dirty="0" err="1">
                <a:solidFill>
                  <a:schemeClr val="bg1"/>
                </a:solidFill>
              </a:rPr>
              <a:t>discipline</a:t>
            </a:r>
            <a:r>
              <a:rPr lang="id-ID" sz="1600" dirty="0">
                <a:solidFill>
                  <a:schemeClr val="bg1"/>
                </a:solidFill>
              </a:rPr>
              <a:t>.</a:t>
            </a:r>
          </a:p>
        </p:txBody>
      </p:sp>
      <p:grpSp>
        <p:nvGrpSpPr>
          <p:cNvPr id="8" name="Group 7">
            <a:extLst>
              <a:ext uri="{FF2B5EF4-FFF2-40B4-BE49-F238E27FC236}">
                <a16:creationId xmlns:a16="http://schemas.microsoft.com/office/drawing/2014/main" id="{7EBA83DB-54EE-4FAC-9F7F-CA6CC42FDB0F}"/>
              </a:ext>
            </a:extLst>
          </p:cNvPr>
          <p:cNvGrpSpPr/>
          <p:nvPr/>
        </p:nvGrpSpPr>
        <p:grpSpPr>
          <a:xfrm>
            <a:off x="6749988" y="4717538"/>
            <a:ext cx="2532739" cy="305931"/>
            <a:chOff x="242788" y="5520328"/>
            <a:chExt cx="3208365" cy="369332"/>
          </a:xfrm>
        </p:grpSpPr>
        <p:pic>
          <p:nvPicPr>
            <p:cNvPr id="9" name="Picture 8">
              <a:extLst>
                <a:ext uri="{FF2B5EF4-FFF2-40B4-BE49-F238E27FC236}">
                  <a16:creationId xmlns:a16="http://schemas.microsoft.com/office/drawing/2014/main" id="{D31F2271-735D-4D61-80D1-F73AC3E295E9}"/>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10"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800" dirty="0">
                  <a:solidFill>
                    <a:schemeClr val="bg1"/>
                  </a:solidFill>
                </a:rPr>
                <a:t>YUNI SARI AMALIA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G">
            <a:extLst>
              <a:ext uri="{FF2B5EF4-FFF2-40B4-BE49-F238E27FC236}">
                <a16:creationId xmlns:a16="http://schemas.microsoft.com/office/drawing/2014/main" id="{E393FC12-B2F5-4962-949D-943B58AFFBC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Shaders">
            <a:extLst>
              <a:ext uri="{FF2B5EF4-FFF2-40B4-BE49-F238E27FC236}">
                <a16:creationId xmlns:a16="http://schemas.microsoft.com/office/drawing/2014/main" id="{CE8DEBFC-A187-4D48-A2FA-90354D98AF58}"/>
              </a:ext>
            </a:extLst>
          </p:cNvPr>
          <p:cNvSpPr/>
          <p:nvPr/>
        </p:nvSpPr>
        <p:spPr>
          <a:xfrm>
            <a:off x="0" y="0"/>
            <a:ext cx="9144000" cy="5143500"/>
          </a:xfrm>
          <a:prstGeom prst="rect">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3DA7651-5A98-408B-9D10-590DC1633010}"/>
              </a:ext>
            </a:extLst>
          </p:cNvPr>
          <p:cNvSpPr/>
          <p:nvPr/>
        </p:nvSpPr>
        <p:spPr>
          <a:xfrm>
            <a:off x="1155663" y="646626"/>
            <a:ext cx="7128791" cy="2717212"/>
          </a:xfrm>
          <a:prstGeom prst="rect">
            <a:avLst/>
          </a:prstGeom>
          <a:solidFill>
            <a:schemeClr val="accent4">
              <a:lumMod val="75000"/>
              <a:alpha val="51000"/>
            </a:schemeClr>
          </a:solidFill>
          <a:ln>
            <a:solidFill>
              <a:schemeClr val="accent1">
                <a:shade val="50000"/>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49406" y="1492557"/>
            <a:ext cx="7772400" cy="1102519"/>
          </a:xfrm>
        </p:spPr>
        <p:txBody>
          <a:bodyPr>
            <a:noAutofit/>
          </a:bodyPr>
          <a:lstStyle/>
          <a:p>
            <a:r>
              <a:rPr lang="id-ID" sz="9600" dirty="0">
                <a:solidFill>
                  <a:schemeClr val="bg1"/>
                </a:solidFill>
                <a:effectLst>
                  <a:outerShdw blurRad="38100" dist="38100" dir="2700000" algn="tl">
                    <a:srgbClr val="000000">
                      <a:alpha val="43137"/>
                    </a:srgbClr>
                  </a:outerShdw>
                </a:effectLst>
              </a:rPr>
              <a:t>Types of text</a:t>
            </a:r>
            <a:r>
              <a:rPr lang="en-US" sz="9600" dirty="0">
                <a:solidFill>
                  <a:schemeClr val="bg1"/>
                </a:solidFill>
                <a:effectLst>
                  <a:outerShdw blurRad="38100" dist="38100" dir="2700000" algn="tl">
                    <a:srgbClr val="000000">
                      <a:alpha val="43137"/>
                    </a:srgbClr>
                  </a:outerShdw>
                </a:effectLst>
              </a:rPr>
              <a:t>s</a:t>
            </a:r>
            <a:endParaRPr lang="id-ID" sz="9600" dirty="0">
              <a:solidFill>
                <a:schemeClr val="bg1"/>
              </a:solidFill>
              <a:effectLst>
                <a:outerShdw blurRad="38100" dist="38100" dir="2700000" algn="tl">
                  <a:srgbClr val="000000">
                    <a:alpha val="43137"/>
                  </a:srgbClr>
                </a:outerShdw>
              </a:effectLst>
            </a:endParaRPr>
          </a:p>
        </p:txBody>
      </p:sp>
      <p:sp>
        <p:nvSpPr>
          <p:cNvPr id="9" name="Shape 5151">
            <a:extLst>
              <a:ext uri="{FF2B5EF4-FFF2-40B4-BE49-F238E27FC236}">
                <a16:creationId xmlns:a16="http://schemas.microsoft.com/office/drawing/2014/main" id="{773A978F-5377-49AC-9DD7-61E631962D32}"/>
              </a:ext>
            </a:extLst>
          </p:cNvPr>
          <p:cNvSpPr/>
          <p:nvPr/>
        </p:nvSpPr>
        <p:spPr>
          <a:xfrm>
            <a:off x="814289" y="926203"/>
            <a:ext cx="445344" cy="349403"/>
          </a:xfrm>
          <a:custGeom>
            <a:avLst/>
            <a:gdLst/>
            <a:ahLst/>
            <a:cxnLst/>
            <a:rect l="0" t="0" r="0" b="0"/>
            <a:pathLst>
              <a:path w="120000" h="120000" extrusionOk="0">
                <a:moveTo>
                  <a:pt x="115731" y="66910"/>
                </a:moveTo>
                <a:lnTo>
                  <a:pt x="115731" y="66910"/>
                </a:lnTo>
                <a:cubicBezTo>
                  <a:pt x="111462" y="53089"/>
                  <a:pt x="102924" y="44607"/>
                  <a:pt x="88221" y="44607"/>
                </a:cubicBezTo>
                <a:cubicBezTo>
                  <a:pt x="88221" y="44607"/>
                  <a:pt x="88221" y="44607"/>
                  <a:pt x="86086" y="44607"/>
                </a:cubicBezTo>
                <a:cubicBezTo>
                  <a:pt x="86086" y="27958"/>
                  <a:pt x="86086" y="27958"/>
                  <a:pt x="86086" y="27958"/>
                </a:cubicBezTo>
                <a:lnTo>
                  <a:pt x="106956" y="25130"/>
                </a:lnTo>
                <a:cubicBezTo>
                  <a:pt x="109328" y="25130"/>
                  <a:pt x="109328" y="22303"/>
                  <a:pt x="109328" y="22303"/>
                </a:cubicBezTo>
                <a:cubicBezTo>
                  <a:pt x="109328" y="22303"/>
                  <a:pt x="106956" y="16649"/>
                  <a:pt x="106956" y="13821"/>
                </a:cubicBezTo>
                <a:cubicBezTo>
                  <a:pt x="106956" y="13821"/>
                  <a:pt x="106956" y="13821"/>
                  <a:pt x="105059" y="13821"/>
                </a:cubicBezTo>
                <a:lnTo>
                  <a:pt x="86086" y="16649"/>
                </a:lnTo>
                <a:cubicBezTo>
                  <a:pt x="86086" y="16649"/>
                  <a:pt x="86086" y="2827"/>
                  <a:pt x="86086" y="0"/>
                </a:cubicBezTo>
                <a:lnTo>
                  <a:pt x="86086" y="0"/>
                </a:lnTo>
                <a:cubicBezTo>
                  <a:pt x="83952" y="0"/>
                  <a:pt x="79683" y="0"/>
                  <a:pt x="79683" y="0"/>
                </a:cubicBezTo>
                <a:lnTo>
                  <a:pt x="77786" y="0"/>
                </a:lnTo>
                <a:cubicBezTo>
                  <a:pt x="77786" y="2827"/>
                  <a:pt x="79683" y="19476"/>
                  <a:pt x="79683" y="19476"/>
                </a:cubicBezTo>
                <a:lnTo>
                  <a:pt x="60948" y="22303"/>
                </a:lnTo>
                <a:lnTo>
                  <a:pt x="58814" y="25130"/>
                </a:lnTo>
                <a:lnTo>
                  <a:pt x="60948" y="33298"/>
                </a:lnTo>
                <a:lnTo>
                  <a:pt x="60948" y="33298"/>
                </a:lnTo>
                <a:cubicBezTo>
                  <a:pt x="63083" y="33298"/>
                  <a:pt x="79683" y="30471"/>
                  <a:pt x="79683" y="30471"/>
                </a:cubicBezTo>
                <a:cubicBezTo>
                  <a:pt x="79683" y="47434"/>
                  <a:pt x="79683" y="47434"/>
                  <a:pt x="79683" y="47434"/>
                </a:cubicBezTo>
                <a:cubicBezTo>
                  <a:pt x="73517" y="47434"/>
                  <a:pt x="69249" y="53089"/>
                  <a:pt x="65217" y="55916"/>
                </a:cubicBezTo>
                <a:cubicBezTo>
                  <a:pt x="60948" y="64083"/>
                  <a:pt x="58814" y="72565"/>
                  <a:pt x="58814" y="80732"/>
                </a:cubicBezTo>
                <a:cubicBezTo>
                  <a:pt x="58814" y="91727"/>
                  <a:pt x="65217" y="100209"/>
                  <a:pt x="73517" y="100209"/>
                </a:cubicBezTo>
                <a:cubicBezTo>
                  <a:pt x="90355" y="103036"/>
                  <a:pt x="102924" y="77905"/>
                  <a:pt x="106956" y="64083"/>
                </a:cubicBezTo>
                <a:cubicBezTo>
                  <a:pt x="113596" y="75078"/>
                  <a:pt x="106956" y="97382"/>
                  <a:pt x="94387" y="111204"/>
                </a:cubicBezTo>
                <a:lnTo>
                  <a:pt x="94387" y="111204"/>
                </a:lnTo>
                <a:lnTo>
                  <a:pt x="96521" y="116858"/>
                </a:lnTo>
                <a:cubicBezTo>
                  <a:pt x="98656" y="119685"/>
                  <a:pt x="98656" y="119685"/>
                  <a:pt x="98656" y="116858"/>
                </a:cubicBezTo>
                <a:cubicBezTo>
                  <a:pt x="113596" y="105863"/>
                  <a:pt x="119762" y="83560"/>
                  <a:pt x="115731" y="66910"/>
                </a:cubicBezTo>
                <a:close/>
                <a:moveTo>
                  <a:pt x="73517" y="91727"/>
                </a:moveTo>
                <a:lnTo>
                  <a:pt x="73517" y="91727"/>
                </a:lnTo>
                <a:cubicBezTo>
                  <a:pt x="67114" y="89214"/>
                  <a:pt x="67114" y="83560"/>
                  <a:pt x="67114" y="80732"/>
                </a:cubicBezTo>
                <a:cubicBezTo>
                  <a:pt x="67114" y="72565"/>
                  <a:pt x="69249" y="66910"/>
                  <a:pt x="71383" y="64083"/>
                </a:cubicBezTo>
                <a:cubicBezTo>
                  <a:pt x="73517" y="61256"/>
                  <a:pt x="75652" y="58429"/>
                  <a:pt x="79683" y="55916"/>
                </a:cubicBezTo>
                <a:cubicBezTo>
                  <a:pt x="79683" y="89214"/>
                  <a:pt x="79683" y="89214"/>
                  <a:pt x="79683" y="89214"/>
                </a:cubicBezTo>
                <a:cubicBezTo>
                  <a:pt x="77786" y="91727"/>
                  <a:pt x="75652" y="91727"/>
                  <a:pt x="73517" y="91727"/>
                </a:cubicBezTo>
                <a:close/>
                <a:moveTo>
                  <a:pt x="86086" y="86387"/>
                </a:moveTo>
                <a:lnTo>
                  <a:pt x="86086" y="86387"/>
                </a:lnTo>
                <a:cubicBezTo>
                  <a:pt x="86086" y="55916"/>
                  <a:pt x="86086" y="55916"/>
                  <a:pt x="86086" y="55916"/>
                </a:cubicBezTo>
                <a:cubicBezTo>
                  <a:pt x="88221" y="55916"/>
                  <a:pt x="88221" y="55916"/>
                  <a:pt x="88221" y="55916"/>
                </a:cubicBezTo>
                <a:cubicBezTo>
                  <a:pt x="92252" y="55916"/>
                  <a:pt x="96521" y="55916"/>
                  <a:pt x="98656" y="58429"/>
                </a:cubicBezTo>
                <a:cubicBezTo>
                  <a:pt x="102924" y="58429"/>
                  <a:pt x="94387" y="77905"/>
                  <a:pt x="86086" y="86387"/>
                </a:cubicBezTo>
                <a:close/>
                <a:moveTo>
                  <a:pt x="33675" y="27958"/>
                </a:moveTo>
                <a:lnTo>
                  <a:pt x="33675" y="27958"/>
                </a:lnTo>
                <a:cubicBezTo>
                  <a:pt x="33675" y="25130"/>
                  <a:pt x="33675" y="25130"/>
                  <a:pt x="33675" y="25130"/>
                </a:cubicBezTo>
                <a:cubicBezTo>
                  <a:pt x="20869" y="25130"/>
                  <a:pt x="20869" y="25130"/>
                  <a:pt x="20869" y="25130"/>
                </a:cubicBezTo>
                <a:cubicBezTo>
                  <a:pt x="20869" y="25130"/>
                  <a:pt x="20869" y="25130"/>
                  <a:pt x="20869" y="27958"/>
                </a:cubicBezTo>
                <a:cubicBezTo>
                  <a:pt x="18735" y="36439"/>
                  <a:pt x="0" y="111204"/>
                  <a:pt x="0" y="114031"/>
                </a:cubicBezTo>
                <a:lnTo>
                  <a:pt x="0" y="114031"/>
                </a:lnTo>
                <a:cubicBezTo>
                  <a:pt x="10434" y="114031"/>
                  <a:pt x="10434" y="114031"/>
                  <a:pt x="10434" y="114031"/>
                </a:cubicBezTo>
                <a:lnTo>
                  <a:pt x="10434" y="114031"/>
                </a:lnTo>
                <a:cubicBezTo>
                  <a:pt x="10434" y="111204"/>
                  <a:pt x="16837" y="86387"/>
                  <a:pt x="16837" y="86387"/>
                </a:cubicBezTo>
                <a:cubicBezTo>
                  <a:pt x="37944" y="86387"/>
                  <a:pt x="37944" y="86387"/>
                  <a:pt x="37944" y="86387"/>
                </a:cubicBezTo>
                <a:cubicBezTo>
                  <a:pt x="37944" y="86387"/>
                  <a:pt x="44110" y="111204"/>
                  <a:pt x="44110" y="114031"/>
                </a:cubicBezTo>
                <a:lnTo>
                  <a:pt x="44110" y="114031"/>
                </a:lnTo>
                <a:cubicBezTo>
                  <a:pt x="54545" y="114031"/>
                  <a:pt x="54545" y="114031"/>
                  <a:pt x="54545" y="114031"/>
                </a:cubicBezTo>
                <a:lnTo>
                  <a:pt x="54545" y="114031"/>
                </a:lnTo>
                <a:cubicBezTo>
                  <a:pt x="54545" y="111204"/>
                  <a:pt x="35810" y="36439"/>
                  <a:pt x="33675" y="27958"/>
                </a:cubicBezTo>
                <a:close/>
                <a:moveTo>
                  <a:pt x="18735" y="75078"/>
                </a:moveTo>
                <a:lnTo>
                  <a:pt x="18735" y="75078"/>
                </a:lnTo>
                <a:cubicBezTo>
                  <a:pt x="27509" y="36439"/>
                  <a:pt x="27509" y="36439"/>
                  <a:pt x="27509" y="36439"/>
                </a:cubicBezTo>
                <a:cubicBezTo>
                  <a:pt x="35810" y="75078"/>
                  <a:pt x="35810" y="75078"/>
                  <a:pt x="35810" y="75078"/>
                </a:cubicBezTo>
                <a:lnTo>
                  <a:pt x="18735" y="75078"/>
                </a:lnTo>
                <a:close/>
              </a:path>
            </a:pathLst>
          </a:custGeom>
          <a:solidFill>
            <a:schemeClr val="bg1"/>
          </a:solidFill>
          <a:ln>
            <a:noFill/>
          </a:ln>
          <a:effectLst>
            <a:outerShdw blurRad="63500" sx="102000" sy="102000" algn="ctr" rotWithShape="0">
              <a:prstClr val="black">
                <a:alpha val="40000"/>
              </a:prstClr>
            </a:outerShdw>
          </a:effectLst>
        </p:spPr>
        <p:txBody>
          <a:bodyPr lIns="45700" tIns="22850" rIns="45700" bIns="2285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sp>
        <p:nvSpPr>
          <p:cNvPr id="12" name="Shape 5151">
            <a:extLst>
              <a:ext uri="{FF2B5EF4-FFF2-40B4-BE49-F238E27FC236}">
                <a16:creationId xmlns:a16="http://schemas.microsoft.com/office/drawing/2014/main" id="{F27B8024-9C80-453D-88E6-FFA32E3CE981}"/>
              </a:ext>
            </a:extLst>
          </p:cNvPr>
          <p:cNvSpPr/>
          <p:nvPr/>
        </p:nvSpPr>
        <p:spPr>
          <a:xfrm>
            <a:off x="3491881" y="290754"/>
            <a:ext cx="516722" cy="355871"/>
          </a:xfrm>
          <a:custGeom>
            <a:avLst/>
            <a:gdLst/>
            <a:ahLst/>
            <a:cxnLst/>
            <a:rect l="0" t="0" r="0" b="0"/>
            <a:pathLst>
              <a:path w="120000" h="120000" extrusionOk="0">
                <a:moveTo>
                  <a:pt x="115731" y="66910"/>
                </a:moveTo>
                <a:lnTo>
                  <a:pt x="115731" y="66910"/>
                </a:lnTo>
                <a:cubicBezTo>
                  <a:pt x="111462" y="53089"/>
                  <a:pt x="102924" y="44607"/>
                  <a:pt x="88221" y="44607"/>
                </a:cubicBezTo>
                <a:cubicBezTo>
                  <a:pt x="88221" y="44607"/>
                  <a:pt x="88221" y="44607"/>
                  <a:pt x="86086" y="44607"/>
                </a:cubicBezTo>
                <a:cubicBezTo>
                  <a:pt x="86086" y="27958"/>
                  <a:pt x="86086" y="27958"/>
                  <a:pt x="86086" y="27958"/>
                </a:cubicBezTo>
                <a:lnTo>
                  <a:pt x="106956" y="25130"/>
                </a:lnTo>
                <a:cubicBezTo>
                  <a:pt x="109328" y="25130"/>
                  <a:pt x="109328" y="22303"/>
                  <a:pt x="109328" y="22303"/>
                </a:cubicBezTo>
                <a:cubicBezTo>
                  <a:pt x="109328" y="22303"/>
                  <a:pt x="106956" y="16649"/>
                  <a:pt x="106956" y="13821"/>
                </a:cubicBezTo>
                <a:cubicBezTo>
                  <a:pt x="106956" y="13821"/>
                  <a:pt x="106956" y="13821"/>
                  <a:pt x="105059" y="13821"/>
                </a:cubicBezTo>
                <a:lnTo>
                  <a:pt x="86086" y="16649"/>
                </a:lnTo>
                <a:cubicBezTo>
                  <a:pt x="86086" y="16649"/>
                  <a:pt x="86086" y="2827"/>
                  <a:pt x="86086" y="0"/>
                </a:cubicBezTo>
                <a:lnTo>
                  <a:pt x="86086" y="0"/>
                </a:lnTo>
                <a:cubicBezTo>
                  <a:pt x="83952" y="0"/>
                  <a:pt x="79683" y="0"/>
                  <a:pt x="79683" y="0"/>
                </a:cubicBezTo>
                <a:lnTo>
                  <a:pt x="77786" y="0"/>
                </a:lnTo>
                <a:cubicBezTo>
                  <a:pt x="77786" y="2827"/>
                  <a:pt x="79683" y="19476"/>
                  <a:pt x="79683" y="19476"/>
                </a:cubicBezTo>
                <a:lnTo>
                  <a:pt x="60948" y="22303"/>
                </a:lnTo>
                <a:lnTo>
                  <a:pt x="58814" y="25130"/>
                </a:lnTo>
                <a:lnTo>
                  <a:pt x="60948" y="33298"/>
                </a:lnTo>
                <a:lnTo>
                  <a:pt x="60948" y="33298"/>
                </a:lnTo>
                <a:cubicBezTo>
                  <a:pt x="63083" y="33298"/>
                  <a:pt x="79683" y="30471"/>
                  <a:pt x="79683" y="30471"/>
                </a:cubicBezTo>
                <a:cubicBezTo>
                  <a:pt x="79683" y="47434"/>
                  <a:pt x="79683" y="47434"/>
                  <a:pt x="79683" y="47434"/>
                </a:cubicBezTo>
                <a:cubicBezTo>
                  <a:pt x="73517" y="47434"/>
                  <a:pt x="69249" y="53089"/>
                  <a:pt x="65217" y="55916"/>
                </a:cubicBezTo>
                <a:cubicBezTo>
                  <a:pt x="60948" y="64083"/>
                  <a:pt x="58814" y="72565"/>
                  <a:pt x="58814" y="80732"/>
                </a:cubicBezTo>
                <a:cubicBezTo>
                  <a:pt x="58814" y="91727"/>
                  <a:pt x="65217" y="100209"/>
                  <a:pt x="73517" y="100209"/>
                </a:cubicBezTo>
                <a:cubicBezTo>
                  <a:pt x="90355" y="103036"/>
                  <a:pt x="102924" y="77905"/>
                  <a:pt x="106956" y="64083"/>
                </a:cubicBezTo>
                <a:cubicBezTo>
                  <a:pt x="113596" y="75078"/>
                  <a:pt x="106956" y="97382"/>
                  <a:pt x="94387" y="111204"/>
                </a:cubicBezTo>
                <a:lnTo>
                  <a:pt x="94387" y="111204"/>
                </a:lnTo>
                <a:lnTo>
                  <a:pt x="96521" y="116858"/>
                </a:lnTo>
                <a:cubicBezTo>
                  <a:pt x="98656" y="119685"/>
                  <a:pt x="98656" y="119685"/>
                  <a:pt x="98656" y="116858"/>
                </a:cubicBezTo>
                <a:cubicBezTo>
                  <a:pt x="113596" y="105863"/>
                  <a:pt x="119762" y="83560"/>
                  <a:pt x="115731" y="66910"/>
                </a:cubicBezTo>
                <a:close/>
                <a:moveTo>
                  <a:pt x="73517" y="91727"/>
                </a:moveTo>
                <a:lnTo>
                  <a:pt x="73517" y="91727"/>
                </a:lnTo>
                <a:cubicBezTo>
                  <a:pt x="67114" y="89214"/>
                  <a:pt x="67114" y="83560"/>
                  <a:pt x="67114" y="80732"/>
                </a:cubicBezTo>
                <a:cubicBezTo>
                  <a:pt x="67114" y="72565"/>
                  <a:pt x="69249" y="66910"/>
                  <a:pt x="71383" y="64083"/>
                </a:cubicBezTo>
                <a:cubicBezTo>
                  <a:pt x="73517" y="61256"/>
                  <a:pt x="75652" y="58429"/>
                  <a:pt x="79683" y="55916"/>
                </a:cubicBezTo>
                <a:cubicBezTo>
                  <a:pt x="79683" y="89214"/>
                  <a:pt x="79683" y="89214"/>
                  <a:pt x="79683" y="89214"/>
                </a:cubicBezTo>
                <a:cubicBezTo>
                  <a:pt x="77786" y="91727"/>
                  <a:pt x="75652" y="91727"/>
                  <a:pt x="73517" y="91727"/>
                </a:cubicBezTo>
                <a:close/>
                <a:moveTo>
                  <a:pt x="86086" y="86387"/>
                </a:moveTo>
                <a:lnTo>
                  <a:pt x="86086" y="86387"/>
                </a:lnTo>
                <a:cubicBezTo>
                  <a:pt x="86086" y="55916"/>
                  <a:pt x="86086" y="55916"/>
                  <a:pt x="86086" y="55916"/>
                </a:cubicBezTo>
                <a:cubicBezTo>
                  <a:pt x="88221" y="55916"/>
                  <a:pt x="88221" y="55916"/>
                  <a:pt x="88221" y="55916"/>
                </a:cubicBezTo>
                <a:cubicBezTo>
                  <a:pt x="92252" y="55916"/>
                  <a:pt x="96521" y="55916"/>
                  <a:pt x="98656" y="58429"/>
                </a:cubicBezTo>
                <a:cubicBezTo>
                  <a:pt x="102924" y="58429"/>
                  <a:pt x="94387" y="77905"/>
                  <a:pt x="86086" y="86387"/>
                </a:cubicBezTo>
                <a:close/>
                <a:moveTo>
                  <a:pt x="33675" y="27958"/>
                </a:moveTo>
                <a:lnTo>
                  <a:pt x="33675" y="27958"/>
                </a:lnTo>
                <a:cubicBezTo>
                  <a:pt x="33675" y="25130"/>
                  <a:pt x="33675" y="25130"/>
                  <a:pt x="33675" y="25130"/>
                </a:cubicBezTo>
                <a:cubicBezTo>
                  <a:pt x="20869" y="25130"/>
                  <a:pt x="20869" y="25130"/>
                  <a:pt x="20869" y="25130"/>
                </a:cubicBezTo>
                <a:cubicBezTo>
                  <a:pt x="20869" y="25130"/>
                  <a:pt x="20869" y="25130"/>
                  <a:pt x="20869" y="27958"/>
                </a:cubicBezTo>
                <a:cubicBezTo>
                  <a:pt x="18735" y="36439"/>
                  <a:pt x="0" y="111204"/>
                  <a:pt x="0" y="114031"/>
                </a:cubicBezTo>
                <a:lnTo>
                  <a:pt x="0" y="114031"/>
                </a:lnTo>
                <a:cubicBezTo>
                  <a:pt x="10434" y="114031"/>
                  <a:pt x="10434" y="114031"/>
                  <a:pt x="10434" y="114031"/>
                </a:cubicBezTo>
                <a:lnTo>
                  <a:pt x="10434" y="114031"/>
                </a:lnTo>
                <a:cubicBezTo>
                  <a:pt x="10434" y="111204"/>
                  <a:pt x="16837" y="86387"/>
                  <a:pt x="16837" y="86387"/>
                </a:cubicBezTo>
                <a:cubicBezTo>
                  <a:pt x="37944" y="86387"/>
                  <a:pt x="37944" y="86387"/>
                  <a:pt x="37944" y="86387"/>
                </a:cubicBezTo>
                <a:cubicBezTo>
                  <a:pt x="37944" y="86387"/>
                  <a:pt x="44110" y="111204"/>
                  <a:pt x="44110" y="114031"/>
                </a:cubicBezTo>
                <a:lnTo>
                  <a:pt x="44110" y="114031"/>
                </a:lnTo>
                <a:cubicBezTo>
                  <a:pt x="54545" y="114031"/>
                  <a:pt x="54545" y="114031"/>
                  <a:pt x="54545" y="114031"/>
                </a:cubicBezTo>
                <a:lnTo>
                  <a:pt x="54545" y="114031"/>
                </a:lnTo>
                <a:cubicBezTo>
                  <a:pt x="54545" y="111204"/>
                  <a:pt x="35810" y="36439"/>
                  <a:pt x="33675" y="27958"/>
                </a:cubicBezTo>
                <a:close/>
                <a:moveTo>
                  <a:pt x="18735" y="75078"/>
                </a:moveTo>
                <a:lnTo>
                  <a:pt x="18735" y="75078"/>
                </a:lnTo>
                <a:cubicBezTo>
                  <a:pt x="27509" y="36439"/>
                  <a:pt x="27509" y="36439"/>
                  <a:pt x="27509" y="36439"/>
                </a:cubicBezTo>
                <a:cubicBezTo>
                  <a:pt x="35810" y="75078"/>
                  <a:pt x="35810" y="75078"/>
                  <a:pt x="35810" y="75078"/>
                </a:cubicBezTo>
                <a:lnTo>
                  <a:pt x="18735" y="75078"/>
                </a:lnTo>
                <a:close/>
              </a:path>
            </a:pathLst>
          </a:custGeom>
          <a:solidFill>
            <a:schemeClr val="bg1"/>
          </a:solidFill>
          <a:ln>
            <a:noFill/>
          </a:ln>
          <a:effectLst>
            <a:outerShdw blurRad="63500" sx="102000" sy="102000" algn="ctr" rotWithShape="0">
              <a:prstClr val="black">
                <a:alpha val="40000"/>
              </a:prstClr>
            </a:outerShdw>
          </a:effectLst>
        </p:spPr>
        <p:txBody>
          <a:bodyPr lIns="45700" tIns="22850" rIns="45700" bIns="2285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sp>
        <p:nvSpPr>
          <p:cNvPr id="16" name="Shape 5151">
            <a:extLst>
              <a:ext uri="{FF2B5EF4-FFF2-40B4-BE49-F238E27FC236}">
                <a16:creationId xmlns:a16="http://schemas.microsoft.com/office/drawing/2014/main" id="{E2BBC93A-359D-4B52-BE05-8DE7FA44031F}"/>
              </a:ext>
            </a:extLst>
          </p:cNvPr>
          <p:cNvSpPr/>
          <p:nvPr/>
        </p:nvSpPr>
        <p:spPr>
          <a:xfrm>
            <a:off x="8261586" y="4371950"/>
            <a:ext cx="590491" cy="464220"/>
          </a:xfrm>
          <a:custGeom>
            <a:avLst/>
            <a:gdLst/>
            <a:ahLst/>
            <a:cxnLst/>
            <a:rect l="0" t="0" r="0" b="0"/>
            <a:pathLst>
              <a:path w="120000" h="120000" extrusionOk="0">
                <a:moveTo>
                  <a:pt x="115731" y="66910"/>
                </a:moveTo>
                <a:lnTo>
                  <a:pt x="115731" y="66910"/>
                </a:lnTo>
                <a:cubicBezTo>
                  <a:pt x="111462" y="53089"/>
                  <a:pt x="102924" y="44607"/>
                  <a:pt x="88221" y="44607"/>
                </a:cubicBezTo>
                <a:cubicBezTo>
                  <a:pt x="88221" y="44607"/>
                  <a:pt x="88221" y="44607"/>
                  <a:pt x="86086" y="44607"/>
                </a:cubicBezTo>
                <a:cubicBezTo>
                  <a:pt x="86086" y="27958"/>
                  <a:pt x="86086" y="27958"/>
                  <a:pt x="86086" y="27958"/>
                </a:cubicBezTo>
                <a:lnTo>
                  <a:pt x="106956" y="25130"/>
                </a:lnTo>
                <a:cubicBezTo>
                  <a:pt x="109328" y="25130"/>
                  <a:pt x="109328" y="22303"/>
                  <a:pt x="109328" y="22303"/>
                </a:cubicBezTo>
                <a:cubicBezTo>
                  <a:pt x="109328" y="22303"/>
                  <a:pt x="106956" y="16649"/>
                  <a:pt x="106956" y="13821"/>
                </a:cubicBezTo>
                <a:cubicBezTo>
                  <a:pt x="106956" y="13821"/>
                  <a:pt x="106956" y="13821"/>
                  <a:pt x="105059" y="13821"/>
                </a:cubicBezTo>
                <a:lnTo>
                  <a:pt x="86086" y="16649"/>
                </a:lnTo>
                <a:cubicBezTo>
                  <a:pt x="86086" y="16649"/>
                  <a:pt x="86086" y="2827"/>
                  <a:pt x="86086" y="0"/>
                </a:cubicBezTo>
                <a:lnTo>
                  <a:pt x="86086" y="0"/>
                </a:lnTo>
                <a:cubicBezTo>
                  <a:pt x="83952" y="0"/>
                  <a:pt x="79683" y="0"/>
                  <a:pt x="79683" y="0"/>
                </a:cubicBezTo>
                <a:lnTo>
                  <a:pt x="77786" y="0"/>
                </a:lnTo>
                <a:cubicBezTo>
                  <a:pt x="77786" y="2827"/>
                  <a:pt x="79683" y="19476"/>
                  <a:pt x="79683" y="19476"/>
                </a:cubicBezTo>
                <a:lnTo>
                  <a:pt x="60948" y="22303"/>
                </a:lnTo>
                <a:lnTo>
                  <a:pt x="58814" y="25130"/>
                </a:lnTo>
                <a:lnTo>
                  <a:pt x="60948" y="33298"/>
                </a:lnTo>
                <a:lnTo>
                  <a:pt x="60948" y="33298"/>
                </a:lnTo>
                <a:cubicBezTo>
                  <a:pt x="63083" y="33298"/>
                  <a:pt x="79683" y="30471"/>
                  <a:pt x="79683" y="30471"/>
                </a:cubicBezTo>
                <a:cubicBezTo>
                  <a:pt x="79683" y="47434"/>
                  <a:pt x="79683" y="47434"/>
                  <a:pt x="79683" y="47434"/>
                </a:cubicBezTo>
                <a:cubicBezTo>
                  <a:pt x="73517" y="47434"/>
                  <a:pt x="69249" y="53089"/>
                  <a:pt x="65217" y="55916"/>
                </a:cubicBezTo>
                <a:cubicBezTo>
                  <a:pt x="60948" y="64083"/>
                  <a:pt x="58814" y="72565"/>
                  <a:pt x="58814" y="80732"/>
                </a:cubicBezTo>
                <a:cubicBezTo>
                  <a:pt x="58814" y="91727"/>
                  <a:pt x="65217" y="100209"/>
                  <a:pt x="73517" y="100209"/>
                </a:cubicBezTo>
                <a:cubicBezTo>
                  <a:pt x="90355" y="103036"/>
                  <a:pt x="102924" y="77905"/>
                  <a:pt x="106956" y="64083"/>
                </a:cubicBezTo>
                <a:cubicBezTo>
                  <a:pt x="113596" y="75078"/>
                  <a:pt x="106956" y="97382"/>
                  <a:pt x="94387" y="111204"/>
                </a:cubicBezTo>
                <a:lnTo>
                  <a:pt x="94387" y="111204"/>
                </a:lnTo>
                <a:lnTo>
                  <a:pt x="96521" y="116858"/>
                </a:lnTo>
                <a:cubicBezTo>
                  <a:pt x="98656" y="119685"/>
                  <a:pt x="98656" y="119685"/>
                  <a:pt x="98656" y="116858"/>
                </a:cubicBezTo>
                <a:cubicBezTo>
                  <a:pt x="113596" y="105863"/>
                  <a:pt x="119762" y="83560"/>
                  <a:pt x="115731" y="66910"/>
                </a:cubicBezTo>
                <a:close/>
                <a:moveTo>
                  <a:pt x="73517" y="91727"/>
                </a:moveTo>
                <a:lnTo>
                  <a:pt x="73517" y="91727"/>
                </a:lnTo>
                <a:cubicBezTo>
                  <a:pt x="67114" y="89214"/>
                  <a:pt x="67114" y="83560"/>
                  <a:pt x="67114" y="80732"/>
                </a:cubicBezTo>
                <a:cubicBezTo>
                  <a:pt x="67114" y="72565"/>
                  <a:pt x="69249" y="66910"/>
                  <a:pt x="71383" y="64083"/>
                </a:cubicBezTo>
                <a:cubicBezTo>
                  <a:pt x="73517" y="61256"/>
                  <a:pt x="75652" y="58429"/>
                  <a:pt x="79683" y="55916"/>
                </a:cubicBezTo>
                <a:cubicBezTo>
                  <a:pt x="79683" y="89214"/>
                  <a:pt x="79683" y="89214"/>
                  <a:pt x="79683" y="89214"/>
                </a:cubicBezTo>
                <a:cubicBezTo>
                  <a:pt x="77786" y="91727"/>
                  <a:pt x="75652" y="91727"/>
                  <a:pt x="73517" y="91727"/>
                </a:cubicBezTo>
                <a:close/>
                <a:moveTo>
                  <a:pt x="86086" y="86387"/>
                </a:moveTo>
                <a:lnTo>
                  <a:pt x="86086" y="86387"/>
                </a:lnTo>
                <a:cubicBezTo>
                  <a:pt x="86086" y="55916"/>
                  <a:pt x="86086" y="55916"/>
                  <a:pt x="86086" y="55916"/>
                </a:cubicBezTo>
                <a:cubicBezTo>
                  <a:pt x="88221" y="55916"/>
                  <a:pt x="88221" y="55916"/>
                  <a:pt x="88221" y="55916"/>
                </a:cubicBezTo>
                <a:cubicBezTo>
                  <a:pt x="92252" y="55916"/>
                  <a:pt x="96521" y="55916"/>
                  <a:pt x="98656" y="58429"/>
                </a:cubicBezTo>
                <a:cubicBezTo>
                  <a:pt x="102924" y="58429"/>
                  <a:pt x="94387" y="77905"/>
                  <a:pt x="86086" y="86387"/>
                </a:cubicBezTo>
                <a:close/>
                <a:moveTo>
                  <a:pt x="33675" y="27958"/>
                </a:moveTo>
                <a:lnTo>
                  <a:pt x="33675" y="27958"/>
                </a:lnTo>
                <a:cubicBezTo>
                  <a:pt x="33675" y="25130"/>
                  <a:pt x="33675" y="25130"/>
                  <a:pt x="33675" y="25130"/>
                </a:cubicBezTo>
                <a:cubicBezTo>
                  <a:pt x="20869" y="25130"/>
                  <a:pt x="20869" y="25130"/>
                  <a:pt x="20869" y="25130"/>
                </a:cubicBezTo>
                <a:cubicBezTo>
                  <a:pt x="20869" y="25130"/>
                  <a:pt x="20869" y="25130"/>
                  <a:pt x="20869" y="27958"/>
                </a:cubicBezTo>
                <a:cubicBezTo>
                  <a:pt x="18735" y="36439"/>
                  <a:pt x="0" y="111204"/>
                  <a:pt x="0" y="114031"/>
                </a:cubicBezTo>
                <a:lnTo>
                  <a:pt x="0" y="114031"/>
                </a:lnTo>
                <a:cubicBezTo>
                  <a:pt x="10434" y="114031"/>
                  <a:pt x="10434" y="114031"/>
                  <a:pt x="10434" y="114031"/>
                </a:cubicBezTo>
                <a:lnTo>
                  <a:pt x="10434" y="114031"/>
                </a:lnTo>
                <a:cubicBezTo>
                  <a:pt x="10434" y="111204"/>
                  <a:pt x="16837" y="86387"/>
                  <a:pt x="16837" y="86387"/>
                </a:cubicBezTo>
                <a:cubicBezTo>
                  <a:pt x="37944" y="86387"/>
                  <a:pt x="37944" y="86387"/>
                  <a:pt x="37944" y="86387"/>
                </a:cubicBezTo>
                <a:cubicBezTo>
                  <a:pt x="37944" y="86387"/>
                  <a:pt x="44110" y="111204"/>
                  <a:pt x="44110" y="114031"/>
                </a:cubicBezTo>
                <a:lnTo>
                  <a:pt x="44110" y="114031"/>
                </a:lnTo>
                <a:cubicBezTo>
                  <a:pt x="54545" y="114031"/>
                  <a:pt x="54545" y="114031"/>
                  <a:pt x="54545" y="114031"/>
                </a:cubicBezTo>
                <a:lnTo>
                  <a:pt x="54545" y="114031"/>
                </a:lnTo>
                <a:cubicBezTo>
                  <a:pt x="54545" y="111204"/>
                  <a:pt x="35810" y="36439"/>
                  <a:pt x="33675" y="27958"/>
                </a:cubicBezTo>
                <a:close/>
                <a:moveTo>
                  <a:pt x="18735" y="75078"/>
                </a:moveTo>
                <a:lnTo>
                  <a:pt x="18735" y="75078"/>
                </a:lnTo>
                <a:cubicBezTo>
                  <a:pt x="27509" y="36439"/>
                  <a:pt x="27509" y="36439"/>
                  <a:pt x="27509" y="36439"/>
                </a:cubicBezTo>
                <a:cubicBezTo>
                  <a:pt x="35810" y="75078"/>
                  <a:pt x="35810" y="75078"/>
                  <a:pt x="35810" y="75078"/>
                </a:cubicBezTo>
                <a:lnTo>
                  <a:pt x="18735" y="75078"/>
                </a:lnTo>
                <a:close/>
              </a:path>
            </a:pathLst>
          </a:custGeom>
          <a:solidFill>
            <a:schemeClr val="bg1"/>
          </a:solidFill>
          <a:ln>
            <a:noFill/>
          </a:ln>
          <a:effectLst>
            <a:outerShdw blurRad="63500" sx="102000" sy="102000" algn="ctr" rotWithShape="0">
              <a:prstClr val="black">
                <a:alpha val="40000"/>
              </a:prstClr>
            </a:outerShdw>
          </a:effectLst>
        </p:spPr>
        <p:txBody>
          <a:bodyPr lIns="45700" tIns="22850" rIns="45700" bIns="2285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sp>
        <p:nvSpPr>
          <p:cNvPr id="18" name="Shape 5151">
            <a:extLst>
              <a:ext uri="{FF2B5EF4-FFF2-40B4-BE49-F238E27FC236}">
                <a16:creationId xmlns:a16="http://schemas.microsoft.com/office/drawing/2014/main" id="{F455256B-2797-405B-9373-710EE2AE8845}"/>
              </a:ext>
            </a:extLst>
          </p:cNvPr>
          <p:cNvSpPr/>
          <p:nvPr/>
        </p:nvSpPr>
        <p:spPr>
          <a:xfrm>
            <a:off x="305278" y="4107145"/>
            <a:ext cx="528581" cy="349403"/>
          </a:xfrm>
          <a:custGeom>
            <a:avLst/>
            <a:gdLst/>
            <a:ahLst/>
            <a:cxnLst/>
            <a:rect l="0" t="0" r="0" b="0"/>
            <a:pathLst>
              <a:path w="120000" h="120000" extrusionOk="0">
                <a:moveTo>
                  <a:pt x="115731" y="66910"/>
                </a:moveTo>
                <a:lnTo>
                  <a:pt x="115731" y="66910"/>
                </a:lnTo>
                <a:cubicBezTo>
                  <a:pt x="111462" y="53089"/>
                  <a:pt x="102924" y="44607"/>
                  <a:pt x="88221" y="44607"/>
                </a:cubicBezTo>
                <a:cubicBezTo>
                  <a:pt x="88221" y="44607"/>
                  <a:pt x="88221" y="44607"/>
                  <a:pt x="86086" y="44607"/>
                </a:cubicBezTo>
                <a:cubicBezTo>
                  <a:pt x="86086" y="27958"/>
                  <a:pt x="86086" y="27958"/>
                  <a:pt x="86086" y="27958"/>
                </a:cubicBezTo>
                <a:lnTo>
                  <a:pt x="106956" y="25130"/>
                </a:lnTo>
                <a:cubicBezTo>
                  <a:pt x="109328" y="25130"/>
                  <a:pt x="109328" y="22303"/>
                  <a:pt x="109328" y="22303"/>
                </a:cubicBezTo>
                <a:cubicBezTo>
                  <a:pt x="109328" y="22303"/>
                  <a:pt x="106956" y="16649"/>
                  <a:pt x="106956" y="13821"/>
                </a:cubicBezTo>
                <a:cubicBezTo>
                  <a:pt x="106956" y="13821"/>
                  <a:pt x="106956" y="13821"/>
                  <a:pt x="105059" y="13821"/>
                </a:cubicBezTo>
                <a:lnTo>
                  <a:pt x="86086" y="16649"/>
                </a:lnTo>
                <a:cubicBezTo>
                  <a:pt x="86086" y="16649"/>
                  <a:pt x="86086" y="2827"/>
                  <a:pt x="86086" y="0"/>
                </a:cubicBezTo>
                <a:lnTo>
                  <a:pt x="86086" y="0"/>
                </a:lnTo>
                <a:cubicBezTo>
                  <a:pt x="83952" y="0"/>
                  <a:pt x="79683" y="0"/>
                  <a:pt x="79683" y="0"/>
                </a:cubicBezTo>
                <a:lnTo>
                  <a:pt x="77786" y="0"/>
                </a:lnTo>
                <a:cubicBezTo>
                  <a:pt x="77786" y="2827"/>
                  <a:pt x="79683" y="19476"/>
                  <a:pt x="79683" y="19476"/>
                </a:cubicBezTo>
                <a:lnTo>
                  <a:pt x="60948" y="22303"/>
                </a:lnTo>
                <a:lnTo>
                  <a:pt x="58814" y="25130"/>
                </a:lnTo>
                <a:lnTo>
                  <a:pt x="60948" y="33298"/>
                </a:lnTo>
                <a:lnTo>
                  <a:pt x="60948" y="33298"/>
                </a:lnTo>
                <a:cubicBezTo>
                  <a:pt x="63083" y="33298"/>
                  <a:pt x="79683" y="30471"/>
                  <a:pt x="79683" y="30471"/>
                </a:cubicBezTo>
                <a:cubicBezTo>
                  <a:pt x="79683" y="47434"/>
                  <a:pt x="79683" y="47434"/>
                  <a:pt x="79683" y="47434"/>
                </a:cubicBezTo>
                <a:cubicBezTo>
                  <a:pt x="73517" y="47434"/>
                  <a:pt x="69249" y="53089"/>
                  <a:pt x="65217" y="55916"/>
                </a:cubicBezTo>
                <a:cubicBezTo>
                  <a:pt x="60948" y="64083"/>
                  <a:pt x="58814" y="72565"/>
                  <a:pt x="58814" y="80732"/>
                </a:cubicBezTo>
                <a:cubicBezTo>
                  <a:pt x="58814" y="91727"/>
                  <a:pt x="65217" y="100209"/>
                  <a:pt x="73517" y="100209"/>
                </a:cubicBezTo>
                <a:cubicBezTo>
                  <a:pt x="90355" y="103036"/>
                  <a:pt x="102924" y="77905"/>
                  <a:pt x="106956" y="64083"/>
                </a:cubicBezTo>
                <a:cubicBezTo>
                  <a:pt x="113596" y="75078"/>
                  <a:pt x="106956" y="97382"/>
                  <a:pt x="94387" y="111204"/>
                </a:cubicBezTo>
                <a:lnTo>
                  <a:pt x="94387" y="111204"/>
                </a:lnTo>
                <a:lnTo>
                  <a:pt x="96521" y="116858"/>
                </a:lnTo>
                <a:cubicBezTo>
                  <a:pt x="98656" y="119685"/>
                  <a:pt x="98656" y="119685"/>
                  <a:pt x="98656" y="116858"/>
                </a:cubicBezTo>
                <a:cubicBezTo>
                  <a:pt x="113596" y="105863"/>
                  <a:pt x="119762" y="83560"/>
                  <a:pt x="115731" y="66910"/>
                </a:cubicBezTo>
                <a:close/>
                <a:moveTo>
                  <a:pt x="73517" y="91727"/>
                </a:moveTo>
                <a:lnTo>
                  <a:pt x="73517" y="91727"/>
                </a:lnTo>
                <a:cubicBezTo>
                  <a:pt x="67114" y="89214"/>
                  <a:pt x="67114" y="83560"/>
                  <a:pt x="67114" y="80732"/>
                </a:cubicBezTo>
                <a:cubicBezTo>
                  <a:pt x="67114" y="72565"/>
                  <a:pt x="69249" y="66910"/>
                  <a:pt x="71383" y="64083"/>
                </a:cubicBezTo>
                <a:cubicBezTo>
                  <a:pt x="73517" y="61256"/>
                  <a:pt x="75652" y="58429"/>
                  <a:pt x="79683" y="55916"/>
                </a:cubicBezTo>
                <a:cubicBezTo>
                  <a:pt x="79683" y="89214"/>
                  <a:pt x="79683" y="89214"/>
                  <a:pt x="79683" y="89214"/>
                </a:cubicBezTo>
                <a:cubicBezTo>
                  <a:pt x="77786" y="91727"/>
                  <a:pt x="75652" y="91727"/>
                  <a:pt x="73517" y="91727"/>
                </a:cubicBezTo>
                <a:close/>
                <a:moveTo>
                  <a:pt x="86086" y="86387"/>
                </a:moveTo>
                <a:lnTo>
                  <a:pt x="86086" y="86387"/>
                </a:lnTo>
                <a:cubicBezTo>
                  <a:pt x="86086" y="55916"/>
                  <a:pt x="86086" y="55916"/>
                  <a:pt x="86086" y="55916"/>
                </a:cubicBezTo>
                <a:cubicBezTo>
                  <a:pt x="88221" y="55916"/>
                  <a:pt x="88221" y="55916"/>
                  <a:pt x="88221" y="55916"/>
                </a:cubicBezTo>
                <a:cubicBezTo>
                  <a:pt x="92252" y="55916"/>
                  <a:pt x="96521" y="55916"/>
                  <a:pt x="98656" y="58429"/>
                </a:cubicBezTo>
                <a:cubicBezTo>
                  <a:pt x="102924" y="58429"/>
                  <a:pt x="94387" y="77905"/>
                  <a:pt x="86086" y="86387"/>
                </a:cubicBezTo>
                <a:close/>
                <a:moveTo>
                  <a:pt x="33675" y="27958"/>
                </a:moveTo>
                <a:lnTo>
                  <a:pt x="33675" y="27958"/>
                </a:lnTo>
                <a:cubicBezTo>
                  <a:pt x="33675" y="25130"/>
                  <a:pt x="33675" y="25130"/>
                  <a:pt x="33675" y="25130"/>
                </a:cubicBezTo>
                <a:cubicBezTo>
                  <a:pt x="20869" y="25130"/>
                  <a:pt x="20869" y="25130"/>
                  <a:pt x="20869" y="25130"/>
                </a:cubicBezTo>
                <a:cubicBezTo>
                  <a:pt x="20869" y="25130"/>
                  <a:pt x="20869" y="25130"/>
                  <a:pt x="20869" y="27958"/>
                </a:cubicBezTo>
                <a:cubicBezTo>
                  <a:pt x="18735" y="36439"/>
                  <a:pt x="0" y="111204"/>
                  <a:pt x="0" y="114031"/>
                </a:cubicBezTo>
                <a:lnTo>
                  <a:pt x="0" y="114031"/>
                </a:lnTo>
                <a:cubicBezTo>
                  <a:pt x="10434" y="114031"/>
                  <a:pt x="10434" y="114031"/>
                  <a:pt x="10434" y="114031"/>
                </a:cubicBezTo>
                <a:lnTo>
                  <a:pt x="10434" y="114031"/>
                </a:lnTo>
                <a:cubicBezTo>
                  <a:pt x="10434" y="111204"/>
                  <a:pt x="16837" y="86387"/>
                  <a:pt x="16837" y="86387"/>
                </a:cubicBezTo>
                <a:cubicBezTo>
                  <a:pt x="37944" y="86387"/>
                  <a:pt x="37944" y="86387"/>
                  <a:pt x="37944" y="86387"/>
                </a:cubicBezTo>
                <a:cubicBezTo>
                  <a:pt x="37944" y="86387"/>
                  <a:pt x="44110" y="111204"/>
                  <a:pt x="44110" y="114031"/>
                </a:cubicBezTo>
                <a:lnTo>
                  <a:pt x="44110" y="114031"/>
                </a:lnTo>
                <a:cubicBezTo>
                  <a:pt x="54545" y="114031"/>
                  <a:pt x="54545" y="114031"/>
                  <a:pt x="54545" y="114031"/>
                </a:cubicBezTo>
                <a:lnTo>
                  <a:pt x="54545" y="114031"/>
                </a:lnTo>
                <a:cubicBezTo>
                  <a:pt x="54545" y="111204"/>
                  <a:pt x="35810" y="36439"/>
                  <a:pt x="33675" y="27958"/>
                </a:cubicBezTo>
                <a:close/>
                <a:moveTo>
                  <a:pt x="18735" y="75078"/>
                </a:moveTo>
                <a:lnTo>
                  <a:pt x="18735" y="75078"/>
                </a:lnTo>
                <a:cubicBezTo>
                  <a:pt x="27509" y="36439"/>
                  <a:pt x="27509" y="36439"/>
                  <a:pt x="27509" y="36439"/>
                </a:cubicBezTo>
                <a:cubicBezTo>
                  <a:pt x="35810" y="75078"/>
                  <a:pt x="35810" y="75078"/>
                  <a:pt x="35810" y="75078"/>
                </a:cubicBezTo>
                <a:lnTo>
                  <a:pt x="18735" y="75078"/>
                </a:lnTo>
                <a:close/>
              </a:path>
            </a:pathLst>
          </a:custGeom>
          <a:solidFill>
            <a:schemeClr val="bg1"/>
          </a:solidFill>
          <a:ln>
            <a:noFill/>
          </a:ln>
          <a:effectLst>
            <a:outerShdw blurRad="63500" sx="102000" sy="102000" algn="ctr" rotWithShape="0">
              <a:prstClr val="black">
                <a:alpha val="40000"/>
              </a:prstClr>
            </a:outerShdw>
          </a:effectLst>
        </p:spPr>
        <p:txBody>
          <a:bodyPr lIns="45700" tIns="22850" rIns="45700" bIns="2285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grpSp>
        <p:nvGrpSpPr>
          <p:cNvPr id="10" name="Group 9">
            <a:extLst>
              <a:ext uri="{FF2B5EF4-FFF2-40B4-BE49-F238E27FC236}">
                <a16:creationId xmlns:a16="http://schemas.microsoft.com/office/drawing/2014/main" id="{7EBA83DB-54EE-4FAC-9F7F-CA6CC42FDB0F}"/>
              </a:ext>
            </a:extLst>
          </p:cNvPr>
          <p:cNvGrpSpPr/>
          <p:nvPr/>
        </p:nvGrpSpPr>
        <p:grpSpPr>
          <a:xfrm>
            <a:off x="3750242" y="4496874"/>
            <a:ext cx="2532739" cy="305931"/>
            <a:chOff x="242788" y="5520328"/>
            <a:chExt cx="3208365" cy="369332"/>
          </a:xfrm>
        </p:grpSpPr>
        <p:pic>
          <p:nvPicPr>
            <p:cNvPr id="11" name="Picture 10">
              <a:extLst>
                <a:ext uri="{FF2B5EF4-FFF2-40B4-BE49-F238E27FC236}">
                  <a16:creationId xmlns:a16="http://schemas.microsoft.com/office/drawing/2014/main" id="{D31F2271-735D-4D61-80D1-F73AC3E295E9}"/>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13"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800" dirty="0">
                  <a:solidFill>
                    <a:schemeClr val="bg1"/>
                  </a:solidFill>
                </a:rPr>
                <a:t>YUNI SARI AMALIA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a:solidFill>
                  <a:schemeClr val="bg1"/>
                </a:solidFill>
              </a:rPr>
              <a:t>Types </a:t>
            </a:r>
            <a:r>
              <a:rPr lang="en-US" dirty="0">
                <a:solidFill>
                  <a:schemeClr val="bg1"/>
                </a:solidFill>
              </a:rPr>
              <a:t>of Texts</a:t>
            </a:r>
            <a:r>
              <a:rPr lang="id-ID" dirty="0">
                <a:solidFill>
                  <a:schemeClr val="bg1"/>
                </a:solidFill>
              </a:rPr>
              <a:t> </a:t>
            </a:r>
            <a:br>
              <a:rPr lang="en-US" dirty="0">
                <a:solidFill>
                  <a:schemeClr val="bg1"/>
                </a:solidFill>
              </a:rPr>
            </a:br>
            <a:r>
              <a:rPr lang="en-US" dirty="0">
                <a:solidFill>
                  <a:schemeClr val="bg1"/>
                </a:solidFill>
              </a:rPr>
              <a:t>W</a:t>
            </a:r>
            <a:r>
              <a:rPr lang="id-ID" dirty="0">
                <a:solidFill>
                  <a:schemeClr val="bg1"/>
                </a:solidFill>
              </a:rPr>
              <a:t>hich one(s) are suitable for academic use?</a:t>
            </a:r>
          </a:p>
        </p:txBody>
      </p:sp>
      <p:grpSp>
        <p:nvGrpSpPr>
          <p:cNvPr id="4" name="Textbook">
            <a:extLst>
              <a:ext uri="{FF2B5EF4-FFF2-40B4-BE49-F238E27FC236}">
                <a16:creationId xmlns:a16="http://schemas.microsoft.com/office/drawing/2014/main" id="{2F364A49-2A83-4F62-ACE8-69C281949D41}"/>
              </a:ext>
            </a:extLst>
          </p:cNvPr>
          <p:cNvGrpSpPr/>
          <p:nvPr/>
        </p:nvGrpSpPr>
        <p:grpSpPr>
          <a:xfrm>
            <a:off x="1115616" y="1131590"/>
            <a:ext cx="2808312" cy="1062465"/>
            <a:chOff x="179512" y="1200151"/>
            <a:chExt cx="3024336" cy="1172274"/>
          </a:xfrm>
        </p:grpSpPr>
        <p:sp>
          <p:nvSpPr>
            <p:cNvPr id="5" name="Outer Oval">
              <a:extLst>
                <a:ext uri="{FF2B5EF4-FFF2-40B4-BE49-F238E27FC236}">
                  <a16:creationId xmlns:a16="http://schemas.microsoft.com/office/drawing/2014/main" id="{F78DDE92-3BEA-4970-ADB3-C3B748236909}"/>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uter Rectangle">
              <a:extLst>
                <a:ext uri="{FF2B5EF4-FFF2-40B4-BE49-F238E27FC236}">
                  <a16:creationId xmlns:a16="http://schemas.microsoft.com/office/drawing/2014/main" id="{FD950E2F-DB87-45BB-A627-5D308B8493D4}"/>
                </a:ext>
              </a:extLst>
            </p:cNvPr>
            <p:cNvSpPr/>
            <p:nvPr/>
          </p:nvSpPr>
          <p:spPr>
            <a:xfrm>
              <a:off x="555030" y="1200151"/>
              <a:ext cx="2648818"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nner Rectangle/Text">
              <a:extLst>
                <a:ext uri="{FF2B5EF4-FFF2-40B4-BE49-F238E27FC236}">
                  <a16:creationId xmlns:a16="http://schemas.microsoft.com/office/drawing/2014/main" id="{E82023D0-3768-4C8C-869B-B9BE8F25E5FD}"/>
                </a:ext>
              </a:extLst>
            </p:cNvPr>
            <p:cNvSpPr/>
            <p:nvPr/>
          </p:nvSpPr>
          <p:spPr>
            <a:xfrm>
              <a:off x="596755" y="1274603"/>
              <a:ext cx="2516916"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Textbook</a:t>
              </a:r>
              <a:endParaRPr lang="en-US" dirty="0"/>
            </a:p>
          </p:txBody>
        </p:sp>
        <p:sp>
          <p:nvSpPr>
            <p:cNvPr id="8" name="Inner Oval">
              <a:extLst>
                <a:ext uri="{FF2B5EF4-FFF2-40B4-BE49-F238E27FC236}">
                  <a16:creationId xmlns:a16="http://schemas.microsoft.com/office/drawing/2014/main" id="{EE196682-8359-48FA-80DC-56CAF01EC330}"/>
                </a:ext>
              </a:extLst>
            </p:cNvPr>
            <p:cNvSpPr/>
            <p:nvPr/>
          </p:nvSpPr>
          <p:spPr>
            <a:xfrm>
              <a:off x="262961" y="1274602"/>
              <a:ext cx="1023372" cy="1023372"/>
            </a:xfrm>
            <a:prstGeom prst="ellipse">
              <a:avLst/>
            </a:prstGeom>
            <a: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ders Oval">
              <a:extLst>
                <a:ext uri="{FF2B5EF4-FFF2-40B4-BE49-F238E27FC236}">
                  <a16:creationId xmlns:a16="http://schemas.microsoft.com/office/drawing/2014/main" id="{5C9A8A06-379C-4DD1-B28D-8F3CCB68981A}"/>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10" name="Website">
            <a:extLst>
              <a:ext uri="{FF2B5EF4-FFF2-40B4-BE49-F238E27FC236}">
                <a16:creationId xmlns:a16="http://schemas.microsoft.com/office/drawing/2014/main" id="{E8BD79FD-2995-43C2-908D-7805CC7A36FC}"/>
              </a:ext>
            </a:extLst>
          </p:cNvPr>
          <p:cNvGrpSpPr/>
          <p:nvPr/>
        </p:nvGrpSpPr>
        <p:grpSpPr>
          <a:xfrm>
            <a:off x="1115616" y="2301373"/>
            <a:ext cx="2808312" cy="1062465"/>
            <a:chOff x="179512" y="1200151"/>
            <a:chExt cx="3024336" cy="1172274"/>
          </a:xfrm>
        </p:grpSpPr>
        <p:sp>
          <p:nvSpPr>
            <p:cNvPr id="11" name="Outer Oval">
              <a:extLst>
                <a:ext uri="{FF2B5EF4-FFF2-40B4-BE49-F238E27FC236}">
                  <a16:creationId xmlns:a16="http://schemas.microsoft.com/office/drawing/2014/main" id="{2BD6D9EA-C38E-441C-A160-2A5CDFD5313C}"/>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uter Rectangle">
              <a:extLst>
                <a:ext uri="{FF2B5EF4-FFF2-40B4-BE49-F238E27FC236}">
                  <a16:creationId xmlns:a16="http://schemas.microsoft.com/office/drawing/2014/main" id="{ACE31B71-F852-44AB-9FAF-89BC0778DF8A}"/>
                </a:ext>
              </a:extLst>
            </p:cNvPr>
            <p:cNvSpPr/>
            <p:nvPr/>
          </p:nvSpPr>
          <p:spPr>
            <a:xfrm>
              <a:off x="555030" y="1200151"/>
              <a:ext cx="2648818"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nner Rectangle/Text">
              <a:extLst>
                <a:ext uri="{FF2B5EF4-FFF2-40B4-BE49-F238E27FC236}">
                  <a16:creationId xmlns:a16="http://schemas.microsoft.com/office/drawing/2014/main" id="{06CC4BAE-5CE8-4D55-9B04-F31B5FAF9B1E}"/>
                </a:ext>
              </a:extLst>
            </p:cNvPr>
            <p:cNvSpPr/>
            <p:nvPr/>
          </p:nvSpPr>
          <p:spPr>
            <a:xfrm>
              <a:off x="596754" y="1274603"/>
              <a:ext cx="2516916"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Website</a:t>
              </a:r>
              <a:endParaRPr lang="en-US" dirty="0"/>
            </a:p>
          </p:txBody>
        </p:sp>
        <p:sp>
          <p:nvSpPr>
            <p:cNvPr id="14" name="Inner Oval">
              <a:extLst>
                <a:ext uri="{FF2B5EF4-FFF2-40B4-BE49-F238E27FC236}">
                  <a16:creationId xmlns:a16="http://schemas.microsoft.com/office/drawing/2014/main" id="{8F8CE1C8-939E-4466-B814-A7E3FE1E7F90}"/>
                </a:ext>
              </a:extLst>
            </p:cNvPr>
            <p:cNvSpPr/>
            <p:nvPr/>
          </p:nvSpPr>
          <p:spPr>
            <a:xfrm>
              <a:off x="262961" y="1274602"/>
              <a:ext cx="1023372" cy="1023372"/>
            </a:xfrm>
            <a:prstGeom prst="ellipse">
              <a:avLst/>
            </a:prstGeom>
            <a: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ders Oval">
              <a:extLst>
                <a:ext uri="{FF2B5EF4-FFF2-40B4-BE49-F238E27FC236}">
                  <a16:creationId xmlns:a16="http://schemas.microsoft.com/office/drawing/2014/main" id="{B2028242-ABCB-4723-8D36-8DEADB7E0277}"/>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16" name="Journal article">
            <a:extLst>
              <a:ext uri="{FF2B5EF4-FFF2-40B4-BE49-F238E27FC236}">
                <a16:creationId xmlns:a16="http://schemas.microsoft.com/office/drawing/2014/main" id="{4D717573-6B7E-4EB7-9D02-0692FC9199B0}"/>
              </a:ext>
            </a:extLst>
          </p:cNvPr>
          <p:cNvGrpSpPr/>
          <p:nvPr/>
        </p:nvGrpSpPr>
        <p:grpSpPr>
          <a:xfrm>
            <a:off x="1115616" y="3473384"/>
            <a:ext cx="2808312" cy="1042582"/>
            <a:chOff x="179512" y="1200151"/>
            <a:chExt cx="3024336" cy="1172274"/>
          </a:xfrm>
        </p:grpSpPr>
        <p:sp>
          <p:nvSpPr>
            <p:cNvPr id="17" name="Outer Oval">
              <a:extLst>
                <a:ext uri="{FF2B5EF4-FFF2-40B4-BE49-F238E27FC236}">
                  <a16:creationId xmlns:a16="http://schemas.microsoft.com/office/drawing/2014/main" id="{40839698-6B39-41A3-91A7-B1AD7998AC72}"/>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uter Rectangle">
              <a:extLst>
                <a:ext uri="{FF2B5EF4-FFF2-40B4-BE49-F238E27FC236}">
                  <a16:creationId xmlns:a16="http://schemas.microsoft.com/office/drawing/2014/main" id="{C0730779-49E2-4051-A581-611630939B1E}"/>
                </a:ext>
              </a:extLst>
            </p:cNvPr>
            <p:cNvSpPr/>
            <p:nvPr/>
          </p:nvSpPr>
          <p:spPr>
            <a:xfrm>
              <a:off x="555030" y="1200151"/>
              <a:ext cx="2648818"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nner Rectangle/Text">
              <a:extLst>
                <a:ext uri="{FF2B5EF4-FFF2-40B4-BE49-F238E27FC236}">
                  <a16:creationId xmlns:a16="http://schemas.microsoft.com/office/drawing/2014/main" id="{E6BAB525-09D9-4D74-A4C2-B3326189A4EB}"/>
                </a:ext>
              </a:extLst>
            </p:cNvPr>
            <p:cNvSpPr/>
            <p:nvPr/>
          </p:nvSpPr>
          <p:spPr>
            <a:xfrm>
              <a:off x="596755" y="1274603"/>
              <a:ext cx="2516915"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a:t>Journal </a:t>
              </a:r>
              <a:endParaRPr lang="en-US" dirty="0"/>
            </a:p>
            <a:p>
              <a:pPr algn="r"/>
              <a:r>
                <a:rPr lang="id-ID" dirty="0"/>
                <a:t>article</a:t>
              </a:r>
              <a:endParaRPr lang="en-US" dirty="0"/>
            </a:p>
          </p:txBody>
        </p:sp>
        <p:sp>
          <p:nvSpPr>
            <p:cNvPr id="20" name="Inner Oval">
              <a:extLst>
                <a:ext uri="{FF2B5EF4-FFF2-40B4-BE49-F238E27FC236}">
                  <a16:creationId xmlns:a16="http://schemas.microsoft.com/office/drawing/2014/main" id="{C3FE3267-2544-4DC8-8621-C30BF2DDE9EE}"/>
                </a:ext>
              </a:extLst>
            </p:cNvPr>
            <p:cNvSpPr/>
            <p:nvPr/>
          </p:nvSpPr>
          <p:spPr>
            <a:xfrm>
              <a:off x="262961" y="1274602"/>
              <a:ext cx="1023372" cy="1023372"/>
            </a:xfrm>
            <a:prstGeom prst="ellipse">
              <a:avLst/>
            </a:prstGeom>
            <a: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ders Oval">
              <a:extLst>
                <a:ext uri="{FF2B5EF4-FFF2-40B4-BE49-F238E27FC236}">
                  <a16:creationId xmlns:a16="http://schemas.microsoft.com/office/drawing/2014/main" id="{02D60B4F-9FE0-47A9-A7BF-17A7122CE324}"/>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24" name="Official Report">
            <a:extLst>
              <a:ext uri="{FF2B5EF4-FFF2-40B4-BE49-F238E27FC236}">
                <a16:creationId xmlns:a16="http://schemas.microsoft.com/office/drawing/2014/main" id="{F3B4310B-B058-4075-B262-7DF91A6C3AD0}"/>
              </a:ext>
            </a:extLst>
          </p:cNvPr>
          <p:cNvGrpSpPr/>
          <p:nvPr/>
        </p:nvGrpSpPr>
        <p:grpSpPr>
          <a:xfrm>
            <a:off x="4572000" y="1131590"/>
            <a:ext cx="2664680" cy="1062465"/>
            <a:chOff x="179512" y="1200151"/>
            <a:chExt cx="2892434" cy="1172274"/>
          </a:xfrm>
        </p:grpSpPr>
        <p:sp>
          <p:nvSpPr>
            <p:cNvPr id="25" name="Outer Oval">
              <a:extLst>
                <a:ext uri="{FF2B5EF4-FFF2-40B4-BE49-F238E27FC236}">
                  <a16:creationId xmlns:a16="http://schemas.microsoft.com/office/drawing/2014/main" id="{9A28C7F3-011B-4FEF-A7D6-7ED69F45108C}"/>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uter Rectangle">
              <a:extLst>
                <a:ext uri="{FF2B5EF4-FFF2-40B4-BE49-F238E27FC236}">
                  <a16:creationId xmlns:a16="http://schemas.microsoft.com/office/drawing/2014/main" id="{E6484DC1-0CB2-424C-804B-3EDB38C9CF82}"/>
                </a:ext>
              </a:extLst>
            </p:cNvPr>
            <p:cNvSpPr/>
            <p:nvPr/>
          </p:nvSpPr>
          <p:spPr>
            <a:xfrm>
              <a:off x="555030" y="1200151"/>
              <a:ext cx="2516916"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nner Rectangle/Text">
              <a:extLst>
                <a:ext uri="{FF2B5EF4-FFF2-40B4-BE49-F238E27FC236}">
                  <a16:creationId xmlns:a16="http://schemas.microsoft.com/office/drawing/2014/main" id="{B5BE35BC-58C3-4282-ACD2-39231A1EB967}"/>
                </a:ext>
              </a:extLst>
            </p:cNvPr>
            <p:cNvSpPr/>
            <p:nvPr/>
          </p:nvSpPr>
          <p:spPr>
            <a:xfrm>
              <a:off x="596755" y="1274603"/>
              <a:ext cx="2391069"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Official</a:t>
              </a:r>
              <a:r>
                <a:rPr lang="id-ID" dirty="0"/>
                <a:t> </a:t>
              </a:r>
              <a:r>
                <a:rPr lang="id-ID" dirty="0" err="1"/>
                <a:t>Report</a:t>
              </a:r>
              <a:endParaRPr lang="en-US" dirty="0"/>
            </a:p>
          </p:txBody>
        </p:sp>
        <p:sp>
          <p:nvSpPr>
            <p:cNvPr id="28" name="Inner Oval">
              <a:extLst>
                <a:ext uri="{FF2B5EF4-FFF2-40B4-BE49-F238E27FC236}">
                  <a16:creationId xmlns:a16="http://schemas.microsoft.com/office/drawing/2014/main" id="{9FCD4D89-08E4-4D23-BF5D-B5B722F228FB}"/>
                </a:ext>
              </a:extLst>
            </p:cNvPr>
            <p:cNvSpPr/>
            <p:nvPr/>
          </p:nvSpPr>
          <p:spPr>
            <a:xfrm>
              <a:off x="262961" y="1274602"/>
              <a:ext cx="1023372" cy="1023372"/>
            </a:xfrm>
            <a:prstGeom prst="ellipse">
              <a:avLst/>
            </a:prstGeom>
            <a:blipFill>
              <a:blip r:embed="rId8" cstate="screen">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ders Oval">
              <a:extLst>
                <a:ext uri="{FF2B5EF4-FFF2-40B4-BE49-F238E27FC236}">
                  <a16:creationId xmlns:a16="http://schemas.microsoft.com/office/drawing/2014/main" id="{13235B2D-4C26-4E6B-A07F-4F00F1AEF054}"/>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32" name="Newspaper or Magazine">
            <a:extLst>
              <a:ext uri="{FF2B5EF4-FFF2-40B4-BE49-F238E27FC236}">
                <a16:creationId xmlns:a16="http://schemas.microsoft.com/office/drawing/2014/main" id="{531081BC-5B4C-4C5C-A0CE-12815CC2892E}"/>
              </a:ext>
            </a:extLst>
          </p:cNvPr>
          <p:cNvGrpSpPr/>
          <p:nvPr/>
        </p:nvGrpSpPr>
        <p:grpSpPr>
          <a:xfrm>
            <a:off x="4572000" y="2283718"/>
            <a:ext cx="2664680" cy="1019704"/>
            <a:chOff x="179512" y="1200151"/>
            <a:chExt cx="2892434" cy="1172274"/>
          </a:xfrm>
        </p:grpSpPr>
        <p:sp>
          <p:nvSpPr>
            <p:cNvPr id="33" name="Outer Oval">
              <a:extLst>
                <a:ext uri="{FF2B5EF4-FFF2-40B4-BE49-F238E27FC236}">
                  <a16:creationId xmlns:a16="http://schemas.microsoft.com/office/drawing/2014/main" id="{5A1C6147-8FA2-44CC-9E85-4ACADA6C918B}"/>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uter Rectangle">
              <a:extLst>
                <a:ext uri="{FF2B5EF4-FFF2-40B4-BE49-F238E27FC236}">
                  <a16:creationId xmlns:a16="http://schemas.microsoft.com/office/drawing/2014/main" id="{12A4D53A-4DFE-4C61-9AB8-6E983D516FFC}"/>
                </a:ext>
              </a:extLst>
            </p:cNvPr>
            <p:cNvSpPr/>
            <p:nvPr/>
          </p:nvSpPr>
          <p:spPr>
            <a:xfrm>
              <a:off x="555030" y="1200151"/>
              <a:ext cx="2516916"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nner Rectangle/Text">
              <a:extLst>
                <a:ext uri="{FF2B5EF4-FFF2-40B4-BE49-F238E27FC236}">
                  <a16:creationId xmlns:a16="http://schemas.microsoft.com/office/drawing/2014/main" id="{FBA295F8-08CF-49E7-8A18-DA6476BA896D}"/>
                </a:ext>
              </a:extLst>
            </p:cNvPr>
            <p:cNvSpPr/>
            <p:nvPr/>
          </p:nvSpPr>
          <p:spPr>
            <a:xfrm>
              <a:off x="596755" y="1274603"/>
              <a:ext cx="2391069"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Newspaper</a:t>
              </a:r>
              <a:br>
                <a:rPr lang="id-ID" dirty="0"/>
              </a:br>
              <a:r>
                <a:rPr lang="id-ID" dirty="0" err="1"/>
                <a:t>Magazine</a:t>
              </a:r>
              <a:endParaRPr lang="en-US" dirty="0"/>
            </a:p>
          </p:txBody>
        </p:sp>
        <p:sp>
          <p:nvSpPr>
            <p:cNvPr id="36" name="Inner Oval">
              <a:extLst>
                <a:ext uri="{FF2B5EF4-FFF2-40B4-BE49-F238E27FC236}">
                  <a16:creationId xmlns:a16="http://schemas.microsoft.com/office/drawing/2014/main" id="{49F530C1-E252-4BE0-97B0-9ED60A72B3EE}"/>
                </a:ext>
              </a:extLst>
            </p:cNvPr>
            <p:cNvSpPr/>
            <p:nvPr/>
          </p:nvSpPr>
          <p:spPr>
            <a:xfrm>
              <a:off x="262961" y="1274602"/>
              <a:ext cx="1023372" cy="1023372"/>
            </a:xfrm>
            <a:prstGeom prst="ellipse">
              <a:avLst/>
            </a:prstGeom>
            <a:blipFill>
              <a:blip r:embed="rId10" cstate="screen">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haders Oval">
              <a:extLst>
                <a:ext uri="{FF2B5EF4-FFF2-40B4-BE49-F238E27FC236}">
                  <a16:creationId xmlns:a16="http://schemas.microsoft.com/office/drawing/2014/main" id="{E4B0D6FD-73E1-4A59-8808-0693A9B771F2}"/>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40" name="Newspaper or Magazine">
            <a:extLst>
              <a:ext uri="{FF2B5EF4-FFF2-40B4-BE49-F238E27FC236}">
                <a16:creationId xmlns:a16="http://schemas.microsoft.com/office/drawing/2014/main" id="{6ADCB351-2110-4574-A066-FFB3A4C5C112}"/>
              </a:ext>
            </a:extLst>
          </p:cNvPr>
          <p:cNvGrpSpPr/>
          <p:nvPr/>
        </p:nvGrpSpPr>
        <p:grpSpPr>
          <a:xfrm>
            <a:off x="4571616" y="3435846"/>
            <a:ext cx="2664680" cy="998708"/>
            <a:chOff x="179512" y="1200151"/>
            <a:chExt cx="2892434" cy="1172274"/>
          </a:xfrm>
        </p:grpSpPr>
        <p:sp>
          <p:nvSpPr>
            <p:cNvPr id="41" name="Outer Oval">
              <a:extLst>
                <a:ext uri="{FF2B5EF4-FFF2-40B4-BE49-F238E27FC236}">
                  <a16:creationId xmlns:a16="http://schemas.microsoft.com/office/drawing/2014/main" id="{F052CF60-3843-4E94-8E03-2433FD1F77AA}"/>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uter Rectangle">
              <a:extLst>
                <a:ext uri="{FF2B5EF4-FFF2-40B4-BE49-F238E27FC236}">
                  <a16:creationId xmlns:a16="http://schemas.microsoft.com/office/drawing/2014/main" id="{6EB897F3-A7B5-479A-9EB6-8F9F3BC635ED}"/>
                </a:ext>
              </a:extLst>
            </p:cNvPr>
            <p:cNvSpPr/>
            <p:nvPr/>
          </p:nvSpPr>
          <p:spPr>
            <a:xfrm>
              <a:off x="555030" y="1200151"/>
              <a:ext cx="2516916"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nner Rectangle/Text">
              <a:extLst>
                <a:ext uri="{FF2B5EF4-FFF2-40B4-BE49-F238E27FC236}">
                  <a16:creationId xmlns:a16="http://schemas.microsoft.com/office/drawing/2014/main" id="{B2E95F54-D3B9-44DF-AD12-EF7BC9B4E658}"/>
                </a:ext>
              </a:extLst>
            </p:cNvPr>
            <p:cNvSpPr/>
            <p:nvPr/>
          </p:nvSpPr>
          <p:spPr>
            <a:xfrm>
              <a:off x="596755" y="1274603"/>
              <a:ext cx="2391069"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a:t>E-</a:t>
              </a:r>
              <a:r>
                <a:rPr lang="id-ID" dirty="0" err="1"/>
                <a:t>Book</a:t>
              </a:r>
              <a:endParaRPr lang="en-US" dirty="0"/>
            </a:p>
          </p:txBody>
        </p:sp>
        <p:sp>
          <p:nvSpPr>
            <p:cNvPr id="44" name="Inner Oval">
              <a:extLst>
                <a:ext uri="{FF2B5EF4-FFF2-40B4-BE49-F238E27FC236}">
                  <a16:creationId xmlns:a16="http://schemas.microsoft.com/office/drawing/2014/main" id="{2BEE86B8-86F3-4A09-A6B5-CADE7386EAD9}"/>
                </a:ext>
              </a:extLst>
            </p:cNvPr>
            <p:cNvSpPr/>
            <p:nvPr/>
          </p:nvSpPr>
          <p:spPr>
            <a:xfrm>
              <a:off x="262961" y="1274602"/>
              <a:ext cx="1023372" cy="1023372"/>
            </a:xfrm>
            <a:prstGeom prst="ellipse">
              <a:avLst/>
            </a:prstGeom>
            <a:blipFill>
              <a:blip r:embed="rId12" cstate="screen">
                <a:extLs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haders Oval">
              <a:extLst>
                <a:ext uri="{FF2B5EF4-FFF2-40B4-BE49-F238E27FC236}">
                  <a16:creationId xmlns:a16="http://schemas.microsoft.com/office/drawing/2014/main" id="{D12C1CF9-B3A3-4BF8-BDB9-2F10655E45F6}"/>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39" name="Group 38">
            <a:extLst>
              <a:ext uri="{FF2B5EF4-FFF2-40B4-BE49-F238E27FC236}">
                <a16:creationId xmlns:a16="http://schemas.microsoft.com/office/drawing/2014/main" id="{7EBA83DB-54EE-4FAC-9F7F-CA6CC42FDB0F}"/>
              </a:ext>
            </a:extLst>
          </p:cNvPr>
          <p:cNvGrpSpPr/>
          <p:nvPr/>
        </p:nvGrpSpPr>
        <p:grpSpPr>
          <a:xfrm>
            <a:off x="6876256" y="4718531"/>
            <a:ext cx="2532739" cy="305931"/>
            <a:chOff x="242788" y="5520328"/>
            <a:chExt cx="3208365" cy="369332"/>
          </a:xfrm>
        </p:grpSpPr>
        <p:pic>
          <p:nvPicPr>
            <p:cNvPr id="46" name="Picture 45">
              <a:extLst>
                <a:ext uri="{FF2B5EF4-FFF2-40B4-BE49-F238E27FC236}">
                  <a16:creationId xmlns:a16="http://schemas.microsoft.com/office/drawing/2014/main" id="{D31F2271-735D-4D61-80D1-F73AC3E295E9}"/>
                </a:ext>
              </a:extLst>
            </p:cNvPr>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47"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800" dirty="0">
                  <a:solidFill>
                    <a:schemeClr val="bg1"/>
                  </a:solidFill>
                </a:rPr>
                <a:t>YUNI SARI AMALIA</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05979"/>
            <a:ext cx="4464496" cy="857250"/>
          </a:xfrm>
        </p:spPr>
        <p:txBody>
          <a:bodyPr/>
          <a:lstStyle/>
          <a:p>
            <a:pPr algn="l"/>
            <a:r>
              <a:rPr lang="id-ID" dirty="0" err="1">
                <a:solidFill>
                  <a:schemeClr val="bg1"/>
                </a:solidFill>
              </a:rPr>
              <a:t>Textbooks</a:t>
            </a:r>
            <a:endParaRPr lang="id-ID" dirty="0">
              <a:solidFill>
                <a:schemeClr val="bg1"/>
              </a:solidFill>
            </a:endParaRPr>
          </a:p>
        </p:txBody>
      </p:sp>
      <p:sp>
        <p:nvSpPr>
          <p:cNvPr id="3" name="Content Placeholder 2"/>
          <p:cNvSpPr>
            <a:spLocks noGrp="1"/>
          </p:cNvSpPr>
          <p:nvPr>
            <p:ph idx="1"/>
          </p:nvPr>
        </p:nvSpPr>
        <p:spPr>
          <a:xfrm>
            <a:off x="251520" y="1200151"/>
            <a:ext cx="4752528" cy="3394472"/>
          </a:xfrm>
        </p:spPr>
        <p:txBody>
          <a:bodyPr/>
          <a:lstStyle/>
          <a:p>
            <a:pPr marL="0" indent="0" algn="just">
              <a:buNone/>
            </a:pPr>
            <a:r>
              <a:rPr lang="id-ID" dirty="0">
                <a:solidFill>
                  <a:schemeClr val="bg1"/>
                </a:solidFill>
              </a:rPr>
              <a:t>S</a:t>
            </a:r>
            <a:r>
              <a:rPr lang="en-US" dirty="0" err="1">
                <a:solidFill>
                  <a:schemeClr val="bg1"/>
                </a:solidFill>
              </a:rPr>
              <a:t>pecifically</a:t>
            </a:r>
            <a:r>
              <a:rPr lang="en-US" dirty="0">
                <a:solidFill>
                  <a:schemeClr val="bg1"/>
                </a:solidFill>
              </a:rPr>
              <a:t> designed to help the learner</a:t>
            </a:r>
            <a:r>
              <a:rPr lang="id-ID" dirty="0">
                <a:solidFill>
                  <a:schemeClr val="bg1"/>
                </a:solidFill>
              </a:rPr>
              <a:t>, f</a:t>
            </a:r>
            <a:r>
              <a:rPr lang="en-US" dirty="0">
                <a:solidFill>
                  <a:schemeClr val="bg1"/>
                </a:solidFill>
              </a:rPr>
              <a:t>or example, </a:t>
            </a:r>
            <a:r>
              <a:rPr lang="id-ID" dirty="0">
                <a:solidFill>
                  <a:schemeClr val="bg1"/>
                </a:solidFill>
              </a:rPr>
              <a:t>in starting to learn about a new topic and making </a:t>
            </a:r>
            <a:r>
              <a:rPr lang="en-US" dirty="0">
                <a:solidFill>
                  <a:schemeClr val="bg1"/>
                </a:solidFill>
              </a:rPr>
              <a:t>summaries or review</a:t>
            </a:r>
            <a:r>
              <a:rPr lang="id-ID" dirty="0">
                <a:solidFill>
                  <a:schemeClr val="bg1"/>
                </a:solidFill>
              </a:rPr>
              <a:t>s. Textbooks </a:t>
            </a:r>
            <a:r>
              <a:rPr lang="en-US" dirty="0">
                <a:solidFill>
                  <a:schemeClr val="bg1"/>
                </a:solidFill>
              </a:rPr>
              <a:t>vary in style, tone and level depending on their audience.</a:t>
            </a:r>
            <a:endParaRPr lang="id-ID" dirty="0">
              <a:solidFill>
                <a:schemeClr val="bg1"/>
              </a:solidFill>
            </a:endParaRPr>
          </a:p>
        </p:txBody>
      </p:sp>
      <p:sp>
        <p:nvSpPr>
          <p:cNvPr id="22" name="Freeform: Shape 21">
            <a:extLst>
              <a:ext uri="{FF2B5EF4-FFF2-40B4-BE49-F238E27FC236}">
                <a16:creationId xmlns:a16="http://schemas.microsoft.com/office/drawing/2014/main" id="{F4C9A577-3B74-4E4F-BB7E-E216EA25513D}"/>
              </a:ext>
            </a:extLst>
          </p:cNvPr>
          <p:cNvSpPr/>
          <p:nvPr/>
        </p:nvSpPr>
        <p:spPr>
          <a:xfrm>
            <a:off x="5141464" y="0"/>
            <a:ext cx="4002537" cy="5143500"/>
          </a:xfrm>
          <a:custGeom>
            <a:avLst/>
            <a:gdLst>
              <a:gd name="connsiteX0" fmla="*/ 1010623 w 4002537"/>
              <a:gd name="connsiteY0" fmla="*/ 0 h 5143500"/>
              <a:gd name="connsiteX1" fmla="*/ 4002537 w 4002537"/>
              <a:gd name="connsiteY1" fmla="*/ 0 h 5143500"/>
              <a:gd name="connsiteX2" fmla="*/ 4002537 w 4002537"/>
              <a:gd name="connsiteY2" fmla="*/ 5143500 h 5143500"/>
              <a:gd name="connsiteX3" fmla="*/ 1909588 w 4002537"/>
              <a:gd name="connsiteY3" fmla="*/ 5143500 h 5143500"/>
              <a:gd name="connsiteX4" fmla="*/ 1891107 w 4002537"/>
              <a:gd name="connsiteY4" fmla="*/ 5136736 h 5143500"/>
              <a:gd name="connsiteX5" fmla="*/ 0 w 4002537"/>
              <a:gd name="connsiteY5" fmla="*/ 2283718 h 5143500"/>
              <a:gd name="connsiteX6" fmla="*/ 906898 w 4002537"/>
              <a:gd name="connsiteY6" fmla="*/ 9427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2537" h="5143500">
                <a:moveTo>
                  <a:pt x="1010623" y="0"/>
                </a:moveTo>
                <a:lnTo>
                  <a:pt x="4002537" y="0"/>
                </a:lnTo>
                <a:lnTo>
                  <a:pt x="4002537" y="5143500"/>
                </a:lnTo>
                <a:lnTo>
                  <a:pt x="1909588" y="5143500"/>
                </a:lnTo>
                <a:lnTo>
                  <a:pt x="1891107" y="5136736"/>
                </a:lnTo>
                <a:cubicBezTo>
                  <a:pt x="779782" y="4666686"/>
                  <a:pt x="0" y="3566266"/>
                  <a:pt x="0" y="2283718"/>
                </a:cubicBezTo>
                <a:cubicBezTo>
                  <a:pt x="0" y="1428686"/>
                  <a:pt x="346570" y="654600"/>
                  <a:pt x="906898" y="94272"/>
                </a:cubicBezTo>
                <a:close/>
              </a:path>
            </a:pathLst>
          </a:custGeom>
          <a: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a:blipFill>
          <a:ln w="76200">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014F3BA-B32F-46EE-A7A9-15BB8E4674D3}"/>
              </a:ext>
            </a:extLst>
          </p:cNvPr>
          <p:cNvSpPr/>
          <p:nvPr/>
        </p:nvSpPr>
        <p:spPr>
          <a:xfrm>
            <a:off x="5148065" y="0"/>
            <a:ext cx="3995936" cy="5143500"/>
          </a:xfrm>
          <a:custGeom>
            <a:avLst/>
            <a:gdLst>
              <a:gd name="connsiteX0" fmla="*/ 1010623 w 3995936"/>
              <a:gd name="connsiteY0" fmla="*/ 0 h 5143500"/>
              <a:gd name="connsiteX1" fmla="*/ 3995936 w 3995936"/>
              <a:gd name="connsiteY1" fmla="*/ 0 h 5143500"/>
              <a:gd name="connsiteX2" fmla="*/ 3995936 w 3995936"/>
              <a:gd name="connsiteY2" fmla="*/ 5143500 h 5143500"/>
              <a:gd name="connsiteX3" fmla="*/ 1909587 w 3995936"/>
              <a:gd name="connsiteY3" fmla="*/ 5143500 h 5143500"/>
              <a:gd name="connsiteX4" fmla="*/ 1891107 w 3995936"/>
              <a:gd name="connsiteY4" fmla="*/ 5136736 h 5143500"/>
              <a:gd name="connsiteX5" fmla="*/ 0 w 3995936"/>
              <a:gd name="connsiteY5" fmla="*/ 2283718 h 5143500"/>
              <a:gd name="connsiteX6" fmla="*/ 906898 w 3995936"/>
              <a:gd name="connsiteY6" fmla="*/ 9427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5936" h="5143500">
                <a:moveTo>
                  <a:pt x="1010623" y="0"/>
                </a:moveTo>
                <a:lnTo>
                  <a:pt x="3995936" y="0"/>
                </a:lnTo>
                <a:lnTo>
                  <a:pt x="3995936" y="5143500"/>
                </a:lnTo>
                <a:lnTo>
                  <a:pt x="1909587" y="5143500"/>
                </a:lnTo>
                <a:lnTo>
                  <a:pt x="1891107" y="5136736"/>
                </a:lnTo>
                <a:cubicBezTo>
                  <a:pt x="779782" y="4666686"/>
                  <a:pt x="0" y="3566266"/>
                  <a:pt x="0" y="2283718"/>
                </a:cubicBezTo>
                <a:cubicBezTo>
                  <a:pt x="0" y="1428686"/>
                  <a:pt x="346570" y="654600"/>
                  <a:pt x="906898" y="94272"/>
                </a:cubicBezTo>
                <a:close/>
              </a:path>
            </a:pathLst>
          </a:custGeom>
          <a:gradFill flip="none" rotWithShape="1">
            <a:gsLst>
              <a:gs pos="40000">
                <a:srgbClr val="F77924">
                  <a:alpha val="29000"/>
                </a:srgbClr>
              </a:gs>
              <a:gs pos="79000">
                <a:srgbClr val="FFCB05">
                  <a:alpha val="45000"/>
                </a:srgbClr>
              </a:gs>
            </a:gsLst>
            <a:lin ang="18900000" scaled="1"/>
            <a:tileRect/>
          </a:gradFill>
          <a:ln>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7EBA83DB-54EE-4FAC-9F7F-CA6CC42FDB0F}"/>
              </a:ext>
            </a:extLst>
          </p:cNvPr>
          <p:cNvGrpSpPr/>
          <p:nvPr/>
        </p:nvGrpSpPr>
        <p:grpSpPr>
          <a:xfrm>
            <a:off x="6798853" y="4620894"/>
            <a:ext cx="2532739" cy="305931"/>
            <a:chOff x="242788" y="5520328"/>
            <a:chExt cx="3208365" cy="369332"/>
          </a:xfrm>
        </p:grpSpPr>
        <p:pic>
          <p:nvPicPr>
            <p:cNvPr id="7" name="Picture 6">
              <a:extLst>
                <a:ext uri="{FF2B5EF4-FFF2-40B4-BE49-F238E27FC236}">
                  <a16:creationId xmlns:a16="http://schemas.microsoft.com/office/drawing/2014/main" id="{D31F2271-735D-4D61-80D1-F73AC3E295E9}"/>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8"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800" dirty="0">
                  <a:solidFill>
                    <a:schemeClr val="bg1"/>
                  </a:solidFill>
                </a:rPr>
                <a:t>YUNI SARI AMALIA</a:t>
              </a: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E6E9E1-B898-42D3-A141-DF402C3571A6}"/>
              </a:ext>
            </a:extLst>
          </p:cNvPr>
          <p:cNvSpPr>
            <a:spLocks noGrp="1"/>
          </p:cNvSpPr>
          <p:nvPr>
            <p:ph type="title"/>
          </p:nvPr>
        </p:nvSpPr>
        <p:spPr>
          <a:xfrm>
            <a:off x="457200" y="205979"/>
            <a:ext cx="8229600" cy="857250"/>
          </a:xfrm>
        </p:spPr>
        <p:txBody>
          <a:bodyPr>
            <a:normAutofit/>
          </a:bodyPr>
          <a:lstStyle/>
          <a:p>
            <a:r>
              <a:rPr lang="id-ID" sz="3600" b="1" dirty="0">
                <a:solidFill>
                  <a:schemeClr val="bg1"/>
                </a:solidFill>
              </a:rPr>
              <a:t>Journal </a:t>
            </a:r>
            <a:r>
              <a:rPr lang="en-US" sz="3600" b="1" dirty="0">
                <a:solidFill>
                  <a:schemeClr val="bg1"/>
                </a:solidFill>
              </a:rPr>
              <a:t>A</a:t>
            </a:r>
            <a:r>
              <a:rPr lang="id-ID" sz="3600" b="1" dirty="0">
                <a:solidFill>
                  <a:schemeClr val="bg1"/>
                </a:solidFill>
              </a:rPr>
              <a:t>rticle</a:t>
            </a:r>
            <a:r>
              <a:rPr lang="en-US" sz="3600" b="1" dirty="0">
                <a:solidFill>
                  <a:schemeClr val="bg1"/>
                </a:solidFill>
              </a:rPr>
              <a:t>s</a:t>
            </a:r>
            <a:endParaRPr lang="id-ID" sz="3600" b="1" dirty="0">
              <a:solidFill>
                <a:schemeClr val="bg1"/>
              </a:solidFill>
            </a:endParaRPr>
          </a:p>
        </p:txBody>
      </p:sp>
      <p:grpSp>
        <p:nvGrpSpPr>
          <p:cNvPr id="14" name="Content">
            <a:extLst>
              <a:ext uri="{FF2B5EF4-FFF2-40B4-BE49-F238E27FC236}">
                <a16:creationId xmlns:a16="http://schemas.microsoft.com/office/drawing/2014/main" id="{39240245-FD35-4868-901B-6EF0AE4180A3}"/>
              </a:ext>
            </a:extLst>
          </p:cNvPr>
          <p:cNvGrpSpPr/>
          <p:nvPr/>
        </p:nvGrpSpPr>
        <p:grpSpPr>
          <a:xfrm>
            <a:off x="191473" y="1074554"/>
            <a:ext cx="8769028" cy="3647349"/>
            <a:chOff x="187486" y="915566"/>
            <a:chExt cx="8769028" cy="3647349"/>
          </a:xfrm>
        </p:grpSpPr>
        <p:sp>
          <p:nvSpPr>
            <p:cNvPr id="9" name="Box">
              <a:extLst>
                <a:ext uri="{FF2B5EF4-FFF2-40B4-BE49-F238E27FC236}">
                  <a16:creationId xmlns:a16="http://schemas.microsoft.com/office/drawing/2014/main" id="{310F7257-E0A7-4D7D-B9CC-E068CE5102D5}"/>
                </a:ext>
              </a:extLst>
            </p:cNvPr>
            <p:cNvSpPr/>
            <p:nvPr/>
          </p:nvSpPr>
          <p:spPr>
            <a:xfrm>
              <a:off x="187486" y="915566"/>
              <a:ext cx="8769028" cy="3600400"/>
            </a:xfrm>
            <a:prstGeom prst="roundRect">
              <a:avLst/>
            </a:prstGeom>
            <a:solidFill>
              <a:srgbClr val="0091FF"/>
            </a:solidFill>
            <a:ln>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gn="just" fontAlgn="base">
                <a:buNone/>
              </a:pPr>
              <a:endParaRPr lang="id-ID" sz="1400" dirty="0">
                <a:solidFill>
                  <a:schemeClr val="bg1"/>
                </a:solidFill>
              </a:endParaRPr>
            </a:p>
          </p:txBody>
        </p:sp>
        <p:sp>
          <p:nvSpPr>
            <p:cNvPr id="2" name="Description Box">
              <a:extLst>
                <a:ext uri="{FF2B5EF4-FFF2-40B4-BE49-F238E27FC236}">
                  <a16:creationId xmlns:a16="http://schemas.microsoft.com/office/drawing/2014/main" id="{DFCBDC63-1630-472D-8D87-9A3FB24ED5CA}"/>
                </a:ext>
              </a:extLst>
            </p:cNvPr>
            <p:cNvSpPr/>
            <p:nvPr/>
          </p:nvSpPr>
          <p:spPr>
            <a:xfrm>
              <a:off x="187486" y="915566"/>
              <a:ext cx="4096482" cy="2289284"/>
            </a:xfrm>
            <a:prstGeom prst="roundRect">
              <a:avLst/>
            </a:prstGeom>
            <a:solidFill>
              <a:srgbClr val="0091FF"/>
            </a:solidFill>
            <a:ln>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fontAlgn="base">
                <a:buNone/>
              </a:pPr>
              <a:r>
                <a:rPr lang="en-US" sz="2000" dirty="0">
                  <a:solidFill>
                    <a:schemeClr val="bg1"/>
                  </a:solidFill>
                </a:rPr>
                <a:t>M</a:t>
              </a:r>
              <a:r>
                <a:rPr lang="id-ID" sz="2000" dirty="0">
                  <a:solidFill>
                    <a:schemeClr val="bg1"/>
                  </a:solidFill>
                </a:rPr>
                <a:t>ainly written </a:t>
              </a:r>
              <a:r>
                <a:rPr lang="en-US" sz="2000" dirty="0">
                  <a:solidFill>
                    <a:schemeClr val="bg1"/>
                  </a:solidFill>
                </a:rPr>
                <a:t>for a </a:t>
              </a:r>
              <a:r>
                <a:rPr lang="id-ID" sz="2000" dirty="0">
                  <a:solidFill>
                    <a:schemeClr val="bg1"/>
                  </a:solidFill>
                </a:rPr>
                <a:t>particular group of people such as academics, researchers and postgraduate students. </a:t>
              </a:r>
              <a:endParaRPr lang="en-US" sz="2000" dirty="0">
                <a:solidFill>
                  <a:schemeClr val="bg1"/>
                </a:solidFill>
              </a:endParaRPr>
            </a:p>
            <a:p>
              <a:pPr marL="0" indent="0" fontAlgn="base">
                <a:buNone/>
              </a:pPr>
              <a:endParaRPr lang="id-ID" sz="1200" dirty="0">
                <a:solidFill>
                  <a:schemeClr val="bg1"/>
                </a:solidFill>
              </a:endParaRPr>
            </a:p>
          </p:txBody>
        </p:sp>
        <p:sp>
          <p:nvSpPr>
            <p:cNvPr id="6" name="Images">
              <a:extLst>
                <a:ext uri="{FF2B5EF4-FFF2-40B4-BE49-F238E27FC236}">
                  <a16:creationId xmlns:a16="http://schemas.microsoft.com/office/drawing/2014/main" id="{5C19DBF1-DE97-416E-BCBB-B546F30E7C76}"/>
                </a:ext>
              </a:extLst>
            </p:cNvPr>
            <p:cNvSpPr/>
            <p:nvPr/>
          </p:nvSpPr>
          <p:spPr>
            <a:xfrm>
              <a:off x="214387" y="2446206"/>
              <a:ext cx="4096482" cy="2091582"/>
            </a:xfrm>
            <a:prstGeom prst="roundRect">
              <a:avLst>
                <a:gd name="adj" fmla="val 25850"/>
              </a:avLst>
            </a:prstGeom>
            <a: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ders">
              <a:extLst>
                <a:ext uri="{FF2B5EF4-FFF2-40B4-BE49-F238E27FC236}">
                  <a16:creationId xmlns:a16="http://schemas.microsoft.com/office/drawing/2014/main" id="{EE28BE72-12E6-44C6-AC1F-0BB6332EA5A8}"/>
                </a:ext>
              </a:extLst>
            </p:cNvPr>
            <p:cNvSpPr/>
            <p:nvPr/>
          </p:nvSpPr>
          <p:spPr>
            <a:xfrm>
              <a:off x="187486" y="2471333"/>
              <a:ext cx="4123383" cy="2091582"/>
            </a:xfrm>
            <a:prstGeom prst="roundRect">
              <a:avLst>
                <a:gd name="adj" fmla="val 25850"/>
              </a:avLst>
            </a:prstGeom>
            <a:gradFill flip="none" rotWithShape="1">
              <a:gsLst>
                <a:gs pos="40000">
                  <a:srgbClr val="F77924">
                    <a:alpha val="29000"/>
                  </a:srgbClr>
                </a:gs>
                <a:gs pos="79000">
                  <a:srgbClr val="FFCB05">
                    <a:alpha val="45000"/>
                  </a:srgbClr>
                </a:gs>
              </a:gsLst>
              <a:lin ang="18900000" scaled="1"/>
              <a:tileRect/>
            </a:gradFill>
            <a:ln>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E154FCDF-B573-4B38-937C-585134B0FF2E}"/>
                </a:ext>
              </a:extLst>
            </p:cNvPr>
            <p:cNvSpPr txBox="1"/>
            <p:nvPr/>
          </p:nvSpPr>
          <p:spPr>
            <a:xfrm>
              <a:off x="4369136" y="1116618"/>
              <a:ext cx="4313677" cy="3108543"/>
            </a:xfrm>
            <a:prstGeom prst="rect">
              <a:avLst/>
            </a:prstGeom>
            <a:noFill/>
          </p:spPr>
          <p:txBody>
            <a:bodyPr wrap="square">
              <a:spAutoFit/>
            </a:bodyPr>
            <a:lstStyle/>
            <a:p>
              <a:pPr fontAlgn="base"/>
              <a:r>
                <a:rPr lang="en-US" sz="1600" dirty="0">
                  <a:solidFill>
                    <a:schemeClr val="bg1"/>
                  </a:solidFill>
                </a:rPr>
                <a:t>A Journal Article </a:t>
              </a:r>
              <a:r>
                <a:rPr lang="id-ID" sz="1600" dirty="0">
                  <a:solidFill>
                    <a:schemeClr val="bg1"/>
                  </a:solidFill>
                </a:rPr>
                <a:t>generally</a:t>
              </a:r>
              <a:r>
                <a:rPr lang="en-US" sz="1600" dirty="0">
                  <a:solidFill>
                    <a:schemeClr val="bg1"/>
                  </a:solidFill>
                </a:rPr>
                <a:t> contains the following:</a:t>
              </a:r>
            </a:p>
            <a:p>
              <a:pPr fontAlgn="base"/>
              <a:endParaRPr lang="en-US" sz="1000" dirty="0">
                <a:solidFill>
                  <a:schemeClr val="bg1"/>
                </a:solidFill>
              </a:endParaRPr>
            </a:p>
            <a:p>
              <a:pPr algn="just" fontAlgn="base">
                <a:buFont typeface="Wingdings" pitchFamily="2" charset="2"/>
                <a:buChar char="q"/>
              </a:pPr>
              <a:r>
                <a:rPr lang="en-US" sz="1400" dirty="0">
                  <a:solidFill>
                    <a:schemeClr val="bg1"/>
                  </a:solidFill>
                </a:rPr>
                <a:t>Introduction to the research</a:t>
              </a:r>
            </a:p>
            <a:p>
              <a:pPr fontAlgn="base">
                <a:buFont typeface="Wingdings" pitchFamily="2" charset="2"/>
                <a:buChar char="q"/>
              </a:pPr>
              <a:r>
                <a:rPr lang="en-US" sz="1400" dirty="0">
                  <a:solidFill>
                    <a:schemeClr val="bg1"/>
                  </a:solidFill>
                </a:rPr>
                <a:t>Literature review</a:t>
              </a:r>
            </a:p>
            <a:p>
              <a:pPr fontAlgn="base">
                <a:buFont typeface="Wingdings" pitchFamily="2" charset="2"/>
                <a:buChar char="q"/>
              </a:pPr>
              <a:r>
                <a:rPr lang="en-US" sz="1400" dirty="0">
                  <a:solidFill>
                    <a:schemeClr val="bg1"/>
                  </a:solidFill>
                </a:rPr>
                <a:t>Background to the research and methods</a:t>
              </a:r>
            </a:p>
            <a:p>
              <a:pPr fontAlgn="base">
                <a:buFont typeface="Wingdings" pitchFamily="2" charset="2"/>
                <a:buChar char="q"/>
              </a:pPr>
              <a:r>
                <a:rPr lang="en-US" sz="1400" dirty="0">
                  <a:solidFill>
                    <a:schemeClr val="bg1"/>
                  </a:solidFill>
                </a:rPr>
                <a:t>Results or main findings</a:t>
              </a:r>
            </a:p>
            <a:p>
              <a:pPr fontAlgn="base">
                <a:buFont typeface="Wingdings" pitchFamily="2" charset="2"/>
                <a:buChar char="q"/>
              </a:pPr>
              <a:r>
                <a:rPr lang="en-US" sz="1400" dirty="0">
                  <a:solidFill>
                    <a:schemeClr val="bg1"/>
                  </a:solidFill>
                </a:rPr>
                <a:t>Discussion, including authors' interpretation of the results</a:t>
              </a:r>
            </a:p>
            <a:p>
              <a:pPr fontAlgn="base">
                <a:buFont typeface="Wingdings" pitchFamily="2" charset="2"/>
                <a:buChar char="q"/>
              </a:pPr>
              <a:r>
                <a:rPr lang="en-US" sz="1400" dirty="0">
                  <a:solidFill>
                    <a:schemeClr val="bg1"/>
                  </a:solidFill>
                </a:rPr>
                <a:t>Recommendations: ideas for future research</a:t>
              </a:r>
            </a:p>
            <a:p>
              <a:pPr fontAlgn="base">
                <a:buFont typeface="Wingdings" pitchFamily="2" charset="2"/>
                <a:buChar char="q"/>
              </a:pPr>
              <a:r>
                <a:rPr lang="en-US" sz="1400" dirty="0">
                  <a:solidFill>
                    <a:schemeClr val="bg1"/>
                  </a:solidFill>
                </a:rPr>
                <a:t>Conclusion</a:t>
              </a:r>
            </a:p>
            <a:p>
              <a:pPr fontAlgn="base">
                <a:buFont typeface="Wingdings" pitchFamily="2" charset="2"/>
                <a:buChar char="q"/>
              </a:pPr>
              <a:r>
                <a:rPr lang="en-US" sz="1400" dirty="0">
                  <a:solidFill>
                    <a:schemeClr val="bg1"/>
                  </a:solidFill>
                </a:rPr>
                <a:t>Bibliography/References</a:t>
              </a:r>
            </a:p>
            <a:p>
              <a:pPr fontAlgn="base">
                <a:buFont typeface="Wingdings" pitchFamily="2" charset="2"/>
                <a:buChar char="q"/>
              </a:pPr>
              <a:r>
                <a:rPr lang="en-US" sz="1400" dirty="0">
                  <a:solidFill>
                    <a:schemeClr val="bg1"/>
                  </a:solidFill>
                </a:rPr>
                <a:t>Appendix (optional) to give information such as more complete tables of data from the research</a:t>
              </a:r>
              <a:endParaRPr lang="id-ID" sz="1400" dirty="0">
                <a:solidFill>
                  <a:schemeClr val="bg1"/>
                </a:solidFill>
              </a:endParaRPr>
            </a:p>
          </p:txBody>
        </p:sp>
      </p:grpSp>
      <p:grpSp>
        <p:nvGrpSpPr>
          <p:cNvPr id="10" name="Group 9">
            <a:extLst>
              <a:ext uri="{FF2B5EF4-FFF2-40B4-BE49-F238E27FC236}">
                <a16:creationId xmlns:a16="http://schemas.microsoft.com/office/drawing/2014/main" id="{7EBA83DB-54EE-4FAC-9F7F-CA6CC42FDB0F}"/>
              </a:ext>
            </a:extLst>
          </p:cNvPr>
          <p:cNvGrpSpPr/>
          <p:nvPr/>
        </p:nvGrpSpPr>
        <p:grpSpPr>
          <a:xfrm>
            <a:off x="3106753" y="4747030"/>
            <a:ext cx="2532739" cy="305931"/>
            <a:chOff x="242788" y="5520328"/>
            <a:chExt cx="3208365" cy="369332"/>
          </a:xfrm>
        </p:grpSpPr>
        <p:pic>
          <p:nvPicPr>
            <p:cNvPr id="11" name="Picture 10">
              <a:extLst>
                <a:ext uri="{FF2B5EF4-FFF2-40B4-BE49-F238E27FC236}">
                  <a16:creationId xmlns:a16="http://schemas.microsoft.com/office/drawing/2014/main" id="{D31F2271-735D-4D61-80D1-F73AC3E295E9}"/>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12"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800" dirty="0">
                  <a:solidFill>
                    <a:schemeClr val="bg1"/>
                  </a:solidFill>
                </a:rPr>
                <a:t>YUNI SARI AMALIA</a:t>
              </a: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E703FD-8A06-4B69-9594-437DEDBAB901}"/>
              </a:ext>
            </a:extLst>
          </p:cNvPr>
          <p:cNvSpPr>
            <a:spLocks noGrp="1"/>
          </p:cNvSpPr>
          <p:nvPr>
            <p:ph type="title"/>
          </p:nvPr>
        </p:nvSpPr>
        <p:spPr>
          <a:xfrm>
            <a:off x="457200" y="51470"/>
            <a:ext cx="8229600" cy="857250"/>
          </a:xfrm>
        </p:spPr>
        <p:txBody>
          <a:bodyPr/>
          <a:lstStyle/>
          <a:p>
            <a:r>
              <a:rPr lang="id-ID" dirty="0" err="1">
                <a:solidFill>
                  <a:schemeClr val="bg1"/>
                </a:solidFill>
              </a:rPr>
              <a:t>Official</a:t>
            </a:r>
            <a:r>
              <a:rPr lang="id-ID" dirty="0">
                <a:solidFill>
                  <a:schemeClr val="bg1"/>
                </a:solidFill>
              </a:rPr>
              <a:t> </a:t>
            </a:r>
            <a:r>
              <a:rPr lang="id-ID" dirty="0" err="1">
                <a:solidFill>
                  <a:schemeClr val="bg1"/>
                </a:solidFill>
              </a:rPr>
              <a:t>Reports</a:t>
            </a:r>
            <a:endParaRPr lang="id-ID" dirty="0">
              <a:solidFill>
                <a:schemeClr val="bg1"/>
              </a:solidFill>
            </a:endParaRPr>
          </a:p>
        </p:txBody>
      </p:sp>
      <p:grpSp>
        <p:nvGrpSpPr>
          <p:cNvPr id="5" name="Content">
            <a:extLst>
              <a:ext uri="{FF2B5EF4-FFF2-40B4-BE49-F238E27FC236}">
                <a16:creationId xmlns:a16="http://schemas.microsoft.com/office/drawing/2014/main" id="{2D1BDB02-0B47-4C90-B46E-6D60BB243FC6}"/>
              </a:ext>
            </a:extLst>
          </p:cNvPr>
          <p:cNvGrpSpPr/>
          <p:nvPr/>
        </p:nvGrpSpPr>
        <p:grpSpPr>
          <a:xfrm>
            <a:off x="179219" y="915566"/>
            <a:ext cx="8785562" cy="3621950"/>
            <a:chOff x="170952" y="915566"/>
            <a:chExt cx="8785562" cy="3621950"/>
          </a:xfrm>
        </p:grpSpPr>
        <p:sp>
          <p:nvSpPr>
            <p:cNvPr id="6" name="Box">
              <a:extLst>
                <a:ext uri="{FF2B5EF4-FFF2-40B4-BE49-F238E27FC236}">
                  <a16:creationId xmlns:a16="http://schemas.microsoft.com/office/drawing/2014/main" id="{CCBE31B3-390B-4835-8143-959CF619CBD3}"/>
                </a:ext>
              </a:extLst>
            </p:cNvPr>
            <p:cNvSpPr/>
            <p:nvPr/>
          </p:nvSpPr>
          <p:spPr>
            <a:xfrm>
              <a:off x="187486" y="915566"/>
              <a:ext cx="8769028" cy="3600400"/>
            </a:xfrm>
            <a:prstGeom prst="roundRect">
              <a:avLst/>
            </a:prstGeom>
            <a:solidFill>
              <a:srgbClr val="0091FF"/>
            </a:solidFill>
            <a:ln>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gn="just" fontAlgn="base">
                <a:buNone/>
              </a:pPr>
              <a:endParaRPr lang="id-ID" sz="1400" dirty="0">
                <a:solidFill>
                  <a:schemeClr val="bg1"/>
                </a:solidFill>
              </a:endParaRPr>
            </a:p>
          </p:txBody>
        </p:sp>
        <p:sp>
          <p:nvSpPr>
            <p:cNvPr id="7" name="Description Box">
              <a:extLst>
                <a:ext uri="{FF2B5EF4-FFF2-40B4-BE49-F238E27FC236}">
                  <a16:creationId xmlns:a16="http://schemas.microsoft.com/office/drawing/2014/main" id="{6C4FDE38-63EE-413B-8C58-39D51C6F0B4B}"/>
                </a:ext>
              </a:extLst>
            </p:cNvPr>
            <p:cNvSpPr/>
            <p:nvPr/>
          </p:nvSpPr>
          <p:spPr>
            <a:xfrm>
              <a:off x="179512" y="915566"/>
              <a:ext cx="4096482" cy="2395734"/>
            </a:xfrm>
            <a:prstGeom prst="roundRect">
              <a:avLst/>
            </a:prstGeom>
            <a:solidFill>
              <a:srgbClr val="0091FF"/>
            </a:solidFill>
            <a:ln>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just" fontAlgn="base">
                <a:buNone/>
              </a:pPr>
              <a:r>
                <a:rPr lang="en-US" sz="1600" dirty="0">
                  <a:solidFill>
                    <a:schemeClr val="bg1"/>
                  </a:solidFill>
                </a:rPr>
                <a:t>Aim to describe what happened (e.g. in a piece of research) and discuss as well as examine its significance. Reports are found in different disciplines, such as science, law and medicine. </a:t>
              </a:r>
            </a:p>
          </p:txBody>
        </p:sp>
        <p:sp>
          <p:nvSpPr>
            <p:cNvPr id="8" name="Images">
              <a:extLst>
                <a:ext uri="{FF2B5EF4-FFF2-40B4-BE49-F238E27FC236}">
                  <a16:creationId xmlns:a16="http://schemas.microsoft.com/office/drawing/2014/main" id="{F827DD93-413D-472B-BE2F-68F09B5353B3}"/>
                </a:ext>
              </a:extLst>
            </p:cNvPr>
            <p:cNvSpPr/>
            <p:nvPr/>
          </p:nvSpPr>
          <p:spPr>
            <a:xfrm>
              <a:off x="170952" y="2499742"/>
              <a:ext cx="4096482" cy="2037774"/>
            </a:xfrm>
            <a:prstGeom prst="roundRect">
              <a:avLst>
                <a:gd name="adj" fmla="val 25850"/>
              </a:avLst>
            </a:prstGeom>
            <a:blipFill dpi="0"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ders">
              <a:extLst>
                <a:ext uri="{FF2B5EF4-FFF2-40B4-BE49-F238E27FC236}">
                  <a16:creationId xmlns:a16="http://schemas.microsoft.com/office/drawing/2014/main" id="{6B90721A-CF4D-4273-BD62-C70F884E692F}"/>
                </a:ext>
              </a:extLst>
            </p:cNvPr>
            <p:cNvSpPr/>
            <p:nvPr/>
          </p:nvSpPr>
          <p:spPr>
            <a:xfrm>
              <a:off x="179512" y="2499742"/>
              <a:ext cx="4096482" cy="2037773"/>
            </a:xfrm>
            <a:prstGeom prst="roundRect">
              <a:avLst>
                <a:gd name="adj" fmla="val 25850"/>
              </a:avLst>
            </a:prstGeom>
            <a:gradFill flip="none" rotWithShape="1">
              <a:gsLst>
                <a:gs pos="40000">
                  <a:srgbClr val="F77924">
                    <a:alpha val="29000"/>
                  </a:srgbClr>
                </a:gs>
                <a:gs pos="79000">
                  <a:srgbClr val="FFCB05">
                    <a:alpha val="45000"/>
                  </a:srgbClr>
                </a:gs>
              </a:gsLst>
              <a:lin ang="18900000" scaled="1"/>
              <a:tileRect/>
            </a:gradFill>
            <a:ln>
              <a:solidFill>
                <a:srgbClr val="9CFF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886A4DCC-5613-4FCE-BE4E-3B654232CEF0}"/>
                </a:ext>
              </a:extLst>
            </p:cNvPr>
            <p:cNvSpPr txBox="1"/>
            <p:nvPr/>
          </p:nvSpPr>
          <p:spPr>
            <a:xfrm>
              <a:off x="4434833" y="1203598"/>
              <a:ext cx="4313677" cy="2923877"/>
            </a:xfrm>
            <a:prstGeom prst="rect">
              <a:avLst/>
            </a:prstGeom>
            <a:noFill/>
          </p:spPr>
          <p:txBody>
            <a:bodyPr wrap="square">
              <a:spAutoFit/>
            </a:bodyPr>
            <a:lstStyle/>
            <a:p>
              <a:pPr fontAlgn="base"/>
              <a:r>
                <a:rPr lang="en-US" sz="2000" dirty="0">
                  <a:solidFill>
                    <a:schemeClr val="bg1"/>
                  </a:solidFill>
                </a:rPr>
                <a:t>Official Reports mostly include some or all of the following:</a:t>
              </a:r>
            </a:p>
            <a:p>
              <a:pPr fontAlgn="base">
                <a:buFont typeface="Wingdings" pitchFamily="2" charset="2"/>
                <a:buChar char="q"/>
              </a:pPr>
              <a:endParaRPr lang="en-US" dirty="0">
                <a:solidFill>
                  <a:schemeClr val="bg1"/>
                </a:solidFill>
              </a:endParaRPr>
            </a:p>
            <a:p>
              <a:pPr fontAlgn="base">
                <a:buFont typeface="Wingdings" pitchFamily="2" charset="2"/>
                <a:buChar char="q"/>
              </a:pPr>
              <a:r>
                <a:rPr lang="en-US" dirty="0">
                  <a:solidFill>
                    <a:schemeClr val="bg1"/>
                  </a:solidFill>
                </a:rPr>
                <a:t>Context/Overview (Title, Contents etc.)</a:t>
              </a:r>
            </a:p>
            <a:p>
              <a:pPr fontAlgn="base">
                <a:buFont typeface="Wingdings" pitchFamily="2" charset="2"/>
                <a:buChar char="q"/>
              </a:pPr>
              <a:r>
                <a:rPr lang="en-US" dirty="0">
                  <a:solidFill>
                    <a:schemeClr val="bg1"/>
                  </a:solidFill>
                </a:rPr>
                <a:t>Introduction</a:t>
              </a:r>
            </a:p>
            <a:p>
              <a:pPr fontAlgn="base">
                <a:buFont typeface="Wingdings" pitchFamily="2" charset="2"/>
                <a:buChar char="q"/>
              </a:pPr>
              <a:r>
                <a:rPr lang="en-US" dirty="0">
                  <a:solidFill>
                    <a:schemeClr val="bg1"/>
                  </a:solidFill>
                </a:rPr>
                <a:t>Methodology/Description of the event (e.g. piece of research)</a:t>
              </a:r>
            </a:p>
            <a:p>
              <a:pPr fontAlgn="base">
                <a:buFont typeface="Wingdings" pitchFamily="2" charset="2"/>
                <a:buChar char="q"/>
              </a:pPr>
              <a:r>
                <a:rPr lang="en-US" dirty="0">
                  <a:solidFill>
                    <a:schemeClr val="bg1"/>
                  </a:solidFill>
                </a:rPr>
                <a:t>Findings/Main points</a:t>
              </a:r>
            </a:p>
            <a:p>
              <a:pPr fontAlgn="base">
                <a:buFont typeface="Wingdings" pitchFamily="2" charset="2"/>
                <a:buChar char="q"/>
              </a:pPr>
              <a:r>
                <a:rPr lang="en-US" dirty="0">
                  <a:solidFill>
                    <a:schemeClr val="bg1"/>
                  </a:solidFill>
                </a:rPr>
                <a:t>Discussion/Evaluation</a:t>
              </a:r>
            </a:p>
            <a:p>
              <a:pPr fontAlgn="base">
                <a:buFont typeface="Wingdings" pitchFamily="2" charset="2"/>
                <a:buChar char="q"/>
              </a:pPr>
              <a:r>
                <a:rPr lang="en-US" dirty="0">
                  <a:solidFill>
                    <a:schemeClr val="bg1"/>
                  </a:solidFill>
                </a:rPr>
                <a:t>Conclusion</a:t>
              </a:r>
            </a:p>
          </p:txBody>
        </p:sp>
      </p:grpSp>
      <p:grpSp>
        <p:nvGrpSpPr>
          <p:cNvPr id="11" name="Group 10">
            <a:extLst>
              <a:ext uri="{FF2B5EF4-FFF2-40B4-BE49-F238E27FC236}">
                <a16:creationId xmlns:a16="http://schemas.microsoft.com/office/drawing/2014/main" id="{7EBA83DB-54EE-4FAC-9F7F-CA6CC42FDB0F}"/>
              </a:ext>
            </a:extLst>
          </p:cNvPr>
          <p:cNvGrpSpPr/>
          <p:nvPr/>
        </p:nvGrpSpPr>
        <p:grpSpPr>
          <a:xfrm>
            <a:off x="3305630" y="4659982"/>
            <a:ext cx="2532739" cy="305931"/>
            <a:chOff x="242788" y="5520328"/>
            <a:chExt cx="3208365" cy="369332"/>
          </a:xfrm>
        </p:grpSpPr>
        <p:pic>
          <p:nvPicPr>
            <p:cNvPr id="12" name="Picture 11">
              <a:extLst>
                <a:ext uri="{FF2B5EF4-FFF2-40B4-BE49-F238E27FC236}">
                  <a16:creationId xmlns:a16="http://schemas.microsoft.com/office/drawing/2014/main" id="{D31F2271-735D-4D61-80D1-F73AC3E295E9}"/>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13"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800" dirty="0">
                  <a:solidFill>
                    <a:schemeClr val="bg1"/>
                  </a:solidFill>
                </a:rPr>
                <a:t>YUNI SARI AMALIA</a:t>
              </a: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a:solidFill>
                  <a:schemeClr val="bg1"/>
                </a:solidFill>
              </a:rPr>
              <a:t>Other Examples of Academic Texts</a:t>
            </a:r>
          </a:p>
        </p:txBody>
      </p:sp>
      <p:grpSp>
        <p:nvGrpSpPr>
          <p:cNvPr id="4" name="Articles">
            <a:extLst>
              <a:ext uri="{FF2B5EF4-FFF2-40B4-BE49-F238E27FC236}">
                <a16:creationId xmlns:a16="http://schemas.microsoft.com/office/drawing/2014/main" id="{7A40A5C1-27F1-4C17-9014-BEE5A4A39B74}"/>
              </a:ext>
            </a:extLst>
          </p:cNvPr>
          <p:cNvGrpSpPr/>
          <p:nvPr/>
        </p:nvGrpSpPr>
        <p:grpSpPr>
          <a:xfrm>
            <a:off x="181950" y="952712"/>
            <a:ext cx="3275856" cy="1172274"/>
            <a:chOff x="179512" y="1200151"/>
            <a:chExt cx="3275856" cy="1172274"/>
          </a:xfrm>
        </p:grpSpPr>
        <p:sp>
          <p:nvSpPr>
            <p:cNvPr id="5" name="Outer Oval">
              <a:extLst>
                <a:ext uri="{FF2B5EF4-FFF2-40B4-BE49-F238E27FC236}">
                  <a16:creationId xmlns:a16="http://schemas.microsoft.com/office/drawing/2014/main" id="{7ADD0590-DDD8-47C3-B9C2-1F4C53254A82}"/>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uter Rectangle">
              <a:extLst>
                <a:ext uri="{FF2B5EF4-FFF2-40B4-BE49-F238E27FC236}">
                  <a16:creationId xmlns:a16="http://schemas.microsoft.com/office/drawing/2014/main" id="{CE76476A-0A3C-438F-A427-DE181B9F324F}"/>
                </a:ext>
              </a:extLst>
            </p:cNvPr>
            <p:cNvSpPr/>
            <p:nvPr/>
          </p:nvSpPr>
          <p:spPr>
            <a:xfrm>
              <a:off x="555030" y="1200151"/>
              <a:ext cx="2900338"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nner Rectangle/Text">
              <a:extLst>
                <a:ext uri="{FF2B5EF4-FFF2-40B4-BE49-F238E27FC236}">
                  <a16:creationId xmlns:a16="http://schemas.microsoft.com/office/drawing/2014/main" id="{5111BBDF-5A36-48D9-974C-5F26134B45F0}"/>
                </a:ext>
              </a:extLst>
            </p:cNvPr>
            <p:cNvSpPr/>
            <p:nvPr/>
          </p:nvSpPr>
          <p:spPr>
            <a:xfrm>
              <a:off x="596755" y="1274603"/>
              <a:ext cx="2755320"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a:t>Peer reviewed</a:t>
              </a:r>
              <a:r>
                <a:rPr lang="en-US" dirty="0"/>
                <a:t> </a:t>
              </a:r>
            </a:p>
            <a:p>
              <a:pPr algn="r"/>
              <a:r>
                <a:rPr lang="id-ID" dirty="0"/>
                <a:t>articles</a:t>
              </a:r>
              <a:endParaRPr lang="en-US" dirty="0"/>
            </a:p>
          </p:txBody>
        </p:sp>
        <p:sp>
          <p:nvSpPr>
            <p:cNvPr id="8" name="Inner Oval">
              <a:extLst>
                <a:ext uri="{FF2B5EF4-FFF2-40B4-BE49-F238E27FC236}">
                  <a16:creationId xmlns:a16="http://schemas.microsoft.com/office/drawing/2014/main" id="{72BE3675-2D60-4E86-9475-B13E2AA337A0}"/>
                </a:ext>
              </a:extLst>
            </p:cNvPr>
            <p:cNvSpPr/>
            <p:nvPr/>
          </p:nvSpPr>
          <p:spPr>
            <a:xfrm>
              <a:off x="262961" y="1274602"/>
              <a:ext cx="1023372" cy="1023372"/>
            </a:xfrm>
            <a:prstGeom prst="ellipse">
              <a:avLst/>
            </a:prstGeom>
            <a:blipFill dpi="0"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ders Oval">
              <a:extLst>
                <a:ext uri="{FF2B5EF4-FFF2-40B4-BE49-F238E27FC236}">
                  <a16:creationId xmlns:a16="http://schemas.microsoft.com/office/drawing/2014/main" id="{F57EE429-7541-4A5A-9FC0-4EF27C7087E7}"/>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3" name="Group 2">
            <a:extLst>
              <a:ext uri="{FF2B5EF4-FFF2-40B4-BE49-F238E27FC236}">
                <a16:creationId xmlns:a16="http://schemas.microsoft.com/office/drawing/2014/main" id="{C1571EE1-4A5A-4B3B-80CD-DED21E11EFDB}"/>
              </a:ext>
            </a:extLst>
          </p:cNvPr>
          <p:cNvGrpSpPr/>
          <p:nvPr/>
        </p:nvGrpSpPr>
        <p:grpSpPr>
          <a:xfrm>
            <a:off x="203986" y="2196995"/>
            <a:ext cx="3250108" cy="1172274"/>
            <a:chOff x="205259" y="2342234"/>
            <a:chExt cx="3250108" cy="1172274"/>
          </a:xfrm>
        </p:grpSpPr>
        <p:sp>
          <p:nvSpPr>
            <p:cNvPr id="11" name="Outer Oval">
              <a:extLst>
                <a:ext uri="{FF2B5EF4-FFF2-40B4-BE49-F238E27FC236}">
                  <a16:creationId xmlns:a16="http://schemas.microsoft.com/office/drawing/2014/main" id="{3EC1A2CC-4848-4598-AAB4-E56EDF5C6B97}"/>
                </a:ext>
              </a:extLst>
            </p:cNvPr>
            <p:cNvSpPr/>
            <p:nvPr/>
          </p:nvSpPr>
          <p:spPr>
            <a:xfrm>
              <a:off x="205259" y="2342234"/>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uter Rectangle">
              <a:extLst>
                <a:ext uri="{FF2B5EF4-FFF2-40B4-BE49-F238E27FC236}">
                  <a16:creationId xmlns:a16="http://schemas.microsoft.com/office/drawing/2014/main" id="{9246EBD1-9D0B-4C45-9364-B6F164B0F3D5}"/>
                </a:ext>
              </a:extLst>
            </p:cNvPr>
            <p:cNvSpPr/>
            <p:nvPr/>
          </p:nvSpPr>
          <p:spPr>
            <a:xfrm>
              <a:off x="580776" y="2342234"/>
              <a:ext cx="2874591"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nner Rectangle/Text">
              <a:extLst>
                <a:ext uri="{FF2B5EF4-FFF2-40B4-BE49-F238E27FC236}">
                  <a16:creationId xmlns:a16="http://schemas.microsoft.com/office/drawing/2014/main" id="{846DA9BB-5907-475B-81F6-D7C011BB1CF3}"/>
                </a:ext>
              </a:extLst>
            </p:cNvPr>
            <p:cNvSpPr/>
            <p:nvPr/>
          </p:nvSpPr>
          <p:spPr>
            <a:xfrm>
              <a:off x="611228" y="2416686"/>
              <a:ext cx="2747983"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Essays</a:t>
              </a:r>
              <a:endParaRPr lang="en-US" dirty="0"/>
            </a:p>
          </p:txBody>
        </p:sp>
        <p:sp>
          <p:nvSpPr>
            <p:cNvPr id="14" name="Inner Oval">
              <a:extLst>
                <a:ext uri="{FF2B5EF4-FFF2-40B4-BE49-F238E27FC236}">
                  <a16:creationId xmlns:a16="http://schemas.microsoft.com/office/drawing/2014/main" id="{51D9C12E-8BC8-420B-851A-2D8190D2E7DC}"/>
                </a:ext>
              </a:extLst>
            </p:cNvPr>
            <p:cNvSpPr/>
            <p:nvPr/>
          </p:nvSpPr>
          <p:spPr>
            <a:xfrm>
              <a:off x="288708" y="2416685"/>
              <a:ext cx="1023372" cy="1023372"/>
            </a:xfrm>
            <a:prstGeom prst="ellipse">
              <a:avLst/>
            </a:prstGeom>
            <a:blipFill dpi="0" rotWithShape="1">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ders Oval">
              <a:extLst>
                <a:ext uri="{FF2B5EF4-FFF2-40B4-BE49-F238E27FC236}">
                  <a16:creationId xmlns:a16="http://schemas.microsoft.com/office/drawing/2014/main" id="{E7AFDC3D-CC0B-4B28-A9A8-EF0B24912E4E}"/>
                </a:ext>
              </a:extLst>
            </p:cNvPr>
            <p:cNvSpPr/>
            <p:nvPr/>
          </p:nvSpPr>
          <p:spPr>
            <a:xfrm>
              <a:off x="273448" y="2414243"/>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16" name="Reports">
            <a:extLst>
              <a:ext uri="{FF2B5EF4-FFF2-40B4-BE49-F238E27FC236}">
                <a16:creationId xmlns:a16="http://schemas.microsoft.com/office/drawing/2014/main" id="{DE06F248-116B-41CD-A33F-776E47F9F136}"/>
              </a:ext>
            </a:extLst>
          </p:cNvPr>
          <p:cNvGrpSpPr/>
          <p:nvPr/>
        </p:nvGrpSpPr>
        <p:grpSpPr>
          <a:xfrm>
            <a:off x="4878775" y="950270"/>
            <a:ext cx="2286050" cy="1172274"/>
            <a:chOff x="179512" y="1200151"/>
            <a:chExt cx="2286050" cy="1172274"/>
          </a:xfrm>
        </p:grpSpPr>
        <p:sp>
          <p:nvSpPr>
            <p:cNvPr id="17" name="Outer Oval">
              <a:extLst>
                <a:ext uri="{FF2B5EF4-FFF2-40B4-BE49-F238E27FC236}">
                  <a16:creationId xmlns:a16="http://schemas.microsoft.com/office/drawing/2014/main" id="{1DD67570-99C0-48B4-8F11-D25364F14B8A}"/>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uter Rectangle">
              <a:extLst>
                <a:ext uri="{FF2B5EF4-FFF2-40B4-BE49-F238E27FC236}">
                  <a16:creationId xmlns:a16="http://schemas.microsoft.com/office/drawing/2014/main" id="{61FAE77F-0F6E-48CD-9A25-1885716FB568}"/>
                </a:ext>
              </a:extLst>
            </p:cNvPr>
            <p:cNvSpPr/>
            <p:nvPr/>
          </p:nvSpPr>
          <p:spPr>
            <a:xfrm>
              <a:off x="555030" y="1200151"/>
              <a:ext cx="1910532"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nner Rectangle/Text">
              <a:extLst>
                <a:ext uri="{FF2B5EF4-FFF2-40B4-BE49-F238E27FC236}">
                  <a16:creationId xmlns:a16="http://schemas.microsoft.com/office/drawing/2014/main" id="{8CA08E56-6D6E-4B2F-B9B0-823BABA8FCD1}"/>
                </a:ext>
              </a:extLst>
            </p:cNvPr>
            <p:cNvSpPr/>
            <p:nvPr/>
          </p:nvSpPr>
          <p:spPr>
            <a:xfrm>
              <a:off x="596755" y="1274603"/>
              <a:ext cx="1815005"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Reports</a:t>
              </a:r>
              <a:endParaRPr lang="en-US" dirty="0"/>
            </a:p>
          </p:txBody>
        </p:sp>
        <p:sp>
          <p:nvSpPr>
            <p:cNvPr id="20" name="Inner Oval">
              <a:extLst>
                <a:ext uri="{FF2B5EF4-FFF2-40B4-BE49-F238E27FC236}">
                  <a16:creationId xmlns:a16="http://schemas.microsoft.com/office/drawing/2014/main" id="{83D6E6A2-44ED-48A8-8C4B-27FDB9E259D1}"/>
                </a:ext>
              </a:extLst>
            </p:cNvPr>
            <p:cNvSpPr/>
            <p:nvPr/>
          </p:nvSpPr>
          <p:spPr>
            <a:xfrm>
              <a:off x="262961" y="1274602"/>
              <a:ext cx="1023372" cy="1023372"/>
            </a:xfrm>
            <a:prstGeom prst="ellipse">
              <a:avLst/>
            </a:prstGeom>
            <a:blipFill dpi="0" rotWithShape="1">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ders Oval">
              <a:extLst>
                <a:ext uri="{FF2B5EF4-FFF2-40B4-BE49-F238E27FC236}">
                  <a16:creationId xmlns:a16="http://schemas.microsoft.com/office/drawing/2014/main" id="{DA03DC81-8BB3-461D-908F-E83E06C756F4}"/>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22" name="Literature Reviews">
            <a:extLst>
              <a:ext uri="{FF2B5EF4-FFF2-40B4-BE49-F238E27FC236}">
                <a16:creationId xmlns:a16="http://schemas.microsoft.com/office/drawing/2014/main" id="{FAC30797-704F-47A6-A246-99E2FE5541D7}"/>
              </a:ext>
            </a:extLst>
          </p:cNvPr>
          <p:cNvGrpSpPr/>
          <p:nvPr/>
        </p:nvGrpSpPr>
        <p:grpSpPr>
          <a:xfrm>
            <a:off x="3694197" y="2190793"/>
            <a:ext cx="2338635" cy="1172274"/>
            <a:chOff x="179512" y="1200151"/>
            <a:chExt cx="2338635" cy="1172274"/>
          </a:xfrm>
        </p:grpSpPr>
        <p:sp>
          <p:nvSpPr>
            <p:cNvPr id="23" name="Outer Oval">
              <a:extLst>
                <a:ext uri="{FF2B5EF4-FFF2-40B4-BE49-F238E27FC236}">
                  <a16:creationId xmlns:a16="http://schemas.microsoft.com/office/drawing/2014/main" id="{B1580418-FD56-4F6B-98A3-24D936914C33}"/>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uter Rectangle">
              <a:extLst>
                <a:ext uri="{FF2B5EF4-FFF2-40B4-BE49-F238E27FC236}">
                  <a16:creationId xmlns:a16="http://schemas.microsoft.com/office/drawing/2014/main" id="{E5D1695B-0C3E-4718-86D5-01725F1ACD18}"/>
                </a:ext>
              </a:extLst>
            </p:cNvPr>
            <p:cNvSpPr/>
            <p:nvPr/>
          </p:nvSpPr>
          <p:spPr>
            <a:xfrm>
              <a:off x="555031" y="1200151"/>
              <a:ext cx="1963116"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nner Rectangle/Text">
              <a:extLst>
                <a:ext uri="{FF2B5EF4-FFF2-40B4-BE49-F238E27FC236}">
                  <a16:creationId xmlns:a16="http://schemas.microsoft.com/office/drawing/2014/main" id="{F9E61A2F-8748-40E6-A98E-8B6B125D3645}"/>
                </a:ext>
              </a:extLst>
            </p:cNvPr>
            <p:cNvSpPr/>
            <p:nvPr/>
          </p:nvSpPr>
          <p:spPr>
            <a:xfrm>
              <a:off x="803676" y="1274603"/>
              <a:ext cx="1608084"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Literature</a:t>
              </a:r>
              <a:r>
                <a:rPr lang="id-ID" dirty="0"/>
                <a:t> </a:t>
              </a:r>
              <a:r>
                <a:rPr lang="id-ID" dirty="0" err="1"/>
                <a:t>reviews</a:t>
              </a:r>
              <a:endParaRPr lang="en-US" dirty="0"/>
            </a:p>
          </p:txBody>
        </p:sp>
        <p:sp>
          <p:nvSpPr>
            <p:cNvPr id="26" name="Inner Oval">
              <a:extLst>
                <a:ext uri="{FF2B5EF4-FFF2-40B4-BE49-F238E27FC236}">
                  <a16:creationId xmlns:a16="http://schemas.microsoft.com/office/drawing/2014/main" id="{B2FA6229-D8B1-486E-A302-0C5D0F8794A2}"/>
                </a:ext>
              </a:extLst>
            </p:cNvPr>
            <p:cNvSpPr/>
            <p:nvPr/>
          </p:nvSpPr>
          <p:spPr>
            <a:xfrm>
              <a:off x="262961" y="1274602"/>
              <a:ext cx="1023372" cy="1023372"/>
            </a:xfrm>
            <a:prstGeom prst="ellipse">
              <a:avLst/>
            </a:prstGeom>
            <a:blipFill dpi="0" rotWithShape="1">
              <a:blip r:embed="rId8" cstate="screen">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ders Oval">
              <a:extLst>
                <a:ext uri="{FF2B5EF4-FFF2-40B4-BE49-F238E27FC236}">
                  <a16:creationId xmlns:a16="http://schemas.microsoft.com/office/drawing/2014/main" id="{C14E4478-F9EF-475E-B140-6D05BFF2C43A}"/>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28" name="Conference papers/Research papers">
            <a:extLst>
              <a:ext uri="{FF2B5EF4-FFF2-40B4-BE49-F238E27FC236}">
                <a16:creationId xmlns:a16="http://schemas.microsoft.com/office/drawing/2014/main" id="{EEA4FD59-5997-4A52-A7E7-F3B05E09B8A0}"/>
              </a:ext>
            </a:extLst>
          </p:cNvPr>
          <p:cNvGrpSpPr/>
          <p:nvPr/>
        </p:nvGrpSpPr>
        <p:grpSpPr>
          <a:xfrm>
            <a:off x="177099" y="3476026"/>
            <a:ext cx="3275856" cy="1172274"/>
            <a:chOff x="179512" y="1200151"/>
            <a:chExt cx="3166034" cy="1172274"/>
          </a:xfrm>
        </p:grpSpPr>
        <p:sp>
          <p:nvSpPr>
            <p:cNvPr id="29" name="Outer Oval">
              <a:extLst>
                <a:ext uri="{FF2B5EF4-FFF2-40B4-BE49-F238E27FC236}">
                  <a16:creationId xmlns:a16="http://schemas.microsoft.com/office/drawing/2014/main" id="{A42FC000-A33A-49F7-BEB5-7C8668DCD76C}"/>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uter Rectangle">
              <a:extLst>
                <a:ext uri="{FF2B5EF4-FFF2-40B4-BE49-F238E27FC236}">
                  <a16:creationId xmlns:a16="http://schemas.microsoft.com/office/drawing/2014/main" id="{E34DC709-0BF7-48E8-977B-2D16D7810003}"/>
                </a:ext>
              </a:extLst>
            </p:cNvPr>
            <p:cNvSpPr/>
            <p:nvPr/>
          </p:nvSpPr>
          <p:spPr>
            <a:xfrm>
              <a:off x="555030" y="1200151"/>
              <a:ext cx="2790516"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nner Rectangle/Text">
              <a:extLst>
                <a:ext uri="{FF2B5EF4-FFF2-40B4-BE49-F238E27FC236}">
                  <a16:creationId xmlns:a16="http://schemas.microsoft.com/office/drawing/2014/main" id="{BF6A3575-0B73-4A73-B037-78D0F6AE8D66}"/>
                </a:ext>
              </a:extLst>
            </p:cNvPr>
            <p:cNvSpPr/>
            <p:nvPr/>
          </p:nvSpPr>
          <p:spPr>
            <a:xfrm>
              <a:off x="596755" y="1274603"/>
              <a:ext cx="2648961"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Conference</a:t>
              </a:r>
              <a:r>
                <a:rPr lang="id-ID" dirty="0"/>
                <a:t> </a:t>
              </a:r>
              <a:r>
                <a:rPr lang="id-ID" dirty="0" err="1"/>
                <a:t>papers</a:t>
              </a:r>
              <a:br>
                <a:rPr lang="id-ID" dirty="0"/>
              </a:br>
              <a:r>
                <a:rPr lang="id-ID" dirty="0" err="1"/>
                <a:t>Research</a:t>
              </a:r>
              <a:r>
                <a:rPr lang="id-ID" dirty="0"/>
                <a:t> </a:t>
              </a:r>
              <a:r>
                <a:rPr lang="id-ID" dirty="0" err="1"/>
                <a:t>papers</a:t>
              </a:r>
              <a:endParaRPr lang="en-US" dirty="0"/>
            </a:p>
          </p:txBody>
        </p:sp>
        <p:sp>
          <p:nvSpPr>
            <p:cNvPr id="32" name="Inner Oval">
              <a:extLst>
                <a:ext uri="{FF2B5EF4-FFF2-40B4-BE49-F238E27FC236}">
                  <a16:creationId xmlns:a16="http://schemas.microsoft.com/office/drawing/2014/main" id="{265135F3-8368-4BFD-AA8A-1EE29D9ADE61}"/>
                </a:ext>
              </a:extLst>
            </p:cNvPr>
            <p:cNvSpPr/>
            <p:nvPr/>
          </p:nvSpPr>
          <p:spPr>
            <a:xfrm>
              <a:off x="262961" y="1274602"/>
              <a:ext cx="1023372" cy="1023372"/>
            </a:xfrm>
            <a:prstGeom prst="ellipse">
              <a:avLst/>
            </a:prstGeom>
            <a:blipFill dpi="0" rotWithShape="1">
              <a:blip r:embed="rId10" cstate="screen">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haders Oval">
              <a:extLst>
                <a:ext uri="{FF2B5EF4-FFF2-40B4-BE49-F238E27FC236}">
                  <a16:creationId xmlns:a16="http://schemas.microsoft.com/office/drawing/2014/main" id="{5924920D-D112-4D86-8C85-AE16CF0827E3}"/>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34" name="Dissertation and Thesis">
            <a:extLst>
              <a:ext uri="{FF2B5EF4-FFF2-40B4-BE49-F238E27FC236}">
                <a16:creationId xmlns:a16="http://schemas.microsoft.com/office/drawing/2014/main" id="{7F447098-39F7-4E80-AE64-2AB8C120CD4A}"/>
              </a:ext>
            </a:extLst>
          </p:cNvPr>
          <p:cNvGrpSpPr/>
          <p:nvPr/>
        </p:nvGrpSpPr>
        <p:grpSpPr>
          <a:xfrm>
            <a:off x="4803340" y="3449660"/>
            <a:ext cx="2698675" cy="1172274"/>
            <a:chOff x="179512" y="1200151"/>
            <a:chExt cx="2698675" cy="1172274"/>
          </a:xfrm>
        </p:grpSpPr>
        <p:sp>
          <p:nvSpPr>
            <p:cNvPr id="35" name="Outer Oval">
              <a:extLst>
                <a:ext uri="{FF2B5EF4-FFF2-40B4-BE49-F238E27FC236}">
                  <a16:creationId xmlns:a16="http://schemas.microsoft.com/office/drawing/2014/main" id="{971BC0D6-BB35-4E07-A158-4BD5AC93C026}"/>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uter Rectangle">
              <a:extLst>
                <a:ext uri="{FF2B5EF4-FFF2-40B4-BE49-F238E27FC236}">
                  <a16:creationId xmlns:a16="http://schemas.microsoft.com/office/drawing/2014/main" id="{239652EA-B390-4925-8528-656A3698978C}"/>
                </a:ext>
              </a:extLst>
            </p:cNvPr>
            <p:cNvSpPr/>
            <p:nvPr/>
          </p:nvSpPr>
          <p:spPr>
            <a:xfrm>
              <a:off x="555030" y="1200151"/>
              <a:ext cx="2323157"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nner Rectangle/Text">
              <a:extLst>
                <a:ext uri="{FF2B5EF4-FFF2-40B4-BE49-F238E27FC236}">
                  <a16:creationId xmlns:a16="http://schemas.microsoft.com/office/drawing/2014/main" id="{08D5B2CA-3FD7-4026-BFB8-8A3E17E106BE}"/>
                </a:ext>
              </a:extLst>
            </p:cNvPr>
            <p:cNvSpPr/>
            <p:nvPr/>
          </p:nvSpPr>
          <p:spPr>
            <a:xfrm>
              <a:off x="596755" y="1274603"/>
              <a:ext cx="2179097"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Dissertation</a:t>
              </a:r>
              <a:br>
                <a:rPr lang="id-ID" dirty="0"/>
              </a:br>
              <a:r>
                <a:rPr lang="id-ID" dirty="0" err="1"/>
                <a:t>and</a:t>
              </a:r>
              <a:r>
                <a:rPr lang="id-ID" dirty="0"/>
                <a:t> </a:t>
              </a:r>
              <a:r>
                <a:rPr lang="id-ID" dirty="0" err="1"/>
                <a:t>thesis</a:t>
              </a:r>
              <a:endParaRPr lang="en-US" dirty="0"/>
            </a:p>
          </p:txBody>
        </p:sp>
        <p:sp>
          <p:nvSpPr>
            <p:cNvPr id="38" name="Inner Oval">
              <a:extLst>
                <a:ext uri="{FF2B5EF4-FFF2-40B4-BE49-F238E27FC236}">
                  <a16:creationId xmlns:a16="http://schemas.microsoft.com/office/drawing/2014/main" id="{B2404214-EB51-4424-AC0A-F5C30294BAEE}"/>
                </a:ext>
              </a:extLst>
            </p:cNvPr>
            <p:cNvSpPr/>
            <p:nvPr/>
          </p:nvSpPr>
          <p:spPr>
            <a:xfrm>
              <a:off x="262961" y="1274602"/>
              <a:ext cx="1023372" cy="1023372"/>
            </a:xfrm>
            <a:prstGeom prst="ellipse">
              <a:avLst/>
            </a:prstGeom>
            <a:blipFill dpi="0" rotWithShape="1">
              <a:blip r:embed="rId12" cstate="screen">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haders Oval">
              <a:extLst>
                <a:ext uri="{FF2B5EF4-FFF2-40B4-BE49-F238E27FC236}">
                  <a16:creationId xmlns:a16="http://schemas.microsoft.com/office/drawing/2014/main" id="{8B7CB4BA-3C13-4A02-B800-B463A44E1FDF}"/>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40" name="Books">
            <a:extLst>
              <a:ext uri="{FF2B5EF4-FFF2-40B4-BE49-F238E27FC236}">
                <a16:creationId xmlns:a16="http://schemas.microsoft.com/office/drawing/2014/main" id="{34698CC9-AB6E-4E21-A96C-A83185A3FF14}"/>
              </a:ext>
            </a:extLst>
          </p:cNvPr>
          <p:cNvGrpSpPr/>
          <p:nvPr/>
        </p:nvGrpSpPr>
        <p:grpSpPr>
          <a:xfrm>
            <a:off x="6152087" y="2199965"/>
            <a:ext cx="2286050" cy="1172274"/>
            <a:chOff x="179512" y="1200151"/>
            <a:chExt cx="2286050" cy="1172274"/>
          </a:xfrm>
        </p:grpSpPr>
        <p:sp>
          <p:nvSpPr>
            <p:cNvPr id="41" name="Outer Oval">
              <a:extLst>
                <a:ext uri="{FF2B5EF4-FFF2-40B4-BE49-F238E27FC236}">
                  <a16:creationId xmlns:a16="http://schemas.microsoft.com/office/drawing/2014/main" id="{5AC24694-F342-4C32-84C8-D5F82027737E}"/>
                </a:ext>
              </a:extLst>
            </p:cNvPr>
            <p:cNvSpPr/>
            <p:nvPr/>
          </p:nvSpPr>
          <p:spPr>
            <a:xfrm>
              <a:off x="179512" y="1200151"/>
              <a:ext cx="1172274" cy="1172274"/>
            </a:xfrm>
            <a:prstGeom prst="ellipse">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uter Rectangle">
              <a:extLst>
                <a:ext uri="{FF2B5EF4-FFF2-40B4-BE49-F238E27FC236}">
                  <a16:creationId xmlns:a16="http://schemas.microsoft.com/office/drawing/2014/main" id="{2791BC51-AB8A-4971-AAB0-BB22E9F84214}"/>
                </a:ext>
              </a:extLst>
            </p:cNvPr>
            <p:cNvSpPr/>
            <p:nvPr/>
          </p:nvSpPr>
          <p:spPr>
            <a:xfrm>
              <a:off x="555030" y="1200151"/>
              <a:ext cx="1910532" cy="1172274"/>
            </a:xfrm>
            <a:prstGeom prst="roundRect">
              <a:avLst/>
            </a:prstGeom>
            <a:solidFill>
              <a:srgbClr val="9C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nner Rectangle/Text">
              <a:extLst>
                <a:ext uri="{FF2B5EF4-FFF2-40B4-BE49-F238E27FC236}">
                  <a16:creationId xmlns:a16="http://schemas.microsoft.com/office/drawing/2014/main" id="{BCA3312F-107B-41AC-BFFF-ADBB3CC05306}"/>
                </a:ext>
              </a:extLst>
            </p:cNvPr>
            <p:cNvSpPr/>
            <p:nvPr/>
          </p:nvSpPr>
          <p:spPr>
            <a:xfrm>
              <a:off x="596755" y="1274603"/>
              <a:ext cx="1815005" cy="1018486"/>
            </a:xfrm>
            <a:prstGeom prst="roundRect">
              <a:avLst/>
            </a:prstGeom>
            <a:solidFill>
              <a:srgbClr val="0091FF"/>
            </a:solid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dirty="0" err="1"/>
                <a:t>Books</a:t>
              </a:r>
              <a:endParaRPr lang="id-ID" dirty="0"/>
            </a:p>
          </p:txBody>
        </p:sp>
        <p:sp>
          <p:nvSpPr>
            <p:cNvPr id="44" name="Inner Oval">
              <a:extLst>
                <a:ext uri="{FF2B5EF4-FFF2-40B4-BE49-F238E27FC236}">
                  <a16:creationId xmlns:a16="http://schemas.microsoft.com/office/drawing/2014/main" id="{C5E9C660-8B06-4AE9-AB98-606390D695B9}"/>
                </a:ext>
              </a:extLst>
            </p:cNvPr>
            <p:cNvSpPr/>
            <p:nvPr/>
          </p:nvSpPr>
          <p:spPr>
            <a:xfrm>
              <a:off x="262961" y="1274602"/>
              <a:ext cx="1023372" cy="1023372"/>
            </a:xfrm>
            <a:prstGeom prst="ellipse">
              <a:avLst/>
            </a:prstGeom>
            <a:blipFill dpi="0" rotWithShape="1">
              <a:blip r:embed="rId14" cstate="screen">
                <a:extLst>
                  <a:ext uri="{BEBA8EAE-BF5A-486C-A8C5-ECC9F3942E4B}">
                    <a14:imgProps xmlns:a14="http://schemas.microsoft.com/office/drawing/2010/main">
                      <a14:imgLayer r:embed="rId15">
                        <a14:imgEffect>
                          <a14:saturation sat="33000"/>
                        </a14:imgEffect>
                      </a14:imgLayer>
                    </a14:imgProps>
                  </a:ext>
                  <a:ext uri="{28A0092B-C50C-407E-A947-70E740481C1C}">
                    <a14:useLocalDpi xmlns:a14="http://schemas.microsoft.com/office/drawing/2010/main"/>
                  </a:ext>
                </a:extLst>
              </a:blip>
              <a:srcRect/>
              <a:stretch>
                <a:fillRect/>
              </a:stretch>
            </a:blipFill>
            <a:ln>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haders Oval">
              <a:extLst>
                <a:ext uri="{FF2B5EF4-FFF2-40B4-BE49-F238E27FC236}">
                  <a16:creationId xmlns:a16="http://schemas.microsoft.com/office/drawing/2014/main" id="{44E1F33B-E807-48F1-A2B9-A0309604B421}"/>
                </a:ext>
              </a:extLst>
            </p:cNvPr>
            <p:cNvSpPr/>
            <p:nvPr/>
          </p:nvSpPr>
          <p:spPr>
            <a:xfrm>
              <a:off x="247701" y="1272160"/>
              <a:ext cx="1023372" cy="1023372"/>
            </a:xfrm>
            <a:prstGeom prst="ellipse">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46" name="Group 45">
            <a:extLst>
              <a:ext uri="{FF2B5EF4-FFF2-40B4-BE49-F238E27FC236}">
                <a16:creationId xmlns:a16="http://schemas.microsoft.com/office/drawing/2014/main" id="{7EBA83DB-54EE-4FAC-9F7F-CA6CC42FDB0F}"/>
              </a:ext>
            </a:extLst>
          </p:cNvPr>
          <p:cNvGrpSpPr/>
          <p:nvPr/>
        </p:nvGrpSpPr>
        <p:grpSpPr>
          <a:xfrm>
            <a:off x="6876256" y="4696386"/>
            <a:ext cx="2532739" cy="305931"/>
            <a:chOff x="242788" y="5520328"/>
            <a:chExt cx="3208365" cy="369332"/>
          </a:xfrm>
        </p:grpSpPr>
        <p:pic>
          <p:nvPicPr>
            <p:cNvPr id="47" name="Picture 46">
              <a:extLst>
                <a:ext uri="{FF2B5EF4-FFF2-40B4-BE49-F238E27FC236}">
                  <a16:creationId xmlns:a16="http://schemas.microsoft.com/office/drawing/2014/main" id="{D31F2271-735D-4D61-80D1-F73AC3E295E9}"/>
                </a:ext>
              </a:extLst>
            </p:cNvPr>
            <p:cNvPicPr>
              <a:picLocks noChangeAspect="1"/>
            </p:cNvPicPr>
            <p:nvPr/>
          </p:nvPicPr>
          <p:blipFill>
            <a:blip r:embed="rId16" cstate="print">
              <a:lum bright="70000" contrast="-70000"/>
              <a:extLst>
                <a:ext uri="{BEBA8EAE-BF5A-486C-A8C5-ECC9F3942E4B}">
                  <a14:imgProps xmlns:a14="http://schemas.microsoft.com/office/drawing/2010/main">
                    <a14:imgLayer r:embed="rId17">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48"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800" dirty="0">
                  <a:solidFill>
                    <a:schemeClr val="bg1"/>
                  </a:solidFill>
                </a:rPr>
                <a:t>YUNI SARI AMALIA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7494"/>
            <a:ext cx="8784976" cy="4661710"/>
          </a:xfrm>
        </p:spPr>
        <p:txBody>
          <a:bodyPr>
            <a:normAutofit fontScale="62500" lnSpcReduction="20000"/>
          </a:bodyPr>
          <a:lstStyle/>
          <a:p>
            <a:pPr algn="ctr" fontAlgn="base">
              <a:buNone/>
            </a:pPr>
            <a:r>
              <a:rPr lang="en-US" sz="4400" b="1" dirty="0">
                <a:solidFill>
                  <a:schemeClr val="bg1"/>
                </a:solidFill>
                <a:latin typeface="+mj-lt"/>
              </a:rPr>
              <a:t>Sustainable Transport </a:t>
            </a:r>
            <a:r>
              <a:rPr lang="id-ID" sz="4400" b="1" dirty="0">
                <a:solidFill>
                  <a:schemeClr val="bg1"/>
                </a:solidFill>
                <a:latin typeface="+mj-lt"/>
              </a:rPr>
              <a:t>f</a:t>
            </a:r>
            <a:r>
              <a:rPr lang="en-US" sz="4400" b="1" dirty="0">
                <a:solidFill>
                  <a:schemeClr val="bg1"/>
                </a:solidFill>
                <a:latin typeface="+mj-lt"/>
              </a:rPr>
              <a:t>or </a:t>
            </a:r>
            <a:r>
              <a:rPr lang="id-ID" sz="4400" b="1" dirty="0">
                <a:solidFill>
                  <a:schemeClr val="bg1"/>
                </a:solidFill>
                <a:latin typeface="+mj-lt"/>
              </a:rPr>
              <a:t>a</a:t>
            </a:r>
            <a:r>
              <a:rPr lang="en-US" sz="4400" b="1" dirty="0">
                <a:solidFill>
                  <a:schemeClr val="bg1"/>
                </a:solidFill>
                <a:latin typeface="+mj-lt"/>
              </a:rPr>
              <a:t> Large Business: The Case </a:t>
            </a:r>
            <a:r>
              <a:rPr lang="id-ID" sz="4400" b="1" dirty="0">
                <a:solidFill>
                  <a:schemeClr val="bg1"/>
                </a:solidFill>
                <a:latin typeface="+mj-lt"/>
              </a:rPr>
              <a:t>o</a:t>
            </a:r>
            <a:r>
              <a:rPr lang="en-US" sz="4400" b="1" dirty="0">
                <a:solidFill>
                  <a:schemeClr val="bg1"/>
                </a:solidFill>
                <a:latin typeface="+mj-lt"/>
              </a:rPr>
              <a:t>f Leeds Metropolitan University</a:t>
            </a:r>
            <a:endParaRPr lang="id-ID" sz="4400" b="1" dirty="0">
              <a:solidFill>
                <a:schemeClr val="bg1"/>
              </a:solidFill>
              <a:latin typeface="+mj-lt"/>
            </a:endParaRPr>
          </a:p>
          <a:p>
            <a:pPr fontAlgn="base">
              <a:buNone/>
            </a:pPr>
            <a:endParaRPr lang="id-ID" b="1" dirty="0">
              <a:solidFill>
                <a:schemeClr val="bg1"/>
              </a:solidFill>
            </a:endParaRPr>
          </a:p>
          <a:p>
            <a:pPr marL="0" indent="257175" algn="just" fontAlgn="base">
              <a:buNone/>
            </a:pPr>
            <a:r>
              <a:rPr lang="en-US" dirty="0">
                <a:solidFill>
                  <a:schemeClr val="bg1"/>
                </a:solidFill>
              </a:rPr>
              <a:t>There were 2,287,540 students in UK higher education in 2004/2005. A high percentage live away from home, or come from abroad (some 318,395) and they are heavy consumers of transport. There were 109,625 full-time academic staff, and 51,030 part-time staff, plus many administrative and support staff. Higher education is a large foreign currency earner. It is big business. But some universities are massive, and equate with very large corporations both in their financial turnover, and in the environmental footprint generated by their transport activities.</a:t>
            </a:r>
          </a:p>
          <a:p>
            <a:pPr marL="0" indent="257175" algn="just" fontAlgn="base">
              <a:buNone/>
            </a:pPr>
            <a:endParaRPr lang="en-US" dirty="0">
              <a:solidFill>
                <a:schemeClr val="bg1"/>
              </a:solidFill>
            </a:endParaRPr>
          </a:p>
          <a:p>
            <a:pPr marL="0" indent="257175" algn="just" fontAlgn="base">
              <a:buNone/>
            </a:pPr>
            <a:r>
              <a:rPr lang="en-US" dirty="0">
                <a:solidFill>
                  <a:schemeClr val="bg1"/>
                </a:solidFill>
              </a:rPr>
              <a:t>Leeds Metropolitan University is a good example. It is one of the largest universities in the UK, with 52,000 students and 3,500 staff. Its turnover is about £135 million per annum. Of course, its economic impact is far larger than this, as the student body is not an insignificant proportion of the total population of the city, and they are all consumers and spenders. The university has three major campuses. One of the campuses is on the edge of the city, on a restricted site. A second campus is five miles north from the city centre, on an outstanding but inaccessible parkland site, while a third campus is fifteen miles away in Harrogate.</a:t>
            </a:r>
            <a:endParaRPr lang="id-ID" dirty="0">
              <a:solidFill>
                <a:schemeClr val="bg1"/>
              </a:solidFill>
            </a:endParaRPr>
          </a:p>
          <a:p>
            <a:pPr fontAlgn="base">
              <a:buNone/>
            </a:pPr>
            <a:endParaRPr lang="id-ID" dirty="0">
              <a:solidFill>
                <a:schemeClr val="bg1"/>
              </a:solidFill>
            </a:endParaRPr>
          </a:p>
          <a:p>
            <a:pPr fontAlgn="base">
              <a:buNone/>
            </a:pPr>
            <a:endParaRPr lang="id-ID" dirty="0">
              <a:solidFill>
                <a:schemeClr val="bg1"/>
              </a:solidFill>
            </a:endParaRPr>
          </a:p>
          <a:p>
            <a:pPr fontAlgn="base">
              <a:buNone/>
            </a:pPr>
            <a:endParaRPr lang="en-US" dirty="0">
              <a:solidFill>
                <a:schemeClr val="bg1"/>
              </a:solidFill>
            </a:endParaRPr>
          </a:p>
          <a:p>
            <a:pPr algn="r" fontAlgn="base">
              <a:buNone/>
            </a:pPr>
            <a:r>
              <a:rPr lang="en-US" b="1" dirty="0">
                <a:solidFill>
                  <a:schemeClr val="bg1"/>
                </a:solidFill>
              </a:rPr>
              <a:t>Source:</a:t>
            </a:r>
            <a:r>
              <a:rPr lang="en-US" dirty="0">
                <a:solidFill>
                  <a:schemeClr val="bg1"/>
                </a:solidFill>
              </a:rPr>
              <a:t> </a:t>
            </a:r>
            <a:r>
              <a:rPr lang="en-US" dirty="0" err="1">
                <a:solidFill>
                  <a:schemeClr val="bg1"/>
                </a:solidFill>
              </a:rPr>
              <a:t>Wetherly</a:t>
            </a:r>
            <a:r>
              <a:rPr lang="en-US" dirty="0">
                <a:solidFill>
                  <a:schemeClr val="bg1"/>
                </a:solidFill>
              </a:rPr>
              <a:t> &amp; Otter, 2008, p.221</a:t>
            </a:r>
          </a:p>
          <a:p>
            <a:pPr>
              <a:buNone/>
            </a:pPr>
            <a:endParaRPr lang="id-ID" dirty="0">
              <a:solidFill>
                <a:schemeClr val="bg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unito Sans SemiBold | Nunito Light">
      <a:majorFont>
        <a:latin typeface="Nunito Sans SemiBold"/>
        <a:ea typeface=""/>
        <a:cs typeface=""/>
      </a:majorFont>
      <a:minorFont>
        <a:latin typeface="Nuni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TotalTime>
  <Words>966</Words>
  <Application>Microsoft Office PowerPoint</Application>
  <PresentationFormat>On-screen Show (16:9)</PresentationFormat>
  <Paragraphs>101</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Nunito Light</vt:lpstr>
      <vt:lpstr>Nunito Sans SemiBold</vt:lpstr>
      <vt:lpstr>Wingdings</vt:lpstr>
      <vt:lpstr>Office Theme</vt:lpstr>
      <vt:lpstr>Academic Text </vt:lpstr>
      <vt:lpstr>About academic texts</vt:lpstr>
      <vt:lpstr>Types of texts</vt:lpstr>
      <vt:lpstr>Types of Texts  Which one(s) are suitable for academic use?</vt:lpstr>
      <vt:lpstr>Textbooks</vt:lpstr>
      <vt:lpstr>Journal Articles</vt:lpstr>
      <vt:lpstr>Official Reports</vt:lpstr>
      <vt:lpstr>Other Examples of Academic Texts</vt:lpstr>
      <vt:lpstr>PowerPoint Presentation</vt:lpstr>
      <vt:lpstr>Questions</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text</dc:title>
  <dc:creator>user</dc:creator>
  <cp:lastModifiedBy>nudiyam@gmail.com</cp:lastModifiedBy>
  <cp:revision>60</cp:revision>
  <dcterms:created xsi:type="dcterms:W3CDTF">2020-08-31T02:39:06Z</dcterms:created>
  <dcterms:modified xsi:type="dcterms:W3CDTF">2020-12-21T05:11:29Z</dcterms:modified>
</cp:coreProperties>
</file>