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More Sugar" panose="020B0604020202020204" charset="0"/>
      <p:regular r:id="rId14"/>
    </p:embeddedFont>
    <p:embeddedFont>
      <p:font typeface="More Sugar Thin" panose="020B0604020202020204" charset="0"/>
      <p:regular r:id="rId15"/>
    </p:embeddedFont>
    <p:embeddedFont>
      <p:font typeface="Now" panose="020B0604020202020204" charset="0"/>
      <p:regular r:id="rId16"/>
    </p:embeddedFont>
    <p:embeddedFont>
      <p:font typeface="Now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18.svg"/><Relationship Id="rId10" Type="http://schemas.openxmlformats.org/officeDocument/2006/relationships/image" Target="../media/image25.png"/><Relationship Id="rId19" Type="http://schemas.openxmlformats.org/officeDocument/2006/relationships/image" Target="../media/image10.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svg"/><Relationship Id="rId7"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10.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822030" y="6167943"/>
            <a:ext cx="5129691" cy="50737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5152612" y="-1451971"/>
            <a:ext cx="5519457" cy="5459245"/>
          </a:xfrm>
          <a:prstGeom prst="rect">
            <a:avLst/>
          </a:prstGeom>
        </p:spPr>
      </p:pic>
      <p:grpSp>
        <p:nvGrpSpPr>
          <p:cNvPr id="4" name="Group 4"/>
          <p:cNvGrpSpPr/>
          <p:nvPr/>
        </p:nvGrpSpPr>
        <p:grpSpPr>
          <a:xfrm>
            <a:off x="2243193" y="2145140"/>
            <a:ext cx="14317128" cy="6282997"/>
            <a:chOff x="0" y="0"/>
            <a:chExt cx="6327461" cy="2776773"/>
          </a:xfrm>
        </p:grpSpPr>
        <p:sp>
          <p:nvSpPr>
            <p:cNvPr id="5" name="Freeform 5"/>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21970">
            <a:off x="16174105" y="1320397"/>
            <a:ext cx="1695489" cy="16954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45083">
            <a:off x="17760190" y="1196942"/>
            <a:ext cx="763406" cy="1316217"/>
          </a:xfrm>
          <a:prstGeom prst="rect">
            <a:avLst/>
          </a:prstGeom>
        </p:spPr>
      </p:pic>
      <p:sp>
        <p:nvSpPr>
          <p:cNvPr id="8" name="TextBox 8"/>
          <p:cNvSpPr txBox="1"/>
          <p:nvPr/>
        </p:nvSpPr>
        <p:spPr>
          <a:xfrm>
            <a:off x="2243193" y="4035130"/>
            <a:ext cx="14483823" cy="2457450"/>
          </a:xfrm>
          <a:prstGeom prst="rect">
            <a:avLst/>
          </a:prstGeom>
        </p:spPr>
        <p:txBody>
          <a:bodyPr lIns="0" tIns="0" rIns="0" bIns="0" rtlCol="0" anchor="t">
            <a:spAutoFit/>
          </a:bodyPr>
          <a:lstStyle/>
          <a:p>
            <a:pPr algn="ctr">
              <a:lnSpc>
                <a:spcPts val="9600"/>
              </a:lnSpc>
            </a:pPr>
            <a:r>
              <a:rPr lang="en-US" sz="8000">
                <a:solidFill>
                  <a:srgbClr val="1D1D1B"/>
                </a:solidFill>
                <a:latin typeface="More Sugar"/>
              </a:rPr>
              <a:t>BERSAMA MENGELOLA KEUANGAN MILENIAL</a:t>
            </a:r>
          </a:p>
        </p:txBody>
      </p:sp>
      <p:grpSp>
        <p:nvGrpSpPr>
          <p:cNvPr id="9" name="Group 9"/>
          <p:cNvGrpSpPr/>
          <p:nvPr/>
        </p:nvGrpSpPr>
        <p:grpSpPr>
          <a:xfrm>
            <a:off x="5835249" y="7315731"/>
            <a:ext cx="7697540" cy="1843037"/>
            <a:chOff x="0" y="0"/>
            <a:chExt cx="10263387" cy="2457383"/>
          </a:xfrm>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9409">
              <a:off x="62559" y="218870"/>
              <a:ext cx="6361078" cy="201964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1304" t="255" b="3033"/>
            <a:stretch>
              <a:fillRect/>
            </a:stretch>
          </p:blipFill>
          <p:spPr>
            <a:xfrm rot="239409">
              <a:off x="5810767" y="283801"/>
              <a:ext cx="4389673" cy="1962115"/>
            </a:xfrm>
            <a:prstGeom prst="rect">
              <a:avLst/>
            </a:prstGeom>
          </p:spPr>
        </p:pic>
      </p:grpSp>
      <p:sp>
        <p:nvSpPr>
          <p:cNvPr id="12" name="TextBox 12"/>
          <p:cNvSpPr txBox="1"/>
          <p:nvPr/>
        </p:nvSpPr>
        <p:spPr>
          <a:xfrm>
            <a:off x="6406699" y="7941975"/>
            <a:ext cx="6554640" cy="552132"/>
          </a:xfrm>
          <a:prstGeom prst="rect">
            <a:avLst/>
          </a:prstGeom>
        </p:spPr>
        <p:txBody>
          <a:bodyPr lIns="0" tIns="0" rIns="0" bIns="0" rtlCol="0" anchor="t">
            <a:spAutoFit/>
          </a:bodyPr>
          <a:lstStyle/>
          <a:p>
            <a:pPr marL="0" lvl="0" indent="0" algn="ctr">
              <a:lnSpc>
                <a:spcPts val="4480"/>
              </a:lnSpc>
              <a:spcBef>
                <a:spcPct val="0"/>
              </a:spcBef>
            </a:pPr>
            <a:r>
              <a:rPr lang="en-US" sz="3200" spc="144">
                <a:solidFill>
                  <a:srgbClr val="1D1D1B"/>
                </a:solidFill>
                <a:latin typeface="Now Bold"/>
              </a:rPr>
              <a:t>MAULIDIYAH (152010783056)</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7105">
            <a:off x="16970642" y="218254"/>
            <a:ext cx="577316" cy="99537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52947">
            <a:off x="82338" y="5122657"/>
            <a:ext cx="1755396" cy="197437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03432">
            <a:off x="544219" y="7345364"/>
            <a:ext cx="1697664" cy="248990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660893">
            <a:off x="17481483" y="4230150"/>
            <a:ext cx="1320819" cy="2615484"/>
          </a:xfrm>
          <a:prstGeom prst="rect">
            <a:avLst/>
          </a:prstGeom>
        </p:spPr>
      </p:pic>
      <p:pic>
        <p:nvPicPr>
          <p:cNvPr id="17"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7138107" y="5273380"/>
            <a:ext cx="1003786" cy="9855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9844">
            <a:off x="14107125" y="-2036071"/>
            <a:ext cx="5284994" cy="52273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9844">
            <a:off x="-1400194" y="5456181"/>
            <a:ext cx="5284994" cy="522734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9864">
            <a:off x="15521944" y="7074045"/>
            <a:ext cx="3174389" cy="37290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65136">
            <a:off x="-344891" y="195300"/>
            <a:ext cx="3174389" cy="3729091"/>
          </a:xfrm>
          <a:prstGeom prst="rect">
            <a:avLst/>
          </a:prstGeom>
        </p:spPr>
      </p:pic>
      <p:grpSp>
        <p:nvGrpSpPr>
          <p:cNvPr id="6" name="Group 6"/>
          <p:cNvGrpSpPr/>
          <p:nvPr/>
        </p:nvGrpSpPr>
        <p:grpSpPr>
          <a:xfrm>
            <a:off x="959083" y="1269471"/>
            <a:ext cx="16369834" cy="7748057"/>
            <a:chOff x="0" y="0"/>
            <a:chExt cx="7234655" cy="3424257"/>
          </a:xfrm>
        </p:grpSpPr>
        <p:sp>
          <p:nvSpPr>
            <p:cNvPr id="7" name="Freeform 7"/>
            <p:cNvSpPr/>
            <p:nvPr/>
          </p:nvSpPr>
          <p:spPr>
            <a:xfrm>
              <a:off x="-9098" y="-6509"/>
              <a:ext cx="7248986" cy="3456311"/>
            </a:xfrm>
            <a:custGeom>
              <a:avLst/>
              <a:gdLst/>
              <a:ahLst/>
              <a:cxnLst/>
              <a:rect l="l" t="t" r="r" b="b"/>
              <a:pathLst>
                <a:path w="7248986" h="3456311">
                  <a:moveTo>
                    <a:pt x="63030" y="2862758"/>
                  </a:moveTo>
                  <a:cubicBezTo>
                    <a:pt x="63030" y="2862758"/>
                    <a:pt x="0" y="2616193"/>
                    <a:pt x="10218" y="1214762"/>
                  </a:cubicBezTo>
                  <a:cubicBezTo>
                    <a:pt x="18651" y="990971"/>
                    <a:pt x="65033" y="645332"/>
                    <a:pt x="65033" y="645332"/>
                  </a:cubicBezTo>
                  <a:cubicBezTo>
                    <a:pt x="82233" y="502466"/>
                    <a:pt x="56685" y="337866"/>
                    <a:pt x="181385" y="223925"/>
                  </a:cubicBezTo>
                  <a:cubicBezTo>
                    <a:pt x="346794" y="72788"/>
                    <a:pt x="621643" y="0"/>
                    <a:pt x="6355913" y="6965"/>
                  </a:cubicBezTo>
                  <a:lnTo>
                    <a:pt x="6355914" y="6965"/>
                  </a:lnTo>
                  <a:cubicBezTo>
                    <a:pt x="6572661" y="16819"/>
                    <a:pt x="6776976" y="36481"/>
                    <a:pt x="6911164" y="101690"/>
                  </a:cubicBezTo>
                  <a:cubicBezTo>
                    <a:pt x="7167210" y="226120"/>
                    <a:pt x="7248986" y="459160"/>
                    <a:pt x="7243498" y="704684"/>
                  </a:cubicBezTo>
                  <a:cubicBezTo>
                    <a:pt x="7243498" y="704684"/>
                    <a:pt x="7200209" y="1013073"/>
                    <a:pt x="7207643" y="1248607"/>
                  </a:cubicBezTo>
                  <a:cubicBezTo>
                    <a:pt x="7214767" y="2604559"/>
                    <a:pt x="7221923" y="2800162"/>
                    <a:pt x="7221923" y="2800162"/>
                  </a:cubicBezTo>
                  <a:cubicBezTo>
                    <a:pt x="7205242" y="3015894"/>
                    <a:pt x="7090598" y="3226506"/>
                    <a:pt x="6893728" y="3338130"/>
                  </a:cubicBezTo>
                  <a:cubicBezTo>
                    <a:pt x="6743377" y="3423379"/>
                    <a:pt x="6545346" y="3438476"/>
                    <a:pt x="5200663" y="3427735"/>
                  </a:cubicBezTo>
                  <a:lnTo>
                    <a:pt x="5200592" y="3427735"/>
                  </a:lnTo>
                  <a:cubicBezTo>
                    <a:pt x="645952" y="3422458"/>
                    <a:pt x="384604" y="3456311"/>
                    <a:pt x="254278" y="3347153"/>
                  </a:cubicBezTo>
                  <a:cubicBezTo>
                    <a:pt x="145767" y="3256268"/>
                    <a:pt x="81795" y="3062957"/>
                    <a:pt x="63030" y="2862758"/>
                  </a:cubicBezTo>
                  <a:close/>
                </a:path>
              </a:pathLst>
            </a:custGeom>
            <a:solidFill>
              <a:srgbClr val="FFF9E8"/>
            </a:solidFill>
          </p:spPr>
        </p:sp>
      </p:grpSp>
      <p:grpSp>
        <p:nvGrpSpPr>
          <p:cNvPr id="8" name="Group 8"/>
          <p:cNvGrpSpPr/>
          <p:nvPr/>
        </p:nvGrpSpPr>
        <p:grpSpPr>
          <a:xfrm>
            <a:off x="2229995" y="4593614"/>
            <a:ext cx="14589244" cy="517949"/>
            <a:chOff x="0" y="0"/>
            <a:chExt cx="19452326" cy="690598"/>
          </a:xfrm>
        </p:grpSpPr>
        <p:sp>
          <p:nvSpPr>
            <p:cNvPr id="9" name="TextBox 9"/>
            <p:cNvSpPr txBox="1"/>
            <p:nvPr/>
          </p:nvSpPr>
          <p:spPr>
            <a:xfrm>
              <a:off x="901813" y="0"/>
              <a:ext cx="18550513" cy="565150"/>
            </a:xfrm>
            <a:prstGeom prst="rect">
              <a:avLst/>
            </a:prstGeom>
          </p:spPr>
          <p:txBody>
            <a:bodyPr lIns="0" tIns="0" rIns="0" bIns="0" rtlCol="0" anchor="t">
              <a:spAutoFit/>
            </a:bodyPr>
            <a:lstStyle/>
            <a:p>
              <a:pPr algn="l">
                <a:lnSpc>
                  <a:spcPts val="3359"/>
                </a:lnSpc>
              </a:pPr>
              <a:r>
                <a:rPr lang="en-US" sz="2799">
                  <a:solidFill>
                    <a:srgbClr val="1D1D1B"/>
                  </a:solidFill>
                  <a:latin typeface="Now Bold"/>
                </a:rPr>
                <a:t>Membahas alasan pentingnya mengelola keuagan pada generasi milenial </a:t>
              </a: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0602"/>
              <a:ext cx="388598" cy="669997"/>
            </a:xfrm>
            <a:prstGeom prst="rect">
              <a:avLst/>
            </a:prstGeom>
          </p:spPr>
        </p:pic>
      </p:grpSp>
      <p:grpSp>
        <p:nvGrpSpPr>
          <p:cNvPr id="11" name="Group 11"/>
          <p:cNvGrpSpPr/>
          <p:nvPr/>
        </p:nvGrpSpPr>
        <p:grpSpPr>
          <a:xfrm>
            <a:off x="2229995" y="5734479"/>
            <a:ext cx="14589244" cy="517949"/>
            <a:chOff x="0" y="0"/>
            <a:chExt cx="19452326" cy="690599"/>
          </a:xfrm>
        </p:grpSpPr>
        <p:sp>
          <p:nvSpPr>
            <p:cNvPr id="12" name="TextBox 12"/>
            <p:cNvSpPr txBox="1"/>
            <p:nvPr/>
          </p:nvSpPr>
          <p:spPr>
            <a:xfrm>
              <a:off x="901813" y="0"/>
              <a:ext cx="18550513" cy="579561"/>
            </a:xfrm>
            <a:prstGeom prst="rect">
              <a:avLst/>
            </a:prstGeom>
          </p:spPr>
          <p:txBody>
            <a:bodyPr lIns="0" tIns="0" rIns="0" bIns="0" rtlCol="0" anchor="t">
              <a:spAutoFit/>
            </a:bodyPr>
            <a:lstStyle/>
            <a:p>
              <a:pPr algn="l">
                <a:lnSpc>
                  <a:spcPts val="3359"/>
                </a:lnSpc>
              </a:pPr>
              <a:r>
                <a:rPr lang="en-US" sz="2799" dirty="0" err="1">
                  <a:solidFill>
                    <a:srgbClr val="1D1D1B"/>
                  </a:solidFill>
                  <a:latin typeface="Now Bold"/>
                </a:rPr>
                <a:t>Membahas</a:t>
              </a:r>
              <a:r>
                <a:rPr lang="en-US" sz="2799" dirty="0">
                  <a:solidFill>
                    <a:srgbClr val="1D1D1B"/>
                  </a:solidFill>
                  <a:latin typeface="Now Bold"/>
                </a:rPr>
                <a:t> </a:t>
              </a:r>
              <a:r>
                <a:rPr lang="en-US" sz="2799" dirty="0" err="1">
                  <a:solidFill>
                    <a:srgbClr val="1D1D1B"/>
                  </a:solidFill>
                  <a:latin typeface="Now Bold"/>
                </a:rPr>
                <a:t>dampak</a:t>
              </a:r>
              <a:r>
                <a:rPr lang="en-US" sz="2799" dirty="0">
                  <a:solidFill>
                    <a:srgbClr val="1D1D1B"/>
                  </a:solidFill>
                  <a:latin typeface="Now Bold"/>
                </a:rPr>
                <a:t> </a:t>
              </a:r>
              <a:r>
                <a:rPr lang="en-US" sz="2799" dirty="0" err="1">
                  <a:solidFill>
                    <a:srgbClr val="1D1D1B"/>
                  </a:solidFill>
                  <a:latin typeface="Now Bold"/>
                </a:rPr>
                <a:t>tidak</a:t>
              </a:r>
              <a:r>
                <a:rPr lang="en-US" sz="2799" dirty="0">
                  <a:solidFill>
                    <a:srgbClr val="1D1D1B"/>
                  </a:solidFill>
                  <a:latin typeface="Now Bold"/>
                </a:rPr>
                <a:t> </a:t>
              </a:r>
              <a:r>
                <a:rPr lang="en-US" sz="2799" dirty="0" err="1">
                  <a:solidFill>
                    <a:srgbClr val="1D1D1B"/>
                  </a:solidFill>
                  <a:latin typeface="Now Bold"/>
                </a:rPr>
                <a:t>mengelola</a:t>
              </a:r>
              <a:r>
                <a:rPr lang="en-US" sz="2799" dirty="0">
                  <a:solidFill>
                    <a:srgbClr val="1D1D1B"/>
                  </a:solidFill>
                  <a:latin typeface="Now Bold"/>
                </a:rPr>
                <a:t> </a:t>
              </a:r>
              <a:r>
                <a:rPr lang="en-US" sz="2799" dirty="0" err="1">
                  <a:solidFill>
                    <a:srgbClr val="1D1D1B"/>
                  </a:solidFill>
                  <a:latin typeface="Now Bold"/>
                </a:rPr>
                <a:t>keuangan</a:t>
              </a:r>
              <a:r>
                <a:rPr lang="en-US" sz="2799" dirty="0">
                  <a:solidFill>
                    <a:srgbClr val="1D1D1B"/>
                  </a:solidFill>
                  <a:latin typeface="Now Bold"/>
                </a:rPr>
                <a:t> </a:t>
              </a:r>
              <a:r>
                <a:rPr lang="en-US" sz="2799" dirty="0" err="1">
                  <a:solidFill>
                    <a:srgbClr val="1D1D1B"/>
                  </a:solidFill>
                  <a:latin typeface="Now Bold"/>
                </a:rPr>
                <a:t>bagi</a:t>
              </a:r>
              <a:r>
                <a:rPr lang="en-US" sz="2799" dirty="0">
                  <a:solidFill>
                    <a:srgbClr val="1D1D1B"/>
                  </a:solidFill>
                  <a:latin typeface="Now Bold"/>
                </a:rPr>
                <a:t> </a:t>
              </a:r>
              <a:r>
                <a:rPr lang="en-US" sz="2799" dirty="0" err="1">
                  <a:solidFill>
                    <a:srgbClr val="1D1D1B"/>
                  </a:solidFill>
                  <a:latin typeface="Now Bold"/>
                </a:rPr>
                <a:t>generasi</a:t>
              </a:r>
              <a:r>
                <a:rPr lang="en-US" sz="2799" dirty="0">
                  <a:solidFill>
                    <a:srgbClr val="1D1D1B"/>
                  </a:solidFill>
                  <a:latin typeface="Now Bold"/>
                </a:rPr>
                <a:t> </a:t>
              </a:r>
              <a:r>
                <a:rPr lang="en-US" sz="2799" dirty="0" err="1">
                  <a:solidFill>
                    <a:srgbClr val="1D1D1B"/>
                  </a:solidFill>
                  <a:latin typeface="Now Bold"/>
                </a:rPr>
                <a:t>milenial</a:t>
              </a:r>
              <a:r>
                <a:rPr lang="en-US" sz="2799" dirty="0">
                  <a:solidFill>
                    <a:srgbClr val="1D1D1B"/>
                  </a:solidFill>
                  <a:latin typeface="Now Bold"/>
                </a:rPr>
                <a:t> </a:t>
              </a:r>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0602"/>
              <a:ext cx="388598" cy="669997"/>
            </a:xfrm>
            <a:prstGeom prst="rect">
              <a:avLst/>
            </a:prstGeom>
          </p:spPr>
        </p:pic>
      </p:gr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60893">
            <a:off x="16598890" y="4238232"/>
            <a:ext cx="1320819" cy="2615484"/>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607246" y="3908088"/>
            <a:ext cx="1003786" cy="98553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4673" y="3149223"/>
            <a:ext cx="1003786" cy="985535"/>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337773">
            <a:off x="15410621" y="6981335"/>
            <a:ext cx="1695489" cy="1695489"/>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19259">
            <a:off x="17415401" y="2137312"/>
            <a:ext cx="577316" cy="99537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636201">
            <a:off x="400455" y="531014"/>
            <a:ext cx="577316" cy="995372"/>
          </a:xfrm>
          <a:prstGeom prst="rect">
            <a:avLst/>
          </a:prstGeom>
        </p:spPr>
      </p:pic>
      <p:sp>
        <p:nvSpPr>
          <p:cNvPr id="20" name="TextBox 20"/>
          <p:cNvSpPr txBox="1"/>
          <p:nvPr/>
        </p:nvSpPr>
        <p:spPr>
          <a:xfrm>
            <a:off x="1848535" y="2402639"/>
            <a:ext cx="11144987" cy="1381125"/>
          </a:xfrm>
          <a:prstGeom prst="rect">
            <a:avLst/>
          </a:prstGeom>
        </p:spPr>
        <p:txBody>
          <a:bodyPr lIns="0" tIns="0" rIns="0" bIns="0" rtlCol="0" anchor="t">
            <a:spAutoFit/>
          </a:bodyPr>
          <a:lstStyle/>
          <a:p>
            <a:pPr marL="0" lvl="0" indent="0" algn="l">
              <a:lnSpc>
                <a:spcPts val="10800"/>
              </a:lnSpc>
              <a:spcBef>
                <a:spcPct val="0"/>
              </a:spcBef>
            </a:pPr>
            <a:r>
              <a:rPr lang="en-US" sz="9000">
                <a:solidFill>
                  <a:srgbClr val="1D1D1B"/>
                </a:solidFill>
                <a:latin typeface="More Sugar Thin"/>
              </a:rPr>
              <a:t>Hari ini kita akan...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8CDCC"/>
        </a:solidFill>
        <a:effectLst/>
      </p:bgPr>
    </p:bg>
    <p:spTree>
      <p:nvGrpSpPr>
        <p:cNvPr id="1" name=""/>
        <p:cNvGrpSpPr/>
        <p:nvPr/>
      </p:nvGrpSpPr>
      <p:grpSpPr>
        <a:xfrm>
          <a:off x="0" y="0"/>
          <a:ext cx="0" cy="0"/>
          <a:chOff x="0" y="0"/>
          <a:chExt cx="0" cy="0"/>
        </a:xfrm>
      </p:grpSpPr>
      <p:grpSp>
        <p:nvGrpSpPr>
          <p:cNvPr id="2" name="Group 2"/>
          <p:cNvGrpSpPr/>
          <p:nvPr/>
        </p:nvGrpSpPr>
        <p:grpSpPr>
          <a:xfrm>
            <a:off x="2243193" y="2145140"/>
            <a:ext cx="14317128" cy="6282997"/>
            <a:chOff x="0" y="0"/>
            <a:chExt cx="6327461" cy="2776773"/>
          </a:xfrm>
        </p:grpSpPr>
        <p:sp>
          <p:nvSpPr>
            <p:cNvPr id="3" name="Freeform 3"/>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sp>
        <p:nvSpPr>
          <p:cNvPr id="4" name="TextBox 4"/>
          <p:cNvSpPr txBox="1"/>
          <p:nvPr/>
        </p:nvSpPr>
        <p:spPr>
          <a:xfrm>
            <a:off x="3704104" y="3423855"/>
            <a:ext cx="12028155" cy="3657557"/>
          </a:xfrm>
          <a:prstGeom prst="rect">
            <a:avLst/>
          </a:prstGeom>
        </p:spPr>
        <p:txBody>
          <a:bodyPr lIns="0" tIns="0" rIns="0" bIns="0" rtlCol="0" anchor="t">
            <a:spAutoFit/>
          </a:bodyPr>
          <a:lstStyle/>
          <a:p>
            <a:pPr algn="ctr">
              <a:lnSpc>
                <a:spcPts val="5759"/>
              </a:lnSpc>
            </a:pPr>
            <a:r>
              <a:rPr lang="en-US" sz="4799">
                <a:solidFill>
                  <a:srgbClr val="1D1D1B"/>
                </a:solidFill>
                <a:latin typeface="More Sugar Thin"/>
              </a:rPr>
              <a:t>''Gaya hidup yang dinamis ditambah minimnya pengetahuan keuangan membuat mereka milenial merasa sulit untuk mengatur keuangan. Sebagian milenial juga masih sulit mengatur keuangannya sesuai skala prioritas''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3821" y="4182026"/>
            <a:ext cx="3798745" cy="619973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02647">
            <a:off x="15769636" y="593134"/>
            <a:ext cx="1581368" cy="17786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7616">
            <a:off x="605544" y="5652362"/>
            <a:ext cx="354021" cy="61038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47616">
            <a:off x="17674307" y="384345"/>
            <a:ext cx="354021" cy="61038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91220">
            <a:off x="423041" y="4304890"/>
            <a:ext cx="492924" cy="84986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1220">
            <a:off x="17480674" y="1548475"/>
            <a:ext cx="492924" cy="8498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822030" y="6167943"/>
            <a:ext cx="5129691" cy="50737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5152612" y="-1451971"/>
            <a:ext cx="5519457" cy="5459245"/>
          </a:xfrm>
          <a:prstGeom prst="rect">
            <a:avLst/>
          </a:prstGeom>
        </p:spPr>
      </p:pic>
      <p:grpSp>
        <p:nvGrpSpPr>
          <p:cNvPr id="4" name="Group 4"/>
          <p:cNvGrpSpPr/>
          <p:nvPr/>
        </p:nvGrpSpPr>
        <p:grpSpPr>
          <a:xfrm>
            <a:off x="2243193" y="2145140"/>
            <a:ext cx="14317128" cy="6282997"/>
            <a:chOff x="0" y="0"/>
            <a:chExt cx="6327461" cy="2776773"/>
          </a:xfrm>
        </p:grpSpPr>
        <p:sp>
          <p:nvSpPr>
            <p:cNvPr id="5" name="Freeform 5"/>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21970">
            <a:off x="16174105" y="1320397"/>
            <a:ext cx="1695489" cy="16954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45083">
            <a:off x="17760190" y="1196942"/>
            <a:ext cx="763406" cy="1316217"/>
          </a:xfrm>
          <a:prstGeom prst="rect">
            <a:avLst/>
          </a:prstGeom>
        </p:spPr>
      </p:pic>
      <p:sp>
        <p:nvSpPr>
          <p:cNvPr id="8" name="TextBox 8"/>
          <p:cNvSpPr txBox="1"/>
          <p:nvPr/>
        </p:nvSpPr>
        <p:spPr>
          <a:xfrm>
            <a:off x="2775477" y="3690041"/>
            <a:ext cx="12955263" cy="3676650"/>
          </a:xfrm>
          <a:prstGeom prst="rect">
            <a:avLst/>
          </a:prstGeom>
        </p:spPr>
        <p:txBody>
          <a:bodyPr lIns="0" tIns="0" rIns="0" bIns="0" rtlCol="0" anchor="t">
            <a:spAutoFit/>
          </a:bodyPr>
          <a:lstStyle/>
          <a:p>
            <a:pPr algn="ctr">
              <a:lnSpc>
                <a:spcPts val="9600"/>
              </a:lnSpc>
            </a:pPr>
            <a:r>
              <a:rPr lang="en-US" sz="8000">
                <a:solidFill>
                  <a:srgbClr val="1D1D1B"/>
                </a:solidFill>
                <a:latin typeface="More Sugar"/>
              </a:rPr>
              <a:t>Pentingnya Mengelola Keuangan Pada Generasi Milenial</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57105">
            <a:off x="16970642" y="218254"/>
            <a:ext cx="577316" cy="99537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2947">
            <a:off x="82338" y="5122657"/>
            <a:ext cx="1755396" cy="1974372"/>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03432">
            <a:off x="544219" y="7345364"/>
            <a:ext cx="1697664" cy="2489908"/>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660893">
            <a:off x="17481483" y="4230150"/>
            <a:ext cx="1320819" cy="261548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138107" y="5273380"/>
            <a:ext cx="1003786" cy="9855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a:off x="-1463848" y="-4330285"/>
            <a:ext cx="8209890" cy="10198621"/>
          </a:xfrm>
          <a:prstGeom prst="rect">
            <a:avLst/>
          </a:prstGeom>
        </p:spPr>
      </p:pic>
      <p:sp>
        <p:nvSpPr>
          <p:cNvPr id="3" name="TextBox 3"/>
          <p:cNvSpPr txBox="1"/>
          <p:nvPr/>
        </p:nvSpPr>
        <p:spPr>
          <a:xfrm>
            <a:off x="398681" y="2424722"/>
            <a:ext cx="12668113" cy="6696345"/>
          </a:xfrm>
          <a:prstGeom prst="rect">
            <a:avLst/>
          </a:prstGeom>
        </p:spPr>
        <p:txBody>
          <a:bodyPr lIns="0" tIns="0" rIns="0" bIns="0" rtlCol="0" anchor="t">
            <a:spAutoFit/>
          </a:bodyPr>
          <a:lstStyle/>
          <a:p>
            <a:pPr algn="just">
              <a:lnSpc>
                <a:spcPts val="4847"/>
              </a:lnSpc>
            </a:pPr>
            <a:r>
              <a:rPr lang="en-US" sz="3728">
                <a:solidFill>
                  <a:srgbClr val="1D1D1B"/>
                </a:solidFill>
                <a:latin typeface="Now"/>
              </a:rPr>
              <a:t>Agar hidup generasi milenial bisa lebih terencana dan berkecukupan serta dapat hidup secara mandiri bahkan bisa berbagi untuk orang lain. Selain itu, dengan perencanaan keuangan yang baik hidup dapat lebih bahagia di masa sekarang dan yang akan datang. </a:t>
            </a:r>
          </a:p>
          <a:p>
            <a:pPr algn="just">
              <a:lnSpc>
                <a:spcPts val="4847"/>
              </a:lnSpc>
            </a:pPr>
            <a:endParaRPr lang="en-US" sz="3728">
              <a:solidFill>
                <a:srgbClr val="1D1D1B"/>
              </a:solidFill>
              <a:latin typeface="Now"/>
            </a:endParaRPr>
          </a:p>
          <a:p>
            <a:pPr algn="just">
              <a:lnSpc>
                <a:spcPts val="4847"/>
              </a:lnSpc>
            </a:pPr>
            <a:r>
              <a:rPr lang="en-US" sz="3728">
                <a:solidFill>
                  <a:srgbClr val="1D1D1B"/>
                </a:solidFill>
                <a:latin typeface="Now"/>
              </a:rPr>
              <a:t>Dengan adanya pengelolaan keuangan yang baik, maka seseorang tidak akan terjebak pada perilaku untuk memenuhi keinginan yang tidak terbatas (Falahati dan Paim, 2011).</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02524" y="4882801"/>
            <a:ext cx="1003786" cy="985535"/>
          </a:xfrm>
          <a:prstGeom prst="rect">
            <a:avLst/>
          </a:prstGeom>
        </p:spPr>
      </p:pic>
      <p:pic>
        <p:nvPicPr>
          <p:cNvPr id="5" name="Picture 5"/>
          <p:cNvPicPr>
            <a:picLocks noChangeAspect="1"/>
          </p:cNvPicPr>
          <p:nvPr/>
        </p:nvPicPr>
        <p:blipFill>
          <a:blip r:embed="rId2">
            <a:alphaModFix amt="25000"/>
          </a:blip>
          <a:srcRect t="10595" b="10595"/>
          <a:stretch>
            <a:fillRect/>
          </a:stretch>
        </p:blipFill>
        <p:spPr>
          <a:xfrm>
            <a:off x="7688961" y="7568995"/>
            <a:ext cx="10417348" cy="1019862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67309" y="6577622"/>
            <a:ext cx="2674877" cy="340551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967309" y="405422"/>
            <a:ext cx="3396580" cy="411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822030" y="6167943"/>
            <a:ext cx="5129691" cy="50737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97360">
            <a:off x="15152612" y="-1451971"/>
            <a:ext cx="5519457" cy="5459245"/>
          </a:xfrm>
          <a:prstGeom prst="rect">
            <a:avLst/>
          </a:prstGeom>
        </p:spPr>
      </p:pic>
      <p:grpSp>
        <p:nvGrpSpPr>
          <p:cNvPr id="4" name="Group 4"/>
          <p:cNvGrpSpPr/>
          <p:nvPr/>
        </p:nvGrpSpPr>
        <p:grpSpPr>
          <a:xfrm>
            <a:off x="2243193" y="2145140"/>
            <a:ext cx="14317128" cy="6282997"/>
            <a:chOff x="0" y="0"/>
            <a:chExt cx="6327461" cy="2776773"/>
          </a:xfrm>
        </p:grpSpPr>
        <p:sp>
          <p:nvSpPr>
            <p:cNvPr id="5" name="Freeform 5"/>
            <p:cNvSpPr/>
            <p:nvPr/>
          </p:nvSpPr>
          <p:spPr>
            <a:xfrm>
              <a:off x="-9098" y="-6509"/>
              <a:ext cx="6341791" cy="2808827"/>
            </a:xfrm>
            <a:custGeom>
              <a:avLst/>
              <a:gdLst/>
              <a:ahLst/>
              <a:cxnLst/>
              <a:rect l="l" t="t" r="r" b="b"/>
              <a:pathLst>
                <a:path w="6341791" h="2808827">
                  <a:moveTo>
                    <a:pt x="63030" y="2215273"/>
                  </a:moveTo>
                  <a:cubicBezTo>
                    <a:pt x="63030" y="2215273"/>
                    <a:pt x="0" y="1968709"/>
                    <a:pt x="10218" y="1214762"/>
                  </a:cubicBezTo>
                  <a:cubicBezTo>
                    <a:pt x="18651" y="990971"/>
                    <a:pt x="65033" y="645332"/>
                    <a:pt x="65033" y="645332"/>
                  </a:cubicBezTo>
                  <a:cubicBezTo>
                    <a:pt x="82233" y="502466"/>
                    <a:pt x="56685" y="337866"/>
                    <a:pt x="181385" y="223925"/>
                  </a:cubicBezTo>
                  <a:cubicBezTo>
                    <a:pt x="346794" y="72788"/>
                    <a:pt x="621643" y="0"/>
                    <a:pt x="5448718" y="6965"/>
                  </a:cubicBezTo>
                  <a:lnTo>
                    <a:pt x="5448719" y="6965"/>
                  </a:lnTo>
                  <a:cubicBezTo>
                    <a:pt x="5665466" y="16819"/>
                    <a:pt x="5869781" y="36481"/>
                    <a:pt x="6003970" y="101690"/>
                  </a:cubicBezTo>
                  <a:cubicBezTo>
                    <a:pt x="6260016" y="226120"/>
                    <a:pt x="6341791" y="459160"/>
                    <a:pt x="6336303" y="704684"/>
                  </a:cubicBezTo>
                  <a:cubicBezTo>
                    <a:pt x="6336303" y="704684"/>
                    <a:pt x="6293015" y="1013073"/>
                    <a:pt x="6300449" y="1248607"/>
                  </a:cubicBezTo>
                  <a:cubicBezTo>
                    <a:pt x="6307572" y="1957075"/>
                    <a:pt x="6314729" y="2152678"/>
                    <a:pt x="6314729" y="2152678"/>
                  </a:cubicBezTo>
                  <a:cubicBezTo>
                    <a:pt x="6298047" y="2368410"/>
                    <a:pt x="6183403" y="2579022"/>
                    <a:pt x="5986534" y="2690646"/>
                  </a:cubicBezTo>
                  <a:cubicBezTo>
                    <a:pt x="5836182" y="2775894"/>
                    <a:pt x="5638151" y="2790992"/>
                    <a:pt x="4478174" y="2780251"/>
                  </a:cubicBezTo>
                  <a:lnTo>
                    <a:pt x="4478114" y="2780251"/>
                  </a:lnTo>
                  <a:cubicBezTo>
                    <a:pt x="645952" y="2774974"/>
                    <a:pt x="384604" y="2808827"/>
                    <a:pt x="254278" y="2699669"/>
                  </a:cubicBezTo>
                  <a:cubicBezTo>
                    <a:pt x="145767" y="2608784"/>
                    <a:pt x="81795" y="2415472"/>
                    <a:pt x="63030" y="2215273"/>
                  </a:cubicBezTo>
                  <a:close/>
                </a:path>
              </a:pathLst>
            </a:custGeom>
            <a:solidFill>
              <a:srgbClr val="FFF9E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21970">
            <a:off x="16174105" y="1320397"/>
            <a:ext cx="1695489" cy="16954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45083">
            <a:off x="17760190" y="1196942"/>
            <a:ext cx="763406" cy="1316217"/>
          </a:xfrm>
          <a:prstGeom prst="rect">
            <a:avLst/>
          </a:prstGeom>
        </p:spPr>
      </p:pic>
      <p:sp>
        <p:nvSpPr>
          <p:cNvPr id="8" name="TextBox 8"/>
          <p:cNvSpPr txBox="1"/>
          <p:nvPr/>
        </p:nvSpPr>
        <p:spPr>
          <a:xfrm>
            <a:off x="2775477" y="3690041"/>
            <a:ext cx="12955263" cy="3676650"/>
          </a:xfrm>
          <a:prstGeom prst="rect">
            <a:avLst/>
          </a:prstGeom>
        </p:spPr>
        <p:txBody>
          <a:bodyPr lIns="0" tIns="0" rIns="0" bIns="0" rtlCol="0" anchor="t">
            <a:spAutoFit/>
          </a:bodyPr>
          <a:lstStyle/>
          <a:p>
            <a:pPr algn="ctr">
              <a:lnSpc>
                <a:spcPts val="9600"/>
              </a:lnSpc>
            </a:pPr>
            <a:r>
              <a:rPr lang="en-US" sz="8000">
                <a:solidFill>
                  <a:srgbClr val="1D1D1B"/>
                </a:solidFill>
                <a:latin typeface="More Sugar"/>
              </a:rPr>
              <a:t>Dampak Negatif Tidak Mengelola Keuangan Bagi Generasi Milenial </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57105">
            <a:off x="16970642" y="218254"/>
            <a:ext cx="577316" cy="99537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2947">
            <a:off x="82338" y="5122657"/>
            <a:ext cx="1755396" cy="1974372"/>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03432">
            <a:off x="544219" y="7345364"/>
            <a:ext cx="1697664" cy="2489908"/>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660893">
            <a:off x="17481483" y="4230150"/>
            <a:ext cx="1320819" cy="261548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138107" y="5273380"/>
            <a:ext cx="1003786" cy="9855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600200"/>
            <a:ext cx="16230600" cy="7658100"/>
            <a:chOff x="0" y="0"/>
            <a:chExt cx="7173121" cy="3384501"/>
          </a:xfrm>
        </p:grpSpPr>
        <p:sp>
          <p:nvSpPr>
            <p:cNvPr id="3" name="Freeform 3"/>
            <p:cNvSpPr/>
            <p:nvPr/>
          </p:nvSpPr>
          <p:spPr>
            <a:xfrm>
              <a:off x="-9098" y="-6509"/>
              <a:ext cx="7187452" cy="3416554"/>
            </a:xfrm>
            <a:custGeom>
              <a:avLst/>
              <a:gdLst/>
              <a:ahLst/>
              <a:cxnLst/>
              <a:rect l="l" t="t" r="r" b="b"/>
              <a:pathLst>
                <a:path w="7187452" h="3416554">
                  <a:moveTo>
                    <a:pt x="63030" y="2823001"/>
                  </a:moveTo>
                  <a:cubicBezTo>
                    <a:pt x="63030" y="2823001"/>
                    <a:pt x="0" y="2576437"/>
                    <a:pt x="10218" y="1214762"/>
                  </a:cubicBezTo>
                  <a:cubicBezTo>
                    <a:pt x="18651" y="990971"/>
                    <a:pt x="65033" y="645332"/>
                    <a:pt x="65033" y="645332"/>
                  </a:cubicBezTo>
                  <a:cubicBezTo>
                    <a:pt x="82233" y="502466"/>
                    <a:pt x="56685" y="337866"/>
                    <a:pt x="181385" y="223925"/>
                  </a:cubicBezTo>
                  <a:cubicBezTo>
                    <a:pt x="346794" y="72788"/>
                    <a:pt x="621643" y="0"/>
                    <a:pt x="6294378" y="6965"/>
                  </a:cubicBezTo>
                  <a:lnTo>
                    <a:pt x="6294379" y="6965"/>
                  </a:lnTo>
                  <a:cubicBezTo>
                    <a:pt x="6511126" y="16819"/>
                    <a:pt x="6715441" y="36481"/>
                    <a:pt x="6849630" y="101690"/>
                  </a:cubicBezTo>
                  <a:cubicBezTo>
                    <a:pt x="7105676" y="226120"/>
                    <a:pt x="7187451" y="459160"/>
                    <a:pt x="7181963" y="704684"/>
                  </a:cubicBezTo>
                  <a:cubicBezTo>
                    <a:pt x="7181963" y="704684"/>
                    <a:pt x="7138675" y="1013073"/>
                    <a:pt x="7146109" y="1248607"/>
                  </a:cubicBezTo>
                  <a:cubicBezTo>
                    <a:pt x="7153232" y="2564802"/>
                    <a:pt x="7160389" y="2760405"/>
                    <a:pt x="7160389" y="2760405"/>
                  </a:cubicBezTo>
                  <a:cubicBezTo>
                    <a:pt x="7143707" y="2976137"/>
                    <a:pt x="7029063" y="3186749"/>
                    <a:pt x="6832194" y="3298373"/>
                  </a:cubicBezTo>
                  <a:cubicBezTo>
                    <a:pt x="6681843" y="3383622"/>
                    <a:pt x="6483811" y="3398720"/>
                    <a:pt x="5151657" y="3387978"/>
                  </a:cubicBezTo>
                  <a:lnTo>
                    <a:pt x="5151587" y="3387978"/>
                  </a:lnTo>
                  <a:cubicBezTo>
                    <a:pt x="645952" y="3382701"/>
                    <a:pt x="384604" y="3416554"/>
                    <a:pt x="254278" y="3307397"/>
                  </a:cubicBezTo>
                  <a:cubicBezTo>
                    <a:pt x="145767" y="3216512"/>
                    <a:pt x="81795" y="3023200"/>
                    <a:pt x="63030" y="2823001"/>
                  </a:cubicBezTo>
                  <a:close/>
                </a:path>
              </a:pathLst>
            </a:custGeom>
            <a:solidFill>
              <a:srgbClr val="FFF9E8"/>
            </a:solidFill>
          </p:spPr>
        </p:sp>
      </p:grpSp>
      <p:grpSp>
        <p:nvGrpSpPr>
          <p:cNvPr id="4" name="Group 4"/>
          <p:cNvGrpSpPr/>
          <p:nvPr/>
        </p:nvGrpSpPr>
        <p:grpSpPr>
          <a:xfrm>
            <a:off x="4433408" y="563445"/>
            <a:ext cx="9421183" cy="2119441"/>
            <a:chOff x="0" y="0"/>
            <a:chExt cx="12561578" cy="282592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9409">
              <a:off x="71941" y="251695"/>
              <a:ext cx="7315060" cy="232253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5"/>
            <a:stretch>
              <a:fillRect/>
            </a:stretch>
          </p:blipFill>
          <p:spPr>
            <a:xfrm rot="206049">
              <a:off x="6081467" y="282539"/>
              <a:ext cx="6417240" cy="2291507"/>
            </a:xfrm>
            <a:prstGeom prst="rect">
              <a:avLst/>
            </a:prstGeom>
          </p:spPr>
        </p:pic>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68746" y="2596597"/>
            <a:ext cx="5767156" cy="8175092"/>
          </a:xfrm>
          <a:prstGeom prst="rect">
            <a:avLst/>
          </a:prstGeom>
        </p:spPr>
      </p:pic>
      <p:grpSp>
        <p:nvGrpSpPr>
          <p:cNvPr id="8" name="Group 8"/>
          <p:cNvGrpSpPr/>
          <p:nvPr/>
        </p:nvGrpSpPr>
        <p:grpSpPr>
          <a:xfrm>
            <a:off x="1589987" y="4793089"/>
            <a:ext cx="4265439" cy="838200"/>
            <a:chOff x="0" y="0"/>
            <a:chExt cx="5687252" cy="1117600"/>
          </a:xfrm>
        </p:grpSpPr>
        <p:sp>
          <p:nvSpPr>
            <p:cNvPr id="9" name="TextBox 9"/>
            <p:cNvSpPr txBox="1"/>
            <p:nvPr/>
          </p:nvSpPr>
          <p:spPr>
            <a:xfrm>
              <a:off x="743280" y="0"/>
              <a:ext cx="4943971" cy="1676400"/>
            </a:xfrm>
            <a:prstGeom prst="rect">
              <a:avLst/>
            </a:prstGeom>
          </p:spPr>
          <p:txBody>
            <a:bodyPr lIns="0" tIns="0" rIns="0" bIns="0" rtlCol="0" anchor="t">
              <a:spAutoFit/>
            </a:bodyPr>
            <a:lstStyle/>
            <a:p>
              <a:pPr>
                <a:lnSpc>
                  <a:spcPts val="3359"/>
                </a:lnSpc>
              </a:pPr>
              <a:r>
                <a:rPr lang="en-US" sz="2799">
                  <a:solidFill>
                    <a:srgbClr val="1D1D1B"/>
                  </a:solidFill>
                  <a:latin typeface="Now"/>
                </a:rPr>
                <a:t> Tidak mampu menabung </a:t>
              </a:r>
            </a:p>
            <a:p>
              <a:pPr algn="l">
                <a:lnSpc>
                  <a:spcPts val="3359"/>
                </a:lnSpc>
              </a:pPr>
              <a:endParaRPr lang="en-US" sz="2799">
                <a:solidFill>
                  <a:srgbClr val="1D1D1B"/>
                </a:solidFill>
                <a:latin typeface="Now"/>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88598" cy="669997"/>
            </a:xfrm>
            <a:prstGeom prst="rect">
              <a:avLst/>
            </a:prstGeom>
          </p:spPr>
        </p:pic>
      </p:grpSp>
      <p:grpSp>
        <p:nvGrpSpPr>
          <p:cNvPr id="11" name="Group 11"/>
          <p:cNvGrpSpPr/>
          <p:nvPr/>
        </p:nvGrpSpPr>
        <p:grpSpPr>
          <a:xfrm>
            <a:off x="12564502" y="5631289"/>
            <a:ext cx="4265439" cy="502498"/>
            <a:chOff x="0" y="0"/>
            <a:chExt cx="5687252" cy="669997"/>
          </a:xfrm>
        </p:grpSpPr>
        <p:sp>
          <p:nvSpPr>
            <p:cNvPr id="12" name="TextBox 12"/>
            <p:cNvSpPr txBox="1"/>
            <p:nvPr/>
          </p:nvSpPr>
          <p:spPr>
            <a:xfrm>
              <a:off x="743280" y="0"/>
              <a:ext cx="4943971" cy="558800"/>
            </a:xfrm>
            <a:prstGeom prst="rect">
              <a:avLst/>
            </a:prstGeom>
          </p:spPr>
          <p:txBody>
            <a:bodyPr lIns="0" tIns="0" rIns="0" bIns="0" rtlCol="0" anchor="t">
              <a:spAutoFit/>
            </a:bodyPr>
            <a:lstStyle/>
            <a:p>
              <a:pPr algn="l">
                <a:lnSpc>
                  <a:spcPts val="3359"/>
                </a:lnSpc>
              </a:pPr>
              <a:r>
                <a:rPr lang="en-US" sz="2799">
                  <a:solidFill>
                    <a:srgbClr val="1D1D1B"/>
                  </a:solidFill>
                  <a:latin typeface="Now"/>
                </a:rPr>
                <a:t>Tidak ada investasi </a:t>
              </a: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88598" cy="669997"/>
            </a:xfrm>
            <a:prstGeom prst="rect">
              <a:avLst/>
            </a:prstGeom>
          </p:spPr>
        </p:pic>
      </p:grpSp>
      <p:grpSp>
        <p:nvGrpSpPr>
          <p:cNvPr id="14" name="Group 14"/>
          <p:cNvGrpSpPr/>
          <p:nvPr/>
        </p:nvGrpSpPr>
        <p:grpSpPr>
          <a:xfrm>
            <a:off x="1589987" y="6684143"/>
            <a:ext cx="4265439" cy="838200"/>
            <a:chOff x="0" y="0"/>
            <a:chExt cx="5687252" cy="1117600"/>
          </a:xfrm>
        </p:grpSpPr>
        <p:sp>
          <p:nvSpPr>
            <p:cNvPr id="15" name="TextBox 15"/>
            <p:cNvSpPr txBox="1"/>
            <p:nvPr/>
          </p:nvSpPr>
          <p:spPr>
            <a:xfrm>
              <a:off x="743280" y="0"/>
              <a:ext cx="4943971" cy="1117600"/>
            </a:xfrm>
            <a:prstGeom prst="rect">
              <a:avLst/>
            </a:prstGeom>
          </p:spPr>
          <p:txBody>
            <a:bodyPr lIns="0" tIns="0" rIns="0" bIns="0" rtlCol="0" anchor="t">
              <a:spAutoFit/>
            </a:bodyPr>
            <a:lstStyle/>
            <a:p>
              <a:pPr algn="l">
                <a:lnSpc>
                  <a:spcPts val="3359"/>
                </a:lnSpc>
              </a:pPr>
              <a:r>
                <a:rPr lang="en-US" sz="2799">
                  <a:solidFill>
                    <a:srgbClr val="1D1D1B"/>
                  </a:solidFill>
                  <a:latin typeface="Now"/>
                </a:rPr>
                <a:t>Selalu merasa kekurangan uang </a:t>
              </a: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88598" cy="669997"/>
            </a:xfrm>
            <a:prstGeom prst="rect">
              <a:avLst/>
            </a:prstGeom>
          </p:spPr>
        </p:pic>
      </p:grpSp>
      <p:grpSp>
        <p:nvGrpSpPr>
          <p:cNvPr id="17" name="Group 17"/>
          <p:cNvGrpSpPr/>
          <p:nvPr/>
        </p:nvGrpSpPr>
        <p:grpSpPr>
          <a:xfrm>
            <a:off x="12564502" y="6684143"/>
            <a:ext cx="4265439" cy="838200"/>
            <a:chOff x="0" y="0"/>
            <a:chExt cx="5687252" cy="1117600"/>
          </a:xfrm>
        </p:grpSpPr>
        <p:sp>
          <p:nvSpPr>
            <p:cNvPr id="18" name="TextBox 18"/>
            <p:cNvSpPr txBox="1"/>
            <p:nvPr/>
          </p:nvSpPr>
          <p:spPr>
            <a:xfrm>
              <a:off x="743280" y="0"/>
              <a:ext cx="4943971" cy="1117600"/>
            </a:xfrm>
            <a:prstGeom prst="rect">
              <a:avLst/>
            </a:prstGeom>
          </p:spPr>
          <p:txBody>
            <a:bodyPr lIns="0" tIns="0" rIns="0" bIns="0" rtlCol="0" anchor="t">
              <a:spAutoFit/>
            </a:bodyPr>
            <a:lstStyle/>
            <a:p>
              <a:pPr algn="l">
                <a:lnSpc>
                  <a:spcPts val="3359"/>
                </a:lnSpc>
              </a:pPr>
              <a:r>
                <a:rPr lang="en-US" sz="2799">
                  <a:solidFill>
                    <a:srgbClr val="1D1D1B"/>
                  </a:solidFill>
                  <a:latin typeface="Now"/>
                </a:rPr>
                <a:t>Bisa mengalami stress</a:t>
              </a: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88598" cy="669997"/>
            </a:xfrm>
            <a:prstGeom prst="rect">
              <a:avLst/>
            </a:prstGeom>
          </p:spPr>
        </p:pic>
      </p:grpSp>
      <p:grpSp>
        <p:nvGrpSpPr>
          <p:cNvPr id="20" name="Group 20"/>
          <p:cNvGrpSpPr/>
          <p:nvPr/>
        </p:nvGrpSpPr>
        <p:grpSpPr>
          <a:xfrm>
            <a:off x="12564502" y="4481092"/>
            <a:ext cx="4265439" cy="502498"/>
            <a:chOff x="0" y="0"/>
            <a:chExt cx="5687252" cy="669997"/>
          </a:xfrm>
        </p:grpSpPr>
        <p:sp>
          <p:nvSpPr>
            <p:cNvPr id="21" name="TextBox 21"/>
            <p:cNvSpPr txBox="1"/>
            <p:nvPr/>
          </p:nvSpPr>
          <p:spPr>
            <a:xfrm>
              <a:off x="743280" y="0"/>
              <a:ext cx="4943971" cy="558800"/>
            </a:xfrm>
            <a:prstGeom prst="rect">
              <a:avLst/>
            </a:prstGeom>
          </p:spPr>
          <p:txBody>
            <a:bodyPr lIns="0" tIns="0" rIns="0" bIns="0" rtlCol="0" anchor="t">
              <a:spAutoFit/>
            </a:bodyPr>
            <a:lstStyle/>
            <a:p>
              <a:pPr algn="l">
                <a:lnSpc>
                  <a:spcPts val="3359"/>
                </a:lnSpc>
              </a:pPr>
              <a:r>
                <a:rPr lang="en-US" sz="2799">
                  <a:solidFill>
                    <a:srgbClr val="1D1D1B"/>
                  </a:solidFill>
                  <a:latin typeface="Now"/>
                </a:rPr>
                <a:t>Punya banyak utang </a:t>
              </a:r>
            </a:p>
          </p:txBody>
        </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88598" cy="669997"/>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8431952"/>
            <a:ext cx="1298117" cy="1652695"/>
          </a:xfrm>
          <a:prstGeom prst="rect">
            <a:avLst/>
          </a:prstGeom>
        </p:spPr>
      </p:pic>
      <p:sp>
        <p:nvSpPr>
          <p:cNvPr id="24" name="TextBox 24"/>
          <p:cNvSpPr txBox="1"/>
          <p:nvPr/>
        </p:nvSpPr>
        <p:spPr>
          <a:xfrm>
            <a:off x="5475848" y="1032616"/>
            <a:ext cx="7336305" cy="1162050"/>
          </a:xfrm>
          <a:prstGeom prst="rect">
            <a:avLst/>
          </a:prstGeom>
        </p:spPr>
        <p:txBody>
          <a:bodyPr lIns="0" tIns="0" rIns="0" bIns="0" rtlCol="0" anchor="t">
            <a:spAutoFit/>
          </a:bodyPr>
          <a:lstStyle/>
          <a:p>
            <a:pPr marL="0" lvl="0" indent="0" algn="ctr">
              <a:lnSpc>
                <a:spcPts val="9000"/>
              </a:lnSpc>
              <a:spcBef>
                <a:spcPct val="0"/>
              </a:spcBef>
            </a:pPr>
            <a:r>
              <a:rPr lang="en-US" sz="7500">
                <a:solidFill>
                  <a:srgbClr val="1D1D1B"/>
                </a:solidFill>
                <a:latin typeface="More Sugar Bold"/>
              </a:rPr>
              <a:t>Dampak negatif  </a:t>
            </a:r>
          </a:p>
        </p:txBody>
      </p:sp>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0242" y="8431952"/>
            <a:ext cx="1298117" cy="16526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BCBA"/>
        </a:solidFill>
        <a:effectLst/>
      </p:bgPr>
    </p:bg>
    <p:spTree>
      <p:nvGrpSpPr>
        <p:cNvPr id="1" name=""/>
        <p:cNvGrpSpPr/>
        <p:nvPr/>
      </p:nvGrpSpPr>
      <p:grpSpPr>
        <a:xfrm>
          <a:off x="0" y="0"/>
          <a:ext cx="0" cy="0"/>
          <a:chOff x="0" y="0"/>
          <a:chExt cx="0" cy="0"/>
        </a:xfrm>
      </p:grpSpPr>
      <p:sp>
        <p:nvSpPr>
          <p:cNvPr id="2" name="TextBox 2"/>
          <p:cNvSpPr txBox="1"/>
          <p:nvPr/>
        </p:nvSpPr>
        <p:spPr>
          <a:xfrm>
            <a:off x="3054980" y="5586937"/>
            <a:ext cx="12178041" cy="1257300"/>
          </a:xfrm>
          <a:prstGeom prst="rect">
            <a:avLst/>
          </a:prstGeom>
        </p:spPr>
        <p:txBody>
          <a:bodyPr lIns="0" tIns="0" rIns="0" bIns="0" rtlCol="0" anchor="t">
            <a:spAutoFit/>
          </a:bodyPr>
          <a:lstStyle/>
          <a:p>
            <a:pPr marL="0" lvl="0" indent="0" algn="ctr">
              <a:lnSpc>
                <a:spcPts val="9840"/>
              </a:lnSpc>
              <a:spcBef>
                <a:spcPct val="0"/>
              </a:spcBef>
            </a:pPr>
            <a:r>
              <a:rPr lang="en-US" sz="8200" u="none">
                <a:solidFill>
                  <a:srgbClr val="1D1D1B"/>
                </a:solidFill>
                <a:latin typeface="More Sugar"/>
              </a:rPr>
              <a:t>Terima kasih!</a:t>
            </a:r>
          </a:p>
        </p:txBody>
      </p:sp>
      <p:sp>
        <p:nvSpPr>
          <p:cNvPr id="3" name="TextBox 3"/>
          <p:cNvSpPr txBox="1"/>
          <p:nvPr/>
        </p:nvSpPr>
        <p:spPr>
          <a:xfrm>
            <a:off x="3054980" y="3442763"/>
            <a:ext cx="12178041" cy="847725"/>
          </a:xfrm>
          <a:prstGeom prst="rect">
            <a:avLst/>
          </a:prstGeom>
        </p:spPr>
        <p:txBody>
          <a:bodyPr lIns="0" tIns="0" rIns="0" bIns="0" rtlCol="0" anchor="t">
            <a:spAutoFit/>
          </a:bodyPr>
          <a:lstStyle/>
          <a:p>
            <a:pPr marL="0" lvl="0" indent="0" algn="ctr">
              <a:lnSpc>
                <a:spcPts val="6720"/>
              </a:lnSpc>
              <a:spcBef>
                <a:spcPct val="0"/>
              </a:spcBef>
            </a:pPr>
            <a:r>
              <a:rPr lang="en-US" sz="5600">
                <a:solidFill>
                  <a:srgbClr val="1D1D1B"/>
                </a:solidFill>
                <a:latin typeface="More Sugar Thin Bold"/>
              </a:rPr>
              <a:t>Semoga bermanfaat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9844">
            <a:off x="14107125" y="-2036071"/>
            <a:ext cx="5284994" cy="522734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9844">
            <a:off x="-1400194" y="5456181"/>
            <a:ext cx="5284994" cy="522734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9864">
            <a:off x="15521944" y="7074045"/>
            <a:ext cx="3174389" cy="372909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65136">
            <a:off x="-344891" y="195300"/>
            <a:ext cx="3174389" cy="3729091"/>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60893">
            <a:off x="16598890" y="4238232"/>
            <a:ext cx="1320819" cy="26154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07246" y="3908088"/>
            <a:ext cx="1003786" cy="98553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92856">
            <a:off x="-32508" y="3350115"/>
            <a:ext cx="1274811" cy="125163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719259">
            <a:off x="17415401" y="2137312"/>
            <a:ext cx="577316" cy="99537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636201">
            <a:off x="400455" y="531014"/>
            <a:ext cx="577316" cy="9953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164</Words>
  <Application>Microsoft Office PowerPoint</Application>
  <PresentationFormat>Custom</PresentationFormat>
  <Paragraphs>19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More Sugar Thin</vt:lpstr>
      <vt:lpstr>More Sugar Thin Bold</vt:lpstr>
      <vt:lpstr>More Sugar Bold</vt:lpstr>
      <vt:lpstr>More Sugar</vt:lpstr>
      <vt:lpstr>Now</vt:lpstr>
      <vt:lpstr>Arial</vt:lpstr>
      <vt:lpstr>Now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Salinan dari Presentasi Mean Median dan Modus Digambar Tangan Biru Oranye dan Kuning</dc:title>
  <cp:lastModifiedBy>abdul wafur</cp:lastModifiedBy>
  <cp:revision>2</cp:revision>
  <dcterms:created xsi:type="dcterms:W3CDTF">2006-08-16T00:00:00Z</dcterms:created>
  <dcterms:modified xsi:type="dcterms:W3CDTF">2022-07-01T16:43:48Z</dcterms:modified>
  <dc:identifier>DAFFLF1j2Kg</dc:identifier>
</cp:coreProperties>
</file>