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355" r:id="rId3"/>
    <p:sldId id="356" r:id="rId4"/>
    <p:sldId id="357" r:id="rId5"/>
    <p:sldId id="262" r:id="rId6"/>
    <p:sldId id="266" r:id="rId7"/>
    <p:sldId id="268" r:id="rId8"/>
    <p:sldId id="270" r:id="rId9"/>
    <p:sldId id="272" r:id="rId10"/>
    <p:sldId id="358" r:id="rId11"/>
    <p:sldId id="302" r:id="rId12"/>
    <p:sldId id="303" r:id="rId13"/>
    <p:sldId id="309" r:id="rId14"/>
    <p:sldId id="311" r:id="rId15"/>
    <p:sldId id="363" r:id="rId16"/>
    <p:sldId id="364" r:id="rId17"/>
    <p:sldId id="365" r:id="rId18"/>
    <p:sldId id="366" r:id="rId19"/>
    <p:sldId id="312" r:id="rId20"/>
    <p:sldId id="359" r:id="rId21"/>
    <p:sldId id="360" r:id="rId22"/>
    <p:sldId id="286" r:id="rId23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3AF9A5-14E9-4E49-8463-283CE0A547C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6A24D37-CC46-4D9F-8917-7F01E5E6BA78}">
      <dgm:prSet phldrT="[Text]"/>
      <dgm:spPr/>
      <dgm:t>
        <a:bodyPr/>
        <a:lstStyle/>
        <a:p>
          <a:r>
            <a:rPr lang="en-US" dirty="0"/>
            <a:t>Data</a:t>
          </a:r>
        </a:p>
      </dgm:t>
    </dgm:pt>
    <dgm:pt modelId="{6D1E981D-5933-42F2-957D-BCC57AFEBE10}" type="parTrans" cxnId="{3D81F39B-6A30-47A0-B513-B436E21D7932}">
      <dgm:prSet/>
      <dgm:spPr/>
      <dgm:t>
        <a:bodyPr/>
        <a:lstStyle/>
        <a:p>
          <a:endParaRPr lang="en-US"/>
        </a:p>
      </dgm:t>
    </dgm:pt>
    <dgm:pt modelId="{1454E8FE-95F5-4F2A-9238-6BB9028AAB08}" type="sibTrans" cxnId="{3D81F39B-6A30-47A0-B513-B436E21D7932}">
      <dgm:prSet/>
      <dgm:spPr/>
      <dgm:t>
        <a:bodyPr/>
        <a:lstStyle/>
        <a:p>
          <a:endParaRPr lang="en-US"/>
        </a:p>
      </dgm:t>
    </dgm:pt>
    <dgm:pt modelId="{1224C3F7-2F5E-46E6-BAA1-98A4703995E5}">
      <dgm:prSet phldrT="[Text]"/>
      <dgm:spPr/>
      <dgm:t>
        <a:bodyPr/>
        <a:lstStyle/>
        <a:p>
          <a:r>
            <a:rPr lang="en-US" dirty="0"/>
            <a:t>Time Series</a:t>
          </a:r>
        </a:p>
      </dgm:t>
    </dgm:pt>
    <dgm:pt modelId="{6ADECD76-D477-4A0D-B526-92AD6D0ACAED}" type="parTrans" cxnId="{8A7CF98E-565C-4249-9717-29D230DBC4BF}">
      <dgm:prSet/>
      <dgm:spPr/>
      <dgm:t>
        <a:bodyPr/>
        <a:lstStyle/>
        <a:p>
          <a:endParaRPr lang="en-US"/>
        </a:p>
      </dgm:t>
    </dgm:pt>
    <dgm:pt modelId="{34B2851E-C4E5-42E6-AB7C-06565C70888C}" type="sibTrans" cxnId="{8A7CF98E-565C-4249-9717-29D230DBC4BF}">
      <dgm:prSet/>
      <dgm:spPr/>
      <dgm:t>
        <a:bodyPr/>
        <a:lstStyle/>
        <a:p>
          <a:endParaRPr lang="en-US"/>
        </a:p>
      </dgm:t>
    </dgm:pt>
    <dgm:pt modelId="{B757C1C4-B4E1-47C7-8E8B-733AFC57F2D9}">
      <dgm:prSet phldrT="[Text]"/>
      <dgm:spPr/>
      <dgm:t>
        <a:bodyPr/>
        <a:lstStyle/>
        <a:p>
          <a:r>
            <a:rPr lang="en-US" dirty="0"/>
            <a:t>Cross Section</a:t>
          </a:r>
        </a:p>
      </dgm:t>
    </dgm:pt>
    <dgm:pt modelId="{53C0B8A5-F88F-4916-B3FD-3FE1C5909317}" type="parTrans" cxnId="{FE09B367-DE1C-475A-AF7E-603634FFD125}">
      <dgm:prSet/>
      <dgm:spPr/>
      <dgm:t>
        <a:bodyPr/>
        <a:lstStyle/>
        <a:p>
          <a:endParaRPr lang="en-US"/>
        </a:p>
      </dgm:t>
    </dgm:pt>
    <dgm:pt modelId="{68896FA0-D6B0-4C4C-A366-02B2E90B2ED9}" type="sibTrans" cxnId="{FE09B367-DE1C-475A-AF7E-603634FFD125}">
      <dgm:prSet/>
      <dgm:spPr/>
      <dgm:t>
        <a:bodyPr/>
        <a:lstStyle/>
        <a:p>
          <a:endParaRPr lang="en-US"/>
        </a:p>
      </dgm:t>
    </dgm:pt>
    <dgm:pt modelId="{95DB4153-BCCA-4AD4-84CB-56C25A1E66BD}">
      <dgm:prSet phldrT="[Text]"/>
      <dgm:spPr/>
      <dgm:t>
        <a:bodyPr/>
        <a:lstStyle/>
        <a:p>
          <a:r>
            <a:rPr lang="en-US" dirty="0"/>
            <a:t>Panel/Pooled</a:t>
          </a:r>
        </a:p>
      </dgm:t>
    </dgm:pt>
    <dgm:pt modelId="{5D3AD566-81AD-4C22-9215-34D87D5E2D4C}" type="parTrans" cxnId="{133E6F84-7B20-4CA9-9231-4E1AD92BB9B2}">
      <dgm:prSet/>
      <dgm:spPr/>
      <dgm:t>
        <a:bodyPr/>
        <a:lstStyle/>
        <a:p>
          <a:endParaRPr lang="en-US"/>
        </a:p>
      </dgm:t>
    </dgm:pt>
    <dgm:pt modelId="{3E6C480D-BDE0-43D2-AFA0-69B9733D4901}" type="sibTrans" cxnId="{133E6F84-7B20-4CA9-9231-4E1AD92BB9B2}">
      <dgm:prSet/>
      <dgm:spPr/>
      <dgm:t>
        <a:bodyPr/>
        <a:lstStyle/>
        <a:p>
          <a:endParaRPr lang="en-US"/>
        </a:p>
      </dgm:t>
    </dgm:pt>
    <dgm:pt modelId="{B47427C1-D829-4D8B-A85F-D34A61A3AFFF}" type="pres">
      <dgm:prSet presAssocID="{393AF9A5-14E9-4E49-8463-283CE0A547C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76BD8C1-734A-4822-8759-0590D1706639}" type="pres">
      <dgm:prSet presAssocID="{C6A24D37-CC46-4D9F-8917-7F01E5E6BA78}" presName="hierRoot1" presStyleCnt="0">
        <dgm:presLayoutVars>
          <dgm:hierBranch val="init"/>
        </dgm:presLayoutVars>
      </dgm:prSet>
      <dgm:spPr/>
    </dgm:pt>
    <dgm:pt modelId="{0BC47991-DC65-4B3B-A803-7053D8523D83}" type="pres">
      <dgm:prSet presAssocID="{C6A24D37-CC46-4D9F-8917-7F01E5E6BA78}" presName="rootComposite1" presStyleCnt="0"/>
      <dgm:spPr/>
    </dgm:pt>
    <dgm:pt modelId="{929AF576-212F-4E7F-BC18-1B5094D117FE}" type="pres">
      <dgm:prSet presAssocID="{C6A24D37-CC46-4D9F-8917-7F01E5E6BA78}" presName="rootText1" presStyleLbl="node0" presStyleIdx="0" presStyleCnt="1">
        <dgm:presLayoutVars>
          <dgm:chPref val="3"/>
        </dgm:presLayoutVars>
      </dgm:prSet>
      <dgm:spPr/>
    </dgm:pt>
    <dgm:pt modelId="{B89DB4ED-5F5E-4F0A-87FA-80BD50EE237A}" type="pres">
      <dgm:prSet presAssocID="{C6A24D37-CC46-4D9F-8917-7F01E5E6BA78}" presName="rootConnector1" presStyleLbl="node1" presStyleIdx="0" presStyleCnt="0"/>
      <dgm:spPr/>
    </dgm:pt>
    <dgm:pt modelId="{46F4B1BC-509F-4381-9014-CB8198AAD513}" type="pres">
      <dgm:prSet presAssocID="{C6A24D37-CC46-4D9F-8917-7F01E5E6BA78}" presName="hierChild2" presStyleCnt="0"/>
      <dgm:spPr/>
    </dgm:pt>
    <dgm:pt modelId="{A4A70A40-2484-4DBF-A659-FBBE96295922}" type="pres">
      <dgm:prSet presAssocID="{6ADECD76-D477-4A0D-B526-92AD6D0ACAED}" presName="Name37" presStyleLbl="parChTrans1D2" presStyleIdx="0" presStyleCnt="3"/>
      <dgm:spPr/>
    </dgm:pt>
    <dgm:pt modelId="{8C34BDD1-D809-4B34-8DB8-04ED16131241}" type="pres">
      <dgm:prSet presAssocID="{1224C3F7-2F5E-46E6-BAA1-98A4703995E5}" presName="hierRoot2" presStyleCnt="0">
        <dgm:presLayoutVars>
          <dgm:hierBranch val="init"/>
        </dgm:presLayoutVars>
      </dgm:prSet>
      <dgm:spPr/>
    </dgm:pt>
    <dgm:pt modelId="{D6B19490-855E-40CD-B472-BF6CF41A9B75}" type="pres">
      <dgm:prSet presAssocID="{1224C3F7-2F5E-46E6-BAA1-98A4703995E5}" presName="rootComposite" presStyleCnt="0"/>
      <dgm:spPr/>
    </dgm:pt>
    <dgm:pt modelId="{D8E529A4-FF4D-442E-91D1-673E5270D482}" type="pres">
      <dgm:prSet presAssocID="{1224C3F7-2F5E-46E6-BAA1-98A4703995E5}" presName="rootText" presStyleLbl="node2" presStyleIdx="0" presStyleCnt="3">
        <dgm:presLayoutVars>
          <dgm:chPref val="3"/>
        </dgm:presLayoutVars>
      </dgm:prSet>
      <dgm:spPr/>
    </dgm:pt>
    <dgm:pt modelId="{361F2C4E-32F0-4621-BB6D-C596C52B35A9}" type="pres">
      <dgm:prSet presAssocID="{1224C3F7-2F5E-46E6-BAA1-98A4703995E5}" presName="rootConnector" presStyleLbl="node2" presStyleIdx="0" presStyleCnt="3"/>
      <dgm:spPr/>
    </dgm:pt>
    <dgm:pt modelId="{8C9A1462-4C44-48B4-A912-B0EB5DE5713B}" type="pres">
      <dgm:prSet presAssocID="{1224C3F7-2F5E-46E6-BAA1-98A4703995E5}" presName="hierChild4" presStyleCnt="0"/>
      <dgm:spPr/>
    </dgm:pt>
    <dgm:pt modelId="{6C29BED9-C301-453D-A459-1499BA60CA12}" type="pres">
      <dgm:prSet presAssocID="{1224C3F7-2F5E-46E6-BAA1-98A4703995E5}" presName="hierChild5" presStyleCnt="0"/>
      <dgm:spPr/>
    </dgm:pt>
    <dgm:pt modelId="{1D7D8478-F137-43BA-9988-1EE57A8B1EBE}" type="pres">
      <dgm:prSet presAssocID="{53C0B8A5-F88F-4916-B3FD-3FE1C5909317}" presName="Name37" presStyleLbl="parChTrans1D2" presStyleIdx="1" presStyleCnt="3"/>
      <dgm:spPr/>
    </dgm:pt>
    <dgm:pt modelId="{3C89A069-947C-44D2-98A8-ECB076155CEE}" type="pres">
      <dgm:prSet presAssocID="{B757C1C4-B4E1-47C7-8E8B-733AFC57F2D9}" presName="hierRoot2" presStyleCnt="0">
        <dgm:presLayoutVars>
          <dgm:hierBranch val="init"/>
        </dgm:presLayoutVars>
      </dgm:prSet>
      <dgm:spPr/>
    </dgm:pt>
    <dgm:pt modelId="{A70766C9-80D1-4B48-9305-0F436D4D5D92}" type="pres">
      <dgm:prSet presAssocID="{B757C1C4-B4E1-47C7-8E8B-733AFC57F2D9}" presName="rootComposite" presStyleCnt="0"/>
      <dgm:spPr/>
    </dgm:pt>
    <dgm:pt modelId="{57D0FA78-86C0-459D-8AF5-9054AB8A5D29}" type="pres">
      <dgm:prSet presAssocID="{B757C1C4-B4E1-47C7-8E8B-733AFC57F2D9}" presName="rootText" presStyleLbl="node2" presStyleIdx="1" presStyleCnt="3">
        <dgm:presLayoutVars>
          <dgm:chPref val="3"/>
        </dgm:presLayoutVars>
      </dgm:prSet>
      <dgm:spPr/>
    </dgm:pt>
    <dgm:pt modelId="{50D3CF41-67CA-4536-98EE-D87F76481F64}" type="pres">
      <dgm:prSet presAssocID="{B757C1C4-B4E1-47C7-8E8B-733AFC57F2D9}" presName="rootConnector" presStyleLbl="node2" presStyleIdx="1" presStyleCnt="3"/>
      <dgm:spPr/>
    </dgm:pt>
    <dgm:pt modelId="{3443E54D-5B30-4345-AA01-687DA0EED424}" type="pres">
      <dgm:prSet presAssocID="{B757C1C4-B4E1-47C7-8E8B-733AFC57F2D9}" presName="hierChild4" presStyleCnt="0"/>
      <dgm:spPr/>
    </dgm:pt>
    <dgm:pt modelId="{1AE66B7E-2F73-43A4-BC69-53E1CB723E52}" type="pres">
      <dgm:prSet presAssocID="{B757C1C4-B4E1-47C7-8E8B-733AFC57F2D9}" presName="hierChild5" presStyleCnt="0"/>
      <dgm:spPr/>
    </dgm:pt>
    <dgm:pt modelId="{3047DF67-30AD-4BF2-A52F-021262810F39}" type="pres">
      <dgm:prSet presAssocID="{5D3AD566-81AD-4C22-9215-34D87D5E2D4C}" presName="Name37" presStyleLbl="parChTrans1D2" presStyleIdx="2" presStyleCnt="3"/>
      <dgm:spPr/>
    </dgm:pt>
    <dgm:pt modelId="{268FAAE8-A073-4DCD-90B9-348FF6250C80}" type="pres">
      <dgm:prSet presAssocID="{95DB4153-BCCA-4AD4-84CB-56C25A1E66BD}" presName="hierRoot2" presStyleCnt="0">
        <dgm:presLayoutVars>
          <dgm:hierBranch val="init"/>
        </dgm:presLayoutVars>
      </dgm:prSet>
      <dgm:spPr/>
    </dgm:pt>
    <dgm:pt modelId="{A7C170AB-D922-4377-88C5-827171A7E3BC}" type="pres">
      <dgm:prSet presAssocID="{95DB4153-BCCA-4AD4-84CB-56C25A1E66BD}" presName="rootComposite" presStyleCnt="0"/>
      <dgm:spPr/>
    </dgm:pt>
    <dgm:pt modelId="{E15024CA-2A3D-4534-B51D-94C8AD0E6027}" type="pres">
      <dgm:prSet presAssocID="{95DB4153-BCCA-4AD4-84CB-56C25A1E66BD}" presName="rootText" presStyleLbl="node2" presStyleIdx="2" presStyleCnt="3">
        <dgm:presLayoutVars>
          <dgm:chPref val="3"/>
        </dgm:presLayoutVars>
      </dgm:prSet>
      <dgm:spPr/>
    </dgm:pt>
    <dgm:pt modelId="{919F6892-79B6-4C37-8E5F-0DB1000A6473}" type="pres">
      <dgm:prSet presAssocID="{95DB4153-BCCA-4AD4-84CB-56C25A1E66BD}" presName="rootConnector" presStyleLbl="node2" presStyleIdx="2" presStyleCnt="3"/>
      <dgm:spPr/>
    </dgm:pt>
    <dgm:pt modelId="{5E6D5C3C-283F-45D5-9256-DAC3F6C79431}" type="pres">
      <dgm:prSet presAssocID="{95DB4153-BCCA-4AD4-84CB-56C25A1E66BD}" presName="hierChild4" presStyleCnt="0"/>
      <dgm:spPr/>
    </dgm:pt>
    <dgm:pt modelId="{CA84EB65-CE0B-4C26-994A-D407223AEE4F}" type="pres">
      <dgm:prSet presAssocID="{95DB4153-BCCA-4AD4-84CB-56C25A1E66BD}" presName="hierChild5" presStyleCnt="0"/>
      <dgm:spPr/>
    </dgm:pt>
    <dgm:pt modelId="{66D879C0-9F96-49EE-8D72-FD0687169531}" type="pres">
      <dgm:prSet presAssocID="{C6A24D37-CC46-4D9F-8917-7F01E5E6BA78}" presName="hierChild3" presStyleCnt="0"/>
      <dgm:spPr/>
    </dgm:pt>
  </dgm:ptLst>
  <dgm:cxnLst>
    <dgm:cxn modelId="{9F18FE1A-0D3B-4BB5-A4F5-AE25B538CB0F}" type="presOf" srcId="{95DB4153-BCCA-4AD4-84CB-56C25A1E66BD}" destId="{919F6892-79B6-4C37-8E5F-0DB1000A6473}" srcOrd="1" destOrd="0" presId="urn:microsoft.com/office/officeart/2005/8/layout/orgChart1"/>
    <dgm:cxn modelId="{7F3F711B-D586-461E-90D8-333E573206B6}" type="presOf" srcId="{1224C3F7-2F5E-46E6-BAA1-98A4703995E5}" destId="{361F2C4E-32F0-4621-BB6D-C596C52B35A9}" srcOrd="1" destOrd="0" presId="urn:microsoft.com/office/officeart/2005/8/layout/orgChart1"/>
    <dgm:cxn modelId="{3B35052F-2B84-496F-B0E1-04D2D5913A80}" type="presOf" srcId="{53C0B8A5-F88F-4916-B3FD-3FE1C5909317}" destId="{1D7D8478-F137-43BA-9988-1EE57A8B1EBE}" srcOrd="0" destOrd="0" presId="urn:microsoft.com/office/officeart/2005/8/layout/orgChart1"/>
    <dgm:cxn modelId="{5F8A3632-B269-45F8-A0D6-EBC5E391FBD0}" type="presOf" srcId="{5D3AD566-81AD-4C22-9215-34D87D5E2D4C}" destId="{3047DF67-30AD-4BF2-A52F-021262810F39}" srcOrd="0" destOrd="0" presId="urn:microsoft.com/office/officeart/2005/8/layout/orgChart1"/>
    <dgm:cxn modelId="{5010FE34-C444-4575-924C-C38E41B4BADF}" type="presOf" srcId="{95DB4153-BCCA-4AD4-84CB-56C25A1E66BD}" destId="{E15024CA-2A3D-4534-B51D-94C8AD0E6027}" srcOrd="0" destOrd="0" presId="urn:microsoft.com/office/officeart/2005/8/layout/orgChart1"/>
    <dgm:cxn modelId="{C9F87737-E919-4DF2-9450-76797D1FCFCD}" type="presOf" srcId="{C6A24D37-CC46-4D9F-8917-7F01E5E6BA78}" destId="{929AF576-212F-4E7F-BC18-1B5094D117FE}" srcOrd="0" destOrd="0" presId="urn:microsoft.com/office/officeart/2005/8/layout/orgChart1"/>
    <dgm:cxn modelId="{FE09B367-DE1C-475A-AF7E-603634FFD125}" srcId="{C6A24D37-CC46-4D9F-8917-7F01E5E6BA78}" destId="{B757C1C4-B4E1-47C7-8E8B-733AFC57F2D9}" srcOrd="1" destOrd="0" parTransId="{53C0B8A5-F88F-4916-B3FD-3FE1C5909317}" sibTransId="{68896FA0-D6B0-4C4C-A366-02B2E90B2ED9}"/>
    <dgm:cxn modelId="{DEFA266A-1D64-4FA8-8244-28695ADBC1F8}" type="presOf" srcId="{B757C1C4-B4E1-47C7-8E8B-733AFC57F2D9}" destId="{50D3CF41-67CA-4536-98EE-D87F76481F64}" srcOrd="1" destOrd="0" presId="urn:microsoft.com/office/officeart/2005/8/layout/orgChart1"/>
    <dgm:cxn modelId="{488B936D-7896-4ACF-9D34-A85CD64AA38E}" type="presOf" srcId="{1224C3F7-2F5E-46E6-BAA1-98A4703995E5}" destId="{D8E529A4-FF4D-442E-91D1-673E5270D482}" srcOrd="0" destOrd="0" presId="urn:microsoft.com/office/officeart/2005/8/layout/orgChart1"/>
    <dgm:cxn modelId="{EB8C4454-D840-4BB8-B34B-4476307908A6}" type="presOf" srcId="{B757C1C4-B4E1-47C7-8E8B-733AFC57F2D9}" destId="{57D0FA78-86C0-459D-8AF5-9054AB8A5D29}" srcOrd="0" destOrd="0" presId="urn:microsoft.com/office/officeart/2005/8/layout/orgChart1"/>
    <dgm:cxn modelId="{EA35B778-AED5-4227-8E33-645C9B50DCE1}" type="presOf" srcId="{6ADECD76-D477-4A0D-B526-92AD6D0ACAED}" destId="{A4A70A40-2484-4DBF-A659-FBBE96295922}" srcOrd="0" destOrd="0" presId="urn:microsoft.com/office/officeart/2005/8/layout/orgChart1"/>
    <dgm:cxn modelId="{133E6F84-7B20-4CA9-9231-4E1AD92BB9B2}" srcId="{C6A24D37-CC46-4D9F-8917-7F01E5E6BA78}" destId="{95DB4153-BCCA-4AD4-84CB-56C25A1E66BD}" srcOrd="2" destOrd="0" parTransId="{5D3AD566-81AD-4C22-9215-34D87D5E2D4C}" sibTransId="{3E6C480D-BDE0-43D2-AFA0-69B9733D4901}"/>
    <dgm:cxn modelId="{8A7CF98E-565C-4249-9717-29D230DBC4BF}" srcId="{C6A24D37-CC46-4D9F-8917-7F01E5E6BA78}" destId="{1224C3F7-2F5E-46E6-BAA1-98A4703995E5}" srcOrd="0" destOrd="0" parTransId="{6ADECD76-D477-4A0D-B526-92AD6D0ACAED}" sibTransId="{34B2851E-C4E5-42E6-AB7C-06565C70888C}"/>
    <dgm:cxn modelId="{3D81F39B-6A30-47A0-B513-B436E21D7932}" srcId="{393AF9A5-14E9-4E49-8463-283CE0A547C3}" destId="{C6A24D37-CC46-4D9F-8917-7F01E5E6BA78}" srcOrd="0" destOrd="0" parTransId="{6D1E981D-5933-42F2-957D-BCC57AFEBE10}" sibTransId="{1454E8FE-95F5-4F2A-9238-6BB9028AAB08}"/>
    <dgm:cxn modelId="{306C56A5-A4D7-4956-96E7-7A4470E683C5}" type="presOf" srcId="{393AF9A5-14E9-4E49-8463-283CE0A547C3}" destId="{B47427C1-D829-4D8B-A85F-D34A61A3AFFF}" srcOrd="0" destOrd="0" presId="urn:microsoft.com/office/officeart/2005/8/layout/orgChart1"/>
    <dgm:cxn modelId="{ECEBF9FF-D137-484F-A56A-3BE5960BF14F}" type="presOf" srcId="{C6A24D37-CC46-4D9F-8917-7F01E5E6BA78}" destId="{B89DB4ED-5F5E-4F0A-87FA-80BD50EE237A}" srcOrd="1" destOrd="0" presId="urn:microsoft.com/office/officeart/2005/8/layout/orgChart1"/>
    <dgm:cxn modelId="{E3E530BA-F8B4-40F5-A8EB-38EA211FFB1F}" type="presParOf" srcId="{B47427C1-D829-4D8B-A85F-D34A61A3AFFF}" destId="{676BD8C1-734A-4822-8759-0590D1706639}" srcOrd="0" destOrd="0" presId="urn:microsoft.com/office/officeart/2005/8/layout/orgChart1"/>
    <dgm:cxn modelId="{2E7D91DA-D356-4AD5-B773-569C906D53EE}" type="presParOf" srcId="{676BD8C1-734A-4822-8759-0590D1706639}" destId="{0BC47991-DC65-4B3B-A803-7053D8523D83}" srcOrd="0" destOrd="0" presId="urn:microsoft.com/office/officeart/2005/8/layout/orgChart1"/>
    <dgm:cxn modelId="{8725C20C-F1D7-4248-B0A5-C1B228C9259C}" type="presParOf" srcId="{0BC47991-DC65-4B3B-A803-7053D8523D83}" destId="{929AF576-212F-4E7F-BC18-1B5094D117FE}" srcOrd="0" destOrd="0" presId="urn:microsoft.com/office/officeart/2005/8/layout/orgChart1"/>
    <dgm:cxn modelId="{D6DE402E-B11C-40DE-B403-DF71C0401AF1}" type="presParOf" srcId="{0BC47991-DC65-4B3B-A803-7053D8523D83}" destId="{B89DB4ED-5F5E-4F0A-87FA-80BD50EE237A}" srcOrd="1" destOrd="0" presId="urn:microsoft.com/office/officeart/2005/8/layout/orgChart1"/>
    <dgm:cxn modelId="{7722E1DB-36A5-4411-8AD0-DB39AB7B62FB}" type="presParOf" srcId="{676BD8C1-734A-4822-8759-0590D1706639}" destId="{46F4B1BC-509F-4381-9014-CB8198AAD513}" srcOrd="1" destOrd="0" presId="urn:microsoft.com/office/officeart/2005/8/layout/orgChart1"/>
    <dgm:cxn modelId="{4665878D-D32E-4C03-80B7-D223D92FA424}" type="presParOf" srcId="{46F4B1BC-509F-4381-9014-CB8198AAD513}" destId="{A4A70A40-2484-4DBF-A659-FBBE96295922}" srcOrd="0" destOrd="0" presId="urn:microsoft.com/office/officeart/2005/8/layout/orgChart1"/>
    <dgm:cxn modelId="{A4702BA2-30FF-4814-9A6B-F06C3A449B14}" type="presParOf" srcId="{46F4B1BC-509F-4381-9014-CB8198AAD513}" destId="{8C34BDD1-D809-4B34-8DB8-04ED16131241}" srcOrd="1" destOrd="0" presId="urn:microsoft.com/office/officeart/2005/8/layout/orgChart1"/>
    <dgm:cxn modelId="{C3D7AA76-EA0B-467A-BF0A-C5D0C291AE96}" type="presParOf" srcId="{8C34BDD1-D809-4B34-8DB8-04ED16131241}" destId="{D6B19490-855E-40CD-B472-BF6CF41A9B75}" srcOrd="0" destOrd="0" presId="urn:microsoft.com/office/officeart/2005/8/layout/orgChart1"/>
    <dgm:cxn modelId="{480C6C3B-DB4D-4B7B-BDD4-57D696BA767C}" type="presParOf" srcId="{D6B19490-855E-40CD-B472-BF6CF41A9B75}" destId="{D8E529A4-FF4D-442E-91D1-673E5270D482}" srcOrd="0" destOrd="0" presId="urn:microsoft.com/office/officeart/2005/8/layout/orgChart1"/>
    <dgm:cxn modelId="{646A8800-557B-4CAA-9FDA-5C75FCA4E1AA}" type="presParOf" srcId="{D6B19490-855E-40CD-B472-BF6CF41A9B75}" destId="{361F2C4E-32F0-4621-BB6D-C596C52B35A9}" srcOrd="1" destOrd="0" presId="urn:microsoft.com/office/officeart/2005/8/layout/orgChart1"/>
    <dgm:cxn modelId="{52F1F22A-9DBE-4384-A22B-54F0CB072F7A}" type="presParOf" srcId="{8C34BDD1-D809-4B34-8DB8-04ED16131241}" destId="{8C9A1462-4C44-48B4-A912-B0EB5DE5713B}" srcOrd="1" destOrd="0" presId="urn:microsoft.com/office/officeart/2005/8/layout/orgChart1"/>
    <dgm:cxn modelId="{5DF3CBBF-473E-42AF-A330-20880C5EC80B}" type="presParOf" srcId="{8C34BDD1-D809-4B34-8DB8-04ED16131241}" destId="{6C29BED9-C301-453D-A459-1499BA60CA12}" srcOrd="2" destOrd="0" presId="urn:microsoft.com/office/officeart/2005/8/layout/orgChart1"/>
    <dgm:cxn modelId="{C00CE711-9951-46FD-AF56-6E151D9F0E31}" type="presParOf" srcId="{46F4B1BC-509F-4381-9014-CB8198AAD513}" destId="{1D7D8478-F137-43BA-9988-1EE57A8B1EBE}" srcOrd="2" destOrd="0" presId="urn:microsoft.com/office/officeart/2005/8/layout/orgChart1"/>
    <dgm:cxn modelId="{B8C48828-E705-45E6-B507-A61FA062FF68}" type="presParOf" srcId="{46F4B1BC-509F-4381-9014-CB8198AAD513}" destId="{3C89A069-947C-44D2-98A8-ECB076155CEE}" srcOrd="3" destOrd="0" presId="urn:microsoft.com/office/officeart/2005/8/layout/orgChart1"/>
    <dgm:cxn modelId="{150B499A-E0E1-4DC1-9967-F51F87421A0E}" type="presParOf" srcId="{3C89A069-947C-44D2-98A8-ECB076155CEE}" destId="{A70766C9-80D1-4B48-9305-0F436D4D5D92}" srcOrd="0" destOrd="0" presId="urn:microsoft.com/office/officeart/2005/8/layout/orgChart1"/>
    <dgm:cxn modelId="{24CFE2F4-A77C-475A-8E4A-AD0AC4C2C916}" type="presParOf" srcId="{A70766C9-80D1-4B48-9305-0F436D4D5D92}" destId="{57D0FA78-86C0-459D-8AF5-9054AB8A5D29}" srcOrd="0" destOrd="0" presId="urn:microsoft.com/office/officeart/2005/8/layout/orgChart1"/>
    <dgm:cxn modelId="{EC4891C5-6C63-47F7-BFB9-0F56B6EE58A3}" type="presParOf" srcId="{A70766C9-80D1-4B48-9305-0F436D4D5D92}" destId="{50D3CF41-67CA-4536-98EE-D87F76481F64}" srcOrd="1" destOrd="0" presId="urn:microsoft.com/office/officeart/2005/8/layout/orgChart1"/>
    <dgm:cxn modelId="{ACC21115-85CB-4713-A23C-E73CDAF46FF1}" type="presParOf" srcId="{3C89A069-947C-44D2-98A8-ECB076155CEE}" destId="{3443E54D-5B30-4345-AA01-687DA0EED424}" srcOrd="1" destOrd="0" presId="urn:microsoft.com/office/officeart/2005/8/layout/orgChart1"/>
    <dgm:cxn modelId="{842D5524-5B34-42BA-92EE-3AAB704B432C}" type="presParOf" srcId="{3C89A069-947C-44D2-98A8-ECB076155CEE}" destId="{1AE66B7E-2F73-43A4-BC69-53E1CB723E52}" srcOrd="2" destOrd="0" presId="urn:microsoft.com/office/officeart/2005/8/layout/orgChart1"/>
    <dgm:cxn modelId="{9801A3A1-3214-4392-8F18-95C4EB6837FC}" type="presParOf" srcId="{46F4B1BC-509F-4381-9014-CB8198AAD513}" destId="{3047DF67-30AD-4BF2-A52F-021262810F39}" srcOrd="4" destOrd="0" presId="urn:microsoft.com/office/officeart/2005/8/layout/orgChart1"/>
    <dgm:cxn modelId="{ECB7FB2F-48B3-4A04-874F-C3A71726E88A}" type="presParOf" srcId="{46F4B1BC-509F-4381-9014-CB8198AAD513}" destId="{268FAAE8-A073-4DCD-90B9-348FF6250C80}" srcOrd="5" destOrd="0" presId="urn:microsoft.com/office/officeart/2005/8/layout/orgChart1"/>
    <dgm:cxn modelId="{29A67C99-1C02-4192-8C71-4948A2328AEA}" type="presParOf" srcId="{268FAAE8-A073-4DCD-90B9-348FF6250C80}" destId="{A7C170AB-D922-4377-88C5-827171A7E3BC}" srcOrd="0" destOrd="0" presId="urn:microsoft.com/office/officeart/2005/8/layout/orgChart1"/>
    <dgm:cxn modelId="{40E1C790-AE80-4C9C-92DC-1943A566348A}" type="presParOf" srcId="{A7C170AB-D922-4377-88C5-827171A7E3BC}" destId="{E15024CA-2A3D-4534-B51D-94C8AD0E6027}" srcOrd="0" destOrd="0" presId="urn:microsoft.com/office/officeart/2005/8/layout/orgChart1"/>
    <dgm:cxn modelId="{DA385412-DDC7-4448-8F7B-D754A333D123}" type="presParOf" srcId="{A7C170AB-D922-4377-88C5-827171A7E3BC}" destId="{919F6892-79B6-4C37-8E5F-0DB1000A6473}" srcOrd="1" destOrd="0" presId="urn:microsoft.com/office/officeart/2005/8/layout/orgChart1"/>
    <dgm:cxn modelId="{C40940D0-52EB-4069-9B3D-EEBD35234876}" type="presParOf" srcId="{268FAAE8-A073-4DCD-90B9-348FF6250C80}" destId="{5E6D5C3C-283F-45D5-9256-DAC3F6C79431}" srcOrd="1" destOrd="0" presId="urn:microsoft.com/office/officeart/2005/8/layout/orgChart1"/>
    <dgm:cxn modelId="{5CB14D97-3F26-45E8-91B7-5B588407F210}" type="presParOf" srcId="{268FAAE8-A073-4DCD-90B9-348FF6250C80}" destId="{CA84EB65-CE0B-4C26-994A-D407223AEE4F}" srcOrd="2" destOrd="0" presId="urn:microsoft.com/office/officeart/2005/8/layout/orgChart1"/>
    <dgm:cxn modelId="{CAA2A513-6B51-4676-A70D-E230C90F822B}" type="presParOf" srcId="{676BD8C1-734A-4822-8759-0590D1706639}" destId="{66D879C0-9F96-49EE-8D72-FD068716953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47DF67-30AD-4BF2-A52F-021262810F39}">
      <dsp:nvSpPr>
        <dsp:cNvPr id="0" name=""/>
        <dsp:cNvSpPr/>
      </dsp:nvSpPr>
      <dsp:spPr>
        <a:xfrm>
          <a:off x="3302000" y="1998606"/>
          <a:ext cx="2336189" cy="4054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727"/>
              </a:lnTo>
              <a:lnTo>
                <a:pt x="2336189" y="202727"/>
              </a:lnTo>
              <a:lnTo>
                <a:pt x="2336189" y="4054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7D8478-F137-43BA-9988-1EE57A8B1EBE}">
      <dsp:nvSpPr>
        <dsp:cNvPr id="0" name=""/>
        <dsp:cNvSpPr/>
      </dsp:nvSpPr>
      <dsp:spPr>
        <a:xfrm>
          <a:off x="3256280" y="1998606"/>
          <a:ext cx="91440" cy="40545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54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A70A40-2484-4DBF-A659-FBBE96295922}">
      <dsp:nvSpPr>
        <dsp:cNvPr id="0" name=""/>
        <dsp:cNvSpPr/>
      </dsp:nvSpPr>
      <dsp:spPr>
        <a:xfrm>
          <a:off x="965810" y="1998606"/>
          <a:ext cx="2336189" cy="405454"/>
        </a:xfrm>
        <a:custGeom>
          <a:avLst/>
          <a:gdLst/>
          <a:ahLst/>
          <a:cxnLst/>
          <a:rect l="0" t="0" r="0" b="0"/>
          <a:pathLst>
            <a:path>
              <a:moveTo>
                <a:pt x="2336189" y="0"/>
              </a:moveTo>
              <a:lnTo>
                <a:pt x="2336189" y="202727"/>
              </a:lnTo>
              <a:lnTo>
                <a:pt x="0" y="202727"/>
              </a:lnTo>
              <a:lnTo>
                <a:pt x="0" y="40545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9AF576-212F-4E7F-BC18-1B5094D117FE}">
      <dsp:nvSpPr>
        <dsp:cNvPr id="0" name=""/>
        <dsp:cNvSpPr/>
      </dsp:nvSpPr>
      <dsp:spPr>
        <a:xfrm>
          <a:off x="2336632" y="1033238"/>
          <a:ext cx="1930734" cy="9653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Data</a:t>
          </a:r>
        </a:p>
      </dsp:txBody>
      <dsp:txXfrm>
        <a:off x="2336632" y="1033238"/>
        <a:ext cx="1930734" cy="965367"/>
      </dsp:txXfrm>
    </dsp:sp>
    <dsp:sp modelId="{D8E529A4-FF4D-442E-91D1-673E5270D482}">
      <dsp:nvSpPr>
        <dsp:cNvPr id="0" name=""/>
        <dsp:cNvSpPr/>
      </dsp:nvSpPr>
      <dsp:spPr>
        <a:xfrm>
          <a:off x="443" y="2404060"/>
          <a:ext cx="1930734" cy="9653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Time Series</a:t>
          </a:r>
        </a:p>
      </dsp:txBody>
      <dsp:txXfrm>
        <a:off x="443" y="2404060"/>
        <a:ext cx="1930734" cy="965367"/>
      </dsp:txXfrm>
    </dsp:sp>
    <dsp:sp modelId="{57D0FA78-86C0-459D-8AF5-9054AB8A5D29}">
      <dsp:nvSpPr>
        <dsp:cNvPr id="0" name=""/>
        <dsp:cNvSpPr/>
      </dsp:nvSpPr>
      <dsp:spPr>
        <a:xfrm>
          <a:off x="2336632" y="2404060"/>
          <a:ext cx="1930734" cy="9653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Cross Section</a:t>
          </a:r>
        </a:p>
      </dsp:txBody>
      <dsp:txXfrm>
        <a:off x="2336632" y="2404060"/>
        <a:ext cx="1930734" cy="965367"/>
      </dsp:txXfrm>
    </dsp:sp>
    <dsp:sp modelId="{E15024CA-2A3D-4534-B51D-94C8AD0E6027}">
      <dsp:nvSpPr>
        <dsp:cNvPr id="0" name=""/>
        <dsp:cNvSpPr/>
      </dsp:nvSpPr>
      <dsp:spPr>
        <a:xfrm>
          <a:off x="4672821" y="2404060"/>
          <a:ext cx="1930734" cy="9653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Panel/Pooled</a:t>
          </a:r>
        </a:p>
      </dsp:txBody>
      <dsp:txXfrm>
        <a:off x="4672821" y="2404060"/>
        <a:ext cx="1930734" cy="9653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wmf"/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9E6443-86B4-4DFA-96E7-EC7A582B60B2}" type="datetimeFigureOut">
              <a:rPr lang="en-ID" smtClean="0"/>
              <a:t>25/10/2021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7F4CFC-A143-4802-A4D4-D0F322D60AC2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71805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4F6F5A-16EE-4D9E-A05D-B725AC89789F}" type="slidenum">
              <a:rPr lang="en-US"/>
              <a:pPr/>
              <a:t>2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6125"/>
            <a:ext cx="6634162" cy="3732213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515" y="4725830"/>
            <a:ext cx="5448935" cy="4473256"/>
          </a:xfrm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925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17542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59464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16639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530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827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33752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51788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79582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35668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69DEC-9E10-4C4A-A119-5528DC53FA1A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394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69DEC-9E10-4C4A-A119-5528DC53FA1A}" type="datetimeFigureOut">
              <a:rPr lang="id-ID" smtClean="0"/>
              <a:t>25/10/2021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03CC4-53C5-4F30-9C25-91817E4AB9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4530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1.pn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5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bank.org/dat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2C47CA9-61F0-4521-A4F3-72B9612FA62C}"/>
              </a:ext>
            </a:extLst>
          </p:cNvPr>
          <p:cNvSpPr txBox="1"/>
          <p:nvPr/>
        </p:nvSpPr>
        <p:spPr>
          <a:xfrm>
            <a:off x="2782956" y="2498060"/>
            <a:ext cx="576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haroni" panose="02010803020104030203" pitchFamily="2" charset="-79"/>
                <a:cs typeface="Aharoni" panose="02010803020104030203" pitchFamily="2" charset="-79"/>
              </a:rPr>
              <a:t>CHAPTER</a:t>
            </a:r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GB" sz="3200" dirty="0">
                <a:latin typeface="Aharoni" panose="02010803020104030203" pitchFamily="2" charset="-79"/>
                <a:cs typeface="Aharoni" panose="02010803020104030203" pitchFamily="2" charset="-79"/>
              </a:rPr>
              <a:t>05 - 07 :</a:t>
            </a:r>
            <a:endParaRPr lang="en-ID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83716F-7B7C-493C-921C-E465F612C5E7}"/>
              </a:ext>
            </a:extLst>
          </p:cNvPr>
          <p:cNvSpPr txBox="1"/>
          <p:nvPr/>
        </p:nvSpPr>
        <p:spPr>
          <a:xfrm>
            <a:off x="2080591" y="3082835"/>
            <a:ext cx="71694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err="1">
                <a:latin typeface="Aharoni" panose="02010803020104030203" pitchFamily="2" charset="-79"/>
                <a:cs typeface="Aharoni" panose="02010803020104030203" pitchFamily="2" charset="-79"/>
              </a:rPr>
              <a:t>Analisis</a:t>
            </a:r>
            <a:r>
              <a:rPr lang="en-GB" sz="3600" dirty="0">
                <a:latin typeface="Aharoni" panose="02010803020104030203" pitchFamily="2" charset="-79"/>
                <a:cs typeface="Aharoni" panose="02010803020104030203" pitchFamily="2" charset="-79"/>
              </a:rPr>
              <a:t> Panel Data </a:t>
            </a:r>
            <a:endParaRPr lang="en-ID" sz="3200" i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269267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55">
            <a:extLst>
              <a:ext uri="{FF2B5EF4-FFF2-40B4-BE49-F238E27FC236}">
                <a16:creationId xmlns:a16="http://schemas.microsoft.com/office/drawing/2014/main" id="{38C7880E-71B2-488A-920A-05EC0D1279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DD1BD3-B55C-478D-A916-A5E9175D8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574FA6-B830-418C-8A43-947982A64B6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8DE7C5B-8B74-4F3B-908E-19411D977A52}"/>
              </a:ext>
            </a:extLst>
          </p:cNvPr>
          <p:cNvGrpSpPr/>
          <p:nvPr/>
        </p:nvGrpSpPr>
        <p:grpSpPr>
          <a:xfrm>
            <a:off x="3581401" y="511313"/>
            <a:ext cx="6929722" cy="6210162"/>
            <a:chOff x="183518" y="764704"/>
            <a:chExt cx="6929722" cy="6210162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ADA6B2F4-75E1-4E32-B30D-00404E6C5CC3}"/>
                </a:ext>
              </a:extLst>
            </p:cNvPr>
            <p:cNvCxnSpPr>
              <a:stCxn id="12" idx="2"/>
            </p:cNvCxnSpPr>
            <p:nvPr/>
          </p:nvCxnSpPr>
          <p:spPr>
            <a:xfrm>
              <a:off x="1246935" y="3599523"/>
              <a:ext cx="0" cy="2853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044636D6-7BFD-4C07-AAE0-0C567DD40420}"/>
                </a:ext>
              </a:extLst>
            </p:cNvPr>
            <p:cNvGrpSpPr/>
            <p:nvPr/>
          </p:nvGrpSpPr>
          <p:grpSpPr>
            <a:xfrm>
              <a:off x="183518" y="764704"/>
              <a:ext cx="6929722" cy="6210162"/>
              <a:chOff x="183518" y="764704"/>
              <a:chExt cx="6929722" cy="6210162"/>
            </a:xfrm>
          </p:grpSpPr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C7EB22A5-DA78-41E0-89CB-2C443B6D4A03}"/>
                  </a:ext>
                </a:extLst>
              </p:cNvPr>
              <p:cNvCxnSpPr/>
              <p:nvPr/>
            </p:nvCxnSpPr>
            <p:spPr>
              <a:xfrm>
                <a:off x="6138236" y="3573016"/>
                <a:ext cx="0" cy="28539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B573C1BE-DFA1-4EC0-A0D8-C15AB477B472}"/>
                  </a:ext>
                </a:extLst>
              </p:cNvPr>
              <p:cNvGrpSpPr/>
              <p:nvPr/>
            </p:nvGrpSpPr>
            <p:grpSpPr>
              <a:xfrm>
                <a:off x="183518" y="764704"/>
                <a:ext cx="6929722" cy="6210162"/>
                <a:chOff x="183518" y="764704"/>
                <a:chExt cx="6929722" cy="6210162"/>
              </a:xfrm>
            </p:grpSpPr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A82D9A38-C397-49DC-A7D8-79EC2DFB3B11}"/>
                    </a:ext>
                  </a:extLst>
                </p:cNvPr>
                <p:cNvCxnSpPr/>
                <p:nvPr/>
              </p:nvCxnSpPr>
              <p:spPr>
                <a:xfrm flipV="1">
                  <a:off x="1246935" y="2774100"/>
                  <a:ext cx="4888966" cy="3259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" name="Group 5">
                  <a:extLst>
                    <a:ext uri="{FF2B5EF4-FFF2-40B4-BE49-F238E27FC236}">
                      <a16:creationId xmlns:a16="http://schemas.microsoft.com/office/drawing/2014/main" id="{12A1F449-A005-44A8-BE69-ACD4D6F77B83}"/>
                    </a:ext>
                  </a:extLst>
                </p:cNvPr>
                <p:cNvGrpSpPr/>
                <p:nvPr/>
              </p:nvGrpSpPr>
              <p:grpSpPr>
                <a:xfrm>
                  <a:off x="183518" y="764704"/>
                  <a:ext cx="6929722" cy="6210162"/>
                  <a:chOff x="183518" y="764704"/>
                  <a:chExt cx="6929722" cy="6210162"/>
                </a:xfrm>
              </p:grpSpPr>
              <p:sp>
                <p:nvSpPr>
                  <p:cNvPr id="7" name="Rectangle 6">
                    <a:extLst>
                      <a:ext uri="{FF2B5EF4-FFF2-40B4-BE49-F238E27FC236}">
                        <a16:creationId xmlns:a16="http://schemas.microsoft.com/office/drawing/2014/main" id="{136A81A2-FB76-400E-B2B7-162F58B0B17D}"/>
                      </a:ext>
                    </a:extLst>
                  </p:cNvPr>
                  <p:cNvSpPr/>
                  <p:nvPr/>
                </p:nvSpPr>
                <p:spPr>
                  <a:xfrm>
                    <a:off x="2648744" y="764704"/>
                    <a:ext cx="2016224" cy="432048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err="1"/>
                      <a:t>Menyusun</a:t>
                    </a:r>
                    <a:r>
                      <a:rPr lang="en-US" dirty="0"/>
                      <a:t> Model</a:t>
                    </a:r>
                  </a:p>
                </p:txBody>
              </p:sp>
              <p:sp>
                <p:nvSpPr>
                  <p:cNvPr id="8" name="Rectangle 7">
                    <a:extLst>
                      <a:ext uri="{FF2B5EF4-FFF2-40B4-BE49-F238E27FC236}">
                        <a16:creationId xmlns:a16="http://schemas.microsoft.com/office/drawing/2014/main" id="{257CEEBB-93EB-4CA4-8FAD-50A9E1E618DC}"/>
                      </a:ext>
                    </a:extLst>
                  </p:cNvPr>
                  <p:cNvSpPr/>
                  <p:nvPr/>
                </p:nvSpPr>
                <p:spPr>
                  <a:xfrm>
                    <a:off x="374556" y="1349152"/>
                    <a:ext cx="2016224" cy="432048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600" dirty="0" err="1"/>
                      <a:t>Variabel</a:t>
                    </a:r>
                    <a:r>
                      <a:rPr lang="en-US" sz="1600" dirty="0"/>
                      <a:t> Dependent</a:t>
                    </a:r>
                  </a:p>
                </p:txBody>
              </p:sp>
              <p:sp>
                <p:nvSpPr>
                  <p:cNvPr id="9" name="Rectangle 8">
                    <a:extLst>
                      <a:ext uri="{FF2B5EF4-FFF2-40B4-BE49-F238E27FC236}">
                        <a16:creationId xmlns:a16="http://schemas.microsoft.com/office/drawing/2014/main" id="{1F0DB129-91F8-43AA-A7E3-9F8C5C4FF581}"/>
                      </a:ext>
                    </a:extLst>
                  </p:cNvPr>
                  <p:cNvSpPr/>
                  <p:nvPr/>
                </p:nvSpPr>
                <p:spPr>
                  <a:xfrm>
                    <a:off x="4940354" y="1349152"/>
                    <a:ext cx="2016224" cy="432048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600" dirty="0" err="1"/>
                      <a:t>Variabel</a:t>
                    </a:r>
                    <a:r>
                      <a:rPr lang="en-US" sz="1600" dirty="0"/>
                      <a:t> Independent</a:t>
                    </a:r>
                  </a:p>
                </p:txBody>
              </p:sp>
              <p:sp>
                <p:nvSpPr>
                  <p:cNvPr id="10" name="Rectangle 9">
                    <a:extLst>
                      <a:ext uri="{FF2B5EF4-FFF2-40B4-BE49-F238E27FC236}">
                        <a16:creationId xmlns:a16="http://schemas.microsoft.com/office/drawing/2014/main" id="{8BE00757-4B1A-4464-9566-2C1BD40092A3}"/>
                      </a:ext>
                    </a:extLst>
                  </p:cNvPr>
                  <p:cNvSpPr/>
                  <p:nvPr/>
                </p:nvSpPr>
                <p:spPr>
                  <a:xfrm>
                    <a:off x="2654678" y="2135524"/>
                    <a:ext cx="2016224" cy="432048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Model </a:t>
                    </a:r>
                    <a:r>
                      <a:rPr lang="en-US" dirty="0" err="1"/>
                      <a:t>Estimasi</a:t>
                    </a:r>
                    <a:endParaRPr lang="en-US" dirty="0"/>
                  </a:p>
                </p:txBody>
              </p:sp>
              <p:sp>
                <p:nvSpPr>
                  <p:cNvPr id="12" name="Rectangle 11">
                    <a:extLst>
                      <a:ext uri="{FF2B5EF4-FFF2-40B4-BE49-F238E27FC236}">
                        <a16:creationId xmlns:a16="http://schemas.microsoft.com/office/drawing/2014/main" id="{939D6F99-8E0D-4E49-9631-FB10492A57C8}"/>
                      </a:ext>
                    </a:extLst>
                  </p:cNvPr>
                  <p:cNvSpPr/>
                  <p:nvPr/>
                </p:nvSpPr>
                <p:spPr>
                  <a:xfrm>
                    <a:off x="238823" y="3167475"/>
                    <a:ext cx="2016224" cy="432048"/>
                  </a:xfrm>
                  <a:prstGeom prst="rect">
                    <a:avLst/>
                  </a:prstGeom>
                  <a:solidFill>
                    <a:srgbClr val="CC3300"/>
                  </a:solidFill>
                  <a:ln>
                    <a:solidFill>
                      <a:srgbClr val="FFFF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600" dirty="0"/>
                      <a:t>Common Effect (PLS/CE)</a:t>
                    </a:r>
                  </a:p>
                </p:txBody>
              </p:sp>
              <p:sp>
                <p:nvSpPr>
                  <p:cNvPr id="13" name="Rectangle 12">
                    <a:extLst>
                      <a:ext uri="{FF2B5EF4-FFF2-40B4-BE49-F238E27FC236}">
                        <a16:creationId xmlns:a16="http://schemas.microsoft.com/office/drawing/2014/main" id="{F59F5DD5-97F9-4F71-B147-58EAA2512637}"/>
                      </a:ext>
                    </a:extLst>
                  </p:cNvPr>
                  <p:cNvSpPr/>
                  <p:nvPr/>
                </p:nvSpPr>
                <p:spPr>
                  <a:xfrm>
                    <a:off x="2648744" y="3167475"/>
                    <a:ext cx="2016224" cy="432048"/>
                  </a:xfrm>
                  <a:prstGeom prst="rect">
                    <a:avLst/>
                  </a:prstGeom>
                  <a:solidFill>
                    <a:srgbClr val="CC3300"/>
                  </a:solidFill>
                  <a:ln>
                    <a:solidFill>
                      <a:srgbClr val="FFFF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Fixed Effect (FE)</a:t>
                    </a:r>
                  </a:p>
                </p:txBody>
              </p:sp>
              <p:sp>
                <p:nvSpPr>
                  <p:cNvPr id="14" name="Rectangle 13">
                    <a:extLst>
                      <a:ext uri="{FF2B5EF4-FFF2-40B4-BE49-F238E27FC236}">
                        <a16:creationId xmlns:a16="http://schemas.microsoft.com/office/drawing/2014/main" id="{E5708716-DE3C-4D27-A16C-80A916056953}"/>
                      </a:ext>
                    </a:extLst>
                  </p:cNvPr>
                  <p:cNvSpPr/>
                  <p:nvPr/>
                </p:nvSpPr>
                <p:spPr>
                  <a:xfrm>
                    <a:off x="5097016" y="3140968"/>
                    <a:ext cx="2016224" cy="432048"/>
                  </a:xfrm>
                  <a:prstGeom prst="rect">
                    <a:avLst/>
                  </a:prstGeom>
                  <a:solidFill>
                    <a:srgbClr val="CC3300"/>
                  </a:solidFill>
                  <a:ln>
                    <a:solidFill>
                      <a:srgbClr val="FFFF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Random Effect (RE)</a:t>
                    </a:r>
                  </a:p>
                </p:txBody>
              </p:sp>
              <p:sp>
                <p:nvSpPr>
                  <p:cNvPr id="15" name="Rectangle 14">
                    <a:extLst>
                      <a:ext uri="{FF2B5EF4-FFF2-40B4-BE49-F238E27FC236}">
                        <a16:creationId xmlns:a16="http://schemas.microsoft.com/office/drawing/2014/main" id="{7EC544FE-171E-463A-8CD2-B4BB88A5D9DA}"/>
                      </a:ext>
                    </a:extLst>
                  </p:cNvPr>
                  <p:cNvSpPr/>
                  <p:nvPr/>
                </p:nvSpPr>
                <p:spPr>
                  <a:xfrm>
                    <a:off x="2671838" y="4221088"/>
                    <a:ext cx="2016224" cy="545397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err="1"/>
                      <a:t>Pemilihan</a:t>
                    </a:r>
                    <a:r>
                      <a:rPr lang="en-US" dirty="0"/>
                      <a:t> Model </a:t>
                    </a:r>
                    <a:r>
                      <a:rPr lang="en-US" dirty="0" err="1"/>
                      <a:t>Estimasi</a:t>
                    </a:r>
                    <a:endParaRPr lang="en-US" dirty="0"/>
                  </a:p>
                </p:txBody>
              </p:sp>
              <p:sp>
                <p:nvSpPr>
                  <p:cNvPr id="16" name="Rectangle 15">
                    <a:extLst>
                      <a:ext uri="{FF2B5EF4-FFF2-40B4-BE49-F238E27FC236}">
                        <a16:creationId xmlns:a16="http://schemas.microsoft.com/office/drawing/2014/main" id="{E76DE44B-C760-4792-A74E-14822458EC56}"/>
                      </a:ext>
                    </a:extLst>
                  </p:cNvPr>
                  <p:cNvSpPr/>
                  <p:nvPr/>
                </p:nvSpPr>
                <p:spPr>
                  <a:xfrm>
                    <a:off x="183518" y="5362878"/>
                    <a:ext cx="2016224" cy="432048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Uji Chow</a:t>
                    </a:r>
                  </a:p>
                </p:txBody>
              </p:sp>
              <p:sp>
                <p:nvSpPr>
                  <p:cNvPr id="17" name="Rectangle 16">
                    <a:extLst>
                      <a:ext uri="{FF2B5EF4-FFF2-40B4-BE49-F238E27FC236}">
                        <a16:creationId xmlns:a16="http://schemas.microsoft.com/office/drawing/2014/main" id="{C03E5D48-8A85-428E-AC27-F96F7485224B}"/>
                      </a:ext>
                    </a:extLst>
                  </p:cNvPr>
                  <p:cNvSpPr/>
                  <p:nvPr/>
                </p:nvSpPr>
                <p:spPr>
                  <a:xfrm>
                    <a:off x="2646059" y="5362878"/>
                    <a:ext cx="2016224" cy="432048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Uji Lagrange Multiplier</a:t>
                    </a:r>
                  </a:p>
                </p:txBody>
              </p:sp>
              <p:sp>
                <p:nvSpPr>
                  <p:cNvPr id="18" name="Rectangle 17">
                    <a:extLst>
                      <a:ext uri="{FF2B5EF4-FFF2-40B4-BE49-F238E27FC236}">
                        <a16:creationId xmlns:a16="http://schemas.microsoft.com/office/drawing/2014/main" id="{8D618CB7-B4A1-4FD4-8521-EDF6DF03BA38}"/>
                      </a:ext>
                    </a:extLst>
                  </p:cNvPr>
                  <p:cNvSpPr/>
                  <p:nvPr/>
                </p:nvSpPr>
                <p:spPr>
                  <a:xfrm>
                    <a:off x="5072484" y="5362878"/>
                    <a:ext cx="2016224" cy="432048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Uji Hausman</a:t>
                    </a:r>
                  </a:p>
                </p:txBody>
              </p:sp>
              <p:cxnSp>
                <p:nvCxnSpPr>
                  <p:cNvPr id="20" name="Connector: Elbow 19">
                    <a:extLst>
                      <a:ext uri="{FF2B5EF4-FFF2-40B4-BE49-F238E27FC236}">
                        <a16:creationId xmlns:a16="http://schemas.microsoft.com/office/drawing/2014/main" id="{14B7EA49-CB1B-463E-91D9-B4C762F6C0E6}"/>
                      </a:ext>
                    </a:extLst>
                  </p:cNvPr>
                  <p:cNvCxnSpPr>
                    <a:stCxn id="7" idx="1"/>
                  </p:cNvCxnSpPr>
                  <p:nvPr/>
                </p:nvCxnSpPr>
                <p:spPr>
                  <a:xfrm rot="10800000" flipV="1">
                    <a:off x="1246936" y="980728"/>
                    <a:ext cx="1401809" cy="368424"/>
                  </a:xfrm>
                  <a:prstGeom prst="bentConnector3">
                    <a:avLst>
                      <a:gd name="adj1" fmla="val 100177"/>
                    </a:avLst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Connector: Elbow 22">
                    <a:extLst>
                      <a:ext uri="{FF2B5EF4-FFF2-40B4-BE49-F238E27FC236}">
                        <a16:creationId xmlns:a16="http://schemas.microsoft.com/office/drawing/2014/main" id="{08616038-4EDD-48A6-BEF4-5FBCA68A6622}"/>
                      </a:ext>
                    </a:extLst>
                  </p:cNvPr>
                  <p:cNvCxnSpPr>
                    <a:stCxn id="7" idx="3"/>
                    <a:endCxn id="9" idx="0"/>
                  </p:cNvCxnSpPr>
                  <p:nvPr/>
                </p:nvCxnSpPr>
                <p:spPr>
                  <a:xfrm>
                    <a:off x="4664968" y="980728"/>
                    <a:ext cx="1283498" cy="368424"/>
                  </a:xfrm>
                  <a:prstGeom prst="bentConnector2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Connector: Elbow 24">
                    <a:extLst>
                      <a:ext uri="{FF2B5EF4-FFF2-40B4-BE49-F238E27FC236}">
                        <a16:creationId xmlns:a16="http://schemas.microsoft.com/office/drawing/2014/main" id="{DF893829-B77F-4188-9948-84AF9B3F8BE9}"/>
                      </a:ext>
                    </a:extLst>
                  </p:cNvPr>
                  <p:cNvCxnSpPr>
                    <a:stCxn id="8" idx="2"/>
                    <a:endCxn id="10" idx="1"/>
                  </p:cNvCxnSpPr>
                  <p:nvPr/>
                </p:nvCxnSpPr>
                <p:spPr>
                  <a:xfrm rot="16200000" flipH="1">
                    <a:off x="1733499" y="1430369"/>
                    <a:ext cx="570348" cy="1272010"/>
                  </a:xfrm>
                  <a:prstGeom prst="bentConnector2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Connector: Elbow 26">
                    <a:extLst>
                      <a:ext uri="{FF2B5EF4-FFF2-40B4-BE49-F238E27FC236}">
                        <a16:creationId xmlns:a16="http://schemas.microsoft.com/office/drawing/2014/main" id="{9AE9F09F-2E96-48D7-A5EB-CC1A586947FB}"/>
                      </a:ext>
                    </a:extLst>
                  </p:cNvPr>
                  <p:cNvCxnSpPr>
                    <a:stCxn id="9" idx="2"/>
                    <a:endCxn id="10" idx="3"/>
                  </p:cNvCxnSpPr>
                  <p:nvPr/>
                </p:nvCxnSpPr>
                <p:spPr>
                  <a:xfrm rot="5400000">
                    <a:off x="5024510" y="1427592"/>
                    <a:ext cx="570348" cy="1277564"/>
                  </a:xfrm>
                  <a:prstGeom prst="bentConnector2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>
                    <a:extLst>
                      <a:ext uri="{FF2B5EF4-FFF2-40B4-BE49-F238E27FC236}">
                        <a16:creationId xmlns:a16="http://schemas.microsoft.com/office/drawing/2014/main" id="{0ACB9BE9-1844-42A1-8AE7-73091C74EAF9}"/>
                      </a:ext>
                    </a:extLst>
                  </p:cNvPr>
                  <p:cNvCxnSpPr>
                    <a:cxnSpLocks/>
                    <a:stCxn id="10" idx="2"/>
                  </p:cNvCxnSpPr>
                  <p:nvPr/>
                </p:nvCxnSpPr>
                <p:spPr>
                  <a:xfrm>
                    <a:off x="3662790" y="2567572"/>
                    <a:ext cx="15213" cy="23911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Arrow Connector 32">
                    <a:extLst>
                      <a:ext uri="{FF2B5EF4-FFF2-40B4-BE49-F238E27FC236}">
                        <a16:creationId xmlns:a16="http://schemas.microsoft.com/office/drawing/2014/main" id="{97E8C0DB-389C-471C-B337-68C7E3A20BD1}"/>
                      </a:ext>
                    </a:extLst>
                  </p:cNvPr>
                  <p:cNvCxnSpPr>
                    <a:endCxn id="12" idx="0"/>
                  </p:cNvCxnSpPr>
                  <p:nvPr/>
                </p:nvCxnSpPr>
                <p:spPr>
                  <a:xfrm>
                    <a:off x="1246935" y="2819601"/>
                    <a:ext cx="0" cy="347874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Arrow Connector 33">
                    <a:extLst>
                      <a:ext uri="{FF2B5EF4-FFF2-40B4-BE49-F238E27FC236}">
                        <a16:creationId xmlns:a16="http://schemas.microsoft.com/office/drawing/2014/main" id="{19073691-05FE-45D1-9DC7-AA784C121AFD}"/>
                      </a:ext>
                    </a:extLst>
                  </p:cNvPr>
                  <p:cNvCxnSpPr/>
                  <p:nvPr/>
                </p:nvCxnSpPr>
                <p:spPr>
                  <a:xfrm>
                    <a:off x="3670396" y="2806690"/>
                    <a:ext cx="0" cy="347874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Arrow Connector 35">
                    <a:extLst>
                      <a:ext uri="{FF2B5EF4-FFF2-40B4-BE49-F238E27FC236}">
                        <a16:creationId xmlns:a16="http://schemas.microsoft.com/office/drawing/2014/main" id="{779CDA6F-F6D3-4519-844B-AA0E6038256B}"/>
                      </a:ext>
                    </a:extLst>
                  </p:cNvPr>
                  <p:cNvCxnSpPr/>
                  <p:nvPr/>
                </p:nvCxnSpPr>
                <p:spPr>
                  <a:xfrm>
                    <a:off x="6135901" y="2774082"/>
                    <a:ext cx="0" cy="347874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8A8ABF2D-8B9B-40C5-8C60-D4204A26048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288170" y="3852325"/>
                    <a:ext cx="4888966" cy="3259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C12F97D1-D5C1-495A-AFFF-1E3E9DBC31B9}"/>
                      </a:ext>
                    </a:extLst>
                  </p:cNvPr>
                  <p:cNvCxnSpPr/>
                  <p:nvPr/>
                </p:nvCxnSpPr>
                <p:spPr>
                  <a:xfrm>
                    <a:off x="3653067" y="3566933"/>
                    <a:ext cx="0" cy="28539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3" name="Straight Arrow Connector 42">
                    <a:extLst>
                      <a:ext uri="{FF2B5EF4-FFF2-40B4-BE49-F238E27FC236}">
                        <a16:creationId xmlns:a16="http://schemas.microsoft.com/office/drawing/2014/main" id="{8619C3DF-B0F9-4725-B3B9-4955F4DA90AE}"/>
                      </a:ext>
                    </a:extLst>
                  </p:cNvPr>
                  <p:cNvCxnSpPr/>
                  <p:nvPr/>
                </p:nvCxnSpPr>
                <p:spPr>
                  <a:xfrm>
                    <a:off x="3653163" y="3868620"/>
                    <a:ext cx="0" cy="347874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DAAAC468-84F4-4D24-B70B-5CFF8DC9BF46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246935" y="4969503"/>
                    <a:ext cx="4888966" cy="3259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Arrow Connector 44">
                    <a:extLst>
                      <a:ext uri="{FF2B5EF4-FFF2-40B4-BE49-F238E27FC236}">
                        <a16:creationId xmlns:a16="http://schemas.microsoft.com/office/drawing/2014/main" id="{8A463DBC-E907-4663-B328-BA0F28E04960}"/>
                      </a:ext>
                    </a:extLst>
                  </p:cNvPr>
                  <p:cNvCxnSpPr/>
                  <p:nvPr/>
                </p:nvCxnSpPr>
                <p:spPr>
                  <a:xfrm>
                    <a:off x="1246935" y="5015004"/>
                    <a:ext cx="0" cy="347874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Arrow Connector 45">
                    <a:extLst>
                      <a:ext uri="{FF2B5EF4-FFF2-40B4-BE49-F238E27FC236}">
                        <a16:creationId xmlns:a16="http://schemas.microsoft.com/office/drawing/2014/main" id="{6F6CD230-D2AD-4CDA-B34D-A23A1A84E524}"/>
                      </a:ext>
                    </a:extLst>
                  </p:cNvPr>
                  <p:cNvCxnSpPr/>
                  <p:nvPr/>
                </p:nvCxnSpPr>
                <p:spPr>
                  <a:xfrm>
                    <a:off x="3670396" y="5002093"/>
                    <a:ext cx="0" cy="347874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Arrow Connector 46">
                    <a:extLst>
                      <a:ext uri="{FF2B5EF4-FFF2-40B4-BE49-F238E27FC236}">
                        <a16:creationId xmlns:a16="http://schemas.microsoft.com/office/drawing/2014/main" id="{2547941F-022D-4A8C-BD57-B7CE70588D93}"/>
                      </a:ext>
                    </a:extLst>
                  </p:cNvPr>
                  <p:cNvCxnSpPr/>
                  <p:nvPr/>
                </p:nvCxnSpPr>
                <p:spPr>
                  <a:xfrm>
                    <a:off x="6135901" y="4969485"/>
                    <a:ext cx="0" cy="347874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>
                    <a:extLst>
                      <a:ext uri="{FF2B5EF4-FFF2-40B4-BE49-F238E27FC236}">
                        <a16:creationId xmlns:a16="http://schemas.microsoft.com/office/drawing/2014/main" id="{2309B559-677C-409F-A0FB-ABFD7A0D16D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3656856" y="4766485"/>
                    <a:ext cx="1947" cy="235608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0" name="Rectangle 49">
                    <a:extLst>
                      <a:ext uri="{FF2B5EF4-FFF2-40B4-BE49-F238E27FC236}">
                        <a16:creationId xmlns:a16="http://schemas.microsoft.com/office/drawing/2014/main" id="{C5DEA1F9-2688-415A-8ED6-55B3C0C67397}"/>
                      </a:ext>
                    </a:extLst>
                  </p:cNvPr>
                  <p:cNvSpPr/>
                  <p:nvPr/>
                </p:nvSpPr>
                <p:spPr>
                  <a:xfrm>
                    <a:off x="2669468" y="6429469"/>
                    <a:ext cx="2016224" cy="545397"/>
                  </a:xfrm>
                  <a:prstGeom prst="rect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 err="1"/>
                      <a:t>Intepretasi</a:t>
                    </a:r>
                    <a:endParaRPr lang="en-US" dirty="0"/>
                  </a:p>
                </p:txBody>
              </p:sp>
              <p:cxnSp>
                <p:nvCxnSpPr>
                  <p:cNvPr id="51" name="Straight Connector 50">
                    <a:extLst>
                      <a:ext uri="{FF2B5EF4-FFF2-40B4-BE49-F238E27FC236}">
                        <a16:creationId xmlns:a16="http://schemas.microsoft.com/office/drawing/2014/main" id="{1B873E0F-6C1C-46C4-9609-381496D3EC4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285800" y="6060706"/>
                    <a:ext cx="4888966" cy="3259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>
                    <a:extLst>
                      <a:ext uri="{FF2B5EF4-FFF2-40B4-BE49-F238E27FC236}">
                        <a16:creationId xmlns:a16="http://schemas.microsoft.com/office/drawing/2014/main" id="{38FE0F5D-3948-4674-B8C9-4C0E9FC93DFB}"/>
                      </a:ext>
                    </a:extLst>
                  </p:cNvPr>
                  <p:cNvCxnSpPr/>
                  <p:nvPr/>
                </p:nvCxnSpPr>
                <p:spPr>
                  <a:xfrm>
                    <a:off x="1244565" y="5807904"/>
                    <a:ext cx="0" cy="28539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Straight Connector 52">
                    <a:extLst>
                      <a:ext uri="{FF2B5EF4-FFF2-40B4-BE49-F238E27FC236}">
                        <a16:creationId xmlns:a16="http://schemas.microsoft.com/office/drawing/2014/main" id="{0F6275D2-5DA9-4162-960D-BE4DAA6C9B82}"/>
                      </a:ext>
                    </a:extLst>
                  </p:cNvPr>
                  <p:cNvCxnSpPr/>
                  <p:nvPr/>
                </p:nvCxnSpPr>
                <p:spPr>
                  <a:xfrm>
                    <a:off x="6135866" y="5781397"/>
                    <a:ext cx="0" cy="28539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4" name="Straight Connector 53">
                    <a:extLst>
                      <a:ext uri="{FF2B5EF4-FFF2-40B4-BE49-F238E27FC236}">
                        <a16:creationId xmlns:a16="http://schemas.microsoft.com/office/drawing/2014/main" id="{45FBC71B-776C-48E2-B0AD-A92965621B36}"/>
                      </a:ext>
                    </a:extLst>
                  </p:cNvPr>
                  <p:cNvCxnSpPr/>
                  <p:nvPr/>
                </p:nvCxnSpPr>
                <p:spPr>
                  <a:xfrm>
                    <a:off x="3650697" y="5775314"/>
                    <a:ext cx="0" cy="28539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5" name="Straight Arrow Connector 54">
                    <a:extLst>
                      <a:ext uri="{FF2B5EF4-FFF2-40B4-BE49-F238E27FC236}">
                        <a16:creationId xmlns:a16="http://schemas.microsoft.com/office/drawing/2014/main" id="{D0F69641-9D63-4EFB-8C72-495BDC1F576A}"/>
                      </a:ext>
                    </a:extLst>
                  </p:cNvPr>
                  <p:cNvCxnSpPr/>
                  <p:nvPr/>
                </p:nvCxnSpPr>
                <p:spPr>
                  <a:xfrm>
                    <a:off x="3650793" y="6077001"/>
                    <a:ext cx="0" cy="347874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sp>
        <p:nvSpPr>
          <p:cNvPr id="48" name="Rectangle 2">
            <a:extLst>
              <a:ext uri="{FF2B5EF4-FFF2-40B4-BE49-F238E27FC236}">
                <a16:creationId xmlns:a16="http://schemas.microsoft.com/office/drawing/2014/main" id="{FA55D423-BC55-4C3B-9A9E-9D120AEBB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581064" y="2061018"/>
            <a:ext cx="5281117" cy="59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9pPr>
          </a:lstStyle>
          <a:p>
            <a:pPr eaLnBrk="1" hangingPunct="1"/>
            <a:r>
              <a:rPr lang="en-US" sz="2800" b="1" kern="0" noProof="1">
                <a:solidFill>
                  <a:srgbClr val="A50021"/>
                </a:solidFill>
                <a:latin typeface="Lucida Calligraphy" pitchFamily="66" charset="0"/>
              </a:rPr>
              <a:t>Tahapan </a:t>
            </a:r>
          </a:p>
          <a:p>
            <a:pPr eaLnBrk="1" hangingPunct="1"/>
            <a:r>
              <a:rPr lang="en-US" sz="2800" b="1" kern="0" noProof="1">
                <a:solidFill>
                  <a:srgbClr val="A50021"/>
                </a:solidFill>
                <a:latin typeface="Lucida Calligraphy" pitchFamily="66" charset="0"/>
              </a:rPr>
              <a:t>Analisis Panel</a:t>
            </a:r>
          </a:p>
        </p:txBody>
      </p:sp>
    </p:spTree>
    <p:extLst>
      <p:ext uri="{BB962C8B-B14F-4D97-AF65-F5344CB8AC3E}">
        <p14:creationId xmlns:p14="http://schemas.microsoft.com/office/powerpoint/2010/main" val="3467193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565E9A9E-284A-4394-9822-2E58197B950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2133602" y="1358504"/>
          <a:ext cx="7693025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4" imgW="2412720" imgH="228600" progId="Equation.3">
                  <p:embed/>
                </p:oleObj>
              </mc:Choice>
              <mc:Fallback>
                <p:oleObj name="Equation" r:id="rId4" imgW="2412720" imgH="228600" progId="Equation.3">
                  <p:embed/>
                  <p:pic>
                    <p:nvPicPr>
                      <p:cNvPr id="307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2" y="1358504"/>
                        <a:ext cx="7693025" cy="730250"/>
                      </a:xfrm>
                      <a:prstGeom prst="rect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4"/>
          <p:cNvGraphicFramePr>
            <a:graphicFrameLocks noChangeAspect="1"/>
          </p:cNvGraphicFramePr>
          <p:nvPr/>
        </p:nvGraphicFramePr>
        <p:xfrm>
          <a:off x="2392365" y="3883025"/>
          <a:ext cx="2306637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6" imgW="723600" imgH="228600" progId="Equation.3">
                  <p:embed/>
                </p:oleObj>
              </mc:Choice>
              <mc:Fallback>
                <p:oleObj name="Equation" r:id="rId6" imgW="723600" imgH="228600" progId="Equation.3">
                  <p:embed/>
                  <p:pic>
                    <p:nvPicPr>
                      <p:cNvPr id="307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2365" y="3883025"/>
                        <a:ext cx="2306637" cy="730250"/>
                      </a:xfrm>
                      <a:prstGeom prst="rect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9" name="Text Box 5"/>
          <p:cNvSpPr txBox="1">
            <a:spLocks noChangeArrowheads="1"/>
          </p:cNvSpPr>
          <p:nvPr/>
        </p:nvSpPr>
        <p:spPr bwMode="auto">
          <a:xfrm>
            <a:off x="5489620" y="5270679"/>
            <a:ext cx="2188228" cy="36933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i="1" dirty="0"/>
              <a:t>Composite error term</a:t>
            </a:r>
          </a:p>
        </p:txBody>
      </p:sp>
      <p:sp>
        <p:nvSpPr>
          <p:cNvPr id="3080" name="Line 6"/>
          <p:cNvSpPr>
            <a:spLocks noChangeShapeType="1"/>
          </p:cNvSpPr>
          <p:nvPr/>
        </p:nvSpPr>
        <p:spPr bwMode="auto">
          <a:xfrm flipH="1" flipV="1">
            <a:off x="3964880" y="4341440"/>
            <a:ext cx="1597720" cy="845733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081" name="Line 7"/>
          <p:cNvSpPr>
            <a:spLocks noChangeShapeType="1"/>
          </p:cNvSpPr>
          <p:nvPr/>
        </p:nvSpPr>
        <p:spPr bwMode="auto">
          <a:xfrm flipH="1">
            <a:off x="2971800" y="1860532"/>
            <a:ext cx="6477000" cy="2022117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082" name="Text Box 8"/>
          <p:cNvSpPr txBox="1">
            <a:spLocks noChangeArrowheads="1"/>
          </p:cNvSpPr>
          <p:nvPr/>
        </p:nvSpPr>
        <p:spPr bwMode="auto">
          <a:xfrm>
            <a:off x="2372151" y="5288631"/>
            <a:ext cx="2733251" cy="36933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dirty="0"/>
              <a:t>Bervariasi antar individu</a:t>
            </a:r>
            <a:endParaRPr lang="en-GB" dirty="0"/>
          </a:p>
        </p:txBody>
      </p:sp>
      <p:sp>
        <p:nvSpPr>
          <p:cNvPr id="3083" name="Line 9"/>
          <p:cNvSpPr>
            <a:spLocks noChangeShapeType="1"/>
          </p:cNvSpPr>
          <p:nvPr/>
        </p:nvSpPr>
        <p:spPr bwMode="auto">
          <a:xfrm flipH="1" flipV="1">
            <a:off x="3581400" y="4495800"/>
            <a:ext cx="0" cy="7620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084" name="Line 10"/>
          <p:cNvSpPr>
            <a:spLocks noChangeShapeType="1"/>
          </p:cNvSpPr>
          <p:nvPr/>
        </p:nvSpPr>
        <p:spPr bwMode="auto">
          <a:xfrm flipH="1">
            <a:off x="4560194" y="3393279"/>
            <a:ext cx="1916806" cy="794022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3085" name="Text Box 11"/>
          <p:cNvSpPr txBox="1">
            <a:spLocks noChangeArrowheads="1"/>
          </p:cNvSpPr>
          <p:nvPr/>
        </p:nvSpPr>
        <p:spPr bwMode="auto">
          <a:xfrm>
            <a:off x="6553200" y="3161400"/>
            <a:ext cx="2957462" cy="36933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i="1" dirty="0"/>
              <a:t>Normally distributed</a:t>
            </a:r>
            <a:r>
              <a:rPr lang="id-ID" i="1" dirty="0"/>
              <a:t> </a:t>
            </a:r>
            <a:r>
              <a:rPr lang="en-GB" i="1" dirty="0"/>
              <a:t>error</a:t>
            </a:r>
          </a:p>
        </p:txBody>
      </p:sp>
      <p:graphicFrame>
        <p:nvGraphicFramePr>
          <p:cNvPr id="3076" name="Object 12"/>
          <p:cNvGraphicFramePr>
            <a:graphicFrameLocks noChangeAspect="1"/>
          </p:cNvGraphicFramePr>
          <p:nvPr/>
        </p:nvGraphicFramePr>
        <p:xfrm>
          <a:off x="6565340" y="3623884"/>
          <a:ext cx="228600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8" imgW="888840" imgH="241200" progId="Equation.3">
                  <p:embed/>
                </p:oleObj>
              </mc:Choice>
              <mc:Fallback>
                <p:oleObj name="Equation" r:id="rId8" imgW="888840" imgH="241200" progId="Equation.3">
                  <p:embed/>
                  <p:pic>
                    <p:nvPicPr>
                      <p:cNvPr id="307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5340" y="3623884"/>
                        <a:ext cx="2286000" cy="623888"/>
                      </a:xfrm>
                      <a:prstGeom prst="rect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8" name="Text Box 15"/>
          <p:cNvSpPr txBox="1">
            <a:spLocks noChangeArrowheads="1"/>
          </p:cNvSpPr>
          <p:nvPr/>
        </p:nvSpPr>
        <p:spPr bwMode="auto">
          <a:xfrm>
            <a:off x="2133600" y="2417853"/>
            <a:ext cx="3200400" cy="646331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d-ID" dirty="0"/>
              <a:t>i : individu (cross section)</a:t>
            </a:r>
          </a:p>
          <a:p>
            <a:r>
              <a:rPr lang="id-ID" dirty="0"/>
              <a:t>t : waktu (time series)</a:t>
            </a:r>
            <a:endParaRPr lang="en-GB" dirty="0"/>
          </a:p>
        </p:txBody>
      </p:sp>
      <p:cxnSp>
        <p:nvCxnSpPr>
          <p:cNvPr id="3" name="Straight Arrow Connector 2"/>
          <p:cNvCxnSpPr/>
          <p:nvPr/>
        </p:nvCxnSpPr>
        <p:spPr>
          <a:xfrm flipV="1">
            <a:off x="2514600" y="2088755"/>
            <a:ext cx="0" cy="329096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7" name="Rectangle 2">
            <a:extLst>
              <a:ext uri="{FF2B5EF4-FFF2-40B4-BE49-F238E27FC236}">
                <a16:creationId xmlns:a16="http://schemas.microsoft.com/office/drawing/2014/main" id="{665660F3-3005-4FD8-8BC6-22A5FD755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750" y="442915"/>
            <a:ext cx="9123700" cy="59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9pPr>
          </a:lstStyle>
          <a:p>
            <a:pPr eaLnBrk="1" hangingPunct="1"/>
            <a:r>
              <a:rPr lang="en-US" sz="3600" b="1" kern="0" noProof="1">
                <a:solidFill>
                  <a:srgbClr val="A50021"/>
                </a:solidFill>
                <a:latin typeface="Lucida Calligraphy" pitchFamily="66" charset="0"/>
              </a:rPr>
              <a:t>Pemodelan Panel</a:t>
            </a:r>
          </a:p>
        </p:txBody>
      </p:sp>
    </p:spTree>
    <p:extLst>
      <p:ext uri="{BB962C8B-B14F-4D97-AF65-F5344CB8AC3E}">
        <p14:creationId xmlns:p14="http://schemas.microsoft.com/office/powerpoint/2010/main" val="2623784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65C3A079-DC9D-4A94-B57D-1499531BEEB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graphicFrame>
        <p:nvGraphicFramePr>
          <p:cNvPr id="1026" name="Object 1024"/>
          <p:cNvGraphicFramePr>
            <a:graphicFrameLocks noChangeAspect="1"/>
          </p:cNvGraphicFramePr>
          <p:nvPr/>
        </p:nvGraphicFramePr>
        <p:xfrm>
          <a:off x="4681538" y="1157290"/>
          <a:ext cx="2762250" cy="538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4" imgW="1473120" imgH="2869920" progId="Equation.3">
                  <p:embed/>
                </p:oleObj>
              </mc:Choice>
              <mc:Fallback>
                <p:oleObj name="Equation" r:id="rId4" imgW="1473120" imgH="2869920" progId="Equation.3">
                  <p:embed/>
                  <p:pic>
                    <p:nvPicPr>
                      <p:cNvPr id="1026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1538" y="1157290"/>
                        <a:ext cx="2762250" cy="5381625"/>
                      </a:xfrm>
                      <a:prstGeom prst="rect">
                        <a:avLst/>
                      </a:prstGeom>
                      <a:solidFill>
                        <a:srgbClr val="00B0F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Text Box 6"/>
          <p:cNvSpPr txBox="1">
            <a:spLocks noChangeArrowheads="1"/>
          </p:cNvSpPr>
          <p:nvPr/>
        </p:nvSpPr>
        <p:spPr bwMode="auto">
          <a:xfrm>
            <a:off x="2133601" y="1828801"/>
            <a:ext cx="11095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 err="1">
                <a:solidFill>
                  <a:schemeClr val="tx2"/>
                </a:solidFill>
              </a:rPr>
              <a:t>Individu</a:t>
            </a:r>
            <a:r>
              <a:rPr lang="en-GB" dirty="0">
                <a:solidFill>
                  <a:schemeClr val="tx2"/>
                </a:solidFill>
              </a:rPr>
              <a:t> 1</a:t>
            </a:r>
          </a:p>
        </p:txBody>
      </p:sp>
      <p:sp>
        <p:nvSpPr>
          <p:cNvPr id="1030" name="Line 7"/>
          <p:cNvSpPr>
            <a:spLocks noChangeShapeType="1"/>
          </p:cNvSpPr>
          <p:nvPr/>
        </p:nvSpPr>
        <p:spPr bwMode="auto">
          <a:xfrm flipV="1">
            <a:off x="3749677" y="1524002"/>
            <a:ext cx="746125" cy="557213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031" name="Text Box 12"/>
          <p:cNvSpPr txBox="1">
            <a:spLocks noChangeArrowheads="1"/>
          </p:cNvSpPr>
          <p:nvPr/>
        </p:nvSpPr>
        <p:spPr bwMode="auto">
          <a:xfrm>
            <a:off x="7924800" y="1219201"/>
            <a:ext cx="1076128" cy="36933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dirty="0">
                <a:solidFill>
                  <a:schemeClr val="tx2"/>
                </a:solidFill>
              </a:rPr>
              <a:t>Periode</a:t>
            </a:r>
            <a:r>
              <a:rPr lang="en-GB" dirty="0">
                <a:solidFill>
                  <a:schemeClr val="tx2"/>
                </a:solidFill>
              </a:rPr>
              <a:t> 1</a:t>
            </a:r>
          </a:p>
        </p:txBody>
      </p:sp>
      <p:sp>
        <p:nvSpPr>
          <p:cNvPr id="1032" name="Line 13"/>
          <p:cNvSpPr>
            <a:spLocks noChangeShapeType="1"/>
          </p:cNvSpPr>
          <p:nvPr/>
        </p:nvSpPr>
        <p:spPr bwMode="auto">
          <a:xfrm flipH="1">
            <a:off x="7543800" y="1443339"/>
            <a:ext cx="381000" cy="4463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033" name="Text Box 14"/>
          <p:cNvSpPr txBox="1">
            <a:spLocks noChangeArrowheads="1"/>
          </p:cNvSpPr>
          <p:nvPr/>
        </p:nvSpPr>
        <p:spPr bwMode="auto">
          <a:xfrm>
            <a:off x="7924802" y="2438401"/>
            <a:ext cx="1071319" cy="36933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dirty="0">
                <a:solidFill>
                  <a:schemeClr val="tx2"/>
                </a:solidFill>
              </a:rPr>
              <a:t>Periode</a:t>
            </a:r>
            <a:r>
              <a:rPr lang="en-GB" dirty="0">
                <a:solidFill>
                  <a:schemeClr val="tx2"/>
                </a:solidFill>
              </a:rPr>
              <a:t> T</a:t>
            </a:r>
          </a:p>
        </p:txBody>
      </p:sp>
      <p:sp>
        <p:nvSpPr>
          <p:cNvPr id="1034" name="Line 15"/>
          <p:cNvSpPr>
            <a:spLocks noChangeShapeType="1"/>
          </p:cNvSpPr>
          <p:nvPr/>
        </p:nvSpPr>
        <p:spPr bwMode="auto">
          <a:xfrm flipH="1">
            <a:off x="7543800" y="2662536"/>
            <a:ext cx="381000" cy="4464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035" name="Text Box 16"/>
          <p:cNvSpPr txBox="1">
            <a:spLocks noChangeArrowheads="1"/>
          </p:cNvSpPr>
          <p:nvPr/>
        </p:nvSpPr>
        <p:spPr bwMode="auto">
          <a:xfrm>
            <a:off x="7924800" y="2972875"/>
            <a:ext cx="1076128" cy="36933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dirty="0">
                <a:solidFill>
                  <a:schemeClr val="tx2"/>
                </a:solidFill>
              </a:rPr>
              <a:t>Periode</a:t>
            </a:r>
            <a:r>
              <a:rPr lang="en-GB" dirty="0">
                <a:solidFill>
                  <a:schemeClr val="tx2"/>
                </a:solidFill>
              </a:rPr>
              <a:t> 1</a:t>
            </a:r>
          </a:p>
        </p:txBody>
      </p:sp>
      <p:sp>
        <p:nvSpPr>
          <p:cNvPr id="1036" name="Line 17"/>
          <p:cNvSpPr>
            <a:spLocks noChangeShapeType="1"/>
          </p:cNvSpPr>
          <p:nvPr/>
        </p:nvSpPr>
        <p:spPr bwMode="auto">
          <a:xfrm flipH="1">
            <a:off x="7543800" y="31242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037" name="Text Box 18"/>
          <p:cNvSpPr txBox="1">
            <a:spLocks noChangeArrowheads="1"/>
          </p:cNvSpPr>
          <p:nvPr/>
        </p:nvSpPr>
        <p:spPr bwMode="auto">
          <a:xfrm>
            <a:off x="7924802" y="4114801"/>
            <a:ext cx="1071319" cy="36933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dirty="0">
                <a:solidFill>
                  <a:schemeClr val="tx2"/>
                </a:solidFill>
              </a:rPr>
              <a:t>Periode</a:t>
            </a:r>
            <a:r>
              <a:rPr lang="en-GB" dirty="0">
                <a:solidFill>
                  <a:schemeClr val="tx2"/>
                </a:solidFill>
              </a:rPr>
              <a:t> T</a:t>
            </a:r>
          </a:p>
        </p:txBody>
      </p:sp>
      <p:sp>
        <p:nvSpPr>
          <p:cNvPr id="1038" name="Line 19"/>
          <p:cNvSpPr>
            <a:spLocks noChangeShapeType="1"/>
          </p:cNvSpPr>
          <p:nvPr/>
        </p:nvSpPr>
        <p:spPr bwMode="auto">
          <a:xfrm flipH="1">
            <a:off x="7543800" y="4343400"/>
            <a:ext cx="381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039" name="Text Box 20"/>
          <p:cNvSpPr txBox="1">
            <a:spLocks noChangeArrowheads="1"/>
          </p:cNvSpPr>
          <p:nvPr/>
        </p:nvSpPr>
        <p:spPr bwMode="auto">
          <a:xfrm>
            <a:off x="7924800" y="4876801"/>
            <a:ext cx="1076128" cy="36933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dirty="0">
                <a:solidFill>
                  <a:schemeClr val="tx2"/>
                </a:solidFill>
              </a:rPr>
              <a:t>Periode</a:t>
            </a:r>
            <a:r>
              <a:rPr lang="en-GB" dirty="0">
                <a:solidFill>
                  <a:schemeClr val="tx2"/>
                </a:solidFill>
              </a:rPr>
              <a:t> 1</a:t>
            </a:r>
          </a:p>
        </p:txBody>
      </p:sp>
      <p:sp>
        <p:nvSpPr>
          <p:cNvPr id="1040" name="Line 21"/>
          <p:cNvSpPr>
            <a:spLocks noChangeShapeType="1"/>
          </p:cNvSpPr>
          <p:nvPr/>
        </p:nvSpPr>
        <p:spPr bwMode="auto">
          <a:xfrm flipH="1">
            <a:off x="7543800" y="5100936"/>
            <a:ext cx="381000" cy="4464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041" name="Text Box 22"/>
          <p:cNvSpPr txBox="1">
            <a:spLocks noChangeArrowheads="1"/>
          </p:cNvSpPr>
          <p:nvPr/>
        </p:nvSpPr>
        <p:spPr bwMode="auto">
          <a:xfrm>
            <a:off x="8001002" y="6096001"/>
            <a:ext cx="1071319" cy="36933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dirty="0">
                <a:solidFill>
                  <a:schemeClr val="tx2"/>
                </a:solidFill>
              </a:rPr>
              <a:t>Periode</a:t>
            </a:r>
            <a:r>
              <a:rPr lang="en-GB" dirty="0">
                <a:solidFill>
                  <a:schemeClr val="tx2"/>
                </a:solidFill>
              </a:rPr>
              <a:t> T</a:t>
            </a:r>
          </a:p>
        </p:txBody>
      </p:sp>
      <p:sp>
        <p:nvSpPr>
          <p:cNvPr id="1042" name="Line 23"/>
          <p:cNvSpPr>
            <a:spLocks noChangeShapeType="1"/>
          </p:cNvSpPr>
          <p:nvPr/>
        </p:nvSpPr>
        <p:spPr bwMode="auto">
          <a:xfrm flipH="1">
            <a:off x="7620000" y="6320136"/>
            <a:ext cx="381000" cy="4464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043" name="Line 24"/>
          <p:cNvSpPr>
            <a:spLocks noChangeShapeType="1"/>
          </p:cNvSpPr>
          <p:nvPr/>
        </p:nvSpPr>
        <p:spPr bwMode="auto">
          <a:xfrm>
            <a:off x="3733800" y="2133600"/>
            <a:ext cx="838200" cy="5334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044" name="Text Box 25"/>
          <p:cNvSpPr txBox="1">
            <a:spLocks noChangeArrowheads="1"/>
          </p:cNvSpPr>
          <p:nvPr/>
        </p:nvSpPr>
        <p:spPr bwMode="auto">
          <a:xfrm>
            <a:off x="2209801" y="3429001"/>
            <a:ext cx="11095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 err="1">
                <a:solidFill>
                  <a:schemeClr val="tx2"/>
                </a:solidFill>
              </a:rPr>
              <a:t>Individu</a:t>
            </a:r>
            <a:r>
              <a:rPr lang="en-GB" dirty="0">
                <a:solidFill>
                  <a:schemeClr val="tx2"/>
                </a:solidFill>
              </a:rPr>
              <a:t> 2</a:t>
            </a:r>
          </a:p>
        </p:txBody>
      </p:sp>
      <p:sp>
        <p:nvSpPr>
          <p:cNvPr id="1045" name="Line 26"/>
          <p:cNvSpPr>
            <a:spLocks noChangeShapeType="1"/>
          </p:cNvSpPr>
          <p:nvPr/>
        </p:nvSpPr>
        <p:spPr bwMode="auto">
          <a:xfrm flipV="1">
            <a:off x="3825877" y="3124202"/>
            <a:ext cx="746125" cy="557213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046" name="Line 27"/>
          <p:cNvSpPr>
            <a:spLocks noChangeShapeType="1"/>
          </p:cNvSpPr>
          <p:nvPr/>
        </p:nvSpPr>
        <p:spPr bwMode="auto">
          <a:xfrm>
            <a:off x="3810000" y="3733800"/>
            <a:ext cx="838200" cy="5334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047" name="Text Box 28"/>
          <p:cNvSpPr txBox="1">
            <a:spLocks noChangeArrowheads="1"/>
          </p:cNvSpPr>
          <p:nvPr/>
        </p:nvSpPr>
        <p:spPr bwMode="auto">
          <a:xfrm>
            <a:off x="2209801" y="5410201"/>
            <a:ext cx="114165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dirty="0" err="1">
                <a:solidFill>
                  <a:schemeClr val="tx2"/>
                </a:solidFill>
              </a:rPr>
              <a:t>Individu</a:t>
            </a:r>
            <a:r>
              <a:rPr lang="id-ID" dirty="0">
                <a:solidFill>
                  <a:schemeClr val="tx2"/>
                </a:solidFill>
              </a:rPr>
              <a:t> </a:t>
            </a:r>
            <a:r>
              <a:rPr lang="en-GB" dirty="0">
                <a:solidFill>
                  <a:schemeClr val="tx2"/>
                </a:solidFill>
              </a:rPr>
              <a:t>N</a:t>
            </a:r>
          </a:p>
        </p:txBody>
      </p:sp>
      <p:sp>
        <p:nvSpPr>
          <p:cNvPr id="1048" name="Line 29"/>
          <p:cNvSpPr>
            <a:spLocks noChangeShapeType="1"/>
          </p:cNvSpPr>
          <p:nvPr/>
        </p:nvSpPr>
        <p:spPr bwMode="auto">
          <a:xfrm flipV="1">
            <a:off x="3886202" y="5105402"/>
            <a:ext cx="746125" cy="557213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1049" name="Line 30"/>
          <p:cNvSpPr>
            <a:spLocks noChangeShapeType="1"/>
          </p:cNvSpPr>
          <p:nvPr/>
        </p:nvSpPr>
        <p:spPr bwMode="auto">
          <a:xfrm>
            <a:off x="3886200" y="5715000"/>
            <a:ext cx="838200" cy="5334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id-ID"/>
          </a:p>
        </p:txBody>
      </p:sp>
      <p:sp>
        <p:nvSpPr>
          <p:cNvPr id="27" name="Rectangle 2">
            <a:extLst>
              <a:ext uri="{FF2B5EF4-FFF2-40B4-BE49-F238E27FC236}">
                <a16:creationId xmlns:a16="http://schemas.microsoft.com/office/drawing/2014/main" id="{3EFEEAA0-2015-47E4-904F-D1F3EFB282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0150" y="482852"/>
            <a:ext cx="9123700" cy="59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9pPr>
          </a:lstStyle>
          <a:p>
            <a:pPr eaLnBrk="1" hangingPunct="1"/>
            <a:r>
              <a:rPr lang="en-US" sz="3600" b="1" kern="0" noProof="1">
                <a:solidFill>
                  <a:srgbClr val="A50021"/>
                </a:solidFill>
                <a:latin typeface="Lucida Calligraphy" pitchFamily="66" charset="0"/>
              </a:rPr>
              <a:t>Struktur Data Panel</a:t>
            </a:r>
          </a:p>
        </p:txBody>
      </p:sp>
    </p:spTree>
    <p:extLst>
      <p:ext uri="{BB962C8B-B14F-4D97-AF65-F5344CB8AC3E}">
        <p14:creationId xmlns:p14="http://schemas.microsoft.com/office/powerpoint/2010/main" val="37984320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528CB83-E836-4C8A-B55B-E77E60CADD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  <a:noFill/>
        </p:spPr>
      </p:pic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032418"/>
            <a:ext cx="7620000" cy="5562600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sz="2000" dirty="0">
                <a:solidFill>
                  <a:srgbClr val="FF0000"/>
                </a:solidFill>
                <a:latin typeface="Calisto MT" pitchFamily="18" charset="0"/>
              </a:rPr>
              <a:t>Model </a:t>
            </a:r>
            <a:r>
              <a:rPr lang="en-US" sz="2000" dirty="0" err="1">
                <a:solidFill>
                  <a:srgbClr val="FF0000"/>
                </a:solidFill>
                <a:latin typeface="Calisto MT" pitchFamily="18" charset="0"/>
              </a:rPr>
              <a:t>Umum</a:t>
            </a:r>
            <a:r>
              <a:rPr lang="en-US" sz="2000" dirty="0">
                <a:solidFill>
                  <a:srgbClr val="FF0000"/>
                </a:solidFill>
                <a:latin typeface="Calisto MT" pitchFamily="18" charset="0"/>
              </a:rPr>
              <a:t>:</a:t>
            </a:r>
          </a:p>
          <a:p>
            <a:pPr>
              <a:buClrTx/>
            </a:pPr>
            <a:endParaRPr lang="en-US" sz="2000" dirty="0">
              <a:solidFill>
                <a:srgbClr val="FF0000"/>
              </a:solidFill>
              <a:latin typeface="Calisto MT" pitchFamily="18" charset="0"/>
            </a:endParaRPr>
          </a:p>
          <a:p>
            <a:pPr>
              <a:buClrTx/>
            </a:pPr>
            <a:endParaRPr lang="en-US" sz="2000" dirty="0">
              <a:solidFill>
                <a:srgbClr val="FF0000"/>
              </a:solidFill>
              <a:latin typeface="Calisto MT" pitchFamily="18" charset="0"/>
            </a:endParaRPr>
          </a:p>
          <a:p>
            <a:endParaRPr lang="en-US" sz="2000" dirty="0">
              <a:latin typeface="Calisto MT" pitchFamily="18" charset="0"/>
            </a:endParaRPr>
          </a:p>
          <a:p>
            <a:pPr>
              <a:buNone/>
            </a:pPr>
            <a:r>
              <a:rPr lang="en-US" sz="2000" dirty="0">
                <a:latin typeface="Calisto MT" pitchFamily="18" charset="0"/>
              </a:rPr>
              <a:t>	</a:t>
            </a:r>
            <a:r>
              <a:rPr lang="en-US" sz="2000" dirty="0" err="1">
                <a:latin typeface="Calisto MT" pitchFamily="18" charset="0"/>
              </a:rPr>
              <a:t>dimana</a:t>
            </a:r>
            <a:r>
              <a:rPr lang="en-US" sz="2000" dirty="0">
                <a:latin typeface="Calisto MT" pitchFamily="18" charset="0"/>
              </a:rPr>
              <a:t>:</a:t>
            </a:r>
          </a:p>
          <a:p>
            <a:pPr marL="1028700" indent="-800100">
              <a:buNone/>
              <a:tabLst>
                <a:tab pos="800100" algn="l"/>
              </a:tabLst>
            </a:pPr>
            <a:r>
              <a:rPr lang="en-US" sz="2000" dirty="0" err="1">
                <a:latin typeface="Calisto MT" pitchFamily="18" charset="0"/>
              </a:rPr>
              <a:t>i</a:t>
            </a:r>
            <a:r>
              <a:rPr lang="en-US" sz="2000" dirty="0">
                <a:latin typeface="Calisto MT" pitchFamily="18" charset="0"/>
              </a:rPr>
              <a:t> 	= 1, 2, …, N, </a:t>
            </a:r>
            <a:r>
              <a:rPr lang="en-US" sz="2000" dirty="0" err="1">
                <a:latin typeface="Calisto MT" pitchFamily="18" charset="0"/>
              </a:rPr>
              <a:t>menunjukkan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rumah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tangga</a:t>
            </a:r>
            <a:r>
              <a:rPr lang="en-US" sz="2000" dirty="0">
                <a:latin typeface="Calisto MT" pitchFamily="18" charset="0"/>
              </a:rPr>
              <a:t>, </a:t>
            </a:r>
            <a:r>
              <a:rPr lang="en-US" sz="2000" dirty="0" err="1">
                <a:latin typeface="Calisto MT" pitchFamily="18" charset="0"/>
              </a:rPr>
              <a:t>individu</a:t>
            </a:r>
            <a:r>
              <a:rPr lang="en-US" sz="2000" dirty="0">
                <a:latin typeface="Calisto MT" pitchFamily="18" charset="0"/>
              </a:rPr>
              <a:t>, </a:t>
            </a:r>
            <a:r>
              <a:rPr lang="en-US" sz="2000" dirty="0" err="1">
                <a:latin typeface="Calisto MT" pitchFamily="18" charset="0"/>
              </a:rPr>
              <a:t>perusahaan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dan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lainnya</a:t>
            </a:r>
            <a:r>
              <a:rPr lang="en-US" sz="2000" dirty="0">
                <a:latin typeface="Calisto MT" pitchFamily="18" charset="0"/>
              </a:rPr>
              <a:t> (</a:t>
            </a:r>
            <a:r>
              <a:rPr lang="en-US" sz="2000" dirty="0" err="1">
                <a:latin typeface="Calisto MT" pitchFamily="18" charset="0"/>
              </a:rPr>
              <a:t>dimensi</a:t>
            </a:r>
            <a:r>
              <a:rPr lang="en-US" sz="2000" dirty="0">
                <a:latin typeface="Calisto MT" pitchFamily="18" charset="0"/>
              </a:rPr>
              <a:t> data </a:t>
            </a:r>
            <a:r>
              <a:rPr lang="en-US" sz="2000" dirty="0" err="1">
                <a:latin typeface="Calisto MT" pitchFamily="18" charset="0"/>
              </a:rPr>
              <a:t>silang</a:t>
            </a:r>
            <a:r>
              <a:rPr lang="en-US" sz="2000" dirty="0">
                <a:latin typeface="Calisto MT" pitchFamily="18" charset="0"/>
              </a:rPr>
              <a:t>)</a:t>
            </a:r>
          </a:p>
          <a:p>
            <a:pPr marL="1028700" indent="-800100">
              <a:buNone/>
              <a:tabLst>
                <a:tab pos="800100" algn="l"/>
              </a:tabLst>
            </a:pPr>
            <a:r>
              <a:rPr lang="en-US" sz="2000" dirty="0">
                <a:latin typeface="Calisto MT" pitchFamily="18" charset="0"/>
              </a:rPr>
              <a:t>t 	= 1, 2, …, T, </a:t>
            </a:r>
            <a:r>
              <a:rPr lang="en-US" sz="2000" dirty="0" err="1">
                <a:latin typeface="Calisto MT" pitchFamily="18" charset="0"/>
              </a:rPr>
              <a:t>menunjukkan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dimensi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deret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waktu</a:t>
            </a:r>
            <a:endParaRPr lang="en-US" sz="2000" dirty="0">
              <a:latin typeface="Calisto MT" pitchFamily="18" charset="0"/>
            </a:endParaRPr>
          </a:p>
          <a:p>
            <a:pPr marL="1028700" indent="-800100">
              <a:buNone/>
              <a:tabLst>
                <a:tab pos="800100" algn="l"/>
              </a:tabLst>
            </a:pPr>
            <a:r>
              <a:rPr lang="en-US" sz="2000" dirty="0">
                <a:latin typeface="Calisto MT" pitchFamily="18" charset="0"/>
              </a:rPr>
              <a:t>β</a:t>
            </a:r>
            <a:r>
              <a:rPr lang="en-US" sz="1400" dirty="0">
                <a:latin typeface="Calisto MT" pitchFamily="18" charset="0"/>
              </a:rPr>
              <a:t>0</a:t>
            </a:r>
            <a:r>
              <a:rPr lang="en-US" sz="2000" dirty="0">
                <a:latin typeface="Calisto MT" pitchFamily="18" charset="0"/>
              </a:rPr>
              <a:t> 	= </a:t>
            </a:r>
            <a:r>
              <a:rPr lang="en-US" sz="2000" dirty="0" err="1">
                <a:latin typeface="Calisto MT" pitchFamily="18" charset="0"/>
              </a:rPr>
              <a:t>koefisien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intersep</a:t>
            </a:r>
            <a:r>
              <a:rPr lang="en-US" sz="2000" dirty="0">
                <a:latin typeface="Calisto MT" pitchFamily="18" charset="0"/>
              </a:rPr>
              <a:t>/</a:t>
            </a:r>
            <a:r>
              <a:rPr lang="en-US" sz="2000" dirty="0" err="1">
                <a:latin typeface="Calisto MT" pitchFamily="18" charset="0"/>
              </a:rPr>
              <a:t>konstanta</a:t>
            </a:r>
            <a:r>
              <a:rPr lang="en-US" sz="2000" dirty="0">
                <a:latin typeface="Calisto MT" pitchFamily="18" charset="0"/>
              </a:rPr>
              <a:t> yang </a:t>
            </a:r>
            <a:r>
              <a:rPr lang="en-US" sz="2000" dirty="0" err="1">
                <a:latin typeface="Calisto MT" pitchFamily="18" charset="0"/>
              </a:rPr>
              <a:t>merupakan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skalar</a:t>
            </a:r>
            <a:endParaRPr lang="en-US" sz="2000" dirty="0">
              <a:latin typeface="Calisto MT" pitchFamily="18" charset="0"/>
            </a:endParaRPr>
          </a:p>
          <a:p>
            <a:pPr marL="1028700" indent="-800100">
              <a:buNone/>
              <a:tabLst>
                <a:tab pos="800100" algn="l"/>
              </a:tabLst>
            </a:pPr>
            <a:r>
              <a:rPr lang="en-US" sz="2000" dirty="0">
                <a:latin typeface="Calisto MT" pitchFamily="18" charset="0"/>
              </a:rPr>
              <a:t>β</a:t>
            </a:r>
            <a:r>
              <a:rPr lang="en-US" sz="1200" dirty="0">
                <a:latin typeface="Calisto MT" pitchFamily="18" charset="0"/>
              </a:rPr>
              <a:t>1,2</a:t>
            </a:r>
            <a:r>
              <a:rPr lang="en-US" sz="2000" dirty="0">
                <a:latin typeface="Calisto MT" pitchFamily="18" charset="0"/>
              </a:rPr>
              <a:t> 	= </a:t>
            </a:r>
            <a:r>
              <a:rPr lang="en-US" sz="2000" dirty="0" err="1">
                <a:latin typeface="Calisto MT" pitchFamily="18" charset="0"/>
              </a:rPr>
              <a:t>koefisien</a:t>
            </a:r>
            <a:r>
              <a:rPr lang="en-US" sz="2000" dirty="0">
                <a:latin typeface="Calisto MT" pitchFamily="18" charset="0"/>
              </a:rPr>
              <a:t> slope </a:t>
            </a:r>
            <a:r>
              <a:rPr lang="en-US" sz="2000" dirty="0" err="1">
                <a:latin typeface="Calisto MT" pitchFamily="18" charset="0"/>
              </a:rPr>
              <a:t>dengan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dimensi</a:t>
            </a:r>
            <a:r>
              <a:rPr lang="en-US" sz="2000" dirty="0">
                <a:latin typeface="Calisto MT" pitchFamily="18" charset="0"/>
              </a:rPr>
              <a:t> K x 1, </a:t>
            </a:r>
            <a:r>
              <a:rPr lang="en-US" sz="2000" dirty="0" err="1">
                <a:latin typeface="Calisto MT" pitchFamily="18" charset="0"/>
              </a:rPr>
              <a:t>dimana</a:t>
            </a:r>
            <a:r>
              <a:rPr lang="en-US" sz="2000" dirty="0">
                <a:latin typeface="Calisto MT" pitchFamily="18" charset="0"/>
              </a:rPr>
              <a:t> K </a:t>
            </a:r>
            <a:r>
              <a:rPr lang="en-US" sz="2000" dirty="0" err="1">
                <a:latin typeface="Calisto MT" pitchFamily="18" charset="0"/>
              </a:rPr>
              <a:t>adalah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banyaknya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Variabel</a:t>
            </a:r>
            <a:r>
              <a:rPr lang="en-US" sz="2000" dirty="0">
                <a:latin typeface="Calisto MT" pitchFamily="18" charset="0"/>
              </a:rPr>
              <a:t> Independent </a:t>
            </a:r>
          </a:p>
          <a:p>
            <a:pPr marL="1028700" indent="-800100">
              <a:buNone/>
              <a:tabLst>
                <a:tab pos="800100" algn="l"/>
              </a:tabLst>
            </a:pPr>
            <a:r>
              <a:rPr lang="en-US" sz="2000" dirty="0" err="1">
                <a:latin typeface="Calisto MT" pitchFamily="18" charset="0"/>
              </a:rPr>
              <a:t>Y</a:t>
            </a:r>
            <a:r>
              <a:rPr lang="en-US" sz="2000" baseline="-25000" dirty="0" err="1">
                <a:latin typeface="Calisto MT" pitchFamily="18" charset="0"/>
              </a:rPr>
              <a:t>it</a:t>
            </a:r>
            <a:r>
              <a:rPr lang="en-US" sz="2000" dirty="0">
                <a:latin typeface="Calisto MT" pitchFamily="18" charset="0"/>
              </a:rPr>
              <a:t> 	= </a:t>
            </a:r>
            <a:r>
              <a:rPr lang="en-US" sz="2000" dirty="0" err="1">
                <a:latin typeface="Calisto MT" pitchFamily="18" charset="0"/>
              </a:rPr>
              <a:t>Variabel</a:t>
            </a:r>
            <a:r>
              <a:rPr lang="en-US" sz="2000" dirty="0">
                <a:latin typeface="Calisto MT" pitchFamily="18" charset="0"/>
              </a:rPr>
              <a:t> Dependent unit </a:t>
            </a:r>
            <a:r>
              <a:rPr lang="en-US" sz="2000" dirty="0" err="1">
                <a:latin typeface="Calisto MT" pitchFamily="18" charset="0"/>
              </a:rPr>
              <a:t>individu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ke-i</a:t>
            </a:r>
            <a:r>
              <a:rPr lang="en-US" sz="2000" dirty="0">
                <a:latin typeface="Calisto MT" pitchFamily="18" charset="0"/>
              </a:rPr>
              <a:t> dan unit </a:t>
            </a:r>
            <a:r>
              <a:rPr lang="en-US" sz="2000" dirty="0" err="1">
                <a:latin typeface="Calisto MT" pitchFamily="18" charset="0"/>
              </a:rPr>
              <a:t>waktu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ke</a:t>
            </a:r>
            <a:r>
              <a:rPr lang="en-US" sz="2000" dirty="0">
                <a:latin typeface="Calisto MT" pitchFamily="18" charset="0"/>
              </a:rPr>
              <a:t>-t</a:t>
            </a:r>
          </a:p>
          <a:p>
            <a:pPr marL="1028700" indent="-800100">
              <a:buNone/>
              <a:tabLst>
                <a:tab pos="800100" algn="l"/>
              </a:tabLst>
            </a:pPr>
            <a:r>
              <a:rPr lang="en-US" sz="2000" dirty="0" err="1">
                <a:latin typeface="Calisto MT" pitchFamily="18" charset="0"/>
              </a:rPr>
              <a:t>X</a:t>
            </a:r>
            <a:r>
              <a:rPr lang="en-US" sz="2000" baseline="-25000" dirty="0" err="1">
                <a:latin typeface="Calisto MT" pitchFamily="18" charset="0"/>
              </a:rPr>
              <a:t>it</a:t>
            </a:r>
            <a:r>
              <a:rPr lang="en-US" sz="2000" dirty="0">
                <a:latin typeface="Calisto MT" pitchFamily="18" charset="0"/>
              </a:rPr>
              <a:t> 	= </a:t>
            </a:r>
            <a:r>
              <a:rPr lang="en-US" sz="2000" dirty="0" err="1">
                <a:latin typeface="Calisto MT" pitchFamily="18" charset="0"/>
              </a:rPr>
              <a:t>Variabel</a:t>
            </a:r>
            <a:r>
              <a:rPr lang="en-US" sz="2000" dirty="0">
                <a:latin typeface="Calisto MT" pitchFamily="18" charset="0"/>
              </a:rPr>
              <a:t> Independent </a:t>
            </a:r>
            <a:r>
              <a:rPr lang="en-US" sz="2000" dirty="0" err="1">
                <a:latin typeface="Calisto MT" pitchFamily="18" charset="0"/>
              </a:rPr>
              <a:t>untuk</a:t>
            </a:r>
            <a:r>
              <a:rPr lang="en-US" sz="2000" dirty="0">
                <a:latin typeface="Calisto MT" pitchFamily="18" charset="0"/>
              </a:rPr>
              <a:t> unit </a:t>
            </a:r>
            <a:r>
              <a:rPr lang="en-US" sz="2000" dirty="0" err="1">
                <a:latin typeface="Calisto MT" pitchFamily="18" charset="0"/>
              </a:rPr>
              <a:t>individu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ke-i</a:t>
            </a:r>
            <a:r>
              <a:rPr lang="en-US" sz="2000" dirty="0">
                <a:latin typeface="Calisto MT" pitchFamily="18" charset="0"/>
              </a:rPr>
              <a:t> dan unit </a:t>
            </a:r>
            <a:r>
              <a:rPr lang="en-US" sz="2000" dirty="0" err="1">
                <a:latin typeface="Calisto MT" pitchFamily="18" charset="0"/>
              </a:rPr>
              <a:t>waktu</a:t>
            </a:r>
            <a:r>
              <a:rPr lang="en-US" sz="2000" dirty="0">
                <a:latin typeface="Calisto MT" pitchFamily="18" charset="0"/>
              </a:rPr>
              <a:t> </a:t>
            </a:r>
            <a:r>
              <a:rPr lang="en-US" sz="2000" dirty="0" err="1">
                <a:latin typeface="Calisto MT" pitchFamily="18" charset="0"/>
              </a:rPr>
              <a:t>ke</a:t>
            </a:r>
            <a:r>
              <a:rPr lang="en-US" sz="2000" dirty="0">
                <a:latin typeface="Calisto MT" pitchFamily="18" charset="0"/>
              </a:rPr>
              <a:t>-t</a:t>
            </a:r>
          </a:p>
          <a:p>
            <a:endParaRPr lang="en-US" sz="2200" dirty="0"/>
          </a:p>
          <a:p>
            <a:endParaRPr lang="en-US" sz="2000" dirty="0"/>
          </a:p>
          <a:p>
            <a:pPr marL="609600" indent="-609600">
              <a:buNone/>
            </a:pPr>
            <a:endParaRPr lang="en-GB" sz="2000" dirty="0"/>
          </a:p>
        </p:txBody>
      </p:sp>
      <p:sp>
        <p:nvSpPr>
          <p:cNvPr id="13721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2024BE24-9669-4906-9685-7E4F5A710E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089" y="368007"/>
            <a:ext cx="9123700" cy="59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9pPr>
          </a:lstStyle>
          <a:p>
            <a:pPr eaLnBrk="1" hangingPunct="1"/>
            <a:r>
              <a:rPr lang="en-US" sz="3600" b="1" kern="0" noProof="1">
                <a:solidFill>
                  <a:srgbClr val="A50021"/>
                </a:solidFill>
                <a:latin typeface="Lucida Calligraphy" pitchFamily="66" charset="0"/>
              </a:rPr>
              <a:t>Pemodelan Panel</a:t>
            </a:r>
          </a:p>
        </p:txBody>
      </p:sp>
      <p:graphicFrame>
        <p:nvGraphicFramePr>
          <p:cNvPr id="11" name="Object 3">
            <a:extLst>
              <a:ext uri="{FF2B5EF4-FFF2-40B4-BE49-F238E27FC236}">
                <a16:creationId xmlns:a16="http://schemas.microsoft.com/office/drawing/2014/main" id="{B92D2341-F913-4FA8-95DC-7684A29E29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8090849"/>
              </p:ext>
            </p:extLst>
          </p:nvPr>
        </p:nvGraphicFramePr>
        <p:xfrm>
          <a:off x="2249487" y="1513176"/>
          <a:ext cx="7693025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4" imgW="2412720" imgH="228600" progId="Equation.3">
                  <p:embed/>
                </p:oleObj>
              </mc:Choice>
              <mc:Fallback>
                <p:oleObj name="Equation" r:id="rId4" imgW="2412720" imgH="228600" progId="Equation.3">
                  <p:embed/>
                  <p:pic>
                    <p:nvPicPr>
                      <p:cNvPr id="11" name="Object 3">
                        <a:extLst>
                          <a:ext uri="{FF2B5EF4-FFF2-40B4-BE49-F238E27FC236}">
                            <a16:creationId xmlns:a16="http://schemas.microsoft.com/office/drawing/2014/main" id="{B92D2341-F913-4FA8-95DC-7684A29E29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9487" y="1513176"/>
                        <a:ext cx="7693025" cy="730250"/>
                      </a:xfrm>
                      <a:prstGeom prst="rect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758671D-7E31-4440-BBB9-4D1892BDE67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914400"/>
            <a:ext cx="7620000" cy="5562600"/>
          </a:xfrm>
        </p:spPr>
        <p:txBody>
          <a:bodyPr>
            <a:normAutofit fontScale="92500"/>
          </a:bodyPr>
          <a:lstStyle/>
          <a:p>
            <a:pPr>
              <a:buClrTx/>
            </a:pPr>
            <a:r>
              <a:rPr lang="en-US" sz="2200" dirty="0" err="1">
                <a:latin typeface="Calisto MT" pitchFamily="18" charset="0"/>
              </a:rPr>
              <a:t>Estimasi</a:t>
            </a:r>
            <a:r>
              <a:rPr lang="en-US" sz="2200" dirty="0">
                <a:latin typeface="Calisto MT" pitchFamily="18" charset="0"/>
              </a:rPr>
              <a:t>  </a:t>
            </a:r>
            <a:r>
              <a:rPr lang="en-US" sz="2200" dirty="0" err="1">
                <a:latin typeface="Calisto MT" pitchFamily="18" charset="0"/>
              </a:rPr>
              <a:t>regresi</a:t>
            </a:r>
            <a:r>
              <a:rPr lang="en-US" sz="2200" dirty="0">
                <a:latin typeface="Calisto MT" pitchFamily="18" charset="0"/>
              </a:rPr>
              <a:t> data panel </a:t>
            </a:r>
            <a:r>
              <a:rPr lang="en-US" sz="2200" dirty="0" err="1">
                <a:latin typeface="Calisto MT" pitchFamily="18" charset="0"/>
              </a:rPr>
              <a:t>tergantung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asumsi</a:t>
            </a:r>
            <a:r>
              <a:rPr lang="en-US" sz="2200" dirty="0">
                <a:latin typeface="Calisto MT" pitchFamily="18" charset="0"/>
              </a:rPr>
              <a:t>  </a:t>
            </a:r>
            <a:r>
              <a:rPr lang="en-US" sz="2200" dirty="0" err="1">
                <a:latin typeface="Calisto MT" pitchFamily="18" charset="0"/>
              </a:rPr>
              <a:t>intersep</a:t>
            </a:r>
            <a:r>
              <a:rPr lang="en-US" sz="2200" dirty="0">
                <a:latin typeface="Calisto MT" pitchFamily="18" charset="0"/>
              </a:rPr>
              <a:t>, slope dan </a:t>
            </a:r>
            <a:r>
              <a:rPr lang="en-US" sz="2200" dirty="0" err="1">
                <a:latin typeface="Calisto MT" pitchFamily="18" charset="0"/>
              </a:rPr>
              <a:t>sisaan</a:t>
            </a:r>
            <a:r>
              <a:rPr lang="en-US" sz="2200" dirty="0">
                <a:latin typeface="Calisto MT" pitchFamily="18" charset="0"/>
              </a:rPr>
              <a:t>/error </a:t>
            </a:r>
            <a:r>
              <a:rPr lang="en-US" sz="2200" dirty="0" err="1">
                <a:latin typeface="Calisto MT" pitchFamily="18" charset="0"/>
              </a:rPr>
              <a:t>u</a:t>
            </a:r>
            <a:r>
              <a:rPr lang="en-US" sz="2200" baseline="-25000" dirty="0" err="1">
                <a:latin typeface="Calisto MT" pitchFamily="18" charset="0"/>
              </a:rPr>
              <a:t>it</a:t>
            </a:r>
            <a:endParaRPr lang="en-US" sz="2200" baseline="-25000" dirty="0">
              <a:latin typeface="Calisto MT" pitchFamily="18" charset="0"/>
            </a:endParaRPr>
          </a:p>
          <a:p>
            <a:pPr>
              <a:buClrTx/>
            </a:pPr>
            <a:r>
              <a:rPr lang="en-US" sz="2200" dirty="0" err="1">
                <a:latin typeface="Calisto MT" pitchFamily="18" charset="0"/>
              </a:rPr>
              <a:t>Terdapat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beberapa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kemungkinan</a:t>
            </a:r>
            <a:r>
              <a:rPr lang="en-US" sz="2200" dirty="0">
                <a:latin typeface="Calisto MT" pitchFamily="18" charset="0"/>
              </a:rPr>
              <a:t> :</a:t>
            </a:r>
          </a:p>
          <a:p>
            <a:pPr marL="520700" indent="-273050"/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Intersep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dan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slope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adalah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konstan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menurut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waktu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dan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individu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sedangkan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sisaan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berbeda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antar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waktu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dan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individu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 </a:t>
            </a:r>
          </a:p>
          <a:p>
            <a:pPr marL="520700" indent="-273050"/>
            <a:r>
              <a:rPr lang="en-US" sz="2200" dirty="0">
                <a:latin typeface="Calisto MT" pitchFamily="18" charset="0"/>
              </a:rPr>
              <a:t>Slope </a:t>
            </a:r>
            <a:r>
              <a:rPr lang="en-US" sz="2200" dirty="0" err="1">
                <a:latin typeface="Calisto MT" pitchFamily="18" charset="0"/>
              </a:rPr>
              <a:t>tetap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tetapi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intersep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berbeda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antar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individu</a:t>
            </a:r>
            <a:r>
              <a:rPr lang="en-US" sz="2200" dirty="0">
                <a:latin typeface="Calisto MT" pitchFamily="18" charset="0"/>
              </a:rPr>
              <a:t> </a:t>
            </a:r>
          </a:p>
          <a:p>
            <a:pPr marL="520700" indent="-273050"/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Slope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tetap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tetapi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intersep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berbeda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antar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individu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antar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waktu</a:t>
            </a:r>
            <a:r>
              <a:rPr lang="en-US" sz="2200" dirty="0">
                <a:latin typeface="Calisto MT" pitchFamily="18" charset="0"/>
              </a:rPr>
              <a:t> </a:t>
            </a:r>
          </a:p>
          <a:p>
            <a:pPr marL="520700" indent="-273050"/>
            <a:r>
              <a:rPr lang="en-US" sz="2200" dirty="0" err="1">
                <a:latin typeface="Calisto MT" pitchFamily="18" charset="0"/>
              </a:rPr>
              <a:t>Semua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koefisien</a:t>
            </a:r>
            <a:r>
              <a:rPr lang="en-US" sz="2200" dirty="0">
                <a:latin typeface="Calisto MT" pitchFamily="18" charset="0"/>
              </a:rPr>
              <a:t> (slope </a:t>
            </a:r>
            <a:r>
              <a:rPr lang="en-US" sz="2200" dirty="0" err="1">
                <a:latin typeface="Calisto MT" pitchFamily="18" charset="0"/>
              </a:rPr>
              <a:t>dan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intersep</a:t>
            </a:r>
            <a:r>
              <a:rPr lang="en-US" sz="2200" dirty="0">
                <a:latin typeface="Calisto MT" pitchFamily="18" charset="0"/>
              </a:rPr>
              <a:t>) </a:t>
            </a:r>
            <a:r>
              <a:rPr lang="en-US" sz="2200" dirty="0" err="1">
                <a:latin typeface="Calisto MT" pitchFamily="18" charset="0"/>
              </a:rPr>
              <a:t>berbeda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antar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individu</a:t>
            </a:r>
            <a:endParaRPr lang="en-US" sz="2200" dirty="0">
              <a:latin typeface="Calisto MT" pitchFamily="18" charset="0"/>
            </a:endParaRPr>
          </a:p>
          <a:p>
            <a:pPr marL="520700" indent="-273050"/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Semua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koefisien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berbeda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antar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individu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dan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antar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waktu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</a:p>
          <a:p>
            <a:pPr>
              <a:buClrTx/>
            </a:pPr>
            <a:r>
              <a:rPr lang="en-US" sz="2200" dirty="0" err="1">
                <a:latin typeface="Calisto MT" pitchFamily="18" charset="0"/>
              </a:rPr>
              <a:t>Berdasarkan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variasi-variasi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asumsi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tsb</a:t>
            </a:r>
            <a:r>
              <a:rPr lang="en-US" sz="2200" dirty="0">
                <a:latin typeface="Calisto MT" pitchFamily="18" charset="0"/>
              </a:rPr>
              <a:t>, </a:t>
            </a:r>
            <a:r>
              <a:rPr lang="en-US" sz="2200" dirty="0" err="1">
                <a:latin typeface="Calisto MT" pitchFamily="18" charset="0"/>
              </a:rPr>
              <a:t>terdapat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tiga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pendekatan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perhitungan</a:t>
            </a:r>
            <a:r>
              <a:rPr lang="en-US" sz="2200" dirty="0">
                <a:latin typeface="Calisto MT" pitchFamily="18" charset="0"/>
              </a:rPr>
              <a:t> model </a:t>
            </a:r>
            <a:r>
              <a:rPr lang="en-US" sz="2200" dirty="0" err="1">
                <a:latin typeface="Calisto MT" pitchFamily="18" charset="0"/>
              </a:rPr>
              <a:t>regresi</a:t>
            </a:r>
            <a:r>
              <a:rPr lang="en-US" sz="2200" dirty="0">
                <a:latin typeface="Calisto MT" pitchFamily="18" charset="0"/>
              </a:rPr>
              <a:t> data panel </a:t>
            </a:r>
            <a:r>
              <a:rPr lang="en-US" sz="2200" dirty="0" err="1">
                <a:latin typeface="Calisto MT" pitchFamily="18" charset="0"/>
              </a:rPr>
              <a:t>yaitu</a:t>
            </a:r>
            <a:r>
              <a:rPr lang="en-US" sz="2200" dirty="0">
                <a:latin typeface="Calisto MT" pitchFamily="18" charset="0"/>
              </a:rPr>
              <a:t>:</a:t>
            </a:r>
          </a:p>
          <a:p>
            <a:pPr>
              <a:buNone/>
            </a:pPr>
            <a:r>
              <a:rPr lang="en-US" sz="2200" dirty="0">
                <a:latin typeface="Calisto MT" pitchFamily="18" charset="0"/>
              </a:rPr>
              <a:t>	1. </a:t>
            </a:r>
            <a:r>
              <a:rPr lang="en-US" sz="2200" dirty="0" err="1">
                <a:latin typeface="Calisto MT" pitchFamily="18" charset="0"/>
              </a:rPr>
              <a:t>Metode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i="1" dirty="0">
                <a:latin typeface="Calisto MT" pitchFamily="18" charset="0"/>
              </a:rPr>
              <a:t>Common-Constant </a:t>
            </a:r>
            <a:r>
              <a:rPr lang="en-US" sz="2200" dirty="0">
                <a:latin typeface="Calisto MT" pitchFamily="18" charset="0"/>
              </a:rPr>
              <a:t>(</a:t>
            </a:r>
            <a:r>
              <a:rPr lang="en-US" sz="2200" i="1" dirty="0">
                <a:latin typeface="Calisto MT" pitchFamily="18" charset="0"/>
              </a:rPr>
              <a:t>The Pooled OLS Method=PLS</a:t>
            </a:r>
            <a:r>
              <a:rPr lang="en-US" sz="2200" dirty="0">
                <a:latin typeface="Calisto MT" pitchFamily="18" charset="0"/>
              </a:rPr>
              <a:t>) </a:t>
            </a:r>
          </a:p>
          <a:p>
            <a:pPr>
              <a:buNone/>
            </a:pPr>
            <a:r>
              <a:rPr lang="en-US" sz="2200" dirty="0">
                <a:latin typeface="Calisto MT" pitchFamily="18" charset="0"/>
              </a:rPr>
              <a:t>	2. </a:t>
            </a:r>
            <a:r>
              <a:rPr lang="en-US" sz="2200" dirty="0" err="1">
                <a:solidFill>
                  <a:srgbClr val="FF0000"/>
                </a:solidFill>
                <a:latin typeface="Calisto MT" pitchFamily="18" charset="0"/>
              </a:rPr>
              <a:t>Metode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 </a:t>
            </a:r>
            <a:r>
              <a:rPr lang="en-US" sz="2200" i="1" dirty="0">
                <a:solidFill>
                  <a:srgbClr val="FF0000"/>
                </a:solidFill>
                <a:latin typeface="Calisto MT" pitchFamily="18" charset="0"/>
              </a:rPr>
              <a:t>Fixed Effect </a:t>
            </a:r>
            <a:r>
              <a:rPr lang="en-US" sz="2200" dirty="0">
                <a:solidFill>
                  <a:srgbClr val="FF0000"/>
                </a:solidFill>
                <a:latin typeface="Calisto MT" pitchFamily="18" charset="0"/>
              </a:rPr>
              <a:t>(FEM) </a:t>
            </a:r>
          </a:p>
          <a:p>
            <a:pPr>
              <a:buNone/>
            </a:pPr>
            <a:r>
              <a:rPr lang="en-US" sz="2200" dirty="0">
                <a:latin typeface="Calisto MT" pitchFamily="18" charset="0"/>
              </a:rPr>
              <a:t>	3. </a:t>
            </a:r>
            <a:r>
              <a:rPr lang="en-US" sz="2200" dirty="0" err="1">
                <a:latin typeface="Calisto MT" pitchFamily="18" charset="0"/>
              </a:rPr>
              <a:t>Metode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i="1" dirty="0">
                <a:latin typeface="Calisto MT" pitchFamily="18" charset="0"/>
              </a:rPr>
              <a:t>Random Effect </a:t>
            </a:r>
            <a:r>
              <a:rPr lang="en-US" sz="2200" dirty="0">
                <a:latin typeface="Calisto MT" pitchFamily="18" charset="0"/>
              </a:rPr>
              <a:t>(REM) </a:t>
            </a:r>
          </a:p>
          <a:p>
            <a:endParaRPr lang="en-US" sz="2200" dirty="0"/>
          </a:p>
          <a:p>
            <a:endParaRPr lang="en-US" sz="2000" dirty="0"/>
          </a:p>
          <a:p>
            <a:pPr marL="609600" indent="-609600">
              <a:buNone/>
            </a:pPr>
            <a:endParaRPr lang="en-GB" sz="2000" dirty="0"/>
          </a:p>
        </p:txBody>
      </p:sp>
      <p:sp>
        <p:nvSpPr>
          <p:cNvPr id="13721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82B698A9-A746-457F-902C-243CF1914E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594" y="315624"/>
            <a:ext cx="9123700" cy="59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9pPr>
          </a:lstStyle>
          <a:p>
            <a:pPr eaLnBrk="1" hangingPunct="1"/>
            <a:r>
              <a:rPr lang="en-US" sz="3600" b="1" kern="0" noProof="1">
                <a:solidFill>
                  <a:srgbClr val="A50021"/>
                </a:solidFill>
                <a:latin typeface="Lucida Calligraphy" pitchFamily="66" charset="0"/>
              </a:rPr>
              <a:t>Pemodelan Panel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21240F0-06E5-4373-A6B7-C740C17ACE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231A6-31FD-4750-8676-CA5052482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2024" y="2332037"/>
            <a:ext cx="9123700" cy="4525963"/>
          </a:xfrm>
        </p:spPr>
        <p:txBody>
          <a:bodyPr/>
          <a:lstStyle/>
          <a:p>
            <a:r>
              <a:rPr lang="en-US" dirty="0"/>
              <a:t>CE </a:t>
            </a:r>
            <a:r>
              <a:rPr lang="en-US" dirty="0" err="1"/>
              <a:t>adalah</a:t>
            </a:r>
            <a:r>
              <a:rPr lang="en-US" dirty="0"/>
              <a:t> model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asumsi</a:t>
            </a:r>
            <a:r>
              <a:rPr lang="en-US" dirty="0"/>
              <a:t> “</a:t>
            </a:r>
            <a:r>
              <a:rPr lang="en-US" dirty="0" err="1"/>
              <a:t>Intersep</a:t>
            </a:r>
            <a:r>
              <a:rPr lang="en-US" dirty="0"/>
              <a:t> dan slope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konstan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dan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sisaan</a:t>
            </a:r>
            <a:r>
              <a:rPr lang="en-US" dirty="0"/>
              <a:t>/error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dan </a:t>
            </a:r>
            <a:r>
              <a:rPr lang="en-US" dirty="0" err="1"/>
              <a:t>individu</a:t>
            </a:r>
            <a:r>
              <a:rPr lang="en-US" dirty="0"/>
              <a:t>”</a:t>
            </a:r>
          </a:p>
          <a:p>
            <a:r>
              <a:rPr lang="en-US" dirty="0"/>
              <a:t>Model CE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halnya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Regresi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memperhitungkan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dan </a:t>
            </a:r>
            <a:r>
              <a:rPr lang="en-US" dirty="0" err="1"/>
              <a:t>individu</a:t>
            </a:r>
            <a:endParaRPr lang="en-US" dirty="0"/>
          </a:p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OLS (</a:t>
            </a:r>
            <a:r>
              <a:rPr lang="en-US" i="1" dirty="0"/>
              <a:t>ordinary least squares</a:t>
            </a:r>
            <a:r>
              <a:rPr lang="en-US" dirty="0"/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6A295D-29FE-48F9-9140-0123C034A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574FA6-B830-418C-8A43-947982A64B6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6350935-C672-437A-99F3-A9A70D8E8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8500" y="1263342"/>
            <a:ext cx="9123700" cy="59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9pPr>
          </a:lstStyle>
          <a:p>
            <a:pPr eaLnBrk="1" hangingPunct="1"/>
            <a:r>
              <a:rPr lang="en-US" sz="3600" b="1" kern="0" noProof="1">
                <a:solidFill>
                  <a:srgbClr val="A50021"/>
                </a:solidFill>
                <a:latin typeface="Lucida Calligraphy" pitchFamily="66" charset="0"/>
              </a:rPr>
              <a:t>Model Common Effect</a:t>
            </a:r>
          </a:p>
        </p:txBody>
      </p:sp>
    </p:spTree>
    <p:extLst>
      <p:ext uri="{BB962C8B-B14F-4D97-AF65-F5344CB8AC3E}">
        <p14:creationId xmlns:p14="http://schemas.microsoft.com/office/powerpoint/2010/main" val="3358930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F659CF2-D7BC-49FC-98D4-1DD61B06EB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6A295D-29FE-48F9-9140-0123C034A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574FA6-B830-418C-8A43-947982A64B6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6350935-C672-437A-99F3-A9A70D8E8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6898" y="573435"/>
            <a:ext cx="9123700" cy="59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9pPr>
          </a:lstStyle>
          <a:p>
            <a:pPr eaLnBrk="1" hangingPunct="1"/>
            <a:r>
              <a:rPr lang="en-US" sz="3600" b="1" kern="0" noProof="1">
                <a:solidFill>
                  <a:srgbClr val="A50021"/>
                </a:solidFill>
                <a:latin typeface="Lucida Calligraphy" pitchFamily="66" charset="0"/>
              </a:rPr>
              <a:t>Model Fixed Effect</a:t>
            </a:r>
          </a:p>
        </p:txBody>
      </p:sp>
      <p:graphicFrame>
        <p:nvGraphicFramePr>
          <p:cNvPr id="6" name="Object 1024">
            <a:extLst>
              <a:ext uri="{FF2B5EF4-FFF2-40B4-BE49-F238E27FC236}">
                <a16:creationId xmlns:a16="http://schemas.microsoft.com/office/drawing/2014/main" id="{5C942F42-A011-4E9E-99F2-F4078D42A5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9454807"/>
              </p:ext>
            </p:extLst>
          </p:nvPr>
        </p:nvGraphicFramePr>
        <p:xfrm>
          <a:off x="2237375" y="4788239"/>
          <a:ext cx="7643812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4" imgW="2781000" imgH="228600" progId="Equation.3">
                  <p:embed/>
                </p:oleObj>
              </mc:Choice>
              <mc:Fallback>
                <p:oleObj name="Equation" r:id="rId4" imgW="2781000" imgH="228600" progId="Equation.3">
                  <p:embed/>
                  <p:pic>
                    <p:nvPicPr>
                      <p:cNvPr id="6" name="Object 1024">
                        <a:extLst>
                          <a:ext uri="{FF2B5EF4-FFF2-40B4-BE49-F238E27FC236}">
                            <a16:creationId xmlns:a16="http://schemas.microsoft.com/office/drawing/2014/main" id="{5C942F42-A011-4E9E-99F2-F4078D42A54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7375" y="4788239"/>
                        <a:ext cx="7643812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1FAAD38D-08D9-412F-B1B3-37D66FE8E0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4243" y="1710684"/>
            <a:ext cx="8669519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sto MT" pitchFamily="18" charset="0"/>
              </a:rPr>
              <a:t>Model FE </a:t>
            </a:r>
            <a:r>
              <a:rPr lang="en-US" sz="2800" dirty="0" err="1"/>
              <a:t>adalah</a:t>
            </a:r>
            <a:r>
              <a:rPr lang="en-US" sz="2800" dirty="0"/>
              <a:t> model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asumsi</a:t>
            </a:r>
            <a:r>
              <a:rPr lang="en-US" sz="2800" dirty="0"/>
              <a:t> “</a:t>
            </a:r>
            <a:r>
              <a:rPr lang="en-US" sz="2800" dirty="0">
                <a:latin typeface="Calisto MT" pitchFamily="18" charset="0"/>
              </a:rPr>
              <a:t>Slope </a:t>
            </a:r>
            <a:r>
              <a:rPr lang="en-US" sz="2800" dirty="0" err="1">
                <a:latin typeface="Calisto MT" pitchFamily="18" charset="0"/>
              </a:rPr>
              <a:t>tetap</a:t>
            </a:r>
            <a:r>
              <a:rPr lang="en-US" sz="2800" dirty="0">
                <a:latin typeface="Calisto MT" pitchFamily="18" charset="0"/>
              </a:rPr>
              <a:t> </a:t>
            </a:r>
            <a:r>
              <a:rPr lang="en-US" sz="2800" dirty="0" err="1">
                <a:latin typeface="Calisto MT" pitchFamily="18" charset="0"/>
              </a:rPr>
              <a:t>tetapi</a:t>
            </a:r>
            <a:r>
              <a:rPr lang="en-US" sz="2800" dirty="0">
                <a:latin typeface="Calisto MT" pitchFamily="18" charset="0"/>
              </a:rPr>
              <a:t> </a:t>
            </a:r>
            <a:r>
              <a:rPr lang="en-US" sz="2800" dirty="0" err="1">
                <a:latin typeface="Calisto MT" pitchFamily="18" charset="0"/>
              </a:rPr>
              <a:t>intersep</a:t>
            </a:r>
            <a:r>
              <a:rPr lang="en-US" sz="2800" dirty="0">
                <a:latin typeface="Calisto MT" pitchFamily="18" charset="0"/>
              </a:rPr>
              <a:t> </a:t>
            </a:r>
            <a:r>
              <a:rPr lang="en-US" sz="2800" dirty="0" err="1">
                <a:latin typeface="Calisto MT" pitchFamily="18" charset="0"/>
              </a:rPr>
              <a:t>berbeda</a:t>
            </a:r>
            <a:r>
              <a:rPr lang="en-US" sz="2800" dirty="0">
                <a:latin typeface="Calisto MT" pitchFamily="18" charset="0"/>
              </a:rPr>
              <a:t> </a:t>
            </a:r>
            <a:r>
              <a:rPr lang="en-US" sz="2800" dirty="0" err="1">
                <a:latin typeface="Calisto MT" pitchFamily="18" charset="0"/>
              </a:rPr>
              <a:t>antar</a:t>
            </a:r>
            <a:r>
              <a:rPr lang="en-US" sz="2800" dirty="0">
                <a:latin typeface="Calisto MT" pitchFamily="18" charset="0"/>
              </a:rPr>
              <a:t> </a:t>
            </a:r>
            <a:r>
              <a:rPr lang="en-US" sz="2800" dirty="0" err="1">
                <a:latin typeface="Calisto MT" pitchFamily="18" charset="0"/>
              </a:rPr>
              <a:t>individu</a:t>
            </a:r>
            <a:r>
              <a:rPr lang="en-US" sz="2800" dirty="0">
                <a:latin typeface="Calisto MT" pitchFamily="18" charset="0"/>
              </a:rPr>
              <a:t>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Calisto MT" pitchFamily="18" charset="0"/>
              </a:rPr>
              <a:t>Model FE yang </a:t>
            </a:r>
            <a:r>
              <a:rPr lang="en-US" sz="2800" dirty="0" err="1">
                <a:latin typeface="Calisto MT" pitchFamily="18" charset="0"/>
              </a:rPr>
              <a:t>memperhitungkan</a:t>
            </a:r>
            <a:r>
              <a:rPr lang="en-US" sz="2800" dirty="0">
                <a:latin typeface="Calisto MT" pitchFamily="18" charset="0"/>
              </a:rPr>
              <a:t> </a:t>
            </a:r>
            <a:r>
              <a:rPr lang="en-US" sz="2800" dirty="0" err="1">
                <a:latin typeface="Calisto MT" pitchFamily="18" charset="0"/>
              </a:rPr>
              <a:t>perbedaan</a:t>
            </a:r>
            <a:r>
              <a:rPr lang="en-US" sz="2800" dirty="0">
                <a:latin typeface="Calisto MT" pitchFamily="18" charset="0"/>
              </a:rPr>
              <a:t> </a:t>
            </a:r>
            <a:r>
              <a:rPr lang="en-US" sz="2800" dirty="0" err="1">
                <a:latin typeface="Calisto MT" pitchFamily="18" charset="0"/>
              </a:rPr>
              <a:t>karakteristik</a:t>
            </a:r>
            <a:r>
              <a:rPr lang="en-US" sz="2800" dirty="0">
                <a:latin typeface="Calisto MT" pitchFamily="18" charset="0"/>
              </a:rPr>
              <a:t> </a:t>
            </a:r>
            <a:r>
              <a:rPr lang="en-US" sz="2800" dirty="0" err="1">
                <a:latin typeface="Calisto MT" pitchFamily="18" charset="0"/>
              </a:rPr>
              <a:t>individu</a:t>
            </a:r>
            <a:r>
              <a:rPr lang="en-US" sz="2800" dirty="0">
                <a:latin typeface="Calisto MT" pitchFamily="18" charset="0"/>
              </a:rPr>
              <a:t> (</a:t>
            </a:r>
            <a:r>
              <a:rPr lang="en-US" sz="2800" dirty="0" err="1">
                <a:latin typeface="Calisto MT" pitchFamily="18" charset="0"/>
              </a:rPr>
              <a:t>dimensi</a:t>
            </a:r>
            <a:r>
              <a:rPr lang="en-US" sz="2800" dirty="0">
                <a:latin typeface="Calisto MT" pitchFamily="18" charset="0"/>
              </a:rPr>
              <a:t> </a:t>
            </a:r>
            <a:r>
              <a:rPr lang="en-US" sz="2800" dirty="0" err="1">
                <a:latin typeface="Calisto MT" pitchFamily="18" charset="0"/>
              </a:rPr>
              <a:t>individu</a:t>
            </a:r>
            <a:r>
              <a:rPr lang="en-US" sz="2800" dirty="0">
                <a:latin typeface="Calisto MT" pitchFamily="18" charset="0"/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altLang="en-US" sz="2800" dirty="0"/>
              <a:t>Memperlakukan </a:t>
            </a:r>
            <a:r>
              <a:rPr lang="en-GB" altLang="en-US" sz="2800" i="1" dirty="0">
                <a:latin typeface="Symbol" panose="05050102010706020507" pitchFamily="18" charset="2"/>
              </a:rPr>
              <a:t>l</a:t>
            </a:r>
            <a:r>
              <a:rPr lang="en-GB" altLang="en-US" sz="2800" i="1" baseline="-25000" dirty="0">
                <a:latin typeface="Symbol" panose="05050102010706020507" pitchFamily="18" charset="2"/>
              </a:rPr>
              <a:t>i</a:t>
            </a:r>
            <a:r>
              <a:rPr lang="en-GB" altLang="en-US" sz="2800" dirty="0"/>
              <a:t> </a:t>
            </a:r>
            <a:r>
              <a:rPr lang="id-ID" altLang="en-US" sz="2800" dirty="0"/>
              <a:t>sebagai </a:t>
            </a:r>
            <a:r>
              <a:rPr lang="en-US" altLang="en-US" sz="2800" dirty="0" err="1"/>
              <a:t>intersept</a:t>
            </a:r>
            <a:r>
              <a:rPr lang="en-US" altLang="en-US" sz="2800" dirty="0"/>
              <a:t>/</a:t>
            </a:r>
            <a:r>
              <a:rPr lang="id-ID" altLang="en-US" sz="2800" dirty="0"/>
              <a:t>konstanta untuk setiap </a:t>
            </a:r>
            <a:r>
              <a:rPr lang="en-GB" altLang="en-US" sz="2800" dirty="0" err="1"/>
              <a:t>individu</a:t>
            </a:r>
            <a:endParaRPr lang="en-GB" altLang="en-US" sz="2800" dirty="0"/>
          </a:p>
        </p:txBody>
      </p:sp>
      <p:sp>
        <p:nvSpPr>
          <p:cNvPr id="8" name="Line 7">
            <a:extLst>
              <a:ext uri="{FF2B5EF4-FFF2-40B4-BE49-F238E27FC236}">
                <a16:creationId xmlns:a16="http://schemas.microsoft.com/office/drawing/2014/main" id="{F29ED8F0-E294-4FDF-82A7-C8E05FC746A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51784" y="5340556"/>
            <a:ext cx="914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8">
            <a:extLst>
              <a:ext uri="{FF2B5EF4-FFF2-40B4-BE49-F238E27FC236}">
                <a16:creationId xmlns:a16="http://schemas.microsoft.com/office/drawing/2014/main" id="{DCA098E2-08D4-4045-986F-203001A888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672" y="6153223"/>
            <a:ext cx="280397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r>
              <a:rPr lang="en-GB" altLang="en-US" i="1" dirty="0">
                <a:latin typeface="Symbol" panose="05050102010706020507" pitchFamily="18" charset="2"/>
              </a:rPr>
              <a:t>l</a:t>
            </a:r>
            <a:r>
              <a:rPr lang="en-GB" altLang="en-US" dirty="0">
                <a:latin typeface="Times New Roman" panose="02020603050405020304" pitchFamily="18" charset="0"/>
              </a:rPr>
              <a:t> </a:t>
            </a:r>
            <a:r>
              <a:rPr lang="id-ID" altLang="en-US" dirty="0"/>
              <a:t>Bagian dari konstanta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2942027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9D37BCE-4B67-4EA2-B4DE-39CEE2917C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6A295D-29FE-48F9-9140-0123C034A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574FA6-B830-418C-8A43-947982A64B6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6350935-C672-437A-99F3-A9A70D8E8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3079" y="1275978"/>
            <a:ext cx="9123700" cy="59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9pPr>
          </a:lstStyle>
          <a:p>
            <a:pPr eaLnBrk="1" hangingPunct="1"/>
            <a:r>
              <a:rPr lang="en-US" sz="3600" b="1" kern="0" noProof="1">
                <a:solidFill>
                  <a:srgbClr val="A50021"/>
                </a:solidFill>
                <a:latin typeface="Lucida Calligraphy" pitchFamily="66" charset="0"/>
              </a:rPr>
              <a:t>Model Random Effect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095D9C4-A5A6-446B-9ECF-B632DA0BD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1205" y="2184918"/>
            <a:ext cx="8515574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438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438C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438C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438C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38C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38C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38C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38C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438C"/>
                </a:solidFill>
                <a:latin typeface="+mn-lt"/>
              </a:defRPr>
            </a:lvl9pPr>
          </a:lstStyle>
          <a:p>
            <a:pPr marL="685800"/>
            <a:r>
              <a:rPr lang="en-US" altLang="en-US" sz="2400" kern="0" dirty="0">
                <a:solidFill>
                  <a:schemeClr val="tx1"/>
                </a:solidFill>
              </a:rPr>
              <a:t>Model RE </a:t>
            </a:r>
            <a:r>
              <a:rPr lang="en-US" altLang="en-US" sz="2400" kern="0" dirty="0" err="1">
                <a:solidFill>
                  <a:schemeClr val="tx1"/>
                </a:solidFill>
              </a:rPr>
              <a:t>adalah</a:t>
            </a:r>
            <a:r>
              <a:rPr lang="en-US" altLang="en-US" sz="2400" kern="0" dirty="0">
                <a:solidFill>
                  <a:schemeClr val="tx1"/>
                </a:solidFill>
              </a:rPr>
              <a:t> model yang </a:t>
            </a:r>
            <a:r>
              <a:rPr lang="en-US" altLang="en-US" sz="2400" kern="0" dirty="0" err="1">
                <a:solidFill>
                  <a:schemeClr val="tx1"/>
                </a:solidFill>
              </a:rPr>
              <a:t>memperhitungkan</a:t>
            </a:r>
            <a:r>
              <a:rPr lang="en-US" altLang="en-US" sz="2400" kern="0" dirty="0">
                <a:solidFill>
                  <a:schemeClr val="tx1"/>
                </a:solidFill>
              </a:rPr>
              <a:t> </a:t>
            </a:r>
            <a:r>
              <a:rPr lang="en-US" altLang="en-US" sz="2400" kern="0" dirty="0" err="1">
                <a:solidFill>
                  <a:schemeClr val="tx1"/>
                </a:solidFill>
              </a:rPr>
              <a:t>karakteristik</a:t>
            </a:r>
            <a:r>
              <a:rPr lang="en-US" altLang="en-US" sz="2400" kern="0" dirty="0">
                <a:solidFill>
                  <a:schemeClr val="tx1"/>
                </a:solidFill>
              </a:rPr>
              <a:t> </a:t>
            </a:r>
            <a:r>
              <a:rPr lang="en-US" altLang="en-US" sz="2400" kern="0" dirty="0" err="1">
                <a:solidFill>
                  <a:schemeClr val="tx1"/>
                </a:solidFill>
              </a:rPr>
              <a:t>individu</a:t>
            </a:r>
            <a:r>
              <a:rPr lang="en-US" altLang="en-US" sz="2400" kern="0" dirty="0">
                <a:solidFill>
                  <a:schemeClr val="tx1"/>
                </a:solidFill>
              </a:rPr>
              <a:t>, </a:t>
            </a:r>
            <a:r>
              <a:rPr lang="en-US" altLang="en-US" sz="2400" kern="0" dirty="0" err="1">
                <a:solidFill>
                  <a:schemeClr val="tx1"/>
                </a:solidFill>
              </a:rPr>
              <a:t>namun</a:t>
            </a:r>
            <a:r>
              <a:rPr lang="en-US" altLang="en-US" sz="2400" kern="0" dirty="0">
                <a:solidFill>
                  <a:schemeClr val="tx1"/>
                </a:solidFill>
              </a:rPr>
              <a:t> </a:t>
            </a:r>
            <a:r>
              <a:rPr lang="en-US" altLang="en-US" sz="2400" kern="0" dirty="0" err="1">
                <a:solidFill>
                  <a:schemeClr val="tx1"/>
                </a:solidFill>
              </a:rPr>
              <a:t>dianggap</a:t>
            </a:r>
            <a:r>
              <a:rPr lang="en-US" altLang="en-US" sz="2400" kern="0" dirty="0">
                <a:solidFill>
                  <a:schemeClr val="tx1"/>
                </a:solidFill>
              </a:rPr>
              <a:t> </a:t>
            </a:r>
            <a:r>
              <a:rPr lang="en-US" altLang="en-US" sz="2400" kern="0" dirty="0" err="1">
                <a:solidFill>
                  <a:schemeClr val="tx1"/>
                </a:solidFill>
              </a:rPr>
              <a:t>individu</a:t>
            </a:r>
            <a:r>
              <a:rPr lang="en-US" altLang="en-US" sz="2400" kern="0" dirty="0">
                <a:solidFill>
                  <a:schemeClr val="tx1"/>
                </a:solidFill>
              </a:rPr>
              <a:t> </a:t>
            </a:r>
            <a:r>
              <a:rPr lang="en-US" altLang="en-US" sz="2400" kern="0" dirty="0" err="1">
                <a:solidFill>
                  <a:schemeClr val="tx1"/>
                </a:solidFill>
              </a:rPr>
              <a:t>tersebut</a:t>
            </a:r>
            <a:r>
              <a:rPr lang="en-US" altLang="en-US" sz="2400" kern="0" dirty="0">
                <a:solidFill>
                  <a:schemeClr val="tx1"/>
                </a:solidFill>
              </a:rPr>
              <a:t> </a:t>
            </a:r>
            <a:r>
              <a:rPr lang="en-US" altLang="en-US" sz="2400" kern="0" dirty="0" err="1">
                <a:solidFill>
                  <a:schemeClr val="tx1"/>
                </a:solidFill>
              </a:rPr>
              <a:t>bervariasi</a:t>
            </a:r>
            <a:r>
              <a:rPr lang="en-US" altLang="en-US" sz="2400" kern="0" dirty="0">
                <a:solidFill>
                  <a:schemeClr val="tx1"/>
                </a:solidFill>
              </a:rPr>
              <a:t>. </a:t>
            </a:r>
          </a:p>
          <a:p>
            <a:pPr marL="685800"/>
            <a:r>
              <a:rPr lang="en-US" altLang="en-US" sz="2400" kern="0" dirty="0">
                <a:solidFill>
                  <a:schemeClr val="tx1"/>
                </a:solidFill>
              </a:rPr>
              <a:t>Model RE </a:t>
            </a:r>
            <a:r>
              <a:rPr lang="en-US" altLang="en-US" sz="2400" kern="0" dirty="0" err="1">
                <a:solidFill>
                  <a:schemeClr val="tx1"/>
                </a:solidFill>
              </a:rPr>
              <a:t>muncul</a:t>
            </a:r>
            <a:r>
              <a:rPr lang="en-US" altLang="en-US" sz="2400" kern="0" dirty="0">
                <a:solidFill>
                  <a:schemeClr val="tx1"/>
                </a:solidFill>
              </a:rPr>
              <a:t> </a:t>
            </a:r>
            <a:r>
              <a:rPr lang="en-US" altLang="en-US" sz="2400" kern="0" dirty="0" err="1">
                <a:solidFill>
                  <a:schemeClr val="tx1"/>
                </a:solidFill>
              </a:rPr>
              <a:t>ketika</a:t>
            </a:r>
            <a:r>
              <a:rPr lang="en-US" altLang="en-US" sz="2400" kern="0" dirty="0">
                <a:solidFill>
                  <a:schemeClr val="tx1"/>
                </a:solidFill>
              </a:rPr>
              <a:t> </a:t>
            </a:r>
            <a:r>
              <a:rPr lang="en-US" altLang="en-US" sz="2400" kern="0" dirty="0" err="1">
                <a:solidFill>
                  <a:schemeClr val="tx1"/>
                </a:solidFill>
              </a:rPr>
              <a:t>antara</a:t>
            </a:r>
            <a:r>
              <a:rPr lang="en-US" altLang="en-US" sz="2400" kern="0" dirty="0">
                <a:solidFill>
                  <a:schemeClr val="tx1"/>
                </a:solidFill>
              </a:rPr>
              <a:t> </a:t>
            </a:r>
            <a:r>
              <a:rPr lang="en-US" altLang="en-US" sz="2400" kern="0" dirty="0" err="1">
                <a:solidFill>
                  <a:schemeClr val="tx1"/>
                </a:solidFill>
              </a:rPr>
              <a:t>efek</a:t>
            </a:r>
            <a:r>
              <a:rPr lang="en-US" altLang="en-US" sz="2400" kern="0" dirty="0">
                <a:solidFill>
                  <a:schemeClr val="tx1"/>
                </a:solidFill>
              </a:rPr>
              <a:t> </a:t>
            </a:r>
            <a:r>
              <a:rPr lang="en-US" altLang="en-US" sz="2400" kern="0" dirty="0" err="1">
                <a:solidFill>
                  <a:schemeClr val="tx1"/>
                </a:solidFill>
              </a:rPr>
              <a:t>individu</a:t>
            </a:r>
            <a:r>
              <a:rPr lang="en-US" altLang="en-US" sz="2400" kern="0" dirty="0">
                <a:solidFill>
                  <a:schemeClr val="tx1"/>
                </a:solidFill>
              </a:rPr>
              <a:t> dan </a:t>
            </a:r>
            <a:r>
              <a:rPr lang="en-US" altLang="en-US" sz="2400" kern="0" dirty="0" err="1">
                <a:solidFill>
                  <a:schemeClr val="tx1"/>
                </a:solidFill>
              </a:rPr>
              <a:t>variabel</a:t>
            </a:r>
            <a:r>
              <a:rPr lang="en-US" altLang="en-US" sz="2400" kern="0" dirty="0">
                <a:solidFill>
                  <a:schemeClr val="tx1"/>
                </a:solidFill>
              </a:rPr>
              <a:t> independent</a:t>
            </a:r>
            <a:r>
              <a:rPr lang="id-ID" altLang="en-US" sz="2400" kern="0" dirty="0">
                <a:solidFill>
                  <a:schemeClr val="tx1"/>
                </a:solidFill>
              </a:rPr>
              <a:t> </a:t>
            </a:r>
            <a:r>
              <a:rPr lang="en-US" altLang="en-US" sz="2400" kern="0" dirty="0" err="1">
                <a:solidFill>
                  <a:schemeClr val="tx1"/>
                </a:solidFill>
              </a:rPr>
              <a:t>diharapkan</a:t>
            </a:r>
            <a:r>
              <a:rPr lang="en-US" altLang="en-US" sz="2400" kern="0" dirty="0">
                <a:solidFill>
                  <a:schemeClr val="tx1"/>
                </a:solidFill>
              </a:rPr>
              <a:t> </a:t>
            </a:r>
            <a:r>
              <a:rPr lang="en-US" altLang="en-US" sz="2400" kern="0" dirty="0" err="1">
                <a:solidFill>
                  <a:schemeClr val="tx1"/>
                </a:solidFill>
              </a:rPr>
              <a:t>tidak</a:t>
            </a:r>
            <a:r>
              <a:rPr lang="en-US" altLang="en-US" sz="2400" kern="0" dirty="0">
                <a:solidFill>
                  <a:schemeClr val="tx1"/>
                </a:solidFill>
              </a:rPr>
              <a:t> </a:t>
            </a:r>
            <a:r>
              <a:rPr lang="id-ID" altLang="en-US" sz="2400" kern="0" dirty="0">
                <a:solidFill>
                  <a:schemeClr val="tx1"/>
                </a:solidFill>
              </a:rPr>
              <a:t>ada </a:t>
            </a:r>
            <a:r>
              <a:rPr lang="en-US" altLang="en-US" sz="2400" kern="0" dirty="0" err="1">
                <a:solidFill>
                  <a:schemeClr val="tx1"/>
                </a:solidFill>
              </a:rPr>
              <a:t>korelasi</a:t>
            </a:r>
            <a:r>
              <a:rPr lang="en-US" altLang="en-US" sz="2400" kern="0" dirty="0">
                <a:solidFill>
                  <a:schemeClr val="tx1"/>
                </a:solidFill>
              </a:rPr>
              <a:t> (</a:t>
            </a:r>
            <a:r>
              <a:rPr lang="en-US" altLang="en-US" sz="2400" kern="0" dirty="0" err="1">
                <a:solidFill>
                  <a:schemeClr val="tx1"/>
                </a:solidFill>
              </a:rPr>
              <a:t>hubungan</a:t>
            </a:r>
            <a:r>
              <a:rPr lang="en-US" altLang="en-US" sz="2400" kern="0" dirty="0">
                <a:solidFill>
                  <a:schemeClr val="tx1"/>
                </a:solidFill>
              </a:rPr>
              <a:t>). </a:t>
            </a:r>
          </a:p>
          <a:p>
            <a:pPr marL="685800"/>
            <a:r>
              <a:rPr lang="en-US" altLang="en-US" sz="2400" kern="0" dirty="0" err="1">
                <a:solidFill>
                  <a:schemeClr val="tx1"/>
                </a:solidFill>
              </a:rPr>
              <a:t>Asumsi</a:t>
            </a:r>
            <a:r>
              <a:rPr lang="en-US" altLang="en-US" sz="2400" kern="0" dirty="0">
                <a:solidFill>
                  <a:schemeClr val="tx1"/>
                </a:solidFill>
              </a:rPr>
              <a:t> </a:t>
            </a:r>
            <a:r>
              <a:rPr lang="en-US" altLang="en-US" sz="2400" kern="0" dirty="0" err="1">
                <a:solidFill>
                  <a:schemeClr val="tx1"/>
                </a:solidFill>
              </a:rPr>
              <a:t>ini</a:t>
            </a:r>
            <a:r>
              <a:rPr lang="en-US" altLang="en-US" sz="2400" kern="0" dirty="0">
                <a:solidFill>
                  <a:schemeClr val="tx1"/>
                </a:solidFill>
              </a:rPr>
              <a:t> </a:t>
            </a:r>
            <a:r>
              <a:rPr lang="en-US" altLang="en-US" sz="2400" kern="0" dirty="0" err="1">
                <a:solidFill>
                  <a:schemeClr val="tx1"/>
                </a:solidFill>
              </a:rPr>
              <a:t>membuat</a:t>
            </a:r>
            <a:r>
              <a:rPr lang="en-US" altLang="en-US" sz="2400" kern="0" dirty="0">
                <a:solidFill>
                  <a:schemeClr val="tx1"/>
                </a:solidFill>
              </a:rPr>
              <a:t> </a:t>
            </a:r>
            <a:r>
              <a:rPr lang="en-US" altLang="en-US" sz="2400" kern="0" dirty="0" err="1">
                <a:solidFill>
                  <a:schemeClr val="tx1"/>
                </a:solidFill>
              </a:rPr>
              <a:t>komponen</a:t>
            </a:r>
            <a:r>
              <a:rPr lang="en-US" altLang="en-US" sz="2400" kern="0" dirty="0">
                <a:solidFill>
                  <a:schemeClr val="tx1"/>
                </a:solidFill>
              </a:rPr>
              <a:t> </a:t>
            </a:r>
            <a:r>
              <a:rPr lang="en-US" altLang="en-US" sz="2400" i="1" kern="0" dirty="0">
                <a:solidFill>
                  <a:schemeClr val="tx1"/>
                </a:solidFill>
              </a:rPr>
              <a:t>error</a:t>
            </a:r>
            <a:r>
              <a:rPr lang="en-US" altLang="en-US" sz="2400" kern="0" dirty="0">
                <a:solidFill>
                  <a:schemeClr val="tx1"/>
                </a:solidFill>
              </a:rPr>
              <a:t> </a:t>
            </a:r>
            <a:r>
              <a:rPr lang="en-US" altLang="en-US" sz="2400" kern="0" dirty="0" err="1">
                <a:solidFill>
                  <a:schemeClr val="tx1"/>
                </a:solidFill>
              </a:rPr>
              <a:t>dari</a:t>
            </a:r>
            <a:r>
              <a:rPr lang="en-US" altLang="en-US" sz="2400" kern="0" dirty="0">
                <a:solidFill>
                  <a:schemeClr val="tx1"/>
                </a:solidFill>
              </a:rPr>
              <a:t> </a:t>
            </a:r>
            <a:r>
              <a:rPr lang="en-US" altLang="en-US" sz="2400" kern="0" dirty="0" err="1">
                <a:solidFill>
                  <a:schemeClr val="tx1"/>
                </a:solidFill>
              </a:rPr>
              <a:t>efek</a:t>
            </a:r>
            <a:r>
              <a:rPr lang="en-US" altLang="en-US" sz="2400" kern="0" dirty="0">
                <a:solidFill>
                  <a:schemeClr val="tx1"/>
                </a:solidFill>
              </a:rPr>
              <a:t> </a:t>
            </a:r>
            <a:r>
              <a:rPr lang="en-US" altLang="en-US" sz="2400" kern="0" dirty="0" err="1">
                <a:solidFill>
                  <a:schemeClr val="tx1"/>
                </a:solidFill>
              </a:rPr>
              <a:t>individu</a:t>
            </a:r>
            <a:r>
              <a:rPr lang="en-US" altLang="en-US" sz="2400" kern="0" dirty="0">
                <a:solidFill>
                  <a:schemeClr val="tx1"/>
                </a:solidFill>
              </a:rPr>
              <a:t> dan </a:t>
            </a:r>
            <a:r>
              <a:rPr lang="en-US" altLang="en-US" sz="2400" kern="0" dirty="0" err="1">
                <a:solidFill>
                  <a:schemeClr val="tx1"/>
                </a:solidFill>
              </a:rPr>
              <a:t>waktu</a:t>
            </a:r>
            <a:r>
              <a:rPr lang="en-US" altLang="en-US" sz="2400" kern="0" dirty="0">
                <a:solidFill>
                  <a:schemeClr val="tx1"/>
                </a:solidFill>
              </a:rPr>
              <a:t> </a:t>
            </a:r>
            <a:r>
              <a:rPr lang="en-US" altLang="en-US" sz="2400" kern="0" dirty="0" err="1">
                <a:solidFill>
                  <a:schemeClr val="tx1"/>
                </a:solidFill>
              </a:rPr>
              <a:t>dimasukkan</a:t>
            </a:r>
            <a:r>
              <a:rPr lang="en-US" altLang="en-US" sz="2400" kern="0" dirty="0">
                <a:solidFill>
                  <a:schemeClr val="tx1"/>
                </a:solidFill>
              </a:rPr>
              <a:t> </a:t>
            </a:r>
            <a:r>
              <a:rPr lang="en-US" altLang="en-US" sz="2400" kern="0" dirty="0" err="1">
                <a:solidFill>
                  <a:schemeClr val="tx1"/>
                </a:solidFill>
              </a:rPr>
              <a:t>ke</a:t>
            </a:r>
            <a:r>
              <a:rPr lang="en-US" altLang="en-US" sz="2400" kern="0" dirty="0">
                <a:solidFill>
                  <a:schemeClr val="tx1"/>
                </a:solidFill>
              </a:rPr>
              <a:t> </a:t>
            </a:r>
            <a:r>
              <a:rPr lang="en-US" altLang="en-US" sz="2400" kern="0" dirty="0" err="1">
                <a:solidFill>
                  <a:schemeClr val="tx1"/>
                </a:solidFill>
              </a:rPr>
              <a:t>dalam</a:t>
            </a:r>
            <a:r>
              <a:rPr lang="en-US" altLang="en-US" sz="2400" kern="0" dirty="0">
                <a:solidFill>
                  <a:schemeClr val="tx1"/>
                </a:solidFill>
              </a:rPr>
              <a:t> </a:t>
            </a:r>
            <a:r>
              <a:rPr lang="en-US" altLang="en-US" sz="2400" i="1" kern="0" dirty="0">
                <a:solidFill>
                  <a:schemeClr val="tx1"/>
                </a:solidFill>
              </a:rPr>
              <a:t>error term</a:t>
            </a:r>
          </a:p>
        </p:txBody>
      </p:sp>
    </p:spTree>
    <p:extLst>
      <p:ext uri="{BB962C8B-B14F-4D97-AF65-F5344CB8AC3E}">
        <p14:creationId xmlns:p14="http://schemas.microsoft.com/office/powerpoint/2010/main" val="10576544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87E87B02-C5CC-4E0D-8A0A-3A9735089A7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6A295D-29FE-48F9-9140-0123C034A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574FA6-B830-418C-8A43-947982A64B6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6350935-C672-437A-99F3-A9A70D8E8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3669" y="448533"/>
            <a:ext cx="9123700" cy="59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9pPr>
          </a:lstStyle>
          <a:p>
            <a:pPr eaLnBrk="1" hangingPunct="1"/>
            <a:r>
              <a:rPr lang="en-US" sz="3600" b="1" kern="0" noProof="1">
                <a:solidFill>
                  <a:srgbClr val="A50021"/>
                </a:solidFill>
                <a:latin typeface="Lucida Calligraphy" pitchFamily="66" charset="0"/>
              </a:rPr>
              <a:t>Model Random Effect</a:t>
            </a:r>
          </a:p>
        </p:txBody>
      </p:sp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494256CA-EEFD-4AE8-A7FE-8FABCB5E38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59820" y="1988841"/>
          <a:ext cx="7110413" cy="120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4" imgW="2692080" imgH="457200" progId="Equation.3">
                  <p:embed/>
                </p:oleObj>
              </mc:Choice>
              <mc:Fallback>
                <p:oleObj name="Equation" r:id="rId4" imgW="2692080" imgH="457200" progId="Equation.3">
                  <p:embed/>
                  <p:pic>
                    <p:nvPicPr>
                      <p:cNvPr id="7" name="Object 3">
                        <a:extLst>
                          <a:ext uri="{FF2B5EF4-FFF2-40B4-BE49-F238E27FC236}">
                            <a16:creationId xmlns:a16="http://schemas.microsoft.com/office/drawing/2014/main" id="{494256CA-EEFD-4AE8-A7FE-8FABCB5E38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820" y="1988841"/>
                        <a:ext cx="7110413" cy="1209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4">
            <a:extLst>
              <a:ext uri="{FF2B5EF4-FFF2-40B4-BE49-F238E27FC236}">
                <a16:creationId xmlns:a16="http://schemas.microsoft.com/office/drawing/2014/main" id="{F9244B60-EDE5-4475-BB57-03DFFB2542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0719" y="4331991"/>
            <a:ext cx="85725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r>
              <a:rPr lang="en-GB" altLang="en-US" dirty="0">
                <a:solidFill>
                  <a:schemeClr val="accent1"/>
                </a:solidFill>
              </a:rPr>
              <a:t>	</a:t>
            </a:r>
            <a:r>
              <a:rPr lang="id-ID" altLang="en-US" dirty="0"/>
              <a:t>Pendekatan ini tepat bila observasi lebih merupakan sampel, bukan keseluruhan populasi</a:t>
            </a:r>
            <a:endParaRPr lang="en-GB" altLang="en-US" dirty="0"/>
          </a:p>
        </p:txBody>
      </p:sp>
      <p:sp>
        <p:nvSpPr>
          <p:cNvPr id="9" name="Line 7">
            <a:extLst>
              <a:ext uri="{FF2B5EF4-FFF2-40B4-BE49-F238E27FC236}">
                <a16:creationId xmlns:a16="http://schemas.microsoft.com/office/drawing/2014/main" id="{F3DF4EEF-58FB-49D9-A80A-D58772D916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12619" y="1455440"/>
            <a:ext cx="6858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C3153DC8-1FA8-4112-90BE-7C2D83EE96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2545" y="1114128"/>
            <a:ext cx="116730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r>
              <a:rPr lang="id-ID" altLang="en-US" dirty="0"/>
              <a:t>Pers asal</a:t>
            </a:r>
            <a:endParaRPr lang="en-GB" altLang="en-US" dirty="0"/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E1C19D54-9F0F-49D7-9027-960C178DB0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9720" y="3546178"/>
            <a:ext cx="40863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r>
              <a:rPr lang="en-GB" altLang="en-US" i="1">
                <a:latin typeface="Symbol" panose="05050102010706020507" pitchFamily="18" charset="2"/>
              </a:rPr>
              <a:t>l</a:t>
            </a:r>
            <a:r>
              <a:rPr lang="en-GB" altLang="en-US" i="1" baseline="-25000"/>
              <a:t>i</a:t>
            </a:r>
            <a:r>
              <a:rPr lang="en-GB" altLang="en-US"/>
              <a:t> </a:t>
            </a:r>
            <a:r>
              <a:rPr lang="id-ID" altLang="en-US"/>
              <a:t>sekarang bagian dari </a:t>
            </a:r>
            <a:r>
              <a:rPr lang="en-GB" altLang="en-US"/>
              <a:t> error term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370B98C4-8703-4560-8E8B-A92FC87728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0882" y="3474741"/>
          <a:ext cx="2057400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6" imgW="736560" imgH="228600" progId="Equation.3">
                  <p:embed/>
                </p:oleObj>
              </mc:Choice>
              <mc:Fallback>
                <p:oleObj name="Equation" r:id="rId6" imgW="736560" imgH="228600" progId="Equation.3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370B98C4-8703-4560-8E8B-A92FC87728A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0882" y="3474741"/>
                        <a:ext cx="2057400" cy="639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12">
            <a:extLst>
              <a:ext uri="{FF2B5EF4-FFF2-40B4-BE49-F238E27FC236}">
                <a16:creationId xmlns:a16="http://schemas.microsoft.com/office/drawing/2014/main" id="{C90EB362-232B-40D1-8A7F-7D5B9ADDC7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820" y="3589040"/>
            <a:ext cx="75212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r>
              <a:rPr lang="id-ID" altLang="en-US"/>
              <a:t>Ingat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805728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744EAF3-E7EA-4A4F-A3D6-41772826E7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2355574" y="955742"/>
            <a:ext cx="7772400" cy="60960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200" b="1" dirty="0" err="1">
                <a:solidFill>
                  <a:srgbClr val="FF0000"/>
                </a:solidFill>
                <a:latin typeface="Calisto MT" pitchFamily="18" charset="0"/>
              </a:rPr>
              <a:t>Metode</a:t>
            </a:r>
            <a:r>
              <a:rPr lang="en-US" sz="2200" b="1" dirty="0">
                <a:solidFill>
                  <a:srgbClr val="FF0000"/>
                </a:solidFill>
                <a:latin typeface="Calisto MT" pitchFamily="18" charset="0"/>
              </a:rPr>
              <a:t> Common-Constant (Pooled Ordinary Least Square = PLS)</a:t>
            </a:r>
          </a:p>
          <a:p>
            <a:pPr>
              <a:buClrTx/>
            </a:pPr>
            <a:r>
              <a:rPr lang="en-US" sz="2200" dirty="0" err="1">
                <a:latin typeface="Calisto MT" pitchFamily="18" charset="0"/>
              </a:rPr>
              <a:t>Menggunakan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metode</a:t>
            </a:r>
            <a:r>
              <a:rPr lang="en-US" sz="2200" dirty="0">
                <a:latin typeface="Calisto MT" pitchFamily="18" charset="0"/>
              </a:rPr>
              <a:t> OLS </a:t>
            </a:r>
            <a:r>
              <a:rPr lang="en-US" sz="2200" dirty="0" err="1">
                <a:latin typeface="Calisto MT" pitchFamily="18" charset="0"/>
              </a:rPr>
              <a:t>biasa</a:t>
            </a:r>
            <a:r>
              <a:rPr lang="en-US" sz="2200" dirty="0">
                <a:latin typeface="Calisto MT" pitchFamily="18" charset="0"/>
              </a:rPr>
              <a:t>. </a:t>
            </a:r>
          </a:p>
          <a:p>
            <a:pPr>
              <a:buClrTx/>
            </a:pP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Diasumsikan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setiap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unit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individu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memiliki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intersep</a:t>
            </a:r>
            <a:r>
              <a:rPr lang="en-US" sz="2200" i="1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dan slope yang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sama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(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tidak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ada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perbedaan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pada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dimensi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individu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dan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waktu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). </a:t>
            </a:r>
          </a:p>
          <a:p>
            <a:pPr>
              <a:buClrTx/>
            </a:pPr>
            <a:r>
              <a:rPr lang="en-US" sz="2200" dirty="0" err="1">
                <a:latin typeface="Calisto MT" pitchFamily="18" charset="0"/>
              </a:rPr>
              <a:t>Regresi</a:t>
            </a:r>
            <a:r>
              <a:rPr lang="en-US" sz="2200" dirty="0">
                <a:latin typeface="Calisto MT" pitchFamily="18" charset="0"/>
              </a:rPr>
              <a:t> panel data yang </a:t>
            </a:r>
            <a:r>
              <a:rPr lang="en-US" sz="2200" dirty="0" err="1">
                <a:latin typeface="Calisto MT" pitchFamily="18" charset="0"/>
              </a:rPr>
              <a:t>dihasilkan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berlaku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untuk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setiap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individu</a:t>
            </a:r>
            <a:r>
              <a:rPr lang="en-US" sz="2200" dirty="0">
                <a:latin typeface="Calisto MT" pitchFamily="18" charset="0"/>
              </a:rPr>
              <a:t>. </a:t>
            </a:r>
          </a:p>
          <a:p>
            <a:pPr>
              <a:spcBef>
                <a:spcPts val="1200"/>
              </a:spcBef>
              <a:buNone/>
            </a:pPr>
            <a:r>
              <a:rPr lang="en-US" sz="2200" b="1" dirty="0" err="1">
                <a:solidFill>
                  <a:srgbClr val="FF0000"/>
                </a:solidFill>
                <a:latin typeface="Calisto MT" pitchFamily="18" charset="0"/>
              </a:rPr>
              <a:t>Metode</a:t>
            </a:r>
            <a:r>
              <a:rPr lang="en-US" sz="2200" b="1" dirty="0">
                <a:solidFill>
                  <a:srgbClr val="FF0000"/>
                </a:solidFill>
                <a:latin typeface="Calisto MT" pitchFamily="18" charset="0"/>
              </a:rPr>
              <a:t> Fixed Effect (Fixed Effect Model=FEM) </a:t>
            </a:r>
          </a:p>
          <a:p>
            <a:pPr>
              <a:buClrTx/>
            </a:pPr>
            <a:r>
              <a:rPr lang="en-US" sz="2200" dirty="0" err="1">
                <a:latin typeface="Calisto MT" pitchFamily="18" charset="0"/>
              </a:rPr>
              <a:t>Intersep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dibedakan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antar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individu</a:t>
            </a:r>
            <a:r>
              <a:rPr lang="en-US" sz="2200" dirty="0">
                <a:latin typeface="Calisto MT" pitchFamily="18" charset="0"/>
              </a:rPr>
              <a:t>. </a:t>
            </a:r>
          </a:p>
          <a:p>
            <a:pPr>
              <a:buClrTx/>
            </a:pP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Dalam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membedakan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intersepnya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dapat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digunakan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variabel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200" i="1" dirty="0">
                <a:solidFill>
                  <a:srgbClr val="0070C0"/>
                </a:solidFill>
                <a:latin typeface="Calisto MT" pitchFamily="18" charset="0"/>
              </a:rPr>
              <a:t>dummy,.</a:t>
            </a:r>
          </a:p>
          <a:p>
            <a:pPr>
              <a:buClrTx/>
            </a:pPr>
            <a:r>
              <a:rPr lang="en-US" sz="2200" dirty="0" err="1">
                <a:latin typeface="Calisto MT" pitchFamily="18" charset="0"/>
              </a:rPr>
              <a:t>Metode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ini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dikenal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dgn</a:t>
            </a:r>
            <a:r>
              <a:rPr lang="en-US" sz="2200" dirty="0">
                <a:latin typeface="Calisto MT" pitchFamily="18" charset="0"/>
              </a:rPr>
              <a:t> model </a:t>
            </a:r>
            <a:r>
              <a:rPr lang="en-US" sz="2200" i="1" dirty="0">
                <a:latin typeface="Calisto MT" pitchFamily="18" charset="0"/>
              </a:rPr>
              <a:t>Least Square Dummy Variable </a:t>
            </a:r>
            <a:r>
              <a:rPr lang="en-US" sz="2200" dirty="0">
                <a:latin typeface="Calisto MT" pitchFamily="18" charset="0"/>
              </a:rPr>
              <a:t>(LSDV).</a:t>
            </a:r>
          </a:p>
          <a:p>
            <a:pPr>
              <a:spcBef>
                <a:spcPts val="1200"/>
              </a:spcBef>
              <a:buNone/>
            </a:pPr>
            <a:r>
              <a:rPr lang="en-US" sz="2200" b="1" dirty="0" err="1">
                <a:solidFill>
                  <a:srgbClr val="FF0000"/>
                </a:solidFill>
                <a:latin typeface="Calisto MT" pitchFamily="18" charset="0"/>
              </a:rPr>
              <a:t>Metode</a:t>
            </a:r>
            <a:r>
              <a:rPr lang="en-US" sz="2200" b="1" dirty="0">
                <a:solidFill>
                  <a:srgbClr val="FF0000"/>
                </a:solidFill>
                <a:latin typeface="Calisto MT" pitchFamily="18" charset="0"/>
              </a:rPr>
              <a:t> Random Effect (Random Effect Model=REM) </a:t>
            </a:r>
          </a:p>
          <a:p>
            <a:pPr>
              <a:buClrTx/>
            </a:pP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Intersep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tidak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dianggap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konstan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,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namun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dianggap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sebagai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nilai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stokastik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/</a:t>
            </a:r>
            <a:r>
              <a:rPr lang="en-US" sz="2200" i="1" dirty="0">
                <a:solidFill>
                  <a:srgbClr val="0070C0"/>
                </a:solidFill>
                <a:latin typeface="Calisto MT" pitchFamily="18" charset="0"/>
              </a:rPr>
              <a:t>random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dengan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suatu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</a:t>
            </a:r>
            <a:r>
              <a:rPr lang="en-US" sz="2200" dirty="0" err="1">
                <a:solidFill>
                  <a:srgbClr val="0070C0"/>
                </a:solidFill>
                <a:latin typeface="Calisto MT" pitchFamily="18" charset="0"/>
              </a:rPr>
              <a:t>nilai</a:t>
            </a:r>
            <a:r>
              <a:rPr lang="en-US" sz="2200" dirty="0">
                <a:solidFill>
                  <a:srgbClr val="0070C0"/>
                </a:solidFill>
                <a:latin typeface="Calisto MT" pitchFamily="18" charset="0"/>
              </a:rPr>
              <a:t> rata-rata </a:t>
            </a:r>
          </a:p>
          <a:p>
            <a:pPr>
              <a:buClrTx/>
            </a:pPr>
            <a:r>
              <a:rPr lang="en-US" sz="2200" dirty="0" err="1">
                <a:latin typeface="Calisto MT" pitchFamily="18" charset="0"/>
              </a:rPr>
              <a:t>Metode</a:t>
            </a:r>
            <a:r>
              <a:rPr lang="en-US" sz="2200" dirty="0">
                <a:latin typeface="Calisto MT" pitchFamily="18" charset="0"/>
              </a:rPr>
              <a:t> random </a:t>
            </a:r>
            <a:r>
              <a:rPr lang="en-US" sz="2200" dirty="0" err="1">
                <a:latin typeface="Calisto MT" pitchFamily="18" charset="0"/>
              </a:rPr>
              <a:t>dikenal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dgn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dirty="0" err="1">
                <a:latin typeface="Calisto MT" pitchFamily="18" charset="0"/>
              </a:rPr>
              <a:t>sebutan</a:t>
            </a:r>
            <a:r>
              <a:rPr lang="en-US" sz="2200" dirty="0">
                <a:latin typeface="Calisto MT" pitchFamily="18" charset="0"/>
              </a:rPr>
              <a:t> </a:t>
            </a:r>
            <a:r>
              <a:rPr lang="en-US" sz="2200" i="1" dirty="0">
                <a:latin typeface="Calisto MT" pitchFamily="18" charset="0"/>
              </a:rPr>
              <a:t>Error Components Model </a:t>
            </a:r>
            <a:r>
              <a:rPr lang="en-US" sz="2200" dirty="0">
                <a:latin typeface="Calisto MT" pitchFamily="18" charset="0"/>
              </a:rPr>
              <a:t>(ECM)</a:t>
            </a:r>
          </a:p>
          <a:p>
            <a:endParaRPr lang="en-US" sz="2200" dirty="0"/>
          </a:p>
          <a:p>
            <a:endParaRPr lang="en-US" sz="2000" dirty="0"/>
          </a:p>
          <a:p>
            <a:pPr marL="609600" indent="-609600">
              <a:buNone/>
            </a:pPr>
            <a:endParaRPr lang="en-GB" sz="2000" dirty="0"/>
          </a:p>
        </p:txBody>
      </p:sp>
      <p:sp>
        <p:nvSpPr>
          <p:cNvPr id="13721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CCD8731F-BC5E-4D62-8D4F-27A7F2E0DAF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E6B913D-1755-49F8-9F71-D6E19D79B7BC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54828" y="2819997"/>
            <a:ext cx="1771448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err="1">
                <a:latin typeface="Calibri" pitchFamily="34" charset="0"/>
              </a:rPr>
              <a:t>Runtun</a:t>
            </a:r>
            <a:r>
              <a:rPr lang="en-US" sz="1600" dirty="0">
                <a:latin typeface="Calibri" pitchFamily="34" charset="0"/>
              </a:rPr>
              <a:t> Waktu.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err="1">
                <a:latin typeface="Calibri" pitchFamily="34" charset="0"/>
              </a:rPr>
              <a:t>Lebih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dari</a:t>
            </a:r>
            <a:r>
              <a:rPr lang="en-US" sz="1600" dirty="0">
                <a:latin typeface="Calibri" pitchFamily="34" charset="0"/>
              </a:rPr>
              <a:t> 2 </a:t>
            </a:r>
            <a:r>
              <a:rPr lang="en-US" sz="1600" dirty="0" err="1">
                <a:latin typeface="Calibri" pitchFamily="34" charset="0"/>
              </a:rPr>
              <a:t>waktu</a:t>
            </a:r>
            <a:r>
              <a:rPr lang="en-US" sz="1600" dirty="0">
                <a:latin typeface="Calibri" pitchFamily="34" charset="0"/>
              </a:rPr>
              <a:t>/</a:t>
            </a:r>
            <a:r>
              <a:rPr lang="en-US" sz="1600" dirty="0" err="1">
                <a:latin typeface="Calibri" pitchFamily="34" charset="0"/>
              </a:rPr>
              <a:t>periode</a:t>
            </a:r>
            <a:r>
              <a:rPr lang="en-US" sz="1600" dirty="0">
                <a:latin typeface="Calibri" pitchFamily="34" charset="0"/>
              </a:rPr>
              <a:t> (t) </a:t>
            </a:r>
            <a:r>
              <a:rPr lang="en-US" sz="1600" dirty="0" err="1">
                <a:latin typeface="Calibri" pitchFamily="34" charset="0"/>
              </a:rPr>
              <a:t>dlm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pengamatan</a:t>
            </a:r>
            <a:r>
              <a:rPr lang="en-US" sz="1600" dirty="0">
                <a:latin typeface="Calibri" pitchFamily="34" charset="0"/>
              </a:rPr>
              <a:t>.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>
                <a:latin typeface="Calibri" pitchFamily="34" charset="0"/>
              </a:rPr>
              <a:t>Satu </a:t>
            </a:r>
            <a:r>
              <a:rPr lang="en-US" sz="1600" dirty="0" err="1">
                <a:latin typeface="Calibri" pitchFamily="34" charset="0"/>
              </a:rPr>
              <a:t>Individu</a:t>
            </a:r>
            <a:r>
              <a:rPr lang="en-US" sz="1600" dirty="0">
                <a:latin typeface="Calibri" pitchFamily="34" charset="0"/>
              </a:rPr>
              <a:t> (</a:t>
            </a:r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dirty="0">
                <a:latin typeface="Calibri" pitchFamily="34" charset="0"/>
              </a:rPr>
              <a:t>) (</a:t>
            </a:r>
            <a:r>
              <a:rPr lang="en-US" sz="1600" dirty="0" err="1">
                <a:latin typeface="Calibri" pitchFamily="34" charset="0"/>
              </a:rPr>
              <a:t>objek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penelitian</a:t>
            </a:r>
            <a:r>
              <a:rPr lang="en-US" sz="1600" dirty="0">
                <a:latin typeface="Calibri" pitchFamily="34" charset="0"/>
              </a:rPr>
              <a:t>)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err="1">
                <a:latin typeface="Calibri" pitchFamily="34" charset="0"/>
              </a:rPr>
              <a:t>Cth</a:t>
            </a:r>
            <a:r>
              <a:rPr lang="en-US" sz="1600" dirty="0">
                <a:latin typeface="Calibri" pitchFamily="34" charset="0"/>
              </a:rPr>
              <a:t>: </a:t>
            </a:r>
            <a:r>
              <a:rPr lang="en-US" sz="1600" dirty="0" err="1">
                <a:latin typeface="Calibri" pitchFamily="34" charset="0"/>
              </a:rPr>
              <a:t>makro</a:t>
            </a:r>
            <a:r>
              <a:rPr lang="en-US" sz="1600" dirty="0">
                <a:latin typeface="Calibri" pitchFamily="34" charset="0"/>
              </a:rPr>
              <a:t> Indonesia 10 </a:t>
            </a:r>
            <a:r>
              <a:rPr lang="en-US" sz="1600" dirty="0" err="1">
                <a:latin typeface="Calibri" pitchFamily="34" charset="0"/>
              </a:rPr>
              <a:t>tahun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terakhir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143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7A23789-5CFA-4608-B079-764C4DABA0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7871659"/>
              </p:ext>
            </p:extLst>
          </p:nvPr>
        </p:nvGraphicFramePr>
        <p:xfrm>
          <a:off x="2554828" y="-615703"/>
          <a:ext cx="6604000" cy="4402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5ACC0736-2DFD-4FDB-B28F-B2F8D6170C1E}"/>
              </a:ext>
            </a:extLst>
          </p:cNvPr>
          <p:cNvSpPr/>
          <p:nvPr/>
        </p:nvSpPr>
        <p:spPr>
          <a:xfrm>
            <a:off x="4971104" y="2842153"/>
            <a:ext cx="177144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err="1">
                <a:latin typeface="Calibri" pitchFamily="34" charset="0"/>
              </a:rPr>
              <a:t>satu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waktu</a:t>
            </a:r>
            <a:r>
              <a:rPr lang="en-US" sz="1600" dirty="0">
                <a:latin typeface="Calibri" pitchFamily="34" charset="0"/>
              </a:rPr>
              <a:t>/</a:t>
            </a:r>
            <a:r>
              <a:rPr lang="en-US" sz="1600" dirty="0" err="1">
                <a:latin typeface="Calibri" pitchFamily="34" charset="0"/>
              </a:rPr>
              <a:t>periode</a:t>
            </a:r>
            <a:r>
              <a:rPr lang="en-US" sz="1600" dirty="0">
                <a:latin typeface="Calibri" pitchFamily="34" charset="0"/>
              </a:rPr>
              <a:t> (t) </a:t>
            </a:r>
            <a:r>
              <a:rPr lang="en-US" sz="1600" dirty="0" err="1">
                <a:latin typeface="Calibri" pitchFamily="34" charset="0"/>
              </a:rPr>
              <a:t>pengamatan</a:t>
            </a:r>
            <a:r>
              <a:rPr lang="en-US" sz="1600" dirty="0">
                <a:latin typeface="Calibri" pitchFamily="34" charset="0"/>
              </a:rPr>
              <a:t>.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err="1">
                <a:latin typeface="Calibri" pitchFamily="34" charset="0"/>
              </a:rPr>
              <a:t>Lebih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dari</a:t>
            </a:r>
            <a:r>
              <a:rPr lang="en-US" sz="1600" dirty="0">
                <a:latin typeface="Calibri" pitchFamily="34" charset="0"/>
              </a:rPr>
              <a:t> 2 </a:t>
            </a:r>
            <a:r>
              <a:rPr lang="en-US" sz="1600" dirty="0" err="1">
                <a:latin typeface="Calibri" pitchFamily="34" charset="0"/>
              </a:rPr>
              <a:t>atau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banyak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Individu</a:t>
            </a:r>
            <a:r>
              <a:rPr lang="en-US" sz="1600" dirty="0">
                <a:latin typeface="Calibri" pitchFamily="34" charset="0"/>
              </a:rPr>
              <a:t> (</a:t>
            </a:r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dirty="0">
                <a:latin typeface="Calibri" pitchFamily="34" charset="0"/>
              </a:rPr>
              <a:t>) (</a:t>
            </a:r>
            <a:r>
              <a:rPr lang="en-US" sz="1600" dirty="0" err="1">
                <a:latin typeface="Calibri" pitchFamily="34" charset="0"/>
              </a:rPr>
              <a:t>objek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penelitian</a:t>
            </a:r>
            <a:r>
              <a:rPr lang="en-US" sz="1600" dirty="0">
                <a:latin typeface="Calibri" pitchFamily="34" charset="0"/>
              </a:rPr>
              <a:t>)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err="1">
                <a:latin typeface="Calibri" pitchFamily="34" charset="0"/>
              </a:rPr>
              <a:t>Cth</a:t>
            </a:r>
            <a:r>
              <a:rPr lang="en-US" sz="1600" dirty="0">
                <a:latin typeface="Calibri" pitchFamily="34" charset="0"/>
              </a:rPr>
              <a:t>: </a:t>
            </a:r>
            <a:r>
              <a:rPr lang="en-US" sz="1600" dirty="0" err="1">
                <a:latin typeface="Calibri" pitchFamily="34" charset="0"/>
              </a:rPr>
              <a:t>makro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kab</a:t>
            </a:r>
            <a:r>
              <a:rPr lang="en-US" sz="1600" dirty="0">
                <a:latin typeface="Calibri" pitchFamily="34" charset="0"/>
              </a:rPr>
              <a:t>/</a:t>
            </a:r>
            <a:r>
              <a:rPr lang="en-US" sz="1600" dirty="0" err="1">
                <a:latin typeface="Calibri" pitchFamily="34" charset="0"/>
              </a:rPr>
              <a:t>kota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Jawa</a:t>
            </a:r>
            <a:r>
              <a:rPr lang="en-US" sz="1600" dirty="0">
                <a:latin typeface="Calibri" pitchFamily="34" charset="0"/>
              </a:rPr>
              <a:t> Timur </a:t>
            </a:r>
            <a:r>
              <a:rPr lang="en-US" sz="1600" dirty="0" err="1">
                <a:latin typeface="Calibri" pitchFamily="34" charset="0"/>
              </a:rPr>
              <a:t>Khusus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tahun</a:t>
            </a:r>
            <a:r>
              <a:rPr lang="en-US" sz="1600" dirty="0">
                <a:latin typeface="Calibri" pitchFamily="34" charset="0"/>
              </a:rPr>
              <a:t> 2018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519EAB2-14C3-4BFF-BBF1-186A4C31684D}"/>
              </a:ext>
            </a:extLst>
          </p:cNvPr>
          <p:cNvSpPr/>
          <p:nvPr/>
        </p:nvSpPr>
        <p:spPr>
          <a:xfrm>
            <a:off x="7092104" y="2861713"/>
            <a:ext cx="2711553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err="1">
                <a:latin typeface="Calibri" pitchFamily="34" charset="0"/>
              </a:rPr>
              <a:t>Karakteristik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menggabungkan</a:t>
            </a:r>
            <a:r>
              <a:rPr lang="en-US" sz="1600" dirty="0">
                <a:latin typeface="Calibri" pitchFamily="34" charset="0"/>
              </a:rPr>
              <a:t> timeseries dan cross section.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err="1">
                <a:latin typeface="Calibri" pitchFamily="34" charset="0"/>
              </a:rPr>
              <a:t>Lebih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dari</a:t>
            </a:r>
            <a:r>
              <a:rPr lang="en-US" sz="1600" dirty="0">
                <a:latin typeface="Calibri" pitchFamily="34" charset="0"/>
              </a:rPr>
              <a:t> 2 </a:t>
            </a:r>
            <a:r>
              <a:rPr lang="en-US" sz="1600" dirty="0" err="1">
                <a:latin typeface="Calibri" pitchFamily="34" charset="0"/>
              </a:rPr>
              <a:t>waktu</a:t>
            </a:r>
            <a:r>
              <a:rPr lang="en-US" sz="1600" dirty="0">
                <a:latin typeface="Calibri" pitchFamily="34" charset="0"/>
              </a:rPr>
              <a:t>/</a:t>
            </a:r>
            <a:r>
              <a:rPr lang="en-US" sz="1600" dirty="0" err="1">
                <a:latin typeface="Calibri" pitchFamily="34" charset="0"/>
              </a:rPr>
              <a:t>periode</a:t>
            </a:r>
            <a:r>
              <a:rPr lang="en-US" sz="1600" dirty="0">
                <a:latin typeface="Calibri" pitchFamily="34" charset="0"/>
              </a:rPr>
              <a:t> (t) </a:t>
            </a:r>
            <a:r>
              <a:rPr lang="en-US" sz="1600" dirty="0" err="1">
                <a:latin typeface="Calibri" pitchFamily="34" charset="0"/>
              </a:rPr>
              <a:t>pengamatan</a:t>
            </a:r>
            <a:endParaRPr lang="en-US" sz="1600" dirty="0">
              <a:latin typeface="Calibri" pitchFamily="34" charset="0"/>
            </a:endParaRP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err="1">
                <a:latin typeface="Calibri" pitchFamily="34" charset="0"/>
              </a:rPr>
              <a:t>Lebih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dari</a:t>
            </a:r>
            <a:r>
              <a:rPr lang="en-US" sz="1600" dirty="0">
                <a:latin typeface="Calibri" pitchFamily="34" charset="0"/>
              </a:rPr>
              <a:t> 2 </a:t>
            </a:r>
            <a:r>
              <a:rPr lang="en-US" sz="1600" dirty="0" err="1">
                <a:latin typeface="Calibri" pitchFamily="34" charset="0"/>
              </a:rPr>
              <a:t>atau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banyak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Individu</a:t>
            </a:r>
            <a:r>
              <a:rPr lang="en-US" sz="1600" dirty="0">
                <a:latin typeface="Calibri" pitchFamily="34" charset="0"/>
              </a:rPr>
              <a:t> (</a:t>
            </a:r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dirty="0">
                <a:latin typeface="Calibri" pitchFamily="34" charset="0"/>
              </a:rPr>
              <a:t>) (</a:t>
            </a:r>
            <a:r>
              <a:rPr lang="en-US" sz="1600" dirty="0" err="1">
                <a:latin typeface="Calibri" pitchFamily="34" charset="0"/>
              </a:rPr>
              <a:t>objek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penelitian</a:t>
            </a:r>
            <a:r>
              <a:rPr lang="en-US" sz="1600" dirty="0">
                <a:latin typeface="Calibri" pitchFamily="34" charset="0"/>
              </a:rPr>
              <a:t>)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1600" dirty="0" err="1">
                <a:latin typeface="Calibri" pitchFamily="34" charset="0"/>
              </a:rPr>
              <a:t>Cth</a:t>
            </a:r>
            <a:r>
              <a:rPr lang="en-US" sz="1600" dirty="0">
                <a:latin typeface="Calibri" pitchFamily="34" charset="0"/>
              </a:rPr>
              <a:t>: </a:t>
            </a:r>
            <a:r>
              <a:rPr lang="en-US" sz="1600" dirty="0" err="1">
                <a:latin typeface="Calibri" pitchFamily="34" charset="0"/>
              </a:rPr>
              <a:t>makro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kab</a:t>
            </a:r>
            <a:r>
              <a:rPr lang="en-US" sz="1600" dirty="0">
                <a:latin typeface="Calibri" pitchFamily="34" charset="0"/>
              </a:rPr>
              <a:t>/</a:t>
            </a:r>
            <a:r>
              <a:rPr lang="en-US" sz="1600" dirty="0" err="1">
                <a:latin typeface="Calibri" pitchFamily="34" charset="0"/>
              </a:rPr>
              <a:t>kota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Jawa</a:t>
            </a:r>
            <a:r>
              <a:rPr lang="en-US" sz="1600" dirty="0">
                <a:latin typeface="Calibri" pitchFamily="34" charset="0"/>
              </a:rPr>
              <a:t> Timur </a:t>
            </a:r>
            <a:r>
              <a:rPr lang="en-US" sz="1600" dirty="0" err="1">
                <a:latin typeface="Calibri" pitchFamily="34" charset="0"/>
              </a:rPr>
              <a:t>Khusus</a:t>
            </a:r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err="1">
                <a:latin typeface="Calibri" pitchFamily="34" charset="0"/>
              </a:rPr>
              <a:t>tahun</a:t>
            </a:r>
            <a:r>
              <a:rPr lang="en-US" sz="1600" dirty="0">
                <a:latin typeface="Calibri" pitchFamily="34" charset="0"/>
              </a:rPr>
              <a:t> 2000 - 2018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B16DE8F-FC64-455E-98A7-62925BBA31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76D3712-6580-4548-A96B-851259EF3F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175" y="1830387"/>
            <a:ext cx="6677650" cy="4525963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E73B38-A1BC-45CC-A935-7A095004C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574FA6-B830-418C-8A43-947982A64B6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941B054-FEA1-42C0-A734-F111C298DD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142" y="713839"/>
            <a:ext cx="9123700" cy="59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9pPr>
          </a:lstStyle>
          <a:p>
            <a:pPr eaLnBrk="1" hangingPunct="1"/>
            <a:r>
              <a:rPr lang="en-US" sz="3600" b="1" kern="0" noProof="1">
                <a:solidFill>
                  <a:srgbClr val="A50021"/>
                </a:solidFill>
                <a:latin typeface="Lucida Calligraphy" pitchFamily="66" charset="0"/>
              </a:rPr>
              <a:t>Uji Pemilihan Panel</a:t>
            </a:r>
          </a:p>
        </p:txBody>
      </p:sp>
    </p:spTree>
    <p:extLst>
      <p:ext uri="{BB962C8B-B14F-4D97-AF65-F5344CB8AC3E}">
        <p14:creationId xmlns:p14="http://schemas.microsoft.com/office/powerpoint/2010/main" val="25984647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F68410CB-CCB5-40E9-93A0-1610FE70650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20AF66-13EE-49B6-A7FA-4BCACB27B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574FA6-B830-418C-8A43-947982A64B69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6998912-2E29-41E7-B3D1-706A839DB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4377" y="502304"/>
            <a:ext cx="9123700" cy="59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9pPr>
          </a:lstStyle>
          <a:p>
            <a:pPr eaLnBrk="1" hangingPunct="1"/>
            <a:r>
              <a:rPr lang="en-US" sz="3600" b="1" kern="0" noProof="1">
                <a:solidFill>
                  <a:srgbClr val="A50021"/>
                </a:solidFill>
                <a:latin typeface="Lucida Calligraphy" pitchFamily="66" charset="0"/>
              </a:rPr>
              <a:t>Pemodelan Panel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D82A6D0-54EC-48BF-865C-BC9D1D1A4409}"/>
              </a:ext>
            </a:extLst>
          </p:cNvPr>
          <p:cNvGraphicFramePr>
            <a:graphicFrameLocks noGrp="1"/>
          </p:cNvGraphicFramePr>
          <p:nvPr/>
        </p:nvGraphicFramePr>
        <p:xfrm>
          <a:off x="2794000" y="1227666"/>
          <a:ext cx="6902400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5600">
                  <a:extLst>
                    <a:ext uri="{9D8B030D-6E8A-4147-A177-3AD203B41FA5}">
                      <a16:colId xmlns:a16="http://schemas.microsoft.com/office/drawing/2014/main" val="1851320758"/>
                    </a:ext>
                  </a:extLst>
                </a:gridCol>
                <a:gridCol w="1725600">
                  <a:extLst>
                    <a:ext uri="{9D8B030D-6E8A-4147-A177-3AD203B41FA5}">
                      <a16:colId xmlns:a16="http://schemas.microsoft.com/office/drawing/2014/main" val="3046201123"/>
                    </a:ext>
                  </a:extLst>
                </a:gridCol>
                <a:gridCol w="1725600">
                  <a:extLst>
                    <a:ext uri="{9D8B030D-6E8A-4147-A177-3AD203B41FA5}">
                      <a16:colId xmlns:a16="http://schemas.microsoft.com/office/drawing/2014/main" val="3732265861"/>
                    </a:ext>
                  </a:extLst>
                </a:gridCol>
                <a:gridCol w="1725600">
                  <a:extLst>
                    <a:ext uri="{9D8B030D-6E8A-4147-A177-3AD203B41FA5}">
                      <a16:colId xmlns:a16="http://schemas.microsoft.com/office/drawing/2014/main" val="508659806"/>
                    </a:ext>
                  </a:extLst>
                </a:gridCol>
              </a:tblGrid>
              <a:tr h="35580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Uji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Hipotesis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Signifikansi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Keterangan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131940"/>
                  </a:ext>
                </a:extLst>
              </a:tr>
              <a:tr h="90320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Uji Chow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Ho: PLS/CE</a:t>
                      </a:r>
                    </a:p>
                    <a:p>
                      <a:pPr algn="l"/>
                      <a:r>
                        <a:rPr lang="en-US" sz="2000" dirty="0"/>
                        <a:t>Ha: FE</a:t>
                      </a:r>
                    </a:p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signifikan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4315204"/>
                  </a:ext>
                </a:extLst>
              </a:tr>
              <a:tr h="90320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Uji Hausman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Ho: RE</a:t>
                      </a:r>
                    </a:p>
                    <a:p>
                      <a:pPr algn="l"/>
                      <a:r>
                        <a:rPr lang="en-US" sz="2000" dirty="0"/>
                        <a:t>Ha: FE</a:t>
                      </a:r>
                    </a:p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Signifikan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959562"/>
                  </a:ext>
                </a:extLst>
              </a:tr>
              <a:tr h="90320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Uji LM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Ho: PLS/CE</a:t>
                      </a:r>
                    </a:p>
                    <a:p>
                      <a:pPr algn="l"/>
                      <a:r>
                        <a:rPr lang="en-US" sz="2000" dirty="0"/>
                        <a:t>Ha: RE</a:t>
                      </a:r>
                    </a:p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/>
                        <a:t>Signifikan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982075"/>
                  </a:ext>
                </a:extLst>
              </a:tr>
            </a:tbl>
          </a:graphicData>
        </a:graphic>
      </p:graphicFrame>
      <p:sp>
        <p:nvSpPr>
          <p:cNvPr id="9" name="Rectangle 3">
            <a:extLst>
              <a:ext uri="{FF2B5EF4-FFF2-40B4-BE49-F238E27FC236}">
                <a16:creationId xmlns:a16="http://schemas.microsoft.com/office/drawing/2014/main" id="{4796829A-ABD2-4F3D-95BA-46FB6C40A7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03080" y="4653136"/>
            <a:ext cx="6604000" cy="110378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2200" b="1" dirty="0" err="1">
                <a:solidFill>
                  <a:srgbClr val="FF0000"/>
                </a:solidFill>
                <a:latin typeface="Calisto MT" pitchFamily="18" charset="0"/>
              </a:rPr>
              <a:t>Keterangan</a:t>
            </a:r>
            <a:r>
              <a:rPr lang="en-US" sz="2200" b="1" dirty="0">
                <a:solidFill>
                  <a:srgbClr val="FF0000"/>
                </a:solidFill>
                <a:latin typeface="Calisto MT" pitchFamily="18" charset="0"/>
              </a:rPr>
              <a:t>:</a:t>
            </a:r>
          </a:p>
          <a:p>
            <a:pPr>
              <a:buClrTx/>
            </a:pPr>
            <a:r>
              <a:rPr lang="en-US" sz="2200" dirty="0">
                <a:latin typeface="Calisto MT" pitchFamily="18" charset="0"/>
              </a:rPr>
              <a:t>PLS/ CE 	= Model Common Effect</a:t>
            </a:r>
          </a:p>
          <a:p>
            <a:pPr>
              <a:buClrTx/>
            </a:pPr>
            <a:r>
              <a:rPr lang="en-US" sz="2200" dirty="0">
                <a:latin typeface="Calisto MT" pitchFamily="18" charset="0"/>
              </a:rPr>
              <a:t>FE 		= Model Fixed Effect </a:t>
            </a:r>
          </a:p>
          <a:p>
            <a:pPr>
              <a:buClrTx/>
            </a:pPr>
            <a:r>
              <a:rPr lang="en-US" sz="2200" dirty="0">
                <a:latin typeface="Calisto MT" pitchFamily="18" charset="0"/>
              </a:rPr>
              <a:t>RE		= Model Random Effect</a:t>
            </a:r>
          </a:p>
          <a:p>
            <a:endParaRPr lang="en-US" sz="2200" dirty="0"/>
          </a:p>
          <a:p>
            <a:endParaRPr lang="en-US" sz="2000" dirty="0"/>
          </a:p>
          <a:p>
            <a:pPr marL="609600" indent="-60960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8364450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E5E48F-C7CC-4ED1-8989-DCD7EE643B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CAA97B9-5C0C-4EDC-970B-E5F200F8A20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17" b="6325"/>
          <a:stretch/>
        </p:blipFill>
        <p:spPr>
          <a:xfrm>
            <a:off x="2413650" y="1360278"/>
            <a:ext cx="7364700" cy="4128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345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320BC4C-5606-47E0-994B-39FFCD0190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B13DBC-108C-46C2-82BB-47F355A8C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574FA6-B830-418C-8A43-947982A64B6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D172D41-5963-48EA-A77E-1AC153D372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8457" y="1142498"/>
            <a:ext cx="5328592" cy="512276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14FA25E-A487-45D7-8BA5-D49FC747E96D}"/>
              </a:ext>
            </a:extLst>
          </p:cNvPr>
          <p:cNvSpPr/>
          <p:nvPr/>
        </p:nvSpPr>
        <p:spPr>
          <a:xfrm>
            <a:off x="7817049" y="2003492"/>
            <a:ext cx="2311399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 dirty="0" err="1">
                <a:latin typeface="Calibri" pitchFamily="34" charset="0"/>
              </a:rPr>
              <a:t>Jumlah</a:t>
            </a:r>
            <a:r>
              <a:rPr lang="en-US" sz="2400" dirty="0">
                <a:latin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</a:rPr>
              <a:t>Sampel</a:t>
            </a:r>
            <a:r>
              <a:rPr lang="en-US" sz="2400" dirty="0">
                <a:latin typeface="Calibri" pitchFamily="34" charset="0"/>
              </a:rPr>
              <a:t>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>
                <a:latin typeface="Calibri" pitchFamily="34" charset="0"/>
              </a:rPr>
              <a:t>     N = i x 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334F08-6538-4138-97CA-1D84189B9D92}"/>
              </a:ext>
            </a:extLst>
          </p:cNvPr>
          <p:cNvSpPr txBox="1"/>
          <p:nvPr/>
        </p:nvSpPr>
        <p:spPr>
          <a:xfrm>
            <a:off x="3246782" y="424070"/>
            <a:ext cx="4291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err="1"/>
              <a:t>Struktur</a:t>
            </a:r>
            <a:r>
              <a:rPr lang="en-GB" sz="3200" b="1" dirty="0"/>
              <a:t> Data Panel</a:t>
            </a:r>
            <a:endParaRPr lang="en-ID" sz="3200" b="1" dirty="0"/>
          </a:p>
        </p:txBody>
      </p:sp>
    </p:spTree>
    <p:extLst>
      <p:ext uri="{BB962C8B-B14F-4D97-AF65-F5344CB8AC3E}">
        <p14:creationId xmlns:p14="http://schemas.microsoft.com/office/powerpoint/2010/main" val="3028123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Picture 68">
            <a:extLst>
              <a:ext uri="{FF2B5EF4-FFF2-40B4-BE49-F238E27FC236}">
                <a16:creationId xmlns:a16="http://schemas.microsoft.com/office/drawing/2014/main" id="{DC0E0A0B-06C8-4DB4-8420-DD354B1498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122863-2CE1-47C3-AF24-ED32FC01B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574FA6-B830-418C-8A43-947982A64B6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pSp>
        <p:nvGrpSpPr>
          <p:cNvPr id="5" name="Group 2">
            <a:extLst>
              <a:ext uri="{FF2B5EF4-FFF2-40B4-BE49-F238E27FC236}">
                <a16:creationId xmlns:a16="http://schemas.microsoft.com/office/drawing/2014/main" id="{139EB9B1-F242-436F-A417-7D33520F1740}"/>
              </a:ext>
            </a:extLst>
          </p:cNvPr>
          <p:cNvGrpSpPr>
            <a:grpSpLocks/>
          </p:cNvGrpSpPr>
          <p:nvPr/>
        </p:nvGrpSpPr>
        <p:grpSpPr bwMode="auto">
          <a:xfrm>
            <a:off x="2613992" y="1315888"/>
            <a:ext cx="7772400" cy="4418013"/>
            <a:chOff x="432" y="1102"/>
            <a:chExt cx="4896" cy="2783"/>
          </a:xfrm>
        </p:grpSpPr>
        <p:sp>
          <p:nvSpPr>
            <p:cNvPr id="6" name="Rectangle 3">
              <a:extLst>
                <a:ext uri="{FF2B5EF4-FFF2-40B4-BE49-F238E27FC236}">
                  <a16:creationId xmlns:a16="http://schemas.microsoft.com/office/drawing/2014/main" id="{B3376FB7-5611-4295-8BD9-AE32E8FE84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4" y="3629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Y</a:t>
              </a:r>
              <a:r>
                <a:rPr lang="en-GB" sz="2000" baseline="-25000">
                  <a:solidFill>
                    <a:srgbClr val="000000"/>
                  </a:solidFill>
                </a:rPr>
                <a:t>NT</a:t>
              </a:r>
            </a:p>
          </p:txBody>
        </p:sp>
        <p:sp>
          <p:nvSpPr>
            <p:cNvPr id="7" name="Rectangle 4">
              <a:extLst>
                <a:ext uri="{FF2B5EF4-FFF2-40B4-BE49-F238E27FC236}">
                  <a16:creationId xmlns:a16="http://schemas.microsoft.com/office/drawing/2014/main" id="{A1A185C7-8834-44DA-B0D5-89EF69D95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3629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X</a:t>
              </a:r>
              <a:r>
                <a:rPr lang="en-GB" sz="2000" baseline="-25000">
                  <a:solidFill>
                    <a:srgbClr val="000000"/>
                  </a:solidFill>
                </a:rPr>
                <a:t>N3</a:t>
              </a:r>
            </a:p>
          </p:txBody>
        </p:sp>
        <p:sp>
          <p:nvSpPr>
            <p:cNvPr id="8" name="Rectangle 5">
              <a:extLst>
                <a:ext uri="{FF2B5EF4-FFF2-40B4-BE49-F238E27FC236}">
                  <a16:creationId xmlns:a16="http://schemas.microsoft.com/office/drawing/2014/main" id="{3F10E207-FAC4-4D8E-B832-2D1AD1DEAF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6" y="3629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T</a:t>
              </a:r>
            </a:p>
          </p:txBody>
        </p:sp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79682FBB-0A74-4BFF-AA50-D93EDDDA7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629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N</a:t>
              </a:r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77B66E08-0FD4-4C5D-89B9-3678973BDB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4" y="3373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Y</a:t>
              </a:r>
              <a:r>
                <a:rPr lang="en-GB" sz="2000" baseline="-25000">
                  <a:solidFill>
                    <a:srgbClr val="000000"/>
                  </a:solidFill>
                </a:rPr>
                <a:t>Nt</a:t>
              </a:r>
            </a:p>
          </p:txBody>
        </p:sp>
        <p:sp>
          <p:nvSpPr>
            <p:cNvPr id="11" name="Rectangle 8">
              <a:extLst>
                <a:ext uri="{FF2B5EF4-FFF2-40B4-BE49-F238E27FC236}">
                  <a16:creationId xmlns:a16="http://schemas.microsoft.com/office/drawing/2014/main" id="{C1EF8631-2CAB-4D2A-9693-6943CEBBC7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3373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X</a:t>
              </a:r>
              <a:r>
                <a:rPr lang="en-GB" sz="2000" baseline="-25000">
                  <a:solidFill>
                    <a:srgbClr val="000000"/>
                  </a:solidFill>
                </a:rPr>
                <a:t>Nt</a:t>
              </a:r>
            </a:p>
          </p:txBody>
        </p:sp>
        <p:sp>
          <p:nvSpPr>
            <p:cNvPr id="12" name="Rectangle 9">
              <a:extLst>
                <a:ext uri="{FF2B5EF4-FFF2-40B4-BE49-F238E27FC236}">
                  <a16:creationId xmlns:a16="http://schemas.microsoft.com/office/drawing/2014/main" id="{A25D86C3-3738-4B60-9170-9C56CE96F1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6" y="3373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…</a:t>
              </a:r>
            </a:p>
          </p:txBody>
        </p:sp>
        <p:sp>
          <p:nvSpPr>
            <p:cNvPr id="13" name="Rectangle 10">
              <a:extLst>
                <a:ext uri="{FF2B5EF4-FFF2-40B4-BE49-F238E27FC236}">
                  <a16:creationId xmlns:a16="http://schemas.microsoft.com/office/drawing/2014/main" id="{5D93B7B1-B41C-419B-B87F-DA8AC68C5C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373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N</a:t>
              </a:r>
            </a:p>
          </p:txBody>
        </p:sp>
        <p:sp>
          <p:nvSpPr>
            <p:cNvPr id="14" name="Rectangle 11">
              <a:extLst>
                <a:ext uri="{FF2B5EF4-FFF2-40B4-BE49-F238E27FC236}">
                  <a16:creationId xmlns:a16="http://schemas.microsoft.com/office/drawing/2014/main" id="{24897826-7CD1-4588-8BD3-B529ECFFD4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4" y="3117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Y</a:t>
              </a:r>
              <a:r>
                <a:rPr lang="en-GB" sz="2000" baseline="-25000">
                  <a:solidFill>
                    <a:srgbClr val="000000"/>
                  </a:solidFill>
                </a:rPr>
                <a:t>31</a:t>
              </a:r>
            </a:p>
          </p:txBody>
        </p:sp>
        <p:sp>
          <p:nvSpPr>
            <p:cNvPr id="15" name="Rectangle 12">
              <a:extLst>
                <a:ext uri="{FF2B5EF4-FFF2-40B4-BE49-F238E27FC236}">
                  <a16:creationId xmlns:a16="http://schemas.microsoft.com/office/drawing/2014/main" id="{C3A85B9D-524D-4837-B226-065A57C70C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3117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X</a:t>
              </a:r>
              <a:r>
                <a:rPr lang="en-GB" sz="2000" baseline="-25000">
                  <a:solidFill>
                    <a:srgbClr val="000000"/>
                  </a:solidFill>
                </a:rPr>
                <a:t>N1</a:t>
              </a:r>
            </a:p>
          </p:txBody>
        </p:sp>
        <p:sp>
          <p:nvSpPr>
            <p:cNvPr id="16" name="Rectangle 13">
              <a:extLst>
                <a:ext uri="{FF2B5EF4-FFF2-40B4-BE49-F238E27FC236}">
                  <a16:creationId xmlns:a16="http://schemas.microsoft.com/office/drawing/2014/main" id="{333AAC42-6920-4ECA-B465-BD87D79B66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6" y="3117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17" name="Rectangle 14">
              <a:extLst>
                <a:ext uri="{FF2B5EF4-FFF2-40B4-BE49-F238E27FC236}">
                  <a16:creationId xmlns:a16="http://schemas.microsoft.com/office/drawing/2014/main" id="{D9E69004-DCE1-4BCE-BDA5-C77E54D2A2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117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N</a:t>
              </a:r>
            </a:p>
          </p:txBody>
        </p:sp>
        <p:sp>
          <p:nvSpPr>
            <p:cNvPr id="18" name="Rectangle 15">
              <a:extLst>
                <a:ext uri="{FF2B5EF4-FFF2-40B4-BE49-F238E27FC236}">
                  <a16:creationId xmlns:a16="http://schemas.microsoft.com/office/drawing/2014/main" id="{72C4232C-55CA-4B60-BF02-912737CE07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4" y="2861"/>
              <a:ext cx="1224" cy="2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Y</a:t>
              </a:r>
              <a:r>
                <a:rPr lang="en-GB" sz="2000" baseline="-25000">
                  <a:solidFill>
                    <a:srgbClr val="000000"/>
                  </a:solidFill>
                </a:rPr>
                <a:t>i3</a:t>
              </a:r>
            </a:p>
          </p:txBody>
        </p:sp>
        <p:sp>
          <p:nvSpPr>
            <p:cNvPr id="19" name="Rectangle 16">
              <a:extLst>
                <a:ext uri="{FF2B5EF4-FFF2-40B4-BE49-F238E27FC236}">
                  <a16:creationId xmlns:a16="http://schemas.microsoft.com/office/drawing/2014/main" id="{245F7164-33B8-47C5-BA8E-C31E68075B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861"/>
              <a:ext cx="1224" cy="2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X</a:t>
              </a:r>
              <a:r>
                <a:rPr lang="en-GB" sz="2000" baseline="-25000">
                  <a:solidFill>
                    <a:srgbClr val="000000"/>
                  </a:solidFill>
                </a:rPr>
                <a:t>i3</a:t>
              </a:r>
            </a:p>
          </p:txBody>
        </p:sp>
        <p:sp>
          <p:nvSpPr>
            <p:cNvPr id="20" name="Rectangle 17">
              <a:extLst>
                <a:ext uri="{FF2B5EF4-FFF2-40B4-BE49-F238E27FC236}">
                  <a16:creationId xmlns:a16="http://schemas.microsoft.com/office/drawing/2014/main" id="{1EBD5232-9C60-4D41-93C9-B3BF69959F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6" y="2861"/>
              <a:ext cx="1224" cy="2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T</a:t>
              </a:r>
            </a:p>
          </p:txBody>
        </p:sp>
        <p:sp>
          <p:nvSpPr>
            <p:cNvPr id="21" name="Rectangle 18">
              <a:extLst>
                <a:ext uri="{FF2B5EF4-FFF2-40B4-BE49-F238E27FC236}">
                  <a16:creationId xmlns:a16="http://schemas.microsoft.com/office/drawing/2014/main" id="{8F601CDC-6027-4F6D-A5D3-BF4DC32E0C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2861"/>
              <a:ext cx="1224" cy="2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…</a:t>
              </a:r>
            </a:p>
          </p:txBody>
        </p:sp>
        <p:sp>
          <p:nvSpPr>
            <p:cNvPr id="22" name="Rectangle 19">
              <a:extLst>
                <a:ext uri="{FF2B5EF4-FFF2-40B4-BE49-F238E27FC236}">
                  <a16:creationId xmlns:a16="http://schemas.microsoft.com/office/drawing/2014/main" id="{B446CFAC-5877-419D-B640-4AD6786113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4" y="2605"/>
              <a:ext cx="1224" cy="2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Y</a:t>
              </a:r>
              <a:r>
                <a:rPr lang="en-GB" sz="2000" baseline="-25000">
                  <a:solidFill>
                    <a:srgbClr val="000000"/>
                  </a:solidFill>
                </a:rPr>
                <a:t>i2</a:t>
              </a:r>
            </a:p>
          </p:txBody>
        </p:sp>
        <p:sp>
          <p:nvSpPr>
            <p:cNvPr id="23" name="Rectangle 20">
              <a:extLst>
                <a:ext uri="{FF2B5EF4-FFF2-40B4-BE49-F238E27FC236}">
                  <a16:creationId xmlns:a16="http://schemas.microsoft.com/office/drawing/2014/main" id="{F692B854-5CDD-4ED7-8BB5-30148DB11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605"/>
              <a:ext cx="1224" cy="2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X</a:t>
              </a:r>
              <a:r>
                <a:rPr lang="en-GB" sz="2000" baseline="-25000">
                  <a:solidFill>
                    <a:srgbClr val="000000"/>
                  </a:solidFill>
                </a:rPr>
                <a:t>i2</a:t>
              </a:r>
            </a:p>
          </p:txBody>
        </p:sp>
        <p:sp>
          <p:nvSpPr>
            <p:cNvPr id="24" name="Rectangle 21">
              <a:extLst>
                <a:ext uri="{FF2B5EF4-FFF2-40B4-BE49-F238E27FC236}">
                  <a16:creationId xmlns:a16="http://schemas.microsoft.com/office/drawing/2014/main" id="{8F92C885-E30D-48DF-A9F2-AB28B18672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6" y="2605"/>
              <a:ext cx="1224" cy="2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…</a:t>
              </a:r>
            </a:p>
          </p:txBody>
        </p:sp>
        <p:sp>
          <p:nvSpPr>
            <p:cNvPr id="25" name="Rectangle 22">
              <a:extLst>
                <a:ext uri="{FF2B5EF4-FFF2-40B4-BE49-F238E27FC236}">
                  <a16:creationId xmlns:a16="http://schemas.microsoft.com/office/drawing/2014/main" id="{4E3CCBCC-3DD0-4015-BC3C-04D747C8A2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2605"/>
              <a:ext cx="1224" cy="2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…</a:t>
              </a:r>
            </a:p>
          </p:txBody>
        </p:sp>
        <p:sp>
          <p:nvSpPr>
            <p:cNvPr id="26" name="Rectangle 23">
              <a:extLst>
                <a:ext uri="{FF2B5EF4-FFF2-40B4-BE49-F238E27FC236}">
                  <a16:creationId xmlns:a16="http://schemas.microsoft.com/office/drawing/2014/main" id="{9264842E-502E-4597-BBA4-264CA4A43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4" y="2349"/>
              <a:ext cx="1224" cy="2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Y</a:t>
              </a:r>
              <a:r>
                <a:rPr lang="en-GB" sz="2000" baseline="-25000">
                  <a:solidFill>
                    <a:srgbClr val="000000"/>
                  </a:solidFill>
                </a:rPr>
                <a:t>i1</a:t>
              </a:r>
            </a:p>
          </p:txBody>
        </p:sp>
        <p:sp>
          <p:nvSpPr>
            <p:cNvPr id="27" name="Rectangle 24">
              <a:extLst>
                <a:ext uri="{FF2B5EF4-FFF2-40B4-BE49-F238E27FC236}">
                  <a16:creationId xmlns:a16="http://schemas.microsoft.com/office/drawing/2014/main" id="{9C59E6F5-CA00-4819-B83D-D09B4A06FB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349"/>
              <a:ext cx="1224" cy="2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X</a:t>
              </a:r>
              <a:r>
                <a:rPr lang="en-GB" sz="2000" baseline="-25000">
                  <a:solidFill>
                    <a:srgbClr val="000000"/>
                  </a:solidFill>
                </a:rPr>
                <a:t>i1</a:t>
              </a:r>
            </a:p>
          </p:txBody>
        </p:sp>
        <p:sp>
          <p:nvSpPr>
            <p:cNvPr id="28" name="Rectangle 25">
              <a:extLst>
                <a:ext uri="{FF2B5EF4-FFF2-40B4-BE49-F238E27FC236}">
                  <a16:creationId xmlns:a16="http://schemas.microsoft.com/office/drawing/2014/main" id="{5EA9A581-0F5E-4200-AFB0-BA8DF5FDC9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6" y="2349"/>
              <a:ext cx="1224" cy="2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29" name="Rectangle 26">
              <a:extLst>
                <a:ext uri="{FF2B5EF4-FFF2-40B4-BE49-F238E27FC236}">
                  <a16:creationId xmlns:a16="http://schemas.microsoft.com/office/drawing/2014/main" id="{CDA6921C-6F09-46F4-AEB0-CCFFE6328B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2349"/>
              <a:ext cx="1224" cy="2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…</a:t>
              </a:r>
            </a:p>
          </p:txBody>
        </p:sp>
        <p:sp>
          <p:nvSpPr>
            <p:cNvPr id="30" name="Rectangle 27">
              <a:extLst>
                <a:ext uri="{FF2B5EF4-FFF2-40B4-BE49-F238E27FC236}">
                  <a16:creationId xmlns:a16="http://schemas.microsoft.com/office/drawing/2014/main" id="{CF82BC72-EB1C-4A61-929D-EE1BB99395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4" y="2093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Y</a:t>
              </a:r>
              <a:r>
                <a:rPr lang="en-GB" sz="2000" baseline="-25000">
                  <a:solidFill>
                    <a:srgbClr val="000000"/>
                  </a:solidFill>
                </a:rPr>
                <a:t>1T</a:t>
              </a:r>
            </a:p>
          </p:txBody>
        </p:sp>
        <p:sp>
          <p:nvSpPr>
            <p:cNvPr id="31" name="Rectangle 28">
              <a:extLst>
                <a:ext uri="{FF2B5EF4-FFF2-40B4-BE49-F238E27FC236}">
                  <a16:creationId xmlns:a16="http://schemas.microsoft.com/office/drawing/2014/main" id="{4AB12E8B-8B31-4EAB-9CA1-71A21A72D3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2093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X</a:t>
              </a:r>
              <a:r>
                <a:rPr lang="en-GB" sz="2000" baseline="-25000">
                  <a:solidFill>
                    <a:srgbClr val="000000"/>
                  </a:solidFill>
                </a:rPr>
                <a:t>1T</a:t>
              </a:r>
            </a:p>
          </p:txBody>
        </p:sp>
        <p:sp>
          <p:nvSpPr>
            <p:cNvPr id="32" name="Rectangle 29">
              <a:extLst>
                <a:ext uri="{FF2B5EF4-FFF2-40B4-BE49-F238E27FC236}">
                  <a16:creationId xmlns:a16="http://schemas.microsoft.com/office/drawing/2014/main" id="{22F9E9D8-F375-4C8C-8A7F-2C9AA2757F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6" y="2093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T</a:t>
              </a:r>
            </a:p>
          </p:txBody>
        </p:sp>
        <p:sp>
          <p:nvSpPr>
            <p:cNvPr id="33" name="Rectangle 30">
              <a:extLst>
                <a:ext uri="{FF2B5EF4-FFF2-40B4-BE49-F238E27FC236}">
                  <a16:creationId xmlns:a16="http://schemas.microsoft.com/office/drawing/2014/main" id="{44B44F47-5D3A-434B-A87C-258B29D32B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2093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4" name="Rectangle 31">
              <a:extLst>
                <a:ext uri="{FF2B5EF4-FFF2-40B4-BE49-F238E27FC236}">
                  <a16:creationId xmlns:a16="http://schemas.microsoft.com/office/drawing/2014/main" id="{2C7AE9F6-557A-494D-840B-3D7388F3A2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4" y="1837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Y</a:t>
              </a:r>
              <a:r>
                <a:rPr lang="en-GB" sz="2000" baseline="-25000">
                  <a:solidFill>
                    <a:srgbClr val="000000"/>
                  </a:solidFill>
                </a:rPr>
                <a:t>1t</a:t>
              </a:r>
            </a:p>
          </p:txBody>
        </p:sp>
        <p:sp>
          <p:nvSpPr>
            <p:cNvPr id="35" name="Rectangle 32">
              <a:extLst>
                <a:ext uri="{FF2B5EF4-FFF2-40B4-BE49-F238E27FC236}">
                  <a16:creationId xmlns:a16="http://schemas.microsoft.com/office/drawing/2014/main" id="{ED55DB7B-2798-4343-B2ED-D9514F799B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1837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X</a:t>
              </a:r>
              <a:r>
                <a:rPr lang="en-GB" sz="2000" baseline="-25000">
                  <a:solidFill>
                    <a:srgbClr val="000000"/>
                  </a:solidFill>
                </a:rPr>
                <a:t>1t</a:t>
              </a:r>
            </a:p>
          </p:txBody>
        </p:sp>
        <p:sp>
          <p:nvSpPr>
            <p:cNvPr id="36" name="Rectangle 33">
              <a:extLst>
                <a:ext uri="{FF2B5EF4-FFF2-40B4-BE49-F238E27FC236}">
                  <a16:creationId xmlns:a16="http://schemas.microsoft.com/office/drawing/2014/main" id="{5D4B42B6-06D9-40C8-8DFE-86CCE8A5F1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6" y="1837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…</a:t>
              </a:r>
            </a:p>
          </p:txBody>
        </p:sp>
        <p:sp>
          <p:nvSpPr>
            <p:cNvPr id="37" name="Rectangle 34">
              <a:extLst>
                <a:ext uri="{FF2B5EF4-FFF2-40B4-BE49-F238E27FC236}">
                  <a16:creationId xmlns:a16="http://schemas.microsoft.com/office/drawing/2014/main" id="{7541CB17-DEE3-489A-A39F-9E6342B86D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1837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38" name="Rectangle 35">
              <a:extLst>
                <a:ext uri="{FF2B5EF4-FFF2-40B4-BE49-F238E27FC236}">
                  <a16:creationId xmlns:a16="http://schemas.microsoft.com/office/drawing/2014/main" id="{E701F339-3249-4031-B082-1E304033CE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4" y="1581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Y</a:t>
              </a:r>
              <a:r>
                <a:rPr lang="en-GB" sz="2000" baseline="-25000">
                  <a:solidFill>
                    <a:srgbClr val="000000"/>
                  </a:solidFill>
                </a:rPr>
                <a:t>11</a:t>
              </a:r>
            </a:p>
          </p:txBody>
        </p:sp>
        <p:sp>
          <p:nvSpPr>
            <p:cNvPr id="39" name="Rectangle 36">
              <a:extLst>
                <a:ext uri="{FF2B5EF4-FFF2-40B4-BE49-F238E27FC236}">
                  <a16:creationId xmlns:a16="http://schemas.microsoft.com/office/drawing/2014/main" id="{ED2A39A6-1C2C-4D2B-9DB4-6A8F0CF09F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1581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X</a:t>
              </a:r>
              <a:r>
                <a:rPr lang="en-GB" sz="2000" baseline="-25000">
                  <a:solidFill>
                    <a:srgbClr val="000000"/>
                  </a:solidFill>
                </a:rPr>
                <a:t>11</a:t>
              </a:r>
            </a:p>
          </p:txBody>
        </p:sp>
        <p:sp>
          <p:nvSpPr>
            <p:cNvPr id="40" name="Rectangle 37">
              <a:extLst>
                <a:ext uri="{FF2B5EF4-FFF2-40B4-BE49-F238E27FC236}">
                  <a16:creationId xmlns:a16="http://schemas.microsoft.com/office/drawing/2014/main" id="{112873B9-C8CE-4008-B05B-3466013936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6" y="1581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1" name="Rectangle 38">
              <a:extLst>
                <a:ext uri="{FF2B5EF4-FFF2-40B4-BE49-F238E27FC236}">
                  <a16:creationId xmlns:a16="http://schemas.microsoft.com/office/drawing/2014/main" id="{6217733E-3EF2-42DB-B1FD-01215F5320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1581"/>
              <a:ext cx="1224" cy="256"/>
            </a:xfrm>
            <a:prstGeom prst="rect">
              <a:avLst/>
            </a:prstGeom>
            <a:solidFill>
              <a:srgbClr val="FFFFCC"/>
            </a:solidFill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42" name="Rectangle 39">
              <a:extLst>
                <a:ext uri="{FF2B5EF4-FFF2-40B4-BE49-F238E27FC236}">
                  <a16:creationId xmlns:a16="http://schemas.microsoft.com/office/drawing/2014/main" id="{A2994F25-DBDC-478F-A933-D1DA6DA749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4" y="1102"/>
              <a:ext cx="1224" cy="47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Variable 2</a:t>
              </a:r>
            </a:p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Y</a:t>
              </a:r>
              <a:r>
                <a:rPr lang="en-GB" sz="2000" baseline="-25000">
                  <a:solidFill>
                    <a:srgbClr val="000000"/>
                  </a:solidFill>
                </a:rPr>
                <a:t>it</a:t>
              </a:r>
            </a:p>
          </p:txBody>
        </p:sp>
        <p:sp>
          <p:nvSpPr>
            <p:cNvPr id="43" name="Rectangle 40">
              <a:extLst>
                <a:ext uri="{FF2B5EF4-FFF2-40B4-BE49-F238E27FC236}">
                  <a16:creationId xmlns:a16="http://schemas.microsoft.com/office/drawing/2014/main" id="{0B3E7D8A-E190-47EF-A6F1-3D300B532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0" y="1102"/>
              <a:ext cx="1224" cy="47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Variable 1</a:t>
              </a:r>
            </a:p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X</a:t>
              </a:r>
              <a:r>
                <a:rPr lang="en-GB" sz="2000" baseline="-25000">
                  <a:solidFill>
                    <a:srgbClr val="000000"/>
                  </a:solidFill>
                </a:rPr>
                <a:t>it</a:t>
              </a:r>
            </a:p>
          </p:txBody>
        </p:sp>
        <p:sp>
          <p:nvSpPr>
            <p:cNvPr id="44" name="Rectangle 41">
              <a:extLst>
                <a:ext uri="{FF2B5EF4-FFF2-40B4-BE49-F238E27FC236}">
                  <a16:creationId xmlns:a16="http://schemas.microsoft.com/office/drawing/2014/main" id="{DA12CE36-1095-4938-97DB-0B777E47A9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6" y="1102"/>
              <a:ext cx="1224" cy="47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Time / wave</a:t>
              </a:r>
            </a:p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t</a:t>
              </a:r>
            </a:p>
          </p:txBody>
        </p:sp>
        <p:sp>
          <p:nvSpPr>
            <p:cNvPr id="45" name="Rectangle 42">
              <a:extLst>
                <a:ext uri="{FF2B5EF4-FFF2-40B4-BE49-F238E27FC236}">
                  <a16:creationId xmlns:a16="http://schemas.microsoft.com/office/drawing/2014/main" id="{DDFE9DE9-0CA6-4345-B069-43B7BF89E0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1102"/>
              <a:ext cx="1224" cy="47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Unit number</a:t>
              </a:r>
            </a:p>
            <a:p>
              <a:pPr>
                <a:spcBef>
                  <a:spcPts val="500"/>
                </a:spcBef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pPr>
              <a:r>
                <a:rPr lang="en-GB" sz="2000">
                  <a:solidFill>
                    <a:srgbClr val="000000"/>
                  </a:solidFill>
                </a:rPr>
                <a:t>i</a:t>
              </a:r>
            </a:p>
          </p:txBody>
        </p:sp>
        <p:sp>
          <p:nvSpPr>
            <p:cNvPr id="46" name="Line 43">
              <a:extLst>
                <a:ext uri="{FF2B5EF4-FFF2-40B4-BE49-F238E27FC236}">
                  <a16:creationId xmlns:a16="http://schemas.microsoft.com/office/drawing/2014/main" id="{C6EB294F-27D8-4039-9269-BD4DBC9CA9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102"/>
              <a:ext cx="4896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44">
              <a:extLst>
                <a:ext uri="{FF2B5EF4-FFF2-40B4-BE49-F238E27FC236}">
                  <a16:creationId xmlns:a16="http://schemas.microsoft.com/office/drawing/2014/main" id="{7258D572-9DE5-49F3-B1CA-A1A2769AA3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581"/>
              <a:ext cx="489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Line 45">
              <a:extLst>
                <a:ext uri="{FF2B5EF4-FFF2-40B4-BE49-F238E27FC236}">
                  <a16:creationId xmlns:a16="http://schemas.microsoft.com/office/drawing/2014/main" id="{5D37763C-58B4-4407-BA9C-0D91F1B8C7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837"/>
              <a:ext cx="489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46">
              <a:extLst>
                <a:ext uri="{FF2B5EF4-FFF2-40B4-BE49-F238E27FC236}">
                  <a16:creationId xmlns:a16="http://schemas.microsoft.com/office/drawing/2014/main" id="{0ABF4800-9A77-4656-BA44-DB7004F0AC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093"/>
              <a:ext cx="489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Line 47">
              <a:extLst>
                <a:ext uri="{FF2B5EF4-FFF2-40B4-BE49-F238E27FC236}">
                  <a16:creationId xmlns:a16="http://schemas.microsoft.com/office/drawing/2014/main" id="{4EBFE880-4211-4D3D-B564-0FC6CA2B21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349"/>
              <a:ext cx="489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48">
              <a:extLst>
                <a:ext uri="{FF2B5EF4-FFF2-40B4-BE49-F238E27FC236}">
                  <a16:creationId xmlns:a16="http://schemas.microsoft.com/office/drawing/2014/main" id="{90718098-1ECB-44A9-9E59-C5CEEC6921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605"/>
              <a:ext cx="489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Line 49">
              <a:extLst>
                <a:ext uri="{FF2B5EF4-FFF2-40B4-BE49-F238E27FC236}">
                  <a16:creationId xmlns:a16="http://schemas.microsoft.com/office/drawing/2014/main" id="{7E8769B9-1F38-4413-86F8-C95CE767F8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861"/>
              <a:ext cx="489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Line 50">
              <a:extLst>
                <a:ext uri="{FF2B5EF4-FFF2-40B4-BE49-F238E27FC236}">
                  <a16:creationId xmlns:a16="http://schemas.microsoft.com/office/drawing/2014/main" id="{06974CC1-2BB0-4990-8FA9-9AB226DCC7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3117"/>
              <a:ext cx="489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Line 51">
              <a:extLst>
                <a:ext uri="{FF2B5EF4-FFF2-40B4-BE49-F238E27FC236}">
                  <a16:creationId xmlns:a16="http://schemas.microsoft.com/office/drawing/2014/main" id="{07AE9B00-9676-4948-8060-08EA33E746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3373"/>
              <a:ext cx="489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52">
              <a:extLst>
                <a:ext uri="{FF2B5EF4-FFF2-40B4-BE49-F238E27FC236}">
                  <a16:creationId xmlns:a16="http://schemas.microsoft.com/office/drawing/2014/main" id="{FEFE5B96-9625-4E17-9EFA-86E0F9F3AE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3629"/>
              <a:ext cx="4896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53">
              <a:extLst>
                <a:ext uri="{FF2B5EF4-FFF2-40B4-BE49-F238E27FC236}">
                  <a16:creationId xmlns:a16="http://schemas.microsoft.com/office/drawing/2014/main" id="{E429A081-A812-4429-8C63-EC662750AF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3885"/>
              <a:ext cx="4896" cy="1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54">
              <a:extLst>
                <a:ext uri="{FF2B5EF4-FFF2-40B4-BE49-F238E27FC236}">
                  <a16:creationId xmlns:a16="http://schemas.microsoft.com/office/drawing/2014/main" id="{92E1B57E-9087-43E4-98DF-3638BB086D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102"/>
              <a:ext cx="1" cy="2783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55">
              <a:extLst>
                <a:ext uri="{FF2B5EF4-FFF2-40B4-BE49-F238E27FC236}">
                  <a16:creationId xmlns:a16="http://schemas.microsoft.com/office/drawing/2014/main" id="{702E3E8C-CEBD-4B72-93EB-A777AE817D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6" y="1102"/>
              <a:ext cx="1" cy="2783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56">
              <a:extLst>
                <a:ext uri="{FF2B5EF4-FFF2-40B4-BE49-F238E27FC236}">
                  <a16:creationId xmlns:a16="http://schemas.microsoft.com/office/drawing/2014/main" id="{BB7D263D-B6F6-4E05-9B62-2E39748FAB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1102"/>
              <a:ext cx="1" cy="2783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57">
              <a:extLst>
                <a:ext uri="{FF2B5EF4-FFF2-40B4-BE49-F238E27FC236}">
                  <a16:creationId xmlns:a16="http://schemas.microsoft.com/office/drawing/2014/main" id="{B39C01AC-2787-4D81-B576-7B4D0B4532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04" y="1102"/>
              <a:ext cx="1" cy="2783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Line 58">
              <a:extLst>
                <a:ext uri="{FF2B5EF4-FFF2-40B4-BE49-F238E27FC236}">
                  <a16:creationId xmlns:a16="http://schemas.microsoft.com/office/drawing/2014/main" id="{9D72E0A4-B8BF-42AF-8030-F588880E24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28" y="1102"/>
              <a:ext cx="1" cy="2783"/>
            </a:xfrm>
            <a:prstGeom prst="line">
              <a:avLst/>
            </a:prstGeom>
            <a:noFill/>
            <a:ln w="2844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" name="Text Box 59">
            <a:extLst>
              <a:ext uri="{FF2B5EF4-FFF2-40B4-BE49-F238E27FC236}">
                <a16:creationId xmlns:a16="http://schemas.microsoft.com/office/drawing/2014/main" id="{2E700EF7-10F5-4104-AEA6-1760BA92C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5273" y="5914438"/>
            <a:ext cx="1411262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</a:rPr>
              <a:t>N units in total</a:t>
            </a:r>
          </a:p>
        </p:txBody>
      </p:sp>
      <p:sp>
        <p:nvSpPr>
          <p:cNvPr id="63" name="Text Box 60">
            <a:extLst>
              <a:ext uri="{FF2B5EF4-FFF2-40B4-BE49-F238E27FC236}">
                <a16:creationId xmlns:a16="http://schemas.microsoft.com/office/drawing/2014/main" id="{0A5896A2-BCA1-4D04-83C2-40D86E1F6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3999" y="5943601"/>
            <a:ext cx="1497311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</a:rPr>
              <a:t>T waves in total</a:t>
            </a:r>
          </a:p>
        </p:txBody>
      </p:sp>
      <p:sp>
        <p:nvSpPr>
          <p:cNvPr id="64" name="Text Box 60">
            <a:extLst>
              <a:ext uri="{FF2B5EF4-FFF2-40B4-BE49-F238E27FC236}">
                <a16:creationId xmlns:a16="http://schemas.microsoft.com/office/drawing/2014/main" id="{39FC7293-1AA8-4934-95C7-DA67294F6A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1827" y="5927429"/>
            <a:ext cx="936773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 err="1">
                <a:solidFill>
                  <a:srgbClr val="000000"/>
                </a:solidFill>
              </a:rPr>
              <a:t>i</a:t>
            </a:r>
            <a:r>
              <a:rPr lang="en-GB" sz="1600" dirty="0">
                <a:solidFill>
                  <a:srgbClr val="000000"/>
                </a:solidFill>
              </a:rPr>
              <a:t> </a:t>
            </a:r>
            <a:r>
              <a:rPr lang="en-GB" sz="1600" dirty="0" err="1">
                <a:solidFill>
                  <a:srgbClr val="000000"/>
                </a:solidFill>
              </a:rPr>
              <a:t>individu</a:t>
            </a:r>
            <a:endParaRPr lang="en-GB" sz="1600" dirty="0">
              <a:solidFill>
                <a:srgbClr val="000000"/>
              </a:solidFill>
            </a:endParaRPr>
          </a:p>
        </p:txBody>
      </p:sp>
      <p:sp>
        <p:nvSpPr>
          <p:cNvPr id="65" name="Text Box 60">
            <a:extLst>
              <a:ext uri="{FF2B5EF4-FFF2-40B4-BE49-F238E27FC236}">
                <a16:creationId xmlns:a16="http://schemas.microsoft.com/office/drawing/2014/main" id="{EFEA69E0-4230-4CFF-8D60-1A39D828D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9191" y="5914437"/>
            <a:ext cx="685101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1600" dirty="0">
                <a:solidFill>
                  <a:srgbClr val="000000"/>
                </a:solidFill>
              </a:rPr>
              <a:t>t time</a:t>
            </a:r>
          </a:p>
        </p:txBody>
      </p:sp>
      <p:sp>
        <p:nvSpPr>
          <p:cNvPr id="68" name="Rectangle 2">
            <a:extLst>
              <a:ext uri="{FF2B5EF4-FFF2-40B4-BE49-F238E27FC236}">
                <a16:creationId xmlns:a16="http://schemas.microsoft.com/office/drawing/2014/main" id="{0E3A002F-2DED-4139-B91E-BD5FF7C135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7915" y="536576"/>
            <a:ext cx="5916023" cy="59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9pPr>
          </a:lstStyle>
          <a:p>
            <a:pPr eaLnBrk="1" hangingPunct="1"/>
            <a:r>
              <a:rPr lang="en-US" sz="3600" b="1" kern="0" noProof="1">
                <a:solidFill>
                  <a:srgbClr val="A50021"/>
                </a:solidFill>
                <a:latin typeface="Lucida Calligraphy" pitchFamily="66" charset="0"/>
              </a:rPr>
              <a:t>Struktur Data Panel</a:t>
            </a:r>
          </a:p>
        </p:txBody>
      </p:sp>
    </p:spTree>
    <p:extLst>
      <p:ext uri="{BB962C8B-B14F-4D97-AF65-F5344CB8AC3E}">
        <p14:creationId xmlns:p14="http://schemas.microsoft.com/office/powerpoint/2010/main" val="12640586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2D8B6A7-5F1F-4978-BD7F-40FDA85F8A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7171" name="Rectangle 3">
            <a:extLst>
              <a:ext uri="{FF2B5EF4-FFF2-40B4-BE49-F238E27FC236}">
                <a16:creationId xmlns:a16="http://schemas.microsoft.com/office/drawing/2014/main" id="{B79D934E-E623-4EEA-9711-81062111CDC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095500" y="1285875"/>
            <a:ext cx="8066088" cy="4941888"/>
          </a:xfrm>
        </p:spPr>
        <p:txBody>
          <a:bodyPr>
            <a:normAutofit fontScale="62500" lnSpcReduction="20000"/>
          </a:bodyPr>
          <a:lstStyle/>
          <a:p>
            <a:pPr marL="609600" indent="-609600">
              <a:lnSpc>
                <a:spcPct val="80000"/>
              </a:lnSpc>
              <a:spcBef>
                <a:spcPct val="50000"/>
              </a:spcBef>
              <a:buFont typeface="Wingdings" pitchFamily="2" charset="2"/>
              <a:buAutoNum type="arabicPeriod"/>
              <a:defRPr/>
            </a:pPr>
            <a:r>
              <a:rPr lang="en-US" i="1" dirty="0">
                <a:solidFill>
                  <a:schemeClr val="tx1"/>
                </a:solidFill>
                <a:latin typeface="Arial" charset="0"/>
              </a:rPr>
              <a:t>Micro panel </a:t>
            </a:r>
            <a:r>
              <a:rPr lang="en-US" dirty="0">
                <a:solidFill>
                  <a:schemeClr val="tx1"/>
                </a:solidFill>
                <a:latin typeface="Arial" charset="0"/>
              </a:rPr>
              <a:t>: data </a:t>
            </a:r>
            <a:r>
              <a:rPr lang="id-ID" dirty="0">
                <a:solidFill>
                  <a:schemeClr val="tx1"/>
                </a:solidFill>
                <a:latin typeface="Arial" charset="0"/>
              </a:rPr>
              <a:t>industri dan </a:t>
            </a:r>
            <a:r>
              <a:rPr lang="en-US" dirty="0" err="1">
                <a:solidFill>
                  <a:schemeClr val="tx1"/>
                </a:solidFill>
                <a:latin typeface="Arial" charset="0"/>
              </a:rPr>
              <a:t>rumah</a:t>
            </a:r>
            <a:r>
              <a:rPr lang="en-US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charset="0"/>
              </a:rPr>
              <a:t>tangga</a:t>
            </a:r>
            <a:r>
              <a:rPr lang="en-US" dirty="0">
                <a:solidFill>
                  <a:schemeClr val="tx1"/>
                </a:solidFill>
                <a:latin typeface="Arial" charset="0"/>
              </a:rPr>
              <a:t> </a:t>
            </a:r>
          </a:p>
          <a:p>
            <a:pPr marL="457200" indent="-457200">
              <a:lnSpc>
                <a:spcPct val="120000"/>
              </a:lnSpc>
              <a:spcBef>
                <a:spcPct val="50000"/>
              </a:spcBef>
              <a:buFont typeface="+mj-lt"/>
              <a:buAutoNum type="alphaLcPeriod"/>
              <a:defRPr/>
            </a:pPr>
            <a:r>
              <a:rPr lang="en-US" sz="2900" dirty="0">
                <a:latin typeface="Arial" charset="0"/>
              </a:rPr>
              <a:t>Panel Study of Income Dynamic</a:t>
            </a:r>
            <a:r>
              <a:rPr lang="id-ID" sz="2900" dirty="0">
                <a:latin typeface="Arial" charset="0"/>
              </a:rPr>
              <a:t>, US</a:t>
            </a:r>
            <a:endParaRPr lang="en-US" sz="2900" dirty="0">
              <a:latin typeface="Arial" charset="0"/>
            </a:endParaRPr>
          </a:p>
          <a:p>
            <a:pPr marL="457200" indent="-457200">
              <a:lnSpc>
                <a:spcPct val="120000"/>
              </a:lnSpc>
              <a:spcBef>
                <a:spcPct val="50000"/>
              </a:spcBef>
              <a:buFont typeface="+mj-lt"/>
              <a:buAutoNum type="alphaLcPeriod"/>
              <a:defRPr/>
            </a:pPr>
            <a:r>
              <a:rPr lang="en-US" sz="2900" dirty="0">
                <a:latin typeface="Arial" charset="0"/>
              </a:rPr>
              <a:t>The Indonesia Family Life Survey</a:t>
            </a:r>
            <a:r>
              <a:rPr lang="id-ID" sz="2900" dirty="0">
                <a:latin typeface="Arial" charset="0"/>
              </a:rPr>
              <a:t> </a:t>
            </a:r>
            <a:r>
              <a:rPr lang="en-US" sz="2900" dirty="0">
                <a:latin typeface="Arial" charset="0"/>
              </a:rPr>
              <a:t>http:www.rand.org/FLS/IFLS)</a:t>
            </a:r>
            <a:r>
              <a:rPr lang="id-ID" sz="2900" dirty="0">
                <a:latin typeface="Arial" charset="0"/>
              </a:rPr>
              <a:t>, SUSENAS</a:t>
            </a:r>
            <a:endParaRPr lang="en-US" sz="2900" dirty="0">
              <a:latin typeface="Arial" charset="0"/>
            </a:endParaRPr>
          </a:p>
          <a:p>
            <a:pPr marL="457200" indent="-457200">
              <a:lnSpc>
                <a:spcPct val="120000"/>
              </a:lnSpc>
              <a:spcBef>
                <a:spcPct val="50000"/>
              </a:spcBef>
              <a:buFont typeface="+mj-lt"/>
              <a:buAutoNum type="alphaLcPeriod"/>
              <a:defRPr/>
            </a:pPr>
            <a:r>
              <a:rPr lang="en-US" sz="2900" dirty="0">
                <a:latin typeface="Arial" charset="0"/>
              </a:rPr>
              <a:t>BHPS: British Household Panel Survey (Institute for Social and Economic Research at the University of Essex</a:t>
            </a:r>
          </a:p>
          <a:p>
            <a:pPr marL="457200" indent="-457200">
              <a:lnSpc>
                <a:spcPct val="120000"/>
              </a:lnSpc>
              <a:spcBef>
                <a:spcPct val="50000"/>
              </a:spcBef>
              <a:buFont typeface="+mj-lt"/>
              <a:buAutoNum type="alphaLcPeriod"/>
              <a:defRPr/>
            </a:pPr>
            <a:r>
              <a:rPr lang="en-US" sz="2900" dirty="0">
                <a:latin typeface="Arial" charset="0"/>
              </a:rPr>
              <a:t>GSOEP: German Socio-Economic Panel (German Institute for Economic Research)</a:t>
            </a:r>
          </a:p>
          <a:p>
            <a:pPr marL="457200" indent="-457200">
              <a:lnSpc>
                <a:spcPct val="120000"/>
              </a:lnSpc>
              <a:spcBef>
                <a:spcPct val="50000"/>
              </a:spcBef>
              <a:buFont typeface="+mj-lt"/>
              <a:buAutoNum type="alphaLcPeriod"/>
              <a:defRPr/>
            </a:pPr>
            <a:r>
              <a:rPr lang="en-US" sz="2900" dirty="0">
                <a:latin typeface="Arial" pitchFamily="34" charset="0"/>
                <a:cs typeface="Arial" pitchFamily="34" charset="0"/>
              </a:rPr>
              <a:t>Canadian Survey of Labor Income Dynamics</a:t>
            </a:r>
          </a:p>
          <a:p>
            <a:pPr marL="457200" indent="-457200">
              <a:lnSpc>
                <a:spcPct val="120000"/>
              </a:lnSpc>
              <a:spcBef>
                <a:spcPct val="50000"/>
              </a:spcBef>
              <a:buFont typeface="+mj-lt"/>
              <a:buAutoNum type="alphaLcPeriod"/>
              <a:defRPr/>
            </a:pPr>
            <a:r>
              <a:rPr lang="en-US" sz="2900" dirty="0">
                <a:latin typeface="Arial" pitchFamily="34" charset="0"/>
                <a:cs typeface="Arial" pitchFamily="34" charset="0"/>
              </a:rPr>
              <a:t>Japanese Panel on Consumers</a:t>
            </a:r>
          </a:p>
          <a:p>
            <a:pPr marL="457200" indent="-457200">
              <a:lnSpc>
                <a:spcPct val="120000"/>
              </a:lnSpc>
              <a:spcBef>
                <a:spcPct val="50000"/>
              </a:spcBef>
              <a:buFont typeface="+mj-lt"/>
              <a:buAutoNum type="alphaLcPeriod"/>
              <a:defRPr/>
            </a:pPr>
            <a:r>
              <a:rPr lang="en-US" sz="2900" dirty="0">
                <a:latin typeface="Arial" pitchFamily="34" charset="0"/>
                <a:cs typeface="Arial" pitchFamily="34" charset="0"/>
              </a:rPr>
              <a:t>Korea Labor and Income Panel Surveys</a:t>
            </a:r>
          </a:p>
          <a:p>
            <a:pPr marL="457200" indent="-457200">
              <a:lnSpc>
                <a:spcPct val="120000"/>
              </a:lnSpc>
              <a:spcBef>
                <a:spcPct val="50000"/>
              </a:spcBef>
              <a:buFont typeface="+mj-lt"/>
              <a:buAutoNum type="alphaLcPeriod"/>
              <a:defRPr/>
            </a:pPr>
            <a:r>
              <a:rPr lang="en-US" sz="2900" dirty="0">
                <a:latin typeface="Arial" pitchFamily="34" charset="0"/>
                <a:cs typeface="Arial" pitchFamily="34" charset="0"/>
              </a:rPr>
              <a:t>Household Income and Labor Dynamics in Australia</a:t>
            </a:r>
          </a:p>
          <a:p>
            <a:pPr marL="609600" indent="-609600"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sz="2400" dirty="0">
              <a:latin typeface="Arial" charset="0"/>
            </a:endParaRPr>
          </a:p>
          <a:p>
            <a:pPr marL="609600" indent="-609600"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sz="2400" dirty="0">
                <a:latin typeface="Arial" charset="0"/>
              </a:rPr>
              <a:t>	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7014A85-EBF5-4C7D-97CD-86068F4E6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7888" y="454959"/>
            <a:ext cx="9123700" cy="59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9pPr>
          </a:lstStyle>
          <a:p>
            <a:pPr eaLnBrk="1" hangingPunct="1"/>
            <a:r>
              <a:rPr lang="en-US" sz="3600" b="1" kern="0" noProof="1">
                <a:solidFill>
                  <a:srgbClr val="A50021"/>
                </a:solidFill>
                <a:latin typeface="Lucida Calligraphy" pitchFamily="66" charset="0"/>
              </a:rPr>
              <a:t>Jenis Data Panel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9A29E22-5AD1-4A24-9A2A-DF81CE2FB0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8195" name="Rectangle 3">
            <a:extLst>
              <a:ext uri="{FF2B5EF4-FFF2-40B4-BE49-F238E27FC236}">
                <a16:creationId xmlns:a16="http://schemas.microsoft.com/office/drawing/2014/main" id="{D7809160-9000-44D0-A660-AFBFA0ED866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38375" y="1214440"/>
            <a:ext cx="8066088" cy="3673475"/>
          </a:xfrm>
        </p:spPr>
        <p:txBody>
          <a:bodyPr>
            <a:normAutofit fontScale="92500" lnSpcReduction="20000"/>
          </a:bodyPr>
          <a:lstStyle/>
          <a:p>
            <a:pPr marL="365760" indent="-256032">
              <a:buNone/>
              <a:defRPr/>
            </a:pPr>
            <a:endParaRPr lang="en-US" i="1" dirty="0">
              <a:latin typeface="Arial" charset="0"/>
            </a:endParaRPr>
          </a:p>
          <a:p>
            <a:pPr marL="365760" indent="-256032">
              <a:buNone/>
              <a:defRPr/>
            </a:pPr>
            <a:r>
              <a:rPr lang="en-US" i="1" dirty="0">
                <a:latin typeface="Arial" charset="0"/>
              </a:rPr>
              <a:t>2. Macro panel </a:t>
            </a:r>
            <a:r>
              <a:rPr lang="en-US" dirty="0">
                <a:latin typeface="Arial" charset="0"/>
              </a:rPr>
              <a:t>: </a:t>
            </a:r>
          </a:p>
          <a:p>
            <a:pPr marL="365760" indent="-256032">
              <a:buNone/>
              <a:defRPr/>
            </a:pPr>
            <a:r>
              <a:rPr lang="en-US" dirty="0">
                <a:latin typeface="Arial" charset="0"/>
              </a:rPr>
              <a:t>	Purchasing Power Parity (PPP)</a:t>
            </a:r>
            <a:r>
              <a:rPr lang="id-ID" dirty="0">
                <a:latin typeface="Arial" charset="0"/>
              </a:rPr>
              <a:t>, GDP or GNI</a:t>
            </a:r>
            <a:r>
              <a:rPr lang="en-US" dirty="0">
                <a:latin typeface="Arial" charset="0"/>
              </a:rPr>
              <a:t>, </a:t>
            </a:r>
            <a:r>
              <a:rPr lang="en-US" dirty="0" err="1">
                <a:latin typeface="Arial" charset="0"/>
              </a:rPr>
              <a:t>Kemiskinan</a:t>
            </a:r>
            <a:r>
              <a:rPr lang="en-US" dirty="0">
                <a:latin typeface="Arial" charset="0"/>
              </a:rPr>
              <a:t>, </a:t>
            </a:r>
            <a:r>
              <a:rPr lang="en-US" dirty="0" err="1">
                <a:latin typeface="Arial" charset="0"/>
              </a:rPr>
              <a:t>Pengangguran</a:t>
            </a:r>
            <a:r>
              <a:rPr lang="en-US" dirty="0">
                <a:latin typeface="Arial" charset="0"/>
              </a:rPr>
              <a:t>,</a:t>
            </a:r>
          </a:p>
          <a:p>
            <a:pPr marL="365760" indent="-256032">
              <a:buNone/>
              <a:defRPr/>
            </a:pPr>
            <a:r>
              <a:rPr lang="en-US" dirty="0">
                <a:latin typeface="Arial" charset="0"/>
              </a:rPr>
              <a:t>	</a:t>
            </a:r>
          </a:p>
          <a:p>
            <a:pPr marL="365760" indent="-256032">
              <a:buNone/>
              <a:defRPr/>
            </a:pPr>
            <a:r>
              <a:rPr lang="en-US" dirty="0">
                <a:latin typeface="Arial" charset="0"/>
              </a:rPr>
              <a:t>	</a:t>
            </a:r>
            <a:r>
              <a:rPr lang="en-US" dirty="0" err="1">
                <a:latin typeface="Arial" charset="0"/>
              </a:rPr>
              <a:t>Sumber</a:t>
            </a:r>
            <a:r>
              <a:rPr lang="en-US" dirty="0">
                <a:latin typeface="Arial" charset="0"/>
              </a:rPr>
              <a:t> </a:t>
            </a:r>
            <a:r>
              <a:rPr lang="id-ID" i="1" dirty="0">
                <a:latin typeface="Arial" charset="0"/>
              </a:rPr>
              <a:t>m</a:t>
            </a:r>
            <a:r>
              <a:rPr lang="en-US" i="1" dirty="0" err="1">
                <a:latin typeface="Arial" charset="0"/>
              </a:rPr>
              <a:t>acro</a:t>
            </a:r>
            <a:r>
              <a:rPr lang="en-US" i="1" dirty="0">
                <a:latin typeface="Arial" charset="0"/>
              </a:rPr>
              <a:t> panel data</a:t>
            </a:r>
            <a:r>
              <a:rPr lang="en-US" dirty="0">
                <a:latin typeface="Arial" charset="0"/>
              </a:rPr>
              <a:t> </a:t>
            </a:r>
            <a:r>
              <a:rPr lang="id-ID" dirty="0">
                <a:latin typeface="Arial" charset="0"/>
              </a:rPr>
              <a:t>antara lain</a:t>
            </a:r>
            <a:r>
              <a:rPr lang="en-US" dirty="0">
                <a:latin typeface="Arial" charset="0"/>
              </a:rPr>
              <a:t>:</a:t>
            </a:r>
          </a:p>
          <a:p>
            <a:pPr marL="365760" indent="-256032">
              <a:buNone/>
              <a:defRPr/>
            </a:pPr>
            <a:r>
              <a:rPr lang="en-US" dirty="0">
                <a:latin typeface="Arial" charset="0"/>
              </a:rPr>
              <a:t>	World Development Indicators (</a:t>
            </a:r>
            <a:r>
              <a:rPr lang="en-US" dirty="0">
                <a:latin typeface="Arial" charset="0"/>
                <a:hlinkClick r:id="rId3"/>
              </a:rPr>
              <a:t>www.worldbank.org/data</a:t>
            </a:r>
            <a:r>
              <a:rPr lang="en-US" dirty="0">
                <a:latin typeface="Arial" charset="0"/>
              </a:rPr>
              <a:t>)</a:t>
            </a:r>
          </a:p>
          <a:p>
            <a:pPr marL="365760" indent="-256032">
              <a:buNone/>
              <a:defRPr/>
            </a:pPr>
            <a:r>
              <a:rPr lang="en-US" dirty="0">
                <a:latin typeface="Arial" charset="0"/>
              </a:rPr>
              <a:t>	</a:t>
            </a:r>
            <a:r>
              <a:rPr lang="en-US" dirty="0" err="1">
                <a:latin typeface="Arial" charset="0"/>
              </a:rPr>
              <a:t>Statistik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perdagangan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dan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keuangan</a:t>
            </a:r>
            <a:r>
              <a:rPr lang="en-US" dirty="0">
                <a:latin typeface="Arial" charset="0"/>
              </a:rPr>
              <a:t> </a:t>
            </a:r>
            <a:r>
              <a:rPr lang="en-US" dirty="0" err="1">
                <a:latin typeface="Arial" charset="0"/>
              </a:rPr>
              <a:t>internasional</a:t>
            </a:r>
            <a:r>
              <a:rPr lang="en-US" dirty="0">
                <a:latin typeface="Arial" charset="0"/>
              </a:rPr>
              <a:t> (www.imf.org)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461E208-16B9-4883-AE23-3F70507BC8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0763" y="635730"/>
            <a:ext cx="9123700" cy="59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9pPr>
          </a:lstStyle>
          <a:p>
            <a:pPr eaLnBrk="1" hangingPunct="1"/>
            <a:r>
              <a:rPr lang="en-US" sz="3600" b="1" kern="0" noProof="1">
                <a:solidFill>
                  <a:srgbClr val="A50021"/>
                </a:solidFill>
                <a:latin typeface="Lucida Calligraphy" pitchFamily="66" charset="0"/>
              </a:rPr>
              <a:t>Jenis Data Panel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AC63BF1-01C2-4027-8D3D-9D34100B89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9219" name="Rectangle 3">
            <a:extLst>
              <a:ext uri="{FF2B5EF4-FFF2-40B4-BE49-F238E27FC236}">
                <a16:creationId xmlns:a16="http://schemas.microsoft.com/office/drawing/2014/main" id="{ACB68FB4-B5B6-4E36-B870-AC1E53B760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38375" y="825500"/>
            <a:ext cx="8243888" cy="4691732"/>
          </a:xfrm>
        </p:spPr>
        <p:txBody>
          <a:bodyPr>
            <a:normAutofit/>
          </a:bodyPr>
          <a:lstStyle/>
          <a:p>
            <a:pPr marL="609600" indent="-609600">
              <a:buNone/>
              <a:defRPr/>
            </a:pPr>
            <a:r>
              <a:rPr lang="en-US" b="1" dirty="0">
                <a:latin typeface="Arial" charset="0"/>
              </a:rPr>
              <a:t>	</a:t>
            </a:r>
          </a:p>
          <a:p>
            <a:pPr marL="609600" indent="-609600">
              <a:buFontTx/>
              <a:buAutoNum type="arabicPeriod"/>
              <a:defRPr/>
            </a:pPr>
            <a:r>
              <a:rPr lang="en-US" sz="2600" dirty="0" err="1">
                <a:latin typeface="Arial" charset="0"/>
              </a:rPr>
              <a:t>Mampu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dirty="0" err="1">
                <a:latin typeface="Arial" charset="0"/>
              </a:rPr>
              <a:t>mengontrol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dirty="0" err="1">
                <a:latin typeface="Arial" charset="0"/>
              </a:rPr>
              <a:t>heterogenitas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dirty="0" err="1">
                <a:latin typeface="Arial" charset="0"/>
              </a:rPr>
              <a:t>individu</a:t>
            </a:r>
            <a:r>
              <a:rPr lang="en-US" sz="2600" dirty="0">
                <a:latin typeface="Arial" charset="0"/>
              </a:rPr>
              <a:t> (</a:t>
            </a:r>
            <a:r>
              <a:rPr lang="en-GB" sz="2600" i="1" dirty="0">
                <a:latin typeface="ScalaSans-Regular" pitchFamily="34" charset="0"/>
              </a:rPr>
              <a:t>Unobserved Heterogeneity</a:t>
            </a:r>
            <a:r>
              <a:rPr lang="en-GB" sz="2600" dirty="0">
                <a:solidFill>
                  <a:schemeClr val="accent4"/>
                </a:solidFill>
                <a:latin typeface="ScalaSans-Regular" pitchFamily="34" charset="0"/>
              </a:rPr>
              <a:t>)</a:t>
            </a:r>
            <a:endParaRPr lang="en-US" sz="2600" dirty="0">
              <a:latin typeface="Arial" charset="0"/>
            </a:endParaRPr>
          </a:p>
          <a:p>
            <a:pPr marL="609600" indent="-609600">
              <a:buFontTx/>
              <a:buAutoNum type="arabicPeriod"/>
              <a:defRPr/>
            </a:pPr>
            <a:r>
              <a:rPr lang="en-US" sz="2600" dirty="0" err="1">
                <a:latin typeface="Arial" charset="0"/>
              </a:rPr>
              <a:t>Memberi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dirty="0" err="1">
                <a:latin typeface="Arial" charset="0"/>
              </a:rPr>
              <a:t>informasi</a:t>
            </a:r>
            <a:r>
              <a:rPr lang="en-US" sz="2600" dirty="0">
                <a:latin typeface="Arial" charset="0"/>
              </a:rPr>
              <a:t> yang </a:t>
            </a:r>
            <a:r>
              <a:rPr lang="en-US" sz="2600" dirty="0" err="1">
                <a:latin typeface="Arial" charset="0"/>
              </a:rPr>
              <a:t>lebih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dirty="0" err="1">
                <a:latin typeface="Arial" charset="0"/>
              </a:rPr>
              <a:t>banyak</a:t>
            </a:r>
            <a:r>
              <a:rPr lang="en-US" sz="2600" dirty="0">
                <a:latin typeface="Arial" charset="0"/>
              </a:rPr>
              <a:t>, </a:t>
            </a:r>
            <a:r>
              <a:rPr lang="en-US" sz="2600" dirty="0" err="1">
                <a:latin typeface="Arial" charset="0"/>
              </a:rPr>
              <a:t>lebih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dirty="0" err="1">
                <a:latin typeface="Arial" charset="0"/>
              </a:rPr>
              <a:t>beraga</a:t>
            </a:r>
            <a:r>
              <a:rPr lang="id-ID" sz="2600" dirty="0">
                <a:latin typeface="Arial" charset="0"/>
              </a:rPr>
              <a:t>m</a:t>
            </a:r>
            <a:r>
              <a:rPr lang="en-US" sz="2600" dirty="0">
                <a:latin typeface="Arial" charset="0"/>
              </a:rPr>
              <a:t> (</a:t>
            </a:r>
            <a:r>
              <a:rPr lang="en-US" sz="2600" dirty="0" err="1">
                <a:latin typeface="Arial" charset="0"/>
              </a:rPr>
              <a:t>dimensi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dirty="0" err="1">
                <a:latin typeface="Arial" charset="0"/>
              </a:rPr>
              <a:t>waktu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dirty="0" err="1">
                <a:latin typeface="Arial" charset="0"/>
              </a:rPr>
              <a:t>dan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dirty="0" err="1">
                <a:latin typeface="Arial" charset="0"/>
              </a:rPr>
              <a:t>individu</a:t>
            </a:r>
            <a:r>
              <a:rPr lang="en-US" sz="2600" dirty="0">
                <a:latin typeface="Arial" charset="0"/>
              </a:rPr>
              <a:t>)</a:t>
            </a:r>
          </a:p>
          <a:p>
            <a:pPr marL="609600" indent="-609600">
              <a:buFontTx/>
              <a:buAutoNum type="arabicPeriod" startAt="3"/>
              <a:defRPr/>
            </a:pPr>
            <a:r>
              <a:rPr lang="en-US" sz="2600" dirty="0">
                <a:latin typeface="Arial" charset="0"/>
              </a:rPr>
              <a:t>Panel data </a:t>
            </a:r>
            <a:r>
              <a:rPr lang="en-US" sz="2600" dirty="0" err="1">
                <a:latin typeface="Arial" charset="0"/>
              </a:rPr>
              <a:t>lebih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dirty="0" err="1">
                <a:latin typeface="Arial" charset="0"/>
              </a:rPr>
              <a:t>baik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dirty="0" err="1">
                <a:latin typeface="Arial" charset="0"/>
              </a:rPr>
              <a:t>untuk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dirty="0" err="1">
                <a:latin typeface="Arial" charset="0"/>
              </a:rPr>
              <a:t>studi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i="1" dirty="0">
                <a:latin typeface="Arial" charset="0"/>
              </a:rPr>
              <a:t>dynamics of </a:t>
            </a:r>
            <a:r>
              <a:rPr lang="en-US" sz="2600" i="1" dirty="0" err="1">
                <a:latin typeface="Arial" charset="0"/>
              </a:rPr>
              <a:t>adjusment</a:t>
            </a:r>
            <a:endParaRPr lang="id-ID" sz="2600" i="1" dirty="0">
              <a:latin typeface="Arial" charset="0"/>
            </a:endParaRPr>
          </a:p>
          <a:p>
            <a:pPr marL="609600" indent="-609600">
              <a:buFontTx/>
              <a:buAutoNum type="arabicPeriod" startAt="3"/>
              <a:defRPr/>
            </a:pPr>
            <a:r>
              <a:rPr lang="en-US" sz="2600" i="1" dirty="0">
                <a:latin typeface="Arial" charset="0"/>
              </a:rPr>
              <a:t>Micro panel data </a:t>
            </a:r>
            <a:r>
              <a:rPr lang="en-US" sz="2600" dirty="0">
                <a:latin typeface="Arial" charset="0"/>
              </a:rPr>
              <a:t>yang </a:t>
            </a:r>
            <a:r>
              <a:rPr lang="en-US" sz="2600" dirty="0" err="1">
                <a:latin typeface="Arial" charset="0"/>
              </a:rPr>
              <a:t>diperoleh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dirty="0" err="1">
                <a:latin typeface="Arial" charset="0"/>
              </a:rPr>
              <a:t>dari</a:t>
            </a:r>
            <a:r>
              <a:rPr lang="en-US" sz="2600" dirty="0">
                <a:latin typeface="Arial" charset="0"/>
              </a:rPr>
              <a:t>  </a:t>
            </a:r>
            <a:r>
              <a:rPr lang="en-US" sz="2600" dirty="0" err="1">
                <a:latin typeface="Arial" charset="0"/>
              </a:rPr>
              <a:t>tingkat</a:t>
            </a:r>
            <a:r>
              <a:rPr lang="en-US" sz="2600" dirty="0">
                <a:latin typeface="Arial" charset="0"/>
              </a:rPr>
              <a:t> RT</a:t>
            </a:r>
            <a:r>
              <a:rPr lang="id-ID" sz="2600" i="1" dirty="0">
                <a:latin typeface="Arial" charset="0"/>
              </a:rPr>
              <a:t> dan </a:t>
            </a:r>
            <a:r>
              <a:rPr lang="en-US" sz="2600" dirty="0" err="1">
                <a:latin typeface="Arial" charset="0"/>
              </a:rPr>
              <a:t>perusahaan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dirty="0" err="1">
                <a:latin typeface="Arial" charset="0"/>
              </a:rPr>
              <a:t>merupakan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dirty="0" err="1">
                <a:latin typeface="Arial" charset="0"/>
              </a:rPr>
              <a:t>pengukuran</a:t>
            </a:r>
            <a:r>
              <a:rPr lang="en-US" sz="2600" dirty="0">
                <a:latin typeface="Arial" charset="0"/>
              </a:rPr>
              <a:t> yang </a:t>
            </a:r>
            <a:r>
              <a:rPr lang="en-US" sz="2600" dirty="0" err="1">
                <a:latin typeface="Arial" charset="0"/>
              </a:rPr>
              <a:t>lebih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dirty="0" err="1">
                <a:latin typeface="Arial" charset="0"/>
              </a:rPr>
              <a:t>akurat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dirty="0" err="1">
                <a:latin typeface="Arial" charset="0"/>
              </a:rPr>
              <a:t>dibanding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dirty="0" err="1">
                <a:latin typeface="Arial" charset="0"/>
              </a:rPr>
              <a:t>variabel</a:t>
            </a:r>
            <a:r>
              <a:rPr lang="en-US" sz="2600" dirty="0">
                <a:latin typeface="Arial" charset="0"/>
              </a:rPr>
              <a:t> yang </a:t>
            </a:r>
            <a:r>
              <a:rPr lang="en-US" sz="2600" dirty="0" err="1">
                <a:latin typeface="Arial" charset="0"/>
              </a:rPr>
              <a:t>sama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dirty="0" err="1">
                <a:latin typeface="Arial" charset="0"/>
              </a:rPr>
              <a:t>apabila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dirty="0" err="1">
                <a:latin typeface="Arial" charset="0"/>
              </a:rPr>
              <a:t>diukur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dirty="0" err="1">
                <a:latin typeface="Arial" charset="0"/>
              </a:rPr>
              <a:t>pada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dirty="0" err="1">
                <a:latin typeface="Arial" charset="0"/>
              </a:rPr>
              <a:t>tingkat</a:t>
            </a:r>
            <a:r>
              <a:rPr lang="en-US" sz="2600" dirty="0">
                <a:latin typeface="Arial" charset="0"/>
              </a:rPr>
              <a:t> </a:t>
            </a:r>
            <a:r>
              <a:rPr lang="en-US" sz="2600" dirty="0" err="1">
                <a:latin typeface="Arial" charset="0"/>
              </a:rPr>
              <a:t>makro</a:t>
            </a:r>
            <a:r>
              <a:rPr lang="en-US" sz="2600" dirty="0">
                <a:latin typeface="Arial" charset="0"/>
              </a:rPr>
              <a:t> </a:t>
            </a:r>
            <a:endParaRPr lang="en-US" sz="2600" i="1" dirty="0">
              <a:latin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C68E292-493E-4A41-B288-627F290368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8272" y="741992"/>
            <a:ext cx="7864093" cy="59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9pPr>
          </a:lstStyle>
          <a:p>
            <a:pPr eaLnBrk="1" hangingPunct="1"/>
            <a:r>
              <a:rPr lang="en-US" sz="2800" b="1" kern="0" noProof="1">
                <a:solidFill>
                  <a:srgbClr val="A50021"/>
                </a:solidFill>
                <a:latin typeface="Lucida Calligraphy" pitchFamily="66" charset="0"/>
              </a:rPr>
              <a:t>Manfaat Penggunaan  Data Panel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C314585-1579-42D6-BD7B-C081919E37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40964" name="Rectangle 3">
            <a:extLst>
              <a:ext uri="{FF2B5EF4-FFF2-40B4-BE49-F238E27FC236}">
                <a16:creationId xmlns:a16="http://schemas.microsoft.com/office/drawing/2014/main" id="{87D010B6-3BFF-4CFC-8220-EC2A60FA61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09750" y="2012277"/>
            <a:ext cx="8572500" cy="4114800"/>
          </a:xfrm>
        </p:spPr>
        <p:txBody>
          <a:bodyPr>
            <a:normAutofit fontScale="92500" lnSpcReduction="20000"/>
          </a:bodyPr>
          <a:lstStyle/>
          <a:p>
            <a:pPr marL="365760" indent="-256032">
              <a:buFont typeface="Wingdings 3"/>
              <a:buChar char=""/>
              <a:defRPr/>
            </a:pPr>
            <a:r>
              <a:rPr lang="id-ID" dirty="0">
                <a:latin typeface="ScalaSans-Regular" pitchFamily="34" charset="0"/>
              </a:rPr>
              <a:t>Banyak karakteristik individu yang tidak dapat diamati</a:t>
            </a:r>
            <a:endParaRPr lang="en-GB" dirty="0">
              <a:latin typeface="ScalaSans-Regular" pitchFamily="34" charset="0"/>
            </a:endParaRPr>
          </a:p>
          <a:p>
            <a:pPr marL="621792" lvl="1">
              <a:spcBef>
                <a:spcPts val="324"/>
              </a:spcBef>
              <a:buNone/>
              <a:defRPr/>
            </a:pPr>
            <a:r>
              <a:rPr lang="id-ID" dirty="0">
                <a:solidFill>
                  <a:schemeClr val="tx1"/>
                </a:solidFill>
                <a:latin typeface="ScalaSans-Regular" pitchFamily="34" charset="0"/>
              </a:rPr>
              <a:t>  Contoh: antusias</a:t>
            </a:r>
            <a:r>
              <a:rPr lang="en-GB" dirty="0">
                <a:solidFill>
                  <a:schemeClr val="tx1"/>
                </a:solidFill>
                <a:latin typeface="ScalaSans-Regular" pitchFamily="34" charset="0"/>
              </a:rPr>
              <a:t>, </a:t>
            </a:r>
            <a:r>
              <a:rPr lang="id-ID" dirty="0">
                <a:solidFill>
                  <a:schemeClr val="tx1"/>
                </a:solidFill>
                <a:latin typeface="ScalaSans-Regular" pitchFamily="34" charset="0"/>
              </a:rPr>
              <a:t>keberanian mengambil risiko, kualitas manajemen perusahaan</a:t>
            </a:r>
            <a:r>
              <a:rPr lang="en-US" dirty="0">
                <a:solidFill>
                  <a:schemeClr val="tx1"/>
                </a:solidFill>
                <a:latin typeface="ScalaSans-Regular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ScalaSans-Regular" pitchFamily="34" charset="0"/>
              </a:rPr>
              <a:t>persepsi</a:t>
            </a:r>
            <a:r>
              <a:rPr lang="en-US" dirty="0">
                <a:solidFill>
                  <a:schemeClr val="tx1"/>
                </a:solidFill>
                <a:latin typeface="ScalaSans-Regular" pitchFamily="34" charset="0"/>
              </a:rPr>
              <a:t>, </a:t>
            </a:r>
            <a:endParaRPr lang="en-GB" dirty="0">
              <a:solidFill>
                <a:schemeClr val="tx1"/>
              </a:solidFill>
              <a:latin typeface="ScalaSans-Regular" pitchFamily="34" charset="0"/>
            </a:endParaRPr>
          </a:p>
          <a:p>
            <a:pPr marL="365760" indent="-256032">
              <a:buFont typeface="Wingdings 3"/>
              <a:buChar char=""/>
              <a:defRPr/>
            </a:pPr>
            <a:r>
              <a:rPr lang="id-ID" dirty="0">
                <a:latin typeface="ScalaSans-Regular" pitchFamily="34" charset="0"/>
              </a:rPr>
              <a:t>Faktor ini bervariasi antar individu digambarkan sebagai </a:t>
            </a:r>
            <a:r>
              <a:rPr lang="en-GB" dirty="0">
                <a:latin typeface="ScalaSans-Regular" pitchFamily="34" charset="0"/>
              </a:rPr>
              <a:t>unobserved heterogeneity</a:t>
            </a:r>
          </a:p>
          <a:p>
            <a:pPr marL="365760" indent="-256032">
              <a:buFont typeface="Wingdings 3"/>
              <a:buChar char=""/>
              <a:defRPr/>
            </a:pPr>
            <a:r>
              <a:rPr lang="id-ID" dirty="0">
                <a:latin typeface="ScalaSans-Regular" pitchFamily="34" charset="0"/>
              </a:rPr>
              <a:t>Jika faktor ini memang berpengaruh terhadap variabel dependen dan independen, maka bila tidak diakomodir akan menyebabkan estimator bias</a:t>
            </a:r>
            <a:endParaRPr lang="en-US" dirty="0">
              <a:latin typeface="ScalaSans-Regular" pitchFamily="34" charset="0"/>
            </a:endParaRPr>
          </a:p>
          <a:p>
            <a:pPr marL="365760" indent="-256032">
              <a:buFont typeface="Wingdings 3"/>
              <a:buChar char=""/>
              <a:defRPr/>
            </a:pPr>
            <a:r>
              <a:rPr lang="en-US" dirty="0">
                <a:latin typeface="ScalaSans-Regular" pitchFamily="34" charset="0"/>
              </a:rPr>
              <a:t>Data panel </a:t>
            </a:r>
            <a:r>
              <a:rPr lang="en-US" dirty="0" err="1">
                <a:latin typeface="ScalaSans-Regular" pitchFamily="34" charset="0"/>
              </a:rPr>
              <a:t>mampu</a:t>
            </a:r>
            <a:r>
              <a:rPr lang="en-US" dirty="0">
                <a:latin typeface="ScalaSans-Regular" pitchFamily="34" charset="0"/>
              </a:rPr>
              <a:t> </a:t>
            </a:r>
            <a:r>
              <a:rPr lang="en-US" dirty="0" err="1">
                <a:latin typeface="ScalaSans-Regular" pitchFamily="34" charset="0"/>
              </a:rPr>
              <a:t>mengkontrol</a:t>
            </a:r>
            <a:r>
              <a:rPr lang="en-US" dirty="0">
                <a:latin typeface="ScalaSans-Regular" pitchFamily="34" charset="0"/>
              </a:rPr>
              <a:t> unobserved heterogeneity</a:t>
            </a:r>
            <a:endParaRPr lang="en-GB" dirty="0">
              <a:latin typeface="ScalaSans-Regular" pitchFamily="34" charset="0"/>
            </a:endParaRPr>
          </a:p>
          <a:p>
            <a:pPr marL="365760" indent="-256032">
              <a:buFont typeface="Wingdings 3"/>
              <a:buChar char=""/>
              <a:defRPr/>
            </a:pPr>
            <a:endParaRPr lang="en-GB" dirty="0">
              <a:latin typeface="ScalaSans-Regular" pitchFamily="34" charset="0"/>
            </a:endParaRPr>
          </a:p>
          <a:p>
            <a:pPr marL="365760" indent="-256032">
              <a:buNone/>
              <a:defRPr/>
            </a:pPr>
            <a:r>
              <a:rPr lang="en-GB" dirty="0">
                <a:latin typeface="ScalaSans-Regular" pitchFamily="34" charset="0"/>
              </a:rPr>
              <a:t> 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9A0128B-1CE5-4159-82B6-5BD2577B0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2515" y="995966"/>
            <a:ext cx="9123700" cy="59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9pPr>
          </a:lstStyle>
          <a:p>
            <a:pPr eaLnBrk="1" hangingPunct="1"/>
            <a:r>
              <a:rPr lang="en-US" sz="3600" b="1" kern="0" noProof="1">
                <a:solidFill>
                  <a:srgbClr val="A50021"/>
                </a:solidFill>
                <a:latin typeface="Lucida Calligraphy" pitchFamily="66" charset="0"/>
              </a:rPr>
              <a:t>Unobserved Heterogeneity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870A154-9642-48BC-B386-FD79DDB4CB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4579" name="Rectangle 3">
            <a:extLst>
              <a:ext uri="{FF2B5EF4-FFF2-40B4-BE49-F238E27FC236}">
                <a16:creationId xmlns:a16="http://schemas.microsoft.com/office/drawing/2014/main" id="{4FB35CE6-8A45-4219-9A05-BB0F98FCEF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86947" y="1509505"/>
            <a:ext cx="8675687" cy="5229225"/>
          </a:xfrm>
        </p:spPr>
        <p:txBody>
          <a:bodyPr/>
          <a:lstStyle/>
          <a:p>
            <a:pPr marL="609600" indent="-609600">
              <a:spcBef>
                <a:spcPct val="30000"/>
              </a:spcBef>
              <a:buFontTx/>
              <a:buAutoNum type="arabicPeriod"/>
            </a:pPr>
            <a:r>
              <a:rPr lang="en-US" altLang="en-US" sz="2400" dirty="0" err="1">
                <a:latin typeface="Arial" panose="020B0604020202020204" pitchFamily="34" charset="0"/>
              </a:rPr>
              <a:t>Masalah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dalam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desain</a:t>
            </a:r>
            <a:r>
              <a:rPr lang="en-US" altLang="en-US" sz="2400" dirty="0">
                <a:latin typeface="Arial" panose="020B0604020202020204" pitchFamily="34" charset="0"/>
              </a:rPr>
              <a:t> survey panel, </a:t>
            </a:r>
            <a:r>
              <a:rPr lang="en-US" altLang="en-US" sz="2400" dirty="0" err="1">
                <a:latin typeface="Arial" panose="020B0604020202020204" pitchFamily="34" charset="0"/>
              </a:rPr>
              <a:t>pengumpulan</a:t>
            </a:r>
            <a:r>
              <a:rPr lang="en-US" altLang="en-US" sz="2400" dirty="0">
                <a:latin typeface="Arial" panose="020B0604020202020204" pitchFamily="34" charset="0"/>
              </a:rPr>
              <a:t> dan </a:t>
            </a:r>
            <a:r>
              <a:rPr lang="en-US" altLang="en-US" sz="2400" dirty="0" err="1">
                <a:latin typeface="Arial" panose="020B0604020202020204" pitchFamily="34" charset="0"/>
              </a:rPr>
              <a:t>manajemen</a:t>
            </a:r>
            <a:r>
              <a:rPr lang="en-US" altLang="en-US" sz="2400" dirty="0">
                <a:latin typeface="Arial" panose="020B0604020202020204" pitchFamily="34" charset="0"/>
              </a:rPr>
              <a:t> data (</a:t>
            </a:r>
            <a:r>
              <a:rPr lang="en-US" altLang="en-US" sz="2400" dirty="0" err="1">
                <a:latin typeface="Arial" panose="020B0604020202020204" pitchFamily="34" charset="0"/>
              </a:rPr>
              <a:t>Masalah</a:t>
            </a:r>
            <a:r>
              <a:rPr lang="en-US" altLang="en-US" sz="2400" dirty="0">
                <a:latin typeface="Arial" panose="020B0604020202020204" pitchFamily="34" charset="0"/>
              </a:rPr>
              <a:t> yang </a:t>
            </a:r>
            <a:r>
              <a:rPr lang="en-US" altLang="en-US" sz="2400" dirty="0" err="1">
                <a:latin typeface="Arial" panose="020B0604020202020204" pitchFamily="34" charset="0"/>
              </a:rPr>
              <a:t>umum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dihadapi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diantaranya</a:t>
            </a:r>
            <a:r>
              <a:rPr lang="en-US" altLang="en-US" sz="2400" dirty="0">
                <a:latin typeface="Arial" panose="020B0604020202020204" pitchFamily="34" charset="0"/>
              </a:rPr>
              <a:t> : </a:t>
            </a:r>
            <a:r>
              <a:rPr lang="en-US" altLang="en-US" sz="2400" dirty="0" err="1">
                <a:latin typeface="Arial" panose="020B0604020202020204" pitchFamily="34" charset="0"/>
              </a:rPr>
              <a:t>cakupan</a:t>
            </a:r>
            <a:r>
              <a:rPr lang="en-US" altLang="en-US" sz="2400" dirty="0">
                <a:latin typeface="Arial" panose="020B0604020202020204" pitchFamily="34" charset="0"/>
              </a:rPr>
              <a:t> (</a:t>
            </a:r>
            <a:r>
              <a:rPr lang="en-US" altLang="en-US" sz="2400" i="1" dirty="0">
                <a:latin typeface="Arial" panose="020B0604020202020204" pitchFamily="34" charset="0"/>
              </a:rPr>
              <a:t>coverage</a:t>
            </a:r>
            <a:r>
              <a:rPr lang="en-US" altLang="en-US" sz="2400" dirty="0">
                <a:latin typeface="Arial" panose="020B0604020202020204" pitchFamily="34" charset="0"/>
              </a:rPr>
              <a:t>), </a:t>
            </a:r>
            <a:r>
              <a:rPr lang="en-US" altLang="en-US" sz="2400" dirty="0" err="1">
                <a:latin typeface="Arial" panose="020B0604020202020204" pitchFamily="34" charset="0"/>
              </a:rPr>
              <a:t>kemampuan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daya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ingat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responden</a:t>
            </a:r>
            <a:r>
              <a:rPr lang="en-US" altLang="en-US" sz="2400" dirty="0">
                <a:latin typeface="Arial" panose="020B0604020202020204" pitchFamily="34" charset="0"/>
              </a:rPr>
              <a:t> (</a:t>
            </a:r>
            <a:r>
              <a:rPr lang="en-US" altLang="en-US" sz="2400" i="1" dirty="0">
                <a:latin typeface="Arial" panose="020B0604020202020204" pitchFamily="34" charset="0"/>
              </a:rPr>
              <a:t>recall</a:t>
            </a:r>
            <a:r>
              <a:rPr lang="en-US" altLang="en-US" sz="2400" dirty="0">
                <a:latin typeface="Arial" panose="020B0604020202020204" pitchFamily="34" charset="0"/>
              </a:rPr>
              <a:t>), </a:t>
            </a:r>
            <a:r>
              <a:rPr lang="en-US" altLang="en-US" sz="2400" dirty="0" err="1">
                <a:latin typeface="Arial" panose="020B0604020202020204" pitchFamily="34" charset="0"/>
              </a:rPr>
              <a:t>frekuensi</a:t>
            </a:r>
            <a:r>
              <a:rPr lang="en-US" altLang="en-US" sz="2400" dirty="0">
                <a:latin typeface="Arial" panose="020B0604020202020204" pitchFamily="34" charset="0"/>
              </a:rPr>
              <a:t> dan </a:t>
            </a:r>
            <a:r>
              <a:rPr lang="en-US" altLang="en-US" sz="2400" dirty="0" err="1">
                <a:latin typeface="Arial" panose="020B0604020202020204" pitchFamily="34" charset="0"/>
              </a:rPr>
              <a:t>waktu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wawancara</a:t>
            </a:r>
            <a:r>
              <a:rPr lang="en-US" altLang="en-US" sz="2400" dirty="0">
                <a:latin typeface="Arial" panose="020B0604020202020204" pitchFamily="34" charset="0"/>
              </a:rPr>
              <a:t>.</a:t>
            </a:r>
          </a:p>
          <a:p>
            <a:pPr marL="609600" indent="-609600">
              <a:spcBef>
                <a:spcPct val="30000"/>
              </a:spcBef>
              <a:buFontTx/>
              <a:buAutoNum type="arabicPeriod"/>
            </a:pPr>
            <a:r>
              <a:rPr lang="id-ID" altLang="en-US" sz="2400" dirty="0">
                <a:latin typeface="Arial" panose="020B0604020202020204" pitchFamily="34" charset="0"/>
              </a:rPr>
              <a:t>K</a:t>
            </a:r>
            <a:r>
              <a:rPr lang="en-US" altLang="en-US" sz="2400" dirty="0" err="1">
                <a:latin typeface="Arial" panose="020B0604020202020204" pitchFamily="34" charset="0"/>
              </a:rPr>
              <a:t>esalahan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pengamatan</a:t>
            </a:r>
            <a:r>
              <a:rPr lang="en-US" altLang="en-US" sz="2400" dirty="0">
                <a:latin typeface="Arial" panose="020B0604020202020204" pitchFamily="34" charset="0"/>
              </a:rPr>
              <a:t> (</a:t>
            </a:r>
            <a:r>
              <a:rPr lang="en-US" altLang="en-US" sz="2400" i="1" dirty="0">
                <a:latin typeface="Arial" panose="020B0604020202020204" pitchFamily="34" charset="0"/>
              </a:rPr>
              <a:t>measurement errors</a:t>
            </a:r>
            <a:r>
              <a:rPr lang="en-US" altLang="en-US" sz="2400" dirty="0">
                <a:latin typeface="Arial" panose="020B0604020202020204" pitchFamily="34" charset="0"/>
              </a:rPr>
              <a:t>) yang </a:t>
            </a:r>
            <a:r>
              <a:rPr lang="en-US" altLang="en-US" sz="2400" dirty="0" err="1">
                <a:latin typeface="Arial" panose="020B0604020202020204" pitchFamily="34" charset="0"/>
              </a:rPr>
              <a:t>umumnya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terjadi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karena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kegagalan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respon</a:t>
            </a:r>
            <a:r>
              <a:rPr lang="en-US" altLang="en-US" sz="2400" dirty="0">
                <a:latin typeface="Arial" panose="020B0604020202020204" pitchFamily="34" charset="0"/>
              </a:rPr>
              <a:t> (ex: </a:t>
            </a:r>
            <a:r>
              <a:rPr lang="en-US" altLang="en-US" sz="2400" dirty="0" err="1">
                <a:latin typeface="Arial" panose="020B0604020202020204" pitchFamily="34" charset="0"/>
              </a:rPr>
              <a:t>pertanyaan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yg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tdk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jelas</a:t>
            </a:r>
            <a:r>
              <a:rPr lang="en-US" altLang="en-US" sz="2400" dirty="0">
                <a:latin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</a:rPr>
              <a:t>ketidaktepatan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informasi</a:t>
            </a:r>
            <a:r>
              <a:rPr lang="en-US" altLang="en-US" sz="2400" dirty="0">
                <a:latin typeface="Arial" panose="020B0604020202020204" pitchFamily="34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</a:rPr>
              <a:t>etc</a:t>
            </a:r>
            <a:r>
              <a:rPr lang="en-US" altLang="en-US" sz="2400" dirty="0">
                <a:latin typeface="Arial" panose="020B0604020202020204" pitchFamily="34" charset="0"/>
              </a:rPr>
              <a:t>) </a:t>
            </a:r>
          </a:p>
          <a:p>
            <a:pPr marL="609600" indent="-609600">
              <a:spcBef>
                <a:spcPct val="30000"/>
              </a:spcBef>
              <a:buFontTx/>
              <a:buAutoNum type="arabicPeriod"/>
            </a:pPr>
            <a:r>
              <a:rPr lang="en-US" altLang="en-US" sz="2400" dirty="0" err="1">
                <a:latin typeface="Arial" panose="020B0604020202020204" pitchFamily="34" charset="0"/>
              </a:rPr>
              <a:t>Masalah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id-ID" altLang="en-US" sz="2400" i="1" dirty="0">
                <a:latin typeface="Arial" panose="020B0604020202020204" pitchFamily="34" charset="0"/>
              </a:rPr>
              <a:t>a</a:t>
            </a:r>
            <a:r>
              <a:rPr lang="en-US" altLang="en-US" sz="2400" i="1" dirty="0" err="1">
                <a:latin typeface="Arial" panose="020B0604020202020204" pitchFamily="34" charset="0"/>
              </a:rPr>
              <a:t>ttrition</a:t>
            </a:r>
            <a:r>
              <a:rPr lang="en-US" altLang="en-US" sz="2400" i="1" dirty="0">
                <a:latin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</a:rPr>
              <a:t>(</a:t>
            </a:r>
            <a:r>
              <a:rPr lang="en-US" altLang="en-US" sz="2400" dirty="0" err="1">
                <a:latin typeface="Arial" panose="020B0604020202020204" pitchFamily="34" charset="0"/>
              </a:rPr>
              <a:t>jumlah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</a:rPr>
              <a:t>responden</a:t>
            </a:r>
            <a:r>
              <a:rPr lang="en-US" altLang="en-US" sz="2400" dirty="0">
                <a:latin typeface="Arial" panose="020B0604020202020204" pitchFamily="34" charset="0"/>
              </a:rPr>
              <a:t> yang </a:t>
            </a:r>
            <a:r>
              <a:rPr lang="en-US" altLang="en-US" sz="2400" dirty="0" err="1">
                <a:latin typeface="Arial" panose="020B0604020202020204" pitchFamily="34" charset="0"/>
              </a:rPr>
              <a:t>berkurang</a:t>
            </a:r>
            <a:r>
              <a:rPr lang="en-US" altLang="en-US" sz="2400" dirty="0">
                <a:latin typeface="Arial" panose="020B0604020202020204" pitchFamily="34" charset="0"/>
              </a:rPr>
              <a:t> pada survey </a:t>
            </a:r>
            <a:r>
              <a:rPr lang="en-US" altLang="en-US" sz="2400" dirty="0" err="1">
                <a:latin typeface="Arial" panose="020B0604020202020204" pitchFamily="34" charset="0"/>
              </a:rPr>
              <a:t>lanjutan</a:t>
            </a:r>
            <a:r>
              <a:rPr lang="en-US" altLang="en-US" sz="2400" dirty="0">
                <a:latin typeface="Arial" panose="020B0604020202020204" pitchFamily="34" charset="0"/>
              </a:rPr>
              <a:t>)</a:t>
            </a:r>
            <a:endParaRPr lang="id-ID" altLang="en-US" sz="2400" dirty="0">
              <a:latin typeface="Arial" panose="020B0604020202020204" pitchFamily="34" charset="0"/>
            </a:endParaRPr>
          </a:p>
          <a:p>
            <a:pPr marL="609600" indent="-609600">
              <a:spcBef>
                <a:spcPct val="30000"/>
              </a:spcBef>
              <a:buFontTx/>
              <a:buAutoNum type="arabicPeriod"/>
            </a:pPr>
            <a:r>
              <a:rPr lang="id-ID" altLang="en-US" sz="2400" dirty="0">
                <a:latin typeface="Arial" panose="020B0604020202020204" pitchFamily="34" charset="0"/>
              </a:rPr>
              <a:t>Teknik estimasi masih terus berkembang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marL="609600" indent="-609600">
              <a:spcBef>
                <a:spcPct val="30000"/>
              </a:spcBef>
              <a:buNone/>
            </a:pPr>
            <a:r>
              <a:rPr lang="en-US" altLang="en-US" sz="2400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CF82060-6AEE-4D90-AB8F-D242100192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1142" y="782384"/>
            <a:ext cx="9123700" cy="598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438C"/>
                </a:solidFill>
                <a:latin typeface="Optima" pitchFamily="34" charset="0"/>
              </a:defRPr>
            </a:lvl9pPr>
          </a:lstStyle>
          <a:p>
            <a:pPr eaLnBrk="1" hangingPunct="1"/>
            <a:r>
              <a:rPr lang="en-US" sz="3600" b="1" kern="0" noProof="1">
                <a:solidFill>
                  <a:srgbClr val="A50021"/>
                </a:solidFill>
                <a:latin typeface="Lucida Calligraphy" pitchFamily="66" charset="0"/>
              </a:rPr>
              <a:t>Keterbatasan Panel Data (Mikro)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1214</Words>
  <Application>Microsoft Office PowerPoint</Application>
  <PresentationFormat>Widescreen</PresentationFormat>
  <Paragraphs>232</Paragraphs>
  <Slides>22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6" baseType="lpstr">
      <vt:lpstr>Aharoni</vt:lpstr>
      <vt:lpstr>Arial</vt:lpstr>
      <vt:lpstr>Calibri</vt:lpstr>
      <vt:lpstr>Calibri Light</vt:lpstr>
      <vt:lpstr>Calisto MT</vt:lpstr>
      <vt:lpstr>Lucida Calligraphy</vt:lpstr>
      <vt:lpstr>Lucida Sans Unicode</vt:lpstr>
      <vt:lpstr>ScalaSans-Regular</vt:lpstr>
      <vt:lpstr>Symbol</vt:lpstr>
      <vt:lpstr>Times New Roman</vt:lpstr>
      <vt:lpstr>Wingdings</vt:lpstr>
      <vt:lpstr>Wingdings 3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ThinkPad</dc:creator>
  <cp:lastModifiedBy>User</cp:lastModifiedBy>
  <cp:revision>12</cp:revision>
  <dcterms:created xsi:type="dcterms:W3CDTF">2021-09-06T02:19:53Z</dcterms:created>
  <dcterms:modified xsi:type="dcterms:W3CDTF">2021-10-24T17:32:25Z</dcterms:modified>
</cp:coreProperties>
</file>