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5" r:id="rId4"/>
    <p:sldId id="260" r:id="rId5"/>
    <p:sldId id="315" r:id="rId6"/>
    <p:sldId id="316" r:id="rId7"/>
    <p:sldId id="317" r:id="rId8"/>
    <p:sldId id="306" r:id="rId9"/>
    <p:sldId id="307" r:id="rId10"/>
    <p:sldId id="309" r:id="rId11"/>
    <p:sldId id="318" r:id="rId12"/>
    <p:sldId id="319" r:id="rId13"/>
    <p:sldId id="274" r:id="rId14"/>
    <p:sldId id="273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udul" id="{A8B49EA9-F148-4559-B8B6-4EF5E402790E}">
          <p14:sldIdLst>
            <p14:sldId id="256"/>
          </p14:sldIdLst>
        </p14:section>
        <p14:section name="Daftar Isi" id="{D5A62476-3AD7-4393-B089-04659E793F5C}">
          <p14:sldIdLst>
            <p14:sldId id="257"/>
          </p14:sldIdLst>
        </p14:section>
        <p14:section name="BAB 1 - Konsep Tata Kelola" id="{421FFC8F-3179-49BF-9582-F324F317E3C9}">
          <p14:sldIdLst>
            <p14:sldId id="305"/>
            <p14:sldId id="260"/>
            <p14:sldId id="315"/>
            <p14:sldId id="316"/>
            <p14:sldId id="317"/>
          </p14:sldIdLst>
        </p14:section>
        <p14:section name="BAB II - Tata Kelola Wakaf berdasarkan UU dan Peraturan Lainnya" id="{9D5B8651-59D0-41EA-866A-DEFCEA7165D3}">
          <p14:sldIdLst>
            <p14:sldId id="306"/>
            <p14:sldId id="307"/>
          </p14:sldIdLst>
        </p14:section>
        <p14:section name="BAB III - Tata Kelola Wakaf Berbasis Teknologi" id="{59B61F31-45DC-4B6B-BB13-A925DCA9BD8A}">
          <p14:sldIdLst>
            <p14:sldId id="309"/>
            <p14:sldId id="318"/>
            <p14:sldId id="319"/>
          </p14:sldIdLst>
        </p14:section>
        <p14:section name="Penutup" id="{D6E0A118-E7C2-4CC4-8364-46408A5D54B0}">
          <p14:sldIdLst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D44B"/>
    <a:srgbClr val="FFE697"/>
    <a:srgbClr val="262626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Tanpa Gaya, Kisi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4641" autoAdjust="0"/>
  </p:normalViewPr>
  <p:slideViewPr>
    <p:cSldViewPr snapToGrid="0" showGuides="1">
      <p:cViewPr varScale="1">
        <p:scale>
          <a:sx n="82" d="100"/>
          <a:sy n="82" d="100"/>
        </p:scale>
        <p:origin x="-7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FEB5B-22A7-44F9-82C0-1EE52FEE3352}" type="datetimeFigureOut">
              <a:rPr lang="id-ID" smtClean="0"/>
              <a:t>3/27/24</a:t>
            </a:fld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FE66-C5D4-4EB3-9528-AC85F1C0A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790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FE66-C5D4-4EB3-9528-AC85F1C0A30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84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FE66-C5D4-4EB3-9528-AC85F1C0A30F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114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FE66-C5D4-4EB3-9528-AC85F1C0A30F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46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FE66-C5D4-4EB3-9528-AC85F1C0A30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563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FE66-C5D4-4EB3-9528-AC85F1C0A30F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438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AA78783E-CC07-C3D2-1BDA-497860C19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 dirty="0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xmlns="" id="{34F0B722-D51C-554B-7CE5-8DED6BE05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Klik untuk mengedit gaya </a:t>
            </a:r>
            <a:r>
              <a:rPr lang="id-ID" dirty="0" err="1"/>
              <a:t>subjudul</a:t>
            </a:r>
            <a:r>
              <a:rPr lang="id-ID" dirty="0"/>
              <a:t>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50681616-BC13-53CE-EED0-7E7AEFC6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3/27/24</a:t>
            </a:fld>
            <a:endParaRPr lang="id-ID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DAB81AE6-E8BA-6342-895F-E18D6D91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C9F1C28A-92A4-F9BE-2624-23307CC7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70732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B9D0863-0E4D-8086-FD67-3ADCD92D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xmlns="" id="{C9AC351F-7CE1-6913-F021-A5818F05E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036CEBAC-FF5D-6876-E531-184D72FD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3/27/24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76DC218D-B5C2-E5AA-4097-FE973708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2C204CC4-0B89-51D7-57DE-3960F170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827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xmlns="" id="{F021867A-B84A-6B0D-7420-EF7165BD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xmlns="" id="{6939F72B-7B36-BB7B-8FA0-08C1DCBEA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D30902DF-445F-F51A-7568-2588CF69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3/27/24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77121ADA-A94D-603B-B873-BD411C7A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1252C75A-9402-BB0E-DF61-D531937A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45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7F26F35F-B8C5-D6D9-E02C-18E459C5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E50D96EB-7334-23D1-D86C-D298AB750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9DCEFAB4-2965-238E-A090-7EC95C75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3/27/24</a:t>
            </a:fld>
            <a:endParaRPr lang="id-ID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EE3CB67E-311F-28F5-73A7-0637AE67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47DAA347-54A4-9F2E-AF58-B145055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06100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2888946A-CB86-578D-94AC-4C2F1724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5D400263-F1D6-952A-3FBF-5384D974C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87EFB436-460F-A1CD-7B2C-DCE9C3FF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3/27/24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2AE6F155-B099-3580-3DDC-A736DA1F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8A5114A9-DA0C-589A-E36B-7770DBC4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67214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D319BC18-327E-FF3F-722F-EF576BC5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ED3297FE-5809-1CE7-4706-F4B204DDB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xmlns="" id="{8B7E3C66-64A8-1D30-FC32-51B79386C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xmlns="" id="{CAB8E7AA-D995-C490-525F-ADD09F58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3/27/24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xmlns="" id="{5E63C0BE-6C51-6D48-587C-3E110A46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xmlns="" id="{6AED341C-DAD8-C039-B634-3BAF0377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186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A24A44EE-F5AF-5C2F-131F-05D3D4B5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503D7252-DD19-7736-CC73-6FE760B33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xmlns="" id="{19CDA95D-FC9A-ED09-DCE3-91FDCEB2C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xmlns="" id="{69E69477-9548-5FF2-7FE2-921178D32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xmlns="" id="{C04F90B9-B92B-DEFC-7FFD-171AABFA0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xmlns="" id="{82A159DF-C060-E9F2-5C7F-15FC2228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3/27/24</a:t>
            </a:fld>
            <a:endParaRPr lang="id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xmlns="" id="{03F9D21C-7931-1EDF-2CD2-46A61EE3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xmlns="" id="{E7B6C34E-3E59-62CE-F740-A926FF48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69892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959428CC-B8AF-9F23-03CC-7A63029A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xmlns="" id="{D2AE64C3-353C-CCBE-EBEB-CC5AD31C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3/27/24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xmlns="" id="{32AE368B-6720-7A99-AD77-86CEBF5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xmlns="" id="{C7F73470-D468-8D90-0033-CB9DA8FF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3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xmlns="" id="{0AF27BA8-A280-C54C-9086-E9029B02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3/27/24</a:t>
            </a:fld>
            <a:endParaRPr lang="id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xmlns="" id="{A7AE06F9-24B5-3750-72C2-121982AC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xmlns="" id="{F11F30D6-18AC-9323-487F-FE301A25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374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A0CFCB4C-82AA-D026-C8D6-54E911DE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AA702F45-D05B-D5E3-4CB0-1B3BFE969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xmlns="" id="{8EA54C89-6BBF-9319-7219-F34AD2A87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xmlns="" id="{317F0632-53D3-392E-6B6A-2D1142AF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3/27/24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xmlns="" id="{034CCECB-C95D-A155-CB41-90D1A6DC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xmlns="" id="{27AAA866-4F52-38EF-FCF8-77917636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013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316AAD43-B646-1282-A0CF-71573E7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xmlns="" id="{1E7EDA86-972F-EF5F-AF82-11642E439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xmlns="" id="{9FD5B00F-D49E-72B9-6766-BB181F584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xmlns="" id="{1097F6E3-F339-B98D-60E6-082DA1F3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3/27/24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xmlns="" id="{C4ECEDEF-8F75-FC71-27E9-96C67B24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xmlns="" id="{A9956918-921C-CDEB-73BC-093582F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954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xmlns="" id="{DF481398-B99A-8E39-F3C4-8C48B452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E12C5EA5-F1F5-B9CE-842B-60BB9B97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F4389CEC-7343-EA9F-C894-56A895676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D971-DA03-4DE7-AF98-6C4BB56EDB0C}" type="datetimeFigureOut">
              <a:rPr lang="id-ID" smtClean="0"/>
              <a:t>3/27/24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A9A463B4-6FB5-25C1-4164-2441C2953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4362EDFF-B97C-A2B0-A694-D164676AB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xmlns="" id="{168BC113-A70F-33F8-AD51-6811C72FC24C}"/>
              </a:ext>
            </a:extLst>
          </p:cNvPr>
          <p:cNvSpPr/>
          <p:nvPr userDrawn="1"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9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7E1342B4-F0D3-A751-5A6F-918054E9C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501" y="307464"/>
            <a:ext cx="5652711" cy="339427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5400" b="1" dirty="0" err="1">
                <a:latin typeface="Wremena" panose="02000000000000000000" pitchFamily="50" charset="0"/>
                <a:ea typeface="Wremena" panose="02000000000000000000" pitchFamily="50" charset="0"/>
              </a:rPr>
              <a:t>Manajemen</a:t>
            </a:r>
            <a:r>
              <a:rPr lang="en-US" sz="5400" b="1" dirty="0">
                <a:latin typeface="Wremena" panose="02000000000000000000" pitchFamily="50" charset="0"/>
                <a:ea typeface="Wremena" panose="02000000000000000000" pitchFamily="50" charset="0"/>
              </a:rPr>
              <a:t> </a:t>
            </a:r>
            <a:r>
              <a:rPr lang="en-US" sz="5400" b="1" dirty="0" err="1">
                <a:latin typeface="Wremena" panose="02000000000000000000" pitchFamily="50" charset="0"/>
                <a:ea typeface="Wremena" panose="02000000000000000000" pitchFamily="50" charset="0"/>
              </a:rPr>
              <a:t>Risiko</a:t>
            </a:r>
            <a:r>
              <a:rPr lang="en-US" sz="5400" b="1" dirty="0">
                <a:latin typeface="Wremena" panose="02000000000000000000" pitchFamily="50" charset="0"/>
                <a:ea typeface="Wremena" panose="02000000000000000000" pitchFamily="50" charset="0"/>
              </a:rPr>
              <a:t> Lembaga Zakat dan </a:t>
            </a:r>
            <a:r>
              <a:rPr lang="en-US" sz="5400" b="1" dirty="0" err="1">
                <a:latin typeface="Wremena" panose="02000000000000000000" pitchFamily="50" charset="0"/>
                <a:ea typeface="Wremena" panose="02000000000000000000" pitchFamily="50" charset="0"/>
              </a:rPr>
              <a:t>Wakaf</a:t>
            </a:r>
            <a:endParaRPr lang="id-ID" sz="5400" b="1" dirty="0">
              <a:latin typeface="Wremena" panose="02000000000000000000" pitchFamily="50" charset="0"/>
              <a:ea typeface="Wremena" panose="02000000000000000000" pitchFamily="50" charset="0"/>
            </a:endParaRP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xmlns="" id="{CCF1F9E7-26B9-ADB1-541D-93B9A1FE6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025956"/>
            <a:ext cx="4098587" cy="8070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Oleh: </a:t>
            </a:r>
            <a:r>
              <a:rPr lang="en-US" b="1" dirty="0"/>
              <a:t>Prof. Dr. Tika </a:t>
            </a:r>
            <a:r>
              <a:rPr lang="en-US" b="1" dirty="0" err="1"/>
              <a:t>Widiastuti</a:t>
            </a:r>
            <a:r>
              <a:rPr lang="en-US" b="1" dirty="0"/>
              <a:t>, S.E., </a:t>
            </a:r>
            <a:r>
              <a:rPr lang="en-US" b="1" dirty="0" err="1"/>
              <a:t>M.Si</a:t>
            </a:r>
            <a:r>
              <a:rPr lang="en-US" b="1" dirty="0"/>
              <a:t>.</a:t>
            </a:r>
            <a:endParaRPr lang="id-ID" b="1" dirty="0"/>
          </a:p>
        </p:txBody>
      </p:sp>
      <p:sp>
        <p:nvSpPr>
          <p:cNvPr id="4" name="Subjudul 2">
            <a:extLst>
              <a:ext uri="{FF2B5EF4-FFF2-40B4-BE49-F238E27FC236}">
                <a16:creationId xmlns:a16="http://schemas.microsoft.com/office/drawing/2014/main" xmlns="" id="{99BD7399-F276-1306-34C4-ED18F99AB6E8}"/>
              </a:ext>
            </a:extLst>
          </p:cNvPr>
          <p:cNvSpPr txBox="1">
            <a:spLocks/>
          </p:cNvSpPr>
          <p:nvPr/>
        </p:nvSpPr>
        <p:spPr>
          <a:xfrm>
            <a:off x="1066800" y="4058609"/>
            <a:ext cx="2600529" cy="893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err="1">
                <a:latin typeface="DM Sans" pitchFamily="2" charset="0"/>
              </a:rPr>
              <a:t>Microcredential</a:t>
            </a:r>
            <a:r>
              <a:rPr lang="en-US" i="1" dirty="0">
                <a:latin typeface="DM Sans" pitchFamily="2" charset="0"/>
              </a:rPr>
              <a:t> Workshop</a:t>
            </a:r>
            <a:endParaRPr lang="id-ID" i="1" dirty="0">
              <a:latin typeface="DM Sans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B460620-F8E6-AA63-73E8-C995D4E2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19" b="7319"/>
          <a:stretch/>
        </p:blipFill>
        <p:spPr bwMode="auto">
          <a:xfrm>
            <a:off x="6852213" y="0"/>
            <a:ext cx="5339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18808610-DAD2-8898-3567-E54919AAC598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2473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sp>
        <p:nvSpPr>
          <p:cNvPr id="3" name="Persegi Panjang 2">
            <a:extLst>
              <a:ext uri="{FF2B5EF4-FFF2-40B4-BE49-F238E27FC236}">
                <a16:creationId xmlns:a16="http://schemas.microsoft.com/office/drawing/2014/main" xmlns="" id="{A3B0416D-F1F0-6337-AC76-9EE1B9628FCE}"/>
              </a:ext>
            </a:extLst>
          </p:cNvPr>
          <p:cNvSpPr/>
          <p:nvPr/>
        </p:nvSpPr>
        <p:spPr>
          <a:xfrm>
            <a:off x="848360" y="1690688"/>
            <a:ext cx="842139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xmlns="" id="{7B486285-7788-A114-6606-CC66F57B414D}"/>
              </a:ext>
            </a:extLst>
          </p:cNvPr>
          <p:cNvSpPr/>
          <p:nvPr/>
        </p:nvSpPr>
        <p:spPr>
          <a:xfrm>
            <a:off x="1690499" y="1690688"/>
            <a:ext cx="6579741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xmlns="" id="{5E9BAE72-8980-4A12-7C2D-D2E5012DBADA}"/>
              </a:ext>
            </a:extLst>
          </p:cNvPr>
          <p:cNvSpPr txBox="1"/>
          <p:nvPr/>
        </p:nvSpPr>
        <p:spPr>
          <a:xfrm>
            <a:off x="1830854" y="1878137"/>
            <a:ext cx="56318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Konsep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Manajemen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Risiko</a:t>
            </a:r>
            <a:endParaRPr lang="id-ID" sz="3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xmlns="" id="{436A5272-3865-6DAA-04C0-892057932E72}"/>
              </a:ext>
            </a:extLst>
          </p:cNvPr>
          <p:cNvSpPr/>
          <p:nvPr/>
        </p:nvSpPr>
        <p:spPr>
          <a:xfrm>
            <a:off x="848360" y="2847905"/>
            <a:ext cx="842139" cy="13569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xmlns="" id="{04373F0E-65DC-BA81-E83F-ED71CCB500DE}"/>
              </a:ext>
            </a:extLst>
          </p:cNvPr>
          <p:cNvSpPr/>
          <p:nvPr/>
        </p:nvSpPr>
        <p:spPr>
          <a:xfrm>
            <a:off x="1680339" y="2847905"/>
            <a:ext cx="6579741" cy="1357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xmlns="" id="{A72D3C45-3A30-57B1-8C6B-34C11C35020C}"/>
              </a:ext>
            </a:extLst>
          </p:cNvPr>
          <p:cNvSpPr txBox="1"/>
          <p:nvPr/>
        </p:nvSpPr>
        <p:spPr>
          <a:xfrm>
            <a:off x="1820695" y="2941629"/>
            <a:ext cx="6184191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Risiko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Reputasi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dan Citra Lembaga</a:t>
            </a:r>
            <a:endParaRPr lang="id-ID" sz="3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xmlns="" id="{D2524B11-248B-493E-FA29-059609C883B2}"/>
              </a:ext>
            </a:extLst>
          </p:cNvPr>
          <p:cNvSpPr/>
          <p:nvPr/>
        </p:nvSpPr>
        <p:spPr>
          <a:xfrm>
            <a:off x="848360" y="4356280"/>
            <a:ext cx="842139" cy="1526359"/>
          </a:xfrm>
          <a:prstGeom prst="rect">
            <a:avLst/>
          </a:prstGeom>
          <a:solidFill>
            <a:srgbClr val="FFD44B"/>
          </a:solidFill>
          <a:ln w="28575">
            <a:solidFill>
              <a:srgbClr val="262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id-ID" sz="5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xmlns="" id="{FF26678B-D853-00F6-1374-A2486C3D12B9}"/>
              </a:ext>
            </a:extLst>
          </p:cNvPr>
          <p:cNvSpPr/>
          <p:nvPr/>
        </p:nvSpPr>
        <p:spPr>
          <a:xfrm>
            <a:off x="1690499" y="4356280"/>
            <a:ext cx="6579741" cy="1526359"/>
          </a:xfrm>
          <a:prstGeom prst="rect">
            <a:avLst/>
          </a:prstGeom>
          <a:solidFill>
            <a:schemeClr val="bg1"/>
          </a:solidFill>
          <a:ln w="28575">
            <a:solidFill>
              <a:srgbClr val="262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0" name="Kotak Teks 19">
            <a:extLst>
              <a:ext uri="{FF2B5EF4-FFF2-40B4-BE49-F238E27FC236}">
                <a16:creationId xmlns:a16="http://schemas.microsoft.com/office/drawing/2014/main" xmlns="" id="{48C4C502-60BF-1E7E-D779-BAB113834F01}"/>
              </a:ext>
            </a:extLst>
          </p:cNvPr>
          <p:cNvSpPr txBox="1"/>
          <p:nvPr/>
        </p:nvSpPr>
        <p:spPr>
          <a:xfrm>
            <a:off x="1878113" y="4549293"/>
            <a:ext cx="61841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Risiko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uzakki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Wakif</a:t>
            </a:r>
            <a:endParaRPr lang="id-ID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4" name="Persegi Panjang 23">
            <a:extLst>
              <a:ext uri="{FF2B5EF4-FFF2-40B4-BE49-F238E27FC236}">
                <a16:creationId xmlns:a16="http://schemas.microsoft.com/office/drawing/2014/main" xmlns="" id="{139E4917-A6DE-A41D-8230-B24F6E2B936D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06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70F4EAB3-617E-652B-1265-0A0A27C8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2" y="395241"/>
            <a:ext cx="10515600" cy="1325563"/>
          </a:xfrm>
        </p:spPr>
        <p:txBody>
          <a:bodyPr/>
          <a:lstStyle/>
          <a:p>
            <a:r>
              <a:rPr lang="en-US" b="1" dirty="0" err="1"/>
              <a:t>Risiko</a:t>
            </a:r>
            <a:r>
              <a:rPr lang="en-US" b="1" dirty="0"/>
              <a:t> </a:t>
            </a:r>
            <a:r>
              <a:rPr lang="en-US" b="1" dirty="0" err="1"/>
              <a:t>M</a:t>
            </a:r>
            <a:r>
              <a:rPr lang="en-US" b="1" dirty="0" err="1" smtClean="0"/>
              <a:t>uzakki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Wakif</a:t>
            </a:r>
            <a:endParaRPr lang="id-ID" b="1" dirty="0"/>
          </a:p>
        </p:txBody>
      </p:sp>
      <p:sp>
        <p:nvSpPr>
          <p:cNvPr id="12" name="Kotak Teks 11">
            <a:extLst>
              <a:ext uri="{FF2B5EF4-FFF2-40B4-BE49-F238E27FC236}">
                <a16:creationId xmlns:a16="http://schemas.microsoft.com/office/drawing/2014/main" xmlns="" id="{52555793-AECB-2715-81C3-F0877F11F1BC}"/>
              </a:ext>
            </a:extLst>
          </p:cNvPr>
          <p:cNvSpPr txBox="1"/>
          <p:nvPr/>
        </p:nvSpPr>
        <p:spPr>
          <a:xfrm>
            <a:off x="0" y="6488668"/>
            <a:ext cx="5466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333333"/>
                </a:solidFill>
                <a:effectLst/>
              </a:rPr>
              <a:t>Referensi</a:t>
            </a:r>
            <a:r>
              <a:rPr lang="en-US" b="0" i="0" dirty="0">
                <a:solidFill>
                  <a:srgbClr val="333333"/>
                </a:solidFill>
                <a:effectLst/>
              </a:rPr>
              <a:t>: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Kementrian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Agama RI 2024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D680321-6C2A-849E-D5C3-01DF315514C7}"/>
              </a:ext>
            </a:extLst>
          </p:cNvPr>
          <p:cNvCxnSpPr/>
          <p:nvPr/>
        </p:nvCxnSpPr>
        <p:spPr>
          <a:xfrm>
            <a:off x="481263" y="1467853"/>
            <a:ext cx="110449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Persegi Panjang: Sudut Lengkung 4">
            <a:extLst>
              <a:ext uri="{FF2B5EF4-FFF2-40B4-BE49-F238E27FC236}">
                <a16:creationId xmlns:a16="http://schemas.microsoft.com/office/drawing/2014/main" xmlns="" id="{592766D7-5128-044A-6F1B-41DCB3636358}"/>
              </a:ext>
            </a:extLst>
          </p:cNvPr>
          <p:cNvSpPr/>
          <p:nvPr/>
        </p:nvSpPr>
        <p:spPr>
          <a:xfrm>
            <a:off x="293453" y="2609522"/>
            <a:ext cx="2955073" cy="2304345"/>
          </a:xfrm>
          <a:prstGeom prst="roundRect">
            <a:avLst>
              <a:gd name="adj" fmla="val 6350"/>
            </a:avLst>
          </a:prstGeom>
          <a:solidFill>
            <a:srgbClr val="FFD4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ampungan Konten 2">
            <a:extLst>
              <a:ext uri="{FF2B5EF4-FFF2-40B4-BE49-F238E27FC236}">
                <a16:creationId xmlns:a16="http://schemas.microsoft.com/office/drawing/2014/main" xmlns="" id="{4E826B51-A04E-8CC9-A996-783F0B9B2AE7}"/>
              </a:ext>
            </a:extLst>
          </p:cNvPr>
          <p:cNvSpPr txBox="1">
            <a:spLocks/>
          </p:cNvSpPr>
          <p:nvPr/>
        </p:nvSpPr>
        <p:spPr>
          <a:xfrm>
            <a:off x="293453" y="2761110"/>
            <a:ext cx="2788423" cy="1002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/>
              <a:t>Maraknya</a:t>
            </a:r>
            <a:r>
              <a:rPr lang="en-US" sz="2400" b="1" dirty="0"/>
              <a:t> </a:t>
            </a:r>
            <a:r>
              <a:rPr lang="en-US" sz="2400" b="1" dirty="0" err="1"/>
              <a:t>publikasi</a:t>
            </a:r>
            <a:r>
              <a:rPr lang="en-US" sz="2400" b="1" dirty="0"/>
              <a:t> </a:t>
            </a:r>
            <a:r>
              <a:rPr lang="en-US" sz="2400" b="1" dirty="0" err="1" smtClean="0"/>
              <a:t>negatif</a:t>
            </a:r>
            <a:r>
              <a:rPr lang="en-US" sz="2400" b="1" dirty="0" smtClean="0"/>
              <a:t> </a:t>
            </a:r>
            <a:r>
              <a:rPr lang="en-US" sz="2400" b="1" dirty="0" err="1"/>
              <a:t>penyalahgunaan</a:t>
            </a:r>
            <a:r>
              <a:rPr lang="en-US" sz="2400" b="1" dirty="0"/>
              <a:t> zakat dan </a:t>
            </a:r>
            <a:r>
              <a:rPr lang="en-US" sz="2400" b="1" dirty="0" err="1"/>
              <a:t>wakaf</a:t>
            </a:r>
            <a:endParaRPr lang="id-ID" sz="2400" b="1" dirty="0"/>
          </a:p>
        </p:txBody>
      </p:sp>
      <p:sp>
        <p:nvSpPr>
          <p:cNvPr id="21" name="Persegi Panjang: Sudut Lengkung 4">
            <a:extLst>
              <a:ext uri="{FF2B5EF4-FFF2-40B4-BE49-F238E27FC236}">
                <a16:creationId xmlns:a16="http://schemas.microsoft.com/office/drawing/2014/main" xmlns="" id="{0AA21F7C-6E51-66C1-4DFF-8AB85D785926}"/>
              </a:ext>
            </a:extLst>
          </p:cNvPr>
          <p:cNvSpPr/>
          <p:nvPr/>
        </p:nvSpPr>
        <p:spPr>
          <a:xfrm>
            <a:off x="4352449" y="2540465"/>
            <a:ext cx="2955073" cy="2304345"/>
          </a:xfrm>
          <a:prstGeom prst="roundRect">
            <a:avLst>
              <a:gd name="adj" fmla="val 6350"/>
            </a:avLst>
          </a:prstGeom>
          <a:solidFill>
            <a:srgbClr val="FFD4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Persegi Panjang: Sudut Lengkung 4">
            <a:extLst>
              <a:ext uri="{FF2B5EF4-FFF2-40B4-BE49-F238E27FC236}">
                <a16:creationId xmlns:a16="http://schemas.microsoft.com/office/drawing/2014/main" xmlns="" id="{BE412369-752B-B28D-ECEA-B408B6283046}"/>
              </a:ext>
            </a:extLst>
          </p:cNvPr>
          <p:cNvSpPr/>
          <p:nvPr/>
        </p:nvSpPr>
        <p:spPr>
          <a:xfrm>
            <a:off x="8411445" y="2540465"/>
            <a:ext cx="2955073" cy="2304345"/>
          </a:xfrm>
          <a:prstGeom prst="roundRect">
            <a:avLst>
              <a:gd name="adj" fmla="val 6350"/>
            </a:avLst>
          </a:prstGeom>
          <a:solidFill>
            <a:srgbClr val="FFD4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Tampungan Konten 2">
            <a:extLst>
              <a:ext uri="{FF2B5EF4-FFF2-40B4-BE49-F238E27FC236}">
                <a16:creationId xmlns:a16="http://schemas.microsoft.com/office/drawing/2014/main" xmlns="" id="{DF6534BB-E418-CA9A-D65D-B2F52B1B41CA}"/>
              </a:ext>
            </a:extLst>
          </p:cNvPr>
          <p:cNvSpPr txBox="1">
            <a:spLocks/>
          </p:cNvSpPr>
          <p:nvPr/>
        </p:nvSpPr>
        <p:spPr>
          <a:xfrm>
            <a:off x="4490469" y="2746625"/>
            <a:ext cx="2695416" cy="1002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/>
              <a:t>Krisis</a:t>
            </a:r>
            <a:r>
              <a:rPr lang="en-US" sz="2400" b="1" dirty="0"/>
              <a:t> </a:t>
            </a:r>
            <a:r>
              <a:rPr lang="en-US" sz="2400" b="1" dirty="0" err="1"/>
              <a:t>kepercayaan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Lembaga ZISWAF</a:t>
            </a:r>
            <a:endParaRPr lang="id-ID" sz="2400" b="1" dirty="0"/>
          </a:p>
        </p:txBody>
      </p:sp>
      <p:sp>
        <p:nvSpPr>
          <p:cNvPr id="26" name="Tampungan Konten 2">
            <a:extLst>
              <a:ext uri="{FF2B5EF4-FFF2-40B4-BE49-F238E27FC236}">
                <a16:creationId xmlns:a16="http://schemas.microsoft.com/office/drawing/2014/main" xmlns="" id="{EAF3E5FD-F643-4ECD-264A-DA1AD8EAD86D}"/>
              </a:ext>
            </a:extLst>
          </p:cNvPr>
          <p:cNvSpPr txBox="1">
            <a:spLocks/>
          </p:cNvSpPr>
          <p:nvPr/>
        </p:nvSpPr>
        <p:spPr>
          <a:xfrm>
            <a:off x="8898379" y="3102284"/>
            <a:ext cx="2257242" cy="1002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/>
              <a:t>Kehilangan</a:t>
            </a:r>
            <a:r>
              <a:rPr lang="en-US" sz="2400" b="1" dirty="0"/>
              <a:t> </a:t>
            </a:r>
            <a:r>
              <a:rPr lang="en-US" sz="2400" b="1" dirty="0" err="1"/>
              <a:t>muzakki</a:t>
            </a:r>
            <a:r>
              <a:rPr lang="en-US" sz="2400" b="1" dirty="0"/>
              <a:t> dan wakif</a:t>
            </a:r>
            <a:endParaRPr lang="id-ID" sz="2400" b="1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2AB92B6D-B959-C9CB-FD54-E6C2E1687262}"/>
              </a:ext>
            </a:extLst>
          </p:cNvPr>
          <p:cNvSpPr/>
          <p:nvPr/>
        </p:nvSpPr>
        <p:spPr>
          <a:xfrm>
            <a:off x="3248526" y="3749077"/>
            <a:ext cx="1103923" cy="17399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E441F475-8E49-4A10-287F-09B0D736E00E}"/>
              </a:ext>
            </a:extLst>
          </p:cNvPr>
          <p:cNvSpPr/>
          <p:nvPr/>
        </p:nvSpPr>
        <p:spPr>
          <a:xfrm>
            <a:off x="7307522" y="3692637"/>
            <a:ext cx="1103923" cy="17399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4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21" grpId="0" animBg="1"/>
      <p:bldP spid="22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70F4EAB3-617E-652B-1265-0A0A27C8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2" y="178388"/>
            <a:ext cx="10515600" cy="472173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Risiko</a:t>
            </a:r>
            <a:r>
              <a:rPr lang="en-US" sz="3200" b="1" dirty="0"/>
              <a:t> </a:t>
            </a:r>
            <a:r>
              <a:rPr lang="en-US" sz="3200" b="1" dirty="0" err="1"/>
              <a:t>M</a:t>
            </a:r>
            <a:r>
              <a:rPr lang="en-US" sz="3200" b="1" dirty="0" err="1" smtClean="0"/>
              <a:t>uzakki</a:t>
            </a:r>
            <a:r>
              <a:rPr lang="en-US" sz="3200" b="1" dirty="0" smtClean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 smtClean="0"/>
              <a:t>Wakif</a:t>
            </a:r>
            <a:endParaRPr lang="id-ID" sz="3200" b="1" dirty="0"/>
          </a:p>
        </p:txBody>
      </p:sp>
      <p:sp>
        <p:nvSpPr>
          <p:cNvPr id="12" name="Kotak Teks 11">
            <a:extLst>
              <a:ext uri="{FF2B5EF4-FFF2-40B4-BE49-F238E27FC236}">
                <a16:creationId xmlns:a16="http://schemas.microsoft.com/office/drawing/2014/main" xmlns="" id="{52555793-AECB-2715-81C3-F0877F11F1BC}"/>
              </a:ext>
            </a:extLst>
          </p:cNvPr>
          <p:cNvSpPr txBox="1"/>
          <p:nvPr/>
        </p:nvSpPr>
        <p:spPr>
          <a:xfrm>
            <a:off x="0" y="6488668"/>
            <a:ext cx="5466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333333"/>
                </a:solidFill>
                <a:effectLst/>
              </a:rPr>
              <a:t>Referensi</a:t>
            </a:r>
            <a:r>
              <a:rPr lang="en-US" b="0" i="0" dirty="0">
                <a:solidFill>
                  <a:srgbClr val="333333"/>
                </a:solidFill>
                <a:effectLst/>
              </a:rPr>
              <a:t>: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Kementrian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Agama RI 2024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D680321-6C2A-849E-D5C3-01DF315514C7}"/>
              </a:ext>
            </a:extLst>
          </p:cNvPr>
          <p:cNvCxnSpPr/>
          <p:nvPr/>
        </p:nvCxnSpPr>
        <p:spPr>
          <a:xfrm>
            <a:off x="512237" y="739844"/>
            <a:ext cx="110449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Screen Shot 2024-03-27 at 10.43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23" y="5224025"/>
            <a:ext cx="8960509" cy="1266367"/>
          </a:xfrm>
          <a:prstGeom prst="rect">
            <a:avLst/>
          </a:prstGeom>
        </p:spPr>
      </p:pic>
      <p:pic>
        <p:nvPicPr>
          <p:cNvPr id="4" name="Picture 3" descr="Screen Shot 2024-03-27 at 10.44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2" y="872851"/>
            <a:ext cx="79121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00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xmlns="" id="{3693714F-1013-AD59-DBE6-E51D67E3FEA8}"/>
              </a:ext>
            </a:extLst>
          </p:cNvPr>
          <p:cNvSpPr txBox="1"/>
          <p:nvPr/>
        </p:nvSpPr>
        <p:spPr>
          <a:xfrm>
            <a:off x="1675052" y="3679983"/>
            <a:ext cx="8841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+mj-lt"/>
              </a:rPr>
              <a:t>Terima</a:t>
            </a:r>
            <a:r>
              <a:rPr lang="en-US" sz="6600" b="1" dirty="0">
                <a:latin typeface="+mj-lt"/>
              </a:rPr>
              <a:t> Kasih Banyak</a:t>
            </a:r>
            <a:endParaRPr lang="id-ID" sz="6600" b="1" dirty="0">
              <a:latin typeface="+mj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EE35685-2D0E-0AF8-C251-20CAD6ED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61" b="30161"/>
          <a:stretch/>
        </p:blipFill>
        <p:spPr bwMode="auto">
          <a:xfrm>
            <a:off x="1" y="0"/>
            <a:ext cx="12192000" cy="27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Kotak Teks 14">
            <a:extLst>
              <a:ext uri="{FF2B5EF4-FFF2-40B4-BE49-F238E27FC236}">
                <a16:creationId xmlns:a16="http://schemas.microsoft.com/office/drawing/2014/main" xmlns="" id="{80400684-B346-99EE-DB52-DEAA964350DB}"/>
              </a:ext>
            </a:extLst>
          </p:cNvPr>
          <p:cNvSpPr txBox="1"/>
          <p:nvPr/>
        </p:nvSpPr>
        <p:spPr>
          <a:xfrm>
            <a:off x="2374740" y="5888276"/>
            <a:ext cx="744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Assalamu’alaikum</a:t>
            </a:r>
            <a:r>
              <a:rPr lang="en-US" sz="2000" i="1" dirty="0"/>
              <a:t> </a:t>
            </a:r>
            <a:r>
              <a:rPr lang="en-US" sz="2000" i="1" dirty="0" err="1"/>
              <a:t>warahmatullah</a:t>
            </a:r>
            <a:r>
              <a:rPr lang="en-US" sz="2000" i="1" dirty="0"/>
              <a:t> </a:t>
            </a:r>
            <a:r>
              <a:rPr lang="en-US" sz="2000" i="1" dirty="0" err="1"/>
              <a:t>wabarakatuh</a:t>
            </a:r>
            <a:endParaRPr lang="id-ID" sz="2000" i="1" dirty="0"/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xmlns="" id="{BDF8A968-6215-4543-1518-5D7665B2DC6A}"/>
              </a:ext>
            </a:extLst>
          </p:cNvPr>
          <p:cNvSpPr txBox="1"/>
          <p:nvPr/>
        </p:nvSpPr>
        <p:spPr>
          <a:xfrm>
            <a:off x="4377610" y="3228945"/>
            <a:ext cx="343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Sekian</a:t>
            </a:r>
            <a:r>
              <a:rPr lang="en-US" sz="2000" dirty="0"/>
              <a:t>,</a:t>
            </a:r>
            <a:endParaRPr lang="id-ID" sz="2000" dirty="0"/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xmlns="" id="{2B4D6E42-0CE0-38ED-6BCF-8E68346948B1}"/>
              </a:ext>
            </a:extLst>
          </p:cNvPr>
          <p:cNvSpPr txBox="1"/>
          <p:nvPr/>
        </p:nvSpPr>
        <p:spPr>
          <a:xfrm>
            <a:off x="4377610" y="4838907"/>
            <a:ext cx="343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Barakallah</a:t>
            </a:r>
            <a:r>
              <a:rPr lang="en-US" sz="2000" i="1" dirty="0"/>
              <a:t> </a:t>
            </a:r>
            <a:r>
              <a:rPr lang="en-US" sz="2000" i="1" dirty="0" err="1"/>
              <a:t>fiikum</a:t>
            </a:r>
            <a:endParaRPr lang="id-ID" sz="2000" i="1" dirty="0"/>
          </a:p>
        </p:txBody>
      </p:sp>
    </p:spTree>
    <p:extLst>
      <p:ext uri="{BB962C8B-B14F-4D97-AF65-F5344CB8AC3E}">
        <p14:creationId xmlns:p14="http://schemas.microsoft.com/office/powerpoint/2010/main" val="2659785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44C9AE5C-DCEC-80D7-B198-C8E01B530970}"/>
              </a:ext>
            </a:extLst>
          </p:cNvPr>
          <p:cNvSpPr/>
          <p:nvPr/>
        </p:nvSpPr>
        <p:spPr>
          <a:xfrm>
            <a:off x="690880" y="0"/>
            <a:ext cx="4155440" cy="6553200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200" b="1" dirty="0"/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xmlns="" id="{B3B534C4-9082-C460-506A-660A7DE77958}"/>
              </a:ext>
            </a:extLst>
          </p:cNvPr>
          <p:cNvSpPr txBox="1"/>
          <p:nvPr/>
        </p:nvSpPr>
        <p:spPr>
          <a:xfrm>
            <a:off x="5547360" y="522402"/>
            <a:ext cx="567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Prof. Dr. Tika </a:t>
            </a:r>
            <a:r>
              <a:rPr lang="en-US" sz="2400" b="1" dirty="0" err="1">
                <a:latin typeface="+mj-lt"/>
              </a:rPr>
              <a:t>Widiastuti</a:t>
            </a:r>
            <a:r>
              <a:rPr lang="en-US" sz="2400" b="1" dirty="0">
                <a:latin typeface="+mj-lt"/>
              </a:rPr>
              <a:t>, S.E., </a:t>
            </a:r>
            <a:r>
              <a:rPr lang="en-US" sz="2400" b="1" dirty="0" err="1">
                <a:latin typeface="+mj-lt"/>
              </a:rPr>
              <a:t>M.Si</a:t>
            </a:r>
            <a:r>
              <a:rPr lang="en-US" sz="2400" b="1" dirty="0">
                <a:latin typeface="+mj-lt"/>
              </a:rPr>
              <a:t>.</a:t>
            </a:r>
            <a:endParaRPr lang="id-ID" sz="2400" b="1" dirty="0">
              <a:latin typeface="+mj-lt"/>
            </a:endParaRPr>
          </a:p>
        </p:txBody>
      </p:sp>
      <p:sp>
        <p:nvSpPr>
          <p:cNvPr id="3" name="Persegi Panjang: Sudut Lengkung 2">
            <a:extLst>
              <a:ext uri="{FF2B5EF4-FFF2-40B4-BE49-F238E27FC236}">
                <a16:creationId xmlns:a16="http://schemas.microsoft.com/office/drawing/2014/main" xmlns="" id="{98566373-CB04-8ECC-3B43-6EE746861AAE}"/>
              </a:ext>
            </a:extLst>
          </p:cNvPr>
          <p:cNvSpPr/>
          <p:nvPr/>
        </p:nvSpPr>
        <p:spPr>
          <a:xfrm>
            <a:off x="5821680" y="3291840"/>
            <a:ext cx="6553200" cy="614214"/>
          </a:xfrm>
          <a:prstGeom prst="roundRect">
            <a:avLst>
              <a:gd name="adj" fmla="val 10278"/>
            </a:avLst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</a:rPr>
              <a:t>Tetap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Terhubung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xmlns="" id="{8B5157D9-BFD7-DF7C-1F23-51A3C93E3B0D}"/>
              </a:ext>
            </a:extLst>
          </p:cNvPr>
          <p:cNvSpPr txBox="1"/>
          <p:nvPr/>
        </p:nvSpPr>
        <p:spPr>
          <a:xfrm>
            <a:off x="5821680" y="1136477"/>
            <a:ext cx="54051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Wakil </a:t>
            </a:r>
            <a:r>
              <a:rPr lang="en-US" sz="2100" b="1" dirty="0" err="1"/>
              <a:t>Dekan</a:t>
            </a:r>
            <a:r>
              <a:rPr lang="en-US" sz="2100" b="1" dirty="0"/>
              <a:t> </a:t>
            </a:r>
            <a:r>
              <a:rPr lang="en-US" sz="2100" b="1" dirty="0" smtClean="0"/>
              <a:t>I </a:t>
            </a:r>
            <a:r>
              <a:rPr lang="en-US" sz="2100" b="1" dirty="0" err="1"/>
              <a:t>Fakultas</a:t>
            </a:r>
            <a:r>
              <a:rPr lang="en-US" sz="2100" b="1" dirty="0"/>
              <a:t> </a:t>
            </a:r>
            <a:r>
              <a:rPr lang="en-US" sz="2100" b="1" dirty="0" err="1"/>
              <a:t>Vokasi</a:t>
            </a:r>
            <a:r>
              <a:rPr lang="en-US" sz="2100" dirty="0"/>
              <a:t>, Universitas </a:t>
            </a:r>
            <a:r>
              <a:rPr lang="en-US" sz="2100" dirty="0" err="1"/>
              <a:t>Airlangga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err="1"/>
              <a:t>Dosen</a:t>
            </a:r>
            <a:r>
              <a:rPr lang="en-US" sz="2100" b="1" dirty="0"/>
              <a:t> </a:t>
            </a:r>
            <a:r>
              <a:rPr lang="en-US" sz="2100" b="1" dirty="0" err="1"/>
              <a:t>Departemen</a:t>
            </a:r>
            <a:r>
              <a:rPr lang="en-US" sz="2100" b="1" dirty="0"/>
              <a:t> Ekonomi Syariah</a:t>
            </a:r>
            <a:r>
              <a:rPr lang="en-US" sz="2100" dirty="0"/>
              <a:t>, </a:t>
            </a:r>
            <a:r>
              <a:rPr lang="en-US" sz="2100" dirty="0" err="1"/>
              <a:t>Fakultas</a:t>
            </a:r>
            <a:r>
              <a:rPr lang="en-US" sz="2100" dirty="0"/>
              <a:t> Ekonomi dan </a:t>
            </a:r>
            <a:r>
              <a:rPr lang="en-US" sz="2100" dirty="0" err="1"/>
              <a:t>Bisnis</a:t>
            </a:r>
            <a:r>
              <a:rPr lang="en-US" sz="2100" dirty="0"/>
              <a:t>, Universitas </a:t>
            </a:r>
            <a:r>
              <a:rPr lang="en-US" sz="2100" dirty="0" err="1"/>
              <a:t>Airlangga</a:t>
            </a:r>
            <a:endParaRPr lang="id-ID" sz="21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077BD4A1-5849-857F-055B-7328D5742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33" y="4170610"/>
            <a:ext cx="477054" cy="4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ambar 7">
            <a:extLst>
              <a:ext uri="{FF2B5EF4-FFF2-40B4-BE49-F238E27FC236}">
                <a16:creationId xmlns:a16="http://schemas.microsoft.com/office/drawing/2014/main" xmlns="" id="{010DD029-B66D-C075-FDE0-BE6702A90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21654" t="7260" r="23630" b="6518"/>
          <a:stretch/>
        </p:blipFill>
        <p:spPr>
          <a:xfrm>
            <a:off x="5821680" y="4800460"/>
            <a:ext cx="721360" cy="757819"/>
          </a:xfrm>
          <a:prstGeom prst="rect">
            <a:avLst/>
          </a:prstGeom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C1E6D114-F17E-2A0C-73BD-C432FF47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18" y="5755968"/>
            <a:ext cx="434285" cy="3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Kotak Teks 8">
            <a:extLst>
              <a:ext uri="{FF2B5EF4-FFF2-40B4-BE49-F238E27FC236}">
                <a16:creationId xmlns:a16="http://schemas.microsoft.com/office/drawing/2014/main" xmlns="" id="{62CC755A-FB77-5D3B-A64C-2528D9B46324}"/>
              </a:ext>
            </a:extLst>
          </p:cNvPr>
          <p:cNvSpPr txBox="1"/>
          <p:nvPr/>
        </p:nvSpPr>
        <p:spPr>
          <a:xfrm>
            <a:off x="6543040" y="4178305"/>
            <a:ext cx="295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@tikawidiastuti</a:t>
            </a:r>
            <a:endParaRPr lang="id-ID" sz="2400" dirty="0"/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xmlns="" id="{05E1D8CF-CF52-69A3-8D0C-775A485FD083}"/>
              </a:ext>
            </a:extLst>
          </p:cNvPr>
          <p:cNvSpPr txBox="1"/>
          <p:nvPr/>
        </p:nvSpPr>
        <p:spPr>
          <a:xfrm>
            <a:off x="6543040" y="4948537"/>
            <a:ext cx="295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081233834897</a:t>
            </a:r>
            <a:endParaRPr lang="id-ID" sz="2400" dirty="0"/>
          </a:p>
        </p:txBody>
      </p:sp>
      <p:sp>
        <p:nvSpPr>
          <p:cNvPr id="11" name="Kotak Teks 10">
            <a:extLst>
              <a:ext uri="{FF2B5EF4-FFF2-40B4-BE49-F238E27FC236}">
                <a16:creationId xmlns:a16="http://schemas.microsoft.com/office/drawing/2014/main" xmlns="" id="{27286476-47A9-EC13-38F1-76759F3ECDA4}"/>
              </a:ext>
            </a:extLst>
          </p:cNvPr>
          <p:cNvSpPr txBox="1"/>
          <p:nvPr/>
        </p:nvSpPr>
        <p:spPr>
          <a:xfrm>
            <a:off x="6543040" y="5718770"/>
            <a:ext cx="451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</a:t>
            </a:r>
            <a:r>
              <a:rPr lang="en-US" sz="2000" dirty="0" err="1" smtClean="0"/>
              <a:t>ika.widiastuti@</a:t>
            </a:r>
            <a:r>
              <a:rPr lang="en-US" sz="2000" dirty="0" err="1"/>
              <a:t>feb.unair.ac.id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074996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xmlns="" id="{00D0D895-0C31-50CB-9586-E33894DAC44C}"/>
              </a:ext>
            </a:extLst>
          </p:cNvPr>
          <p:cNvGrpSpPr/>
          <p:nvPr/>
        </p:nvGrpSpPr>
        <p:grpSpPr>
          <a:xfrm>
            <a:off x="848360" y="1690688"/>
            <a:ext cx="7421880" cy="1005840"/>
            <a:chOff x="838200" y="1879600"/>
            <a:chExt cx="8864600" cy="1005840"/>
          </a:xfrm>
        </p:grpSpPr>
        <p:sp>
          <p:nvSpPr>
            <p:cNvPr id="3" name="Persegi Panjang 2">
              <a:extLst>
                <a:ext uri="{FF2B5EF4-FFF2-40B4-BE49-F238E27FC236}">
                  <a16:creationId xmlns:a16="http://schemas.microsoft.com/office/drawing/2014/main" xmlns="" id="{A3B0416D-F1F0-6337-AC76-9EE1B9628FCE}"/>
                </a:ext>
              </a:extLst>
            </p:cNvPr>
            <p:cNvSpPr/>
            <p:nvPr/>
          </p:nvSpPr>
          <p:spPr>
            <a:xfrm>
              <a:off x="838200" y="1879600"/>
              <a:ext cx="1005840" cy="1005840"/>
            </a:xfrm>
            <a:prstGeom prst="rect">
              <a:avLst/>
            </a:prstGeom>
            <a:solidFill>
              <a:srgbClr val="FFD44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solidFill>
                    <a:schemeClr val="tx1"/>
                  </a:solidFill>
                </a:rPr>
                <a:t>1</a:t>
              </a:r>
              <a:endParaRPr lang="id-ID" sz="50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Persegi Panjang 3">
              <a:extLst>
                <a:ext uri="{FF2B5EF4-FFF2-40B4-BE49-F238E27FC236}">
                  <a16:creationId xmlns:a16="http://schemas.microsoft.com/office/drawing/2014/main" xmlns="" id="{7B486285-7788-A114-6606-CC66F57B414D}"/>
                </a:ext>
              </a:extLst>
            </p:cNvPr>
            <p:cNvSpPr/>
            <p:nvPr/>
          </p:nvSpPr>
          <p:spPr>
            <a:xfrm>
              <a:off x="1844040" y="1879600"/>
              <a:ext cx="7858760" cy="10058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j-lt"/>
              </a:endParaRPr>
            </a:p>
          </p:txBody>
        </p:sp>
        <p:sp>
          <p:nvSpPr>
            <p:cNvPr id="5" name="Kotak Teks 4">
              <a:extLst>
                <a:ext uri="{FF2B5EF4-FFF2-40B4-BE49-F238E27FC236}">
                  <a16:creationId xmlns:a16="http://schemas.microsoft.com/office/drawing/2014/main" xmlns="" id="{5E9BAE72-8980-4A12-7C2D-D2E5012DBADA}"/>
                </a:ext>
              </a:extLst>
            </p:cNvPr>
            <p:cNvSpPr txBox="1"/>
            <p:nvPr/>
          </p:nvSpPr>
          <p:spPr>
            <a:xfrm>
              <a:off x="2011680" y="2067049"/>
              <a:ext cx="652169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+mj-lt"/>
                </a:rPr>
                <a:t>Konsep</a:t>
              </a:r>
              <a:r>
                <a:rPr lang="en-US" sz="3200" b="1" dirty="0">
                  <a:latin typeface="+mj-lt"/>
                </a:rPr>
                <a:t> </a:t>
              </a:r>
              <a:r>
                <a:rPr lang="en-US" sz="3200" b="1" dirty="0" err="1">
                  <a:latin typeface="+mj-lt"/>
                </a:rPr>
                <a:t>Manajemen</a:t>
              </a:r>
              <a:r>
                <a:rPr lang="en-US" sz="3200" b="1" dirty="0">
                  <a:latin typeface="+mj-lt"/>
                </a:rPr>
                <a:t> </a:t>
              </a:r>
              <a:r>
                <a:rPr lang="en-US" sz="3200" b="1" dirty="0" err="1">
                  <a:latin typeface="+mj-lt"/>
                </a:rPr>
                <a:t>Risiko</a:t>
              </a:r>
              <a:endParaRPr lang="id-ID" sz="3200" b="1" dirty="0">
                <a:latin typeface="+mj-lt"/>
              </a:endParaRP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:a16="http://schemas.microsoft.com/office/drawing/2014/main" xmlns="" id="{7A420EFC-5F40-7D92-6F1E-51CA51C3D9DA}"/>
              </a:ext>
            </a:extLst>
          </p:cNvPr>
          <p:cNvGrpSpPr/>
          <p:nvPr/>
        </p:nvGrpSpPr>
        <p:grpSpPr>
          <a:xfrm>
            <a:off x="838200" y="2847904"/>
            <a:ext cx="7555935" cy="1357001"/>
            <a:chOff x="838200" y="3036817"/>
            <a:chExt cx="9024714" cy="1357001"/>
          </a:xfrm>
        </p:grpSpPr>
        <p:sp>
          <p:nvSpPr>
            <p:cNvPr id="8" name="Persegi Panjang 7">
              <a:extLst>
                <a:ext uri="{FF2B5EF4-FFF2-40B4-BE49-F238E27FC236}">
                  <a16:creationId xmlns:a16="http://schemas.microsoft.com/office/drawing/2014/main" xmlns="" id="{436A5272-3865-6DAA-04C0-892057932E72}"/>
                </a:ext>
              </a:extLst>
            </p:cNvPr>
            <p:cNvSpPr/>
            <p:nvPr/>
          </p:nvSpPr>
          <p:spPr>
            <a:xfrm>
              <a:off x="838200" y="3036817"/>
              <a:ext cx="1005840" cy="1356999"/>
            </a:xfrm>
            <a:prstGeom prst="rect">
              <a:avLst/>
            </a:prstGeom>
            <a:solidFill>
              <a:srgbClr val="FFD44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solidFill>
                    <a:schemeClr val="tx1"/>
                  </a:solidFill>
                </a:rPr>
                <a:t>2</a:t>
              </a:r>
              <a:endParaRPr lang="id-ID" sz="5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Persegi Panjang 8">
              <a:extLst>
                <a:ext uri="{FF2B5EF4-FFF2-40B4-BE49-F238E27FC236}">
                  <a16:creationId xmlns:a16="http://schemas.microsoft.com/office/drawing/2014/main" xmlns="" id="{04373F0E-65DC-BA81-E83F-ED71CCB500DE}"/>
                </a:ext>
              </a:extLst>
            </p:cNvPr>
            <p:cNvSpPr/>
            <p:nvPr/>
          </p:nvSpPr>
          <p:spPr>
            <a:xfrm>
              <a:off x="1844040" y="3036818"/>
              <a:ext cx="7858760" cy="1357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j-lt"/>
              </a:endParaRPr>
            </a:p>
          </p:txBody>
        </p:sp>
        <p:sp>
          <p:nvSpPr>
            <p:cNvPr id="10" name="Kotak Teks 9">
              <a:extLst>
                <a:ext uri="{FF2B5EF4-FFF2-40B4-BE49-F238E27FC236}">
                  <a16:creationId xmlns:a16="http://schemas.microsoft.com/office/drawing/2014/main" xmlns="" id="{A72D3C45-3A30-57B1-8C6B-34C11C35020C}"/>
                </a:ext>
              </a:extLst>
            </p:cNvPr>
            <p:cNvSpPr txBox="1"/>
            <p:nvPr/>
          </p:nvSpPr>
          <p:spPr>
            <a:xfrm>
              <a:off x="2004154" y="3293715"/>
              <a:ext cx="78587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+mj-lt"/>
                </a:rPr>
                <a:t>Risiko</a:t>
              </a:r>
              <a:r>
                <a:rPr lang="en-US" sz="3200" b="1" dirty="0">
                  <a:latin typeface="+mj-lt"/>
                </a:rPr>
                <a:t> </a:t>
              </a:r>
              <a:r>
                <a:rPr lang="en-US" sz="3200" b="1" dirty="0" err="1">
                  <a:latin typeface="+mj-lt"/>
                </a:rPr>
                <a:t>Reputasi</a:t>
              </a:r>
              <a:r>
                <a:rPr lang="en-US" sz="3200" b="1" dirty="0">
                  <a:latin typeface="+mj-lt"/>
                </a:rPr>
                <a:t> dan Citra Lembaga</a:t>
              </a:r>
              <a:endParaRPr lang="id-ID" sz="3200" b="1" dirty="0">
                <a:latin typeface="+mj-lt"/>
              </a:endParaRPr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xmlns="" id="{640220DC-317D-9B33-E11E-D44C6AE349F1}"/>
              </a:ext>
            </a:extLst>
          </p:cNvPr>
          <p:cNvGrpSpPr/>
          <p:nvPr/>
        </p:nvGrpSpPr>
        <p:grpSpPr>
          <a:xfrm>
            <a:off x="848360" y="4356280"/>
            <a:ext cx="7421880" cy="1526359"/>
            <a:chOff x="838200" y="4686285"/>
            <a:chExt cx="8864600" cy="1005840"/>
          </a:xfrm>
        </p:grpSpPr>
        <p:sp>
          <p:nvSpPr>
            <p:cNvPr id="11" name="Persegi Panjang 10">
              <a:extLst>
                <a:ext uri="{FF2B5EF4-FFF2-40B4-BE49-F238E27FC236}">
                  <a16:creationId xmlns:a16="http://schemas.microsoft.com/office/drawing/2014/main" xmlns="" id="{D2524B11-248B-493E-FA29-059609C883B2}"/>
                </a:ext>
              </a:extLst>
            </p:cNvPr>
            <p:cNvSpPr/>
            <p:nvPr/>
          </p:nvSpPr>
          <p:spPr>
            <a:xfrm>
              <a:off x="838200" y="4686285"/>
              <a:ext cx="1005840" cy="1005840"/>
            </a:xfrm>
            <a:prstGeom prst="rect">
              <a:avLst/>
            </a:prstGeom>
            <a:solidFill>
              <a:srgbClr val="FFD44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solidFill>
                    <a:schemeClr val="tx1"/>
                  </a:solidFill>
                </a:rPr>
                <a:t>3</a:t>
              </a:r>
              <a:endParaRPr lang="id-ID" sz="5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Persegi Panjang 18">
              <a:extLst>
                <a:ext uri="{FF2B5EF4-FFF2-40B4-BE49-F238E27FC236}">
                  <a16:creationId xmlns:a16="http://schemas.microsoft.com/office/drawing/2014/main" xmlns="" id="{FF26678B-D853-00F6-1374-A2486C3D12B9}"/>
                </a:ext>
              </a:extLst>
            </p:cNvPr>
            <p:cNvSpPr/>
            <p:nvPr/>
          </p:nvSpPr>
          <p:spPr>
            <a:xfrm>
              <a:off x="1844040" y="4686285"/>
              <a:ext cx="7858760" cy="10058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+mj-lt"/>
              </a:endParaRPr>
            </a:p>
          </p:txBody>
        </p:sp>
        <p:sp>
          <p:nvSpPr>
            <p:cNvPr id="20" name="Kotak Teks 19">
              <a:extLst>
                <a:ext uri="{FF2B5EF4-FFF2-40B4-BE49-F238E27FC236}">
                  <a16:creationId xmlns:a16="http://schemas.microsoft.com/office/drawing/2014/main" xmlns="" id="{48C4C502-60BF-1E7E-D779-BAB113834F01}"/>
                </a:ext>
              </a:extLst>
            </p:cNvPr>
            <p:cNvSpPr txBox="1"/>
            <p:nvPr/>
          </p:nvSpPr>
          <p:spPr>
            <a:xfrm>
              <a:off x="2068124" y="4813477"/>
              <a:ext cx="7386320" cy="385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+mj-lt"/>
                </a:rPr>
                <a:t>Risiko</a:t>
              </a:r>
              <a:r>
                <a:rPr lang="en-US" sz="3200" b="1" dirty="0">
                  <a:latin typeface="+mj-lt"/>
                </a:rPr>
                <a:t> </a:t>
              </a:r>
              <a:r>
                <a:rPr lang="en-US" sz="3200" b="1" dirty="0" err="1">
                  <a:latin typeface="+mj-lt"/>
                </a:rPr>
                <a:t>M</a:t>
              </a:r>
              <a:r>
                <a:rPr lang="en-US" sz="3200" b="1" dirty="0" err="1" smtClean="0">
                  <a:latin typeface="+mj-lt"/>
                </a:rPr>
                <a:t>uzakki</a:t>
              </a:r>
              <a:r>
                <a:rPr lang="en-US" sz="3200" b="1" dirty="0" smtClean="0">
                  <a:latin typeface="+mj-lt"/>
                </a:rPr>
                <a:t> </a:t>
              </a:r>
              <a:r>
                <a:rPr lang="en-US" sz="3200" b="1" dirty="0" err="1">
                  <a:latin typeface="+mj-lt"/>
                </a:rPr>
                <a:t>dan</a:t>
              </a:r>
              <a:r>
                <a:rPr lang="en-US" sz="3200" b="1" dirty="0">
                  <a:latin typeface="+mj-lt"/>
                </a:rPr>
                <a:t> </a:t>
              </a:r>
              <a:r>
                <a:rPr lang="en-US" sz="3200" b="1" dirty="0" err="1" smtClean="0">
                  <a:latin typeface="+mj-lt"/>
                </a:rPr>
                <a:t>Wakif</a:t>
              </a:r>
              <a:endParaRPr lang="id-ID" sz="3200" b="1" dirty="0">
                <a:latin typeface="+mj-lt"/>
              </a:endParaRPr>
            </a:p>
          </p:txBody>
        </p:sp>
      </p:grpSp>
      <p:sp>
        <p:nvSpPr>
          <p:cNvPr id="24" name="Persegi Panjang 23">
            <a:extLst>
              <a:ext uri="{FF2B5EF4-FFF2-40B4-BE49-F238E27FC236}">
                <a16:creationId xmlns:a16="http://schemas.microsoft.com/office/drawing/2014/main" xmlns="" id="{139E4917-A6DE-A41D-8230-B24F6E2B936D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3487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sp>
        <p:nvSpPr>
          <p:cNvPr id="3" name="Persegi Panjang 2">
            <a:extLst>
              <a:ext uri="{FF2B5EF4-FFF2-40B4-BE49-F238E27FC236}">
                <a16:creationId xmlns:a16="http://schemas.microsoft.com/office/drawing/2014/main" xmlns="" id="{A3B0416D-F1F0-6337-AC76-9EE1B9628FCE}"/>
              </a:ext>
            </a:extLst>
          </p:cNvPr>
          <p:cNvSpPr/>
          <p:nvPr/>
        </p:nvSpPr>
        <p:spPr>
          <a:xfrm>
            <a:off x="848360" y="1690688"/>
            <a:ext cx="842139" cy="1005840"/>
          </a:xfrm>
          <a:prstGeom prst="rect">
            <a:avLst/>
          </a:prstGeom>
          <a:solidFill>
            <a:srgbClr val="FFD44B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id-ID" sz="5000" b="1" dirty="0">
              <a:solidFill>
                <a:schemeClr val="tx1"/>
              </a:solidFill>
            </a:endParaRPr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xmlns="" id="{7B486285-7788-A114-6606-CC66F57B414D}"/>
              </a:ext>
            </a:extLst>
          </p:cNvPr>
          <p:cNvSpPr/>
          <p:nvPr/>
        </p:nvSpPr>
        <p:spPr>
          <a:xfrm>
            <a:off x="1690499" y="1690688"/>
            <a:ext cx="6579741" cy="10058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xmlns="" id="{5E9BAE72-8980-4A12-7C2D-D2E5012DBADA}"/>
              </a:ext>
            </a:extLst>
          </p:cNvPr>
          <p:cNvSpPr txBox="1"/>
          <p:nvPr/>
        </p:nvSpPr>
        <p:spPr>
          <a:xfrm>
            <a:off x="1830855" y="1878137"/>
            <a:ext cx="55565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</a:rPr>
              <a:t>Konsep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Manajemen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Risiko</a:t>
            </a:r>
            <a:endParaRPr lang="id-ID" sz="3200" b="1" dirty="0">
              <a:latin typeface="+mj-lt"/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xmlns="" id="{436A5272-3865-6DAA-04C0-892057932E72}"/>
              </a:ext>
            </a:extLst>
          </p:cNvPr>
          <p:cNvSpPr/>
          <p:nvPr/>
        </p:nvSpPr>
        <p:spPr>
          <a:xfrm>
            <a:off x="848360" y="2847905"/>
            <a:ext cx="842139" cy="13569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xmlns="" id="{04373F0E-65DC-BA81-E83F-ED71CCB500DE}"/>
              </a:ext>
            </a:extLst>
          </p:cNvPr>
          <p:cNvSpPr/>
          <p:nvPr/>
        </p:nvSpPr>
        <p:spPr>
          <a:xfrm>
            <a:off x="1680339" y="2847905"/>
            <a:ext cx="6579741" cy="1357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xmlns="" id="{A72D3C45-3A30-57B1-8C6B-34C11C35020C}"/>
              </a:ext>
            </a:extLst>
          </p:cNvPr>
          <p:cNvSpPr txBox="1"/>
          <p:nvPr/>
        </p:nvSpPr>
        <p:spPr>
          <a:xfrm>
            <a:off x="1820695" y="2941629"/>
            <a:ext cx="618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Risiko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Reputasi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 dan Citra Lembaga</a:t>
            </a:r>
            <a:endParaRPr lang="id-ID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xmlns="" id="{D2524B11-248B-493E-FA29-059609C883B2}"/>
              </a:ext>
            </a:extLst>
          </p:cNvPr>
          <p:cNvSpPr/>
          <p:nvPr/>
        </p:nvSpPr>
        <p:spPr>
          <a:xfrm>
            <a:off x="848360" y="4356280"/>
            <a:ext cx="842139" cy="15263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xmlns="" id="{FF26678B-D853-00F6-1374-A2486C3D12B9}"/>
              </a:ext>
            </a:extLst>
          </p:cNvPr>
          <p:cNvSpPr/>
          <p:nvPr/>
        </p:nvSpPr>
        <p:spPr>
          <a:xfrm>
            <a:off x="1690499" y="4356280"/>
            <a:ext cx="6579741" cy="15263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20" name="Kotak Teks 19">
            <a:extLst>
              <a:ext uri="{FF2B5EF4-FFF2-40B4-BE49-F238E27FC236}">
                <a16:creationId xmlns:a16="http://schemas.microsoft.com/office/drawing/2014/main" xmlns="" id="{48C4C502-60BF-1E7E-D779-BAB113834F01}"/>
              </a:ext>
            </a:extLst>
          </p:cNvPr>
          <p:cNvSpPr txBox="1"/>
          <p:nvPr/>
        </p:nvSpPr>
        <p:spPr>
          <a:xfrm>
            <a:off x="1878113" y="4549293"/>
            <a:ext cx="61841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Risiko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sz="3200" b="1" dirty="0" err="1" smtClean="0">
                <a:solidFill>
                  <a:schemeClr val="bg1">
                    <a:lumMod val="65000"/>
                  </a:schemeClr>
                </a:solidFill>
              </a:rPr>
              <a:t>uzakki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65000"/>
                  </a:schemeClr>
                </a:solidFill>
              </a:rPr>
              <a:t>Wakif</a:t>
            </a:r>
            <a:endParaRPr lang="id-ID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Persegi Panjang 23">
            <a:extLst>
              <a:ext uri="{FF2B5EF4-FFF2-40B4-BE49-F238E27FC236}">
                <a16:creationId xmlns:a16="http://schemas.microsoft.com/office/drawing/2014/main" xmlns="" id="{139E4917-A6DE-A41D-8230-B24F6E2B936D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9568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8" grpId="0" animBg="1"/>
      <p:bldP spid="9" grpId="0" animBg="1"/>
      <p:bldP spid="10" grpId="0"/>
      <p:bldP spid="11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: Sudut Lengkung 3">
            <a:extLst>
              <a:ext uri="{FF2B5EF4-FFF2-40B4-BE49-F238E27FC236}">
                <a16:creationId xmlns:a16="http://schemas.microsoft.com/office/drawing/2014/main" xmlns="" id="{7EEDD6C9-A1B0-AA29-9212-B1713EEBE01E}"/>
              </a:ext>
            </a:extLst>
          </p:cNvPr>
          <p:cNvSpPr/>
          <p:nvPr/>
        </p:nvSpPr>
        <p:spPr>
          <a:xfrm>
            <a:off x="246667" y="2640216"/>
            <a:ext cx="3905779" cy="2698394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Kotak Teks 28">
            <a:extLst>
              <a:ext uri="{FF2B5EF4-FFF2-40B4-BE49-F238E27FC236}">
                <a16:creationId xmlns:a16="http://schemas.microsoft.com/office/drawing/2014/main" xmlns="" id="{40804C80-45BA-528C-8DF2-80BE4E5FCB40}"/>
              </a:ext>
            </a:extLst>
          </p:cNvPr>
          <p:cNvSpPr txBox="1"/>
          <p:nvPr/>
        </p:nvSpPr>
        <p:spPr>
          <a:xfrm>
            <a:off x="351979" y="2712140"/>
            <a:ext cx="3798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Risiko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b="1" dirty="0" err="1"/>
              <a:t>ketidakpastian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dan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.</a:t>
            </a:r>
            <a:endParaRPr lang="id-ID" sz="2000" dirty="0"/>
          </a:p>
        </p:txBody>
      </p:sp>
      <p:sp>
        <p:nvSpPr>
          <p:cNvPr id="32" name="Kotak Teks 31">
            <a:extLst>
              <a:ext uri="{FF2B5EF4-FFF2-40B4-BE49-F238E27FC236}">
                <a16:creationId xmlns:a16="http://schemas.microsoft.com/office/drawing/2014/main" xmlns="" id="{CE3EB3E8-3B5E-EF35-E0A4-8EF4EEF59709}"/>
              </a:ext>
            </a:extLst>
          </p:cNvPr>
          <p:cNvSpPr txBox="1"/>
          <p:nvPr/>
        </p:nvSpPr>
        <p:spPr>
          <a:xfrm>
            <a:off x="246667" y="6581001"/>
            <a:ext cx="952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trike="noStrike" dirty="0" err="1">
                <a:effectLst/>
              </a:rPr>
              <a:t>Refrensi</a:t>
            </a:r>
            <a:r>
              <a:rPr lang="en-US" sz="1200" b="0" i="0" strike="noStrike" dirty="0">
                <a:effectLst/>
              </a:rPr>
              <a:t>: BAZNAS</a:t>
            </a:r>
            <a:endParaRPr lang="id-ID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94FC2B3-DD2F-72F8-C99B-2FEACC0A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50" y="441594"/>
            <a:ext cx="10515600" cy="1325563"/>
          </a:xfrm>
        </p:spPr>
        <p:txBody>
          <a:bodyPr/>
          <a:lstStyle/>
          <a:p>
            <a:r>
              <a:rPr lang="en-US" b="1" dirty="0" err="1"/>
              <a:t>Konsep</a:t>
            </a:r>
            <a:r>
              <a:rPr lang="en-US" b="1" dirty="0"/>
              <a:t> Dasar </a:t>
            </a:r>
            <a:r>
              <a:rPr lang="en-US" b="1" dirty="0" err="1"/>
              <a:t>Risiko</a:t>
            </a:r>
            <a:endParaRPr lang="en-US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C2D596C-1BFF-99C6-816B-E47E277C30BA}"/>
              </a:ext>
            </a:extLst>
          </p:cNvPr>
          <p:cNvCxnSpPr/>
          <p:nvPr/>
        </p:nvCxnSpPr>
        <p:spPr>
          <a:xfrm>
            <a:off x="481263" y="1467853"/>
            <a:ext cx="110449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Persegi Panjang: Sudut Lengkung 3">
            <a:extLst>
              <a:ext uri="{FF2B5EF4-FFF2-40B4-BE49-F238E27FC236}">
                <a16:creationId xmlns:a16="http://schemas.microsoft.com/office/drawing/2014/main" xmlns="" id="{09E16697-CD00-E29F-DC4A-416C29469988}"/>
              </a:ext>
            </a:extLst>
          </p:cNvPr>
          <p:cNvSpPr/>
          <p:nvPr/>
        </p:nvSpPr>
        <p:spPr>
          <a:xfrm>
            <a:off x="4322398" y="3671323"/>
            <a:ext cx="2016389" cy="1651202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Kotak Teks 28">
            <a:extLst>
              <a:ext uri="{FF2B5EF4-FFF2-40B4-BE49-F238E27FC236}">
                <a16:creationId xmlns:a16="http://schemas.microsoft.com/office/drawing/2014/main" xmlns="" id="{6327AD8B-BC08-5F02-6ED7-28272F25DCA2}"/>
              </a:ext>
            </a:extLst>
          </p:cNvPr>
          <p:cNvSpPr txBox="1"/>
          <p:nvPr/>
        </p:nvSpPr>
        <p:spPr>
          <a:xfrm>
            <a:off x="4289849" y="3798024"/>
            <a:ext cx="2218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(</a:t>
            </a:r>
            <a:r>
              <a:rPr lang="en-US" b="1" i="1" dirty="0" err="1"/>
              <a:t>avoding</a:t>
            </a:r>
            <a:r>
              <a:rPr lang="en-US" b="1" i="1" dirty="0"/>
              <a:t> risk</a:t>
            </a:r>
            <a:r>
              <a:rPr lang="en-US" dirty="0"/>
              <a:t>)</a:t>
            </a:r>
            <a:endParaRPr lang="id-ID" sz="2000" dirty="0"/>
          </a:p>
        </p:txBody>
      </p:sp>
      <p:sp>
        <p:nvSpPr>
          <p:cNvPr id="30" name="Persegi Panjang: Sudut Lengkung 3">
            <a:extLst>
              <a:ext uri="{FF2B5EF4-FFF2-40B4-BE49-F238E27FC236}">
                <a16:creationId xmlns:a16="http://schemas.microsoft.com/office/drawing/2014/main" xmlns="" id="{B2495864-76DE-F72E-C5CE-F6EE2D0A02F5}"/>
              </a:ext>
            </a:extLst>
          </p:cNvPr>
          <p:cNvSpPr/>
          <p:nvPr/>
        </p:nvSpPr>
        <p:spPr>
          <a:xfrm>
            <a:off x="7102167" y="3671323"/>
            <a:ext cx="2016389" cy="1651202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Persegi Panjang: Sudut Lengkung 3">
            <a:extLst>
              <a:ext uri="{FF2B5EF4-FFF2-40B4-BE49-F238E27FC236}">
                <a16:creationId xmlns:a16="http://schemas.microsoft.com/office/drawing/2014/main" xmlns="" id="{229E7D13-B179-F880-89E3-00EC0BE03DB8}"/>
              </a:ext>
            </a:extLst>
          </p:cNvPr>
          <p:cNvSpPr/>
          <p:nvPr/>
        </p:nvSpPr>
        <p:spPr>
          <a:xfrm>
            <a:off x="9881936" y="3429000"/>
            <a:ext cx="2016389" cy="1856344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Kotak Teks 28">
            <a:extLst>
              <a:ext uri="{FF2B5EF4-FFF2-40B4-BE49-F238E27FC236}">
                <a16:creationId xmlns:a16="http://schemas.microsoft.com/office/drawing/2014/main" xmlns="" id="{189E0512-926D-334B-5BA0-8A6A98CC2459}"/>
              </a:ext>
            </a:extLst>
          </p:cNvPr>
          <p:cNvSpPr txBox="1"/>
          <p:nvPr/>
        </p:nvSpPr>
        <p:spPr>
          <a:xfrm>
            <a:off x="6932215" y="3835204"/>
            <a:ext cx="2356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(</a:t>
            </a:r>
            <a:r>
              <a:rPr lang="en-US" b="1" i="1" dirty="0"/>
              <a:t>reducing risk</a:t>
            </a:r>
            <a:r>
              <a:rPr lang="en-US" dirty="0"/>
              <a:t>)</a:t>
            </a:r>
            <a:endParaRPr lang="id-ID" sz="2000" dirty="0"/>
          </a:p>
        </p:txBody>
      </p:sp>
      <p:sp>
        <p:nvSpPr>
          <p:cNvPr id="34" name="Kotak Teks 28">
            <a:extLst>
              <a:ext uri="{FF2B5EF4-FFF2-40B4-BE49-F238E27FC236}">
                <a16:creationId xmlns:a16="http://schemas.microsoft.com/office/drawing/2014/main" xmlns="" id="{67DA9297-F5B4-327F-A504-7BBB7247EB9F}"/>
              </a:ext>
            </a:extLst>
          </p:cNvPr>
          <p:cNvSpPr txBox="1"/>
          <p:nvPr/>
        </p:nvSpPr>
        <p:spPr>
          <a:xfrm>
            <a:off x="9818645" y="3429000"/>
            <a:ext cx="210620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Memindahkan</a:t>
            </a:r>
            <a:r>
              <a:rPr lang="en-US" sz="1400" dirty="0"/>
              <a:t> </a:t>
            </a:r>
            <a:r>
              <a:rPr lang="en-US" sz="1400" dirty="0" err="1"/>
              <a:t>kemungkinan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,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mengasuransikan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</a:t>
            </a:r>
            <a:r>
              <a:rPr lang="en-US" sz="1400" dirty="0" err="1"/>
              <a:t>dimaksud</a:t>
            </a:r>
            <a:r>
              <a:rPr lang="en-US" sz="1400" dirty="0"/>
              <a:t> (</a:t>
            </a:r>
            <a:r>
              <a:rPr lang="en-US" sz="1400" b="1" i="1" dirty="0"/>
              <a:t>shifting risk</a:t>
            </a:r>
            <a:r>
              <a:rPr lang="en-US" sz="1400" dirty="0"/>
              <a:t>)</a:t>
            </a:r>
            <a:endParaRPr lang="en-US" sz="1600" dirty="0"/>
          </a:p>
          <a:p>
            <a:r>
              <a:rPr lang="en-US" dirty="0"/>
              <a:t/>
            </a:r>
            <a:br>
              <a:rPr lang="en-US" dirty="0"/>
            </a:br>
            <a:endParaRPr lang="id-ID" sz="20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2D6ABDD7-B9C1-41AD-2500-8CE483BEE69A}"/>
              </a:ext>
            </a:extLst>
          </p:cNvPr>
          <p:cNvCxnSpPr>
            <a:cxnSpLocks/>
          </p:cNvCxnSpPr>
          <p:nvPr/>
        </p:nvCxnSpPr>
        <p:spPr>
          <a:xfrm flipV="1">
            <a:off x="6418714" y="4487905"/>
            <a:ext cx="593428" cy="1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5480AC15-0B68-B025-E0E6-FEB141FD7071}"/>
              </a:ext>
            </a:extLst>
          </p:cNvPr>
          <p:cNvCxnSpPr>
            <a:cxnSpLocks/>
          </p:cNvCxnSpPr>
          <p:nvPr/>
        </p:nvCxnSpPr>
        <p:spPr>
          <a:xfrm flipV="1">
            <a:off x="9192770" y="4496923"/>
            <a:ext cx="593428" cy="1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360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2" grpId="0"/>
      <p:bldP spid="21" grpId="0" animBg="1"/>
      <p:bldP spid="22" grpId="0"/>
      <p:bldP spid="30" grpId="0" animBg="1"/>
      <p:bldP spid="31" grpId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: Sudut Lengkung 3">
            <a:extLst>
              <a:ext uri="{FF2B5EF4-FFF2-40B4-BE49-F238E27FC236}">
                <a16:creationId xmlns:a16="http://schemas.microsoft.com/office/drawing/2014/main" xmlns="" id="{7EEDD6C9-A1B0-AA29-9212-B1713EEBE01E}"/>
              </a:ext>
            </a:extLst>
          </p:cNvPr>
          <p:cNvSpPr/>
          <p:nvPr/>
        </p:nvSpPr>
        <p:spPr>
          <a:xfrm>
            <a:off x="495512" y="1168124"/>
            <a:ext cx="10958932" cy="981680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Kotak Teks 28">
            <a:extLst>
              <a:ext uri="{FF2B5EF4-FFF2-40B4-BE49-F238E27FC236}">
                <a16:creationId xmlns:a16="http://schemas.microsoft.com/office/drawing/2014/main" xmlns="" id="{40804C80-45BA-528C-8DF2-80BE4E5FCB40}"/>
              </a:ext>
            </a:extLst>
          </p:cNvPr>
          <p:cNvSpPr txBox="1"/>
          <p:nvPr/>
        </p:nvSpPr>
        <p:spPr>
          <a:xfrm>
            <a:off x="495512" y="1154685"/>
            <a:ext cx="113182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Manajemen</a:t>
            </a:r>
            <a:r>
              <a:rPr lang="en-US" sz="2000" b="1" dirty="0"/>
              <a:t> </a:t>
            </a:r>
            <a:r>
              <a:rPr lang="en-US" sz="2000" b="1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memetakan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sz="2000" dirty="0"/>
              <a:t> </a:t>
            </a:r>
            <a:r>
              <a:rPr lang="sv-SE" dirty="0"/>
              <a:t>pendekatan manajemen secara komprehensif dan sistematis</a:t>
            </a:r>
            <a:r>
              <a:rPr lang="sv-SE" sz="2000" dirty="0"/>
              <a:t> </a:t>
            </a:r>
            <a:br>
              <a:rPr lang="sv-SE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.</a:t>
            </a:r>
            <a:endParaRPr lang="id-ID" sz="2400" dirty="0"/>
          </a:p>
        </p:txBody>
      </p:sp>
      <p:sp>
        <p:nvSpPr>
          <p:cNvPr id="32" name="Kotak Teks 31">
            <a:extLst>
              <a:ext uri="{FF2B5EF4-FFF2-40B4-BE49-F238E27FC236}">
                <a16:creationId xmlns:a16="http://schemas.microsoft.com/office/drawing/2014/main" xmlns="" id="{CE3EB3E8-3B5E-EF35-E0A4-8EF4EEF59709}"/>
              </a:ext>
            </a:extLst>
          </p:cNvPr>
          <p:cNvSpPr txBox="1"/>
          <p:nvPr/>
        </p:nvSpPr>
        <p:spPr>
          <a:xfrm>
            <a:off x="444950" y="6553205"/>
            <a:ext cx="952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trike="noStrike" dirty="0" err="1">
                <a:effectLst/>
              </a:rPr>
              <a:t>Refrensi</a:t>
            </a:r>
            <a:r>
              <a:rPr lang="en-US" sz="1200" b="0" i="0" strike="noStrike" dirty="0">
                <a:effectLst/>
              </a:rPr>
              <a:t>: </a:t>
            </a:r>
            <a:r>
              <a:rPr lang="en-US" sz="1200" b="0" i="0" strike="noStrike" dirty="0" err="1">
                <a:effectLst/>
              </a:rPr>
              <a:t>Ebook</a:t>
            </a:r>
            <a:r>
              <a:rPr lang="en-US" sz="1200" b="0" i="0" strike="noStrike" dirty="0">
                <a:effectLst/>
              </a:rPr>
              <a:t>…..</a:t>
            </a:r>
            <a:endParaRPr lang="id-ID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94FC2B3-DD2F-72F8-C99B-2FEACC0A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50" y="-13681"/>
            <a:ext cx="10515600" cy="1325563"/>
          </a:xfrm>
        </p:spPr>
        <p:txBody>
          <a:bodyPr/>
          <a:lstStyle/>
          <a:p>
            <a:r>
              <a:rPr lang="en-US" b="1" dirty="0" err="1"/>
              <a:t>Konsep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Risiko</a:t>
            </a:r>
            <a:endParaRPr lang="en-US" b="1" dirty="0"/>
          </a:p>
        </p:txBody>
      </p:sp>
      <p:sp>
        <p:nvSpPr>
          <p:cNvPr id="3" name="Persegi Panjang: Sudut Lengkung 3">
            <a:extLst>
              <a:ext uri="{FF2B5EF4-FFF2-40B4-BE49-F238E27FC236}">
                <a16:creationId xmlns:a16="http://schemas.microsoft.com/office/drawing/2014/main" xmlns="" id="{B79C7870-6837-F525-DDAE-CF7D4C009E13}"/>
              </a:ext>
            </a:extLst>
          </p:cNvPr>
          <p:cNvSpPr/>
          <p:nvPr/>
        </p:nvSpPr>
        <p:spPr>
          <a:xfrm>
            <a:off x="1072912" y="2555368"/>
            <a:ext cx="3634036" cy="3770561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Kotak Teks 28">
            <a:extLst>
              <a:ext uri="{FF2B5EF4-FFF2-40B4-BE49-F238E27FC236}">
                <a16:creationId xmlns:a16="http://schemas.microsoft.com/office/drawing/2014/main" xmlns="" id="{64AFE5A9-5BF8-E714-39AE-D9885A29341E}"/>
              </a:ext>
            </a:extLst>
          </p:cNvPr>
          <p:cNvSpPr txBox="1"/>
          <p:nvPr/>
        </p:nvSpPr>
        <p:spPr>
          <a:xfrm>
            <a:off x="1179309" y="2543405"/>
            <a:ext cx="3421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Tujuan</a:t>
            </a:r>
            <a:r>
              <a:rPr lang="en-US" sz="2000" b="1" dirty="0"/>
              <a:t> </a:t>
            </a:r>
            <a:r>
              <a:rPr lang="en-US" sz="2000" b="1" dirty="0" err="1"/>
              <a:t>Manajemen</a:t>
            </a:r>
            <a:r>
              <a:rPr lang="en-US" sz="2000" b="1" dirty="0"/>
              <a:t> </a:t>
            </a:r>
            <a:r>
              <a:rPr lang="en-US" sz="2000" b="1" dirty="0" err="1"/>
              <a:t>Risiko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.</a:t>
            </a:r>
            <a:endParaRPr lang="id-ID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8809944-3A47-9672-58FE-2F9FB82F6DEB}"/>
              </a:ext>
            </a:extLst>
          </p:cNvPr>
          <p:cNvCxnSpPr>
            <a:cxnSpLocks/>
          </p:cNvCxnSpPr>
          <p:nvPr/>
        </p:nvCxnSpPr>
        <p:spPr>
          <a:xfrm>
            <a:off x="1072912" y="3015717"/>
            <a:ext cx="363403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Kotak Teks 28">
            <a:extLst>
              <a:ext uri="{FF2B5EF4-FFF2-40B4-BE49-F238E27FC236}">
                <a16:creationId xmlns:a16="http://schemas.microsoft.com/office/drawing/2014/main" xmlns="" id="{A7E76890-3C28-F98E-8C13-C7C325754E10}"/>
              </a:ext>
            </a:extLst>
          </p:cNvPr>
          <p:cNvSpPr txBox="1"/>
          <p:nvPr/>
        </p:nvSpPr>
        <p:spPr>
          <a:xfrm>
            <a:off x="1072911" y="3071957"/>
            <a:ext cx="36340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/>
              <a:t>Melindungi</a:t>
            </a:r>
            <a:r>
              <a:rPr lang="en-US" sz="2000" dirty="0"/>
              <a:t> Perusahaan (protecting)</a:t>
            </a:r>
          </a:p>
          <a:p>
            <a:pPr marL="457200" indent="-457200">
              <a:buAutoNum type="arabicPeriod"/>
            </a:pPr>
            <a:r>
              <a:rPr lang="en-US" sz="2000" dirty="0"/>
              <a:t>Tindakan </a:t>
            </a:r>
            <a:r>
              <a:rPr lang="en-US" sz="2000" dirty="0" err="1"/>
              <a:t>meminimalisasi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Mendorong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agar </a:t>
            </a:r>
            <a:r>
              <a:rPr lang="en-US" sz="2000" dirty="0" err="1"/>
              <a:t>produktif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Peringatan</a:t>
            </a:r>
            <a:r>
              <a:rPr lang="en-US" sz="2000" dirty="0"/>
              <a:t> </a:t>
            </a:r>
            <a:r>
              <a:rPr lang="en-US" sz="2000" dirty="0" err="1"/>
              <a:t>berhati-hati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Perusahaan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.</a:t>
            </a:r>
            <a:endParaRPr lang="id-ID" sz="2400" dirty="0"/>
          </a:p>
        </p:txBody>
      </p:sp>
      <p:sp>
        <p:nvSpPr>
          <p:cNvPr id="10" name="Persegi Panjang: Sudut Lengkung 3">
            <a:extLst>
              <a:ext uri="{FF2B5EF4-FFF2-40B4-BE49-F238E27FC236}">
                <a16:creationId xmlns:a16="http://schemas.microsoft.com/office/drawing/2014/main" xmlns="" id="{DA650E70-1280-85AD-5594-8B3D9EE53849}"/>
              </a:ext>
            </a:extLst>
          </p:cNvPr>
          <p:cNvSpPr/>
          <p:nvPr/>
        </p:nvSpPr>
        <p:spPr>
          <a:xfrm>
            <a:off x="7378656" y="2549951"/>
            <a:ext cx="3634036" cy="3770561"/>
          </a:xfrm>
          <a:prstGeom prst="roundRect">
            <a:avLst>
              <a:gd name="adj" fmla="val 9792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Kotak Teks 28">
            <a:extLst>
              <a:ext uri="{FF2B5EF4-FFF2-40B4-BE49-F238E27FC236}">
                <a16:creationId xmlns:a16="http://schemas.microsoft.com/office/drawing/2014/main" xmlns="" id="{00F3D6E6-9DC2-4DAE-E049-70888AC1B47A}"/>
              </a:ext>
            </a:extLst>
          </p:cNvPr>
          <p:cNvSpPr txBox="1"/>
          <p:nvPr/>
        </p:nvSpPr>
        <p:spPr>
          <a:xfrm>
            <a:off x="7485053" y="2537988"/>
            <a:ext cx="3421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Fungsi</a:t>
            </a:r>
            <a:r>
              <a:rPr lang="en-US" sz="2000" b="1" dirty="0"/>
              <a:t> </a:t>
            </a:r>
            <a:r>
              <a:rPr lang="en-US" sz="2000" b="1" dirty="0" err="1"/>
              <a:t>Manajemen</a:t>
            </a:r>
            <a:r>
              <a:rPr lang="en-US" sz="2000" b="1" dirty="0"/>
              <a:t> </a:t>
            </a:r>
            <a:r>
              <a:rPr lang="en-US" sz="2000" b="1" dirty="0" err="1"/>
              <a:t>Risiko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.</a:t>
            </a:r>
            <a:endParaRPr lang="id-ID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87101A8-1849-96B2-4328-421049A84D23}"/>
              </a:ext>
            </a:extLst>
          </p:cNvPr>
          <p:cNvCxnSpPr>
            <a:cxnSpLocks/>
          </p:cNvCxnSpPr>
          <p:nvPr/>
        </p:nvCxnSpPr>
        <p:spPr>
          <a:xfrm>
            <a:off x="7378656" y="3010300"/>
            <a:ext cx="363403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Kotak Teks 28">
            <a:extLst>
              <a:ext uri="{FF2B5EF4-FFF2-40B4-BE49-F238E27FC236}">
                <a16:creationId xmlns:a16="http://schemas.microsoft.com/office/drawing/2014/main" xmlns="" id="{DF1EAC7F-FE94-1693-7141-4ED8123383DE}"/>
              </a:ext>
            </a:extLst>
          </p:cNvPr>
          <p:cNvSpPr txBox="1"/>
          <p:nvPr/>
        </p:nvSpPr>
        <p:spPr>
          <a:xfrm>
            <a:off x="7485053" y="3071957"/>
            <a:ext cx="36340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(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akunting</a:t>
            </a:r>
            <a:r>
              <a:rPr lang="en-US" dirty="0"/>
              <a:t>,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i="1" dirty="0"/>
              <a:t>marketing</a:t>
            </a:r>
            <a:r>
              <a:rPr lang="en-US" dirty="0"/>
              <a:t>, </a:t>
            </a:r>
            <a:r>
              <a:rPr lang="en-US" dirty="0" err="1"/>
              <a:t>produksi</a:t>
            </a:r>
            <a:r>
              <a:rPr lang="en-US" dirty="0"/>
              <a:t>, personalia, </a:t>
            </a:r>
            <a:r>
              <a:rPr lang="en-US" i="1" dirty="0"/>
              <a:t>engineering, </a:t>
            </a:r>
            <a:r>
              <a:rPr lang="en-US" dirty="0"/>
              <a:t>dan </a:t>
            </a:r>
            <a:r>
              <a:rPr lang="en-US" i="1" dirty="0"/>
              <a:t>maintenance</a:t>
            </a:r>
            <a:r>
              <a:rPr lang="en-US" dirty="0"/>
              <a:t>)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dan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6954133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2" grpId="0"/>
      <p:bldP spid="3" grpId="0" animBg="1"/>
      <p:bldP spid="6" grpId="0"/>
      <p:bldP spid="9" grpId="0"/>
      <p:bldP spid="10" grpId="0" animBg="1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otak Teks 31">
            <a:extLst>
              <a:ext uri="{FF2B5EF4-FFF2-40B4-BE49-F238E27FC236}">
                <a16:creationId xmlns:a16="http://schemas.microsoft.com/office/drawing/2014/main" xmlns="" id="{CE3EB3E8-3B5E-EF35-E0A4-8EF4EEF59709}"/>
              </a:ext>
            </a:extLst>
          </p:cNvPr>
          <p:cNvSpPr txBox="1"/>
          <p:nvPr/>
        </p:nvSpPr>
        <p:spPr>
          <a:xfrm>
            <a:off x="444950" y="6553205"/>
            <a:ext cx="952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trike="noStrike" dirty="0" err="1">
                <a:effectLst/>
              </a:rPr>
              <a:t>Refrensi</a:t>
            </a:r>
            <a:r>
              <a:rPr lang="en-US" sz="1200" b="0" i="0" strike="noStrike" dirty="0">
                <a:effectLst/>
              </a:rPr>
              <a:t>: </a:t>
            </a:r>
            <a:r>
              <a:rPr lang="en-US" sz="1200" b="0" i="0" strike="noStrike" dirty="0" err="1">
                <a:effectLst/>
              </a:rPr>
              <a:t>Bangkit</a:t>
            </a:r>
            <a:r>
              <a:rPr lang="en-US" sz="1200" b="0" i="0" strike="noStrike" dirty="0">
                <a:effectLst/>
              </a:rPr>
              <a:t> </a:t>
            </a:r>
            <a:r>
              <a:rPr lang="en-US" sz="1200" b="0" i="0" strike="noStrike" dirty="0" err="1">
                <a:effectLst/>
              </a:rPr>
              <a:t>Kuncoro</a:t>
            </a:r>
            <a:r>
              <a:rPr lang="en-US" sz="1200" b="0" i="0" strike="noStrike" dirty="0">
                <a:effectLst/>
              </a:rPr>
              <a:t>, PT Ernst &amp; Young Indonesia</a:t>
            </a:r>
            <a:endParaRPr lang="id-ID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94FC2B3-DD2F-72F8-C99B-2FEACC0A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50" y="142290"/>
            <a:ext cx="10515600" cy="1325563"/>
          </a:xfrm>
        </p:spPr>
        <p:txBody>
          <a:bodyPr/>
          <a:lstStyle/>
          <a:p>
            <a:r>
              <a:rPr lang="en-US" b="1" dirty="0" err="1"/>
              <a:t>Tahapan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Risiko</a:t>
            </a:r>
            <a:r>
              <a:rPr lang="en-US" b="1" dirty="0"/>
              <a:t> </a:t>
            </a:r>
          </a:p>
        </p:txBody>
      </p:sp>
      <p:sp>
        <p:nvSpPr>
          <p:cNvPr id="2" name="Kotak Teks 28">
            <a:extLst>
              <a:ext uri="{FF2B5EF4-FFF2-40B4-BE49-F238E27FC236}">
                <a16:creationId xmlns:a16="http://schemas.microsoft.com/office/drawing/2014/main" xmlns="" id="{47A7FD36-C465-668B-F1CA-323FA3B8F3E0}"/>
              </a:ext>
            </a:extLst>
          </p:cNvPr>
          <p:cNvSpPr txBox="1"/>
          <p:nvPr/>
        </p:nvSpPr>
        <p:spPr>
          <a:xfrm>
            <a:off x="304840" y="650163"/>
            <a:ext cx="11318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.</a:t>
            </a:r>
            <a:endParaRPr lang="id-ID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0822DBD-8B9E-4E70-2386-788C0F3A4CFF}"/>
              </a:ext>
            </a:extLst>
          </p:cNvPr>
          <p:cNvCxnSpPr/>
          <p:nvPr/>
        </p:nvCxnSpPr>
        <p:spPr>
          <a:xfrm>
            <a:off x="444950" y="1217130"/>
            <a:ext cx="110449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6C19B08-F30D-A670-DAE6-C0C2EEDA9073}"/>
              </a:ext>
            </a:extLst>
          </p:cNvPr>
          <p:cNvSpPr/>
          <p:nvPr/>
        </p:nvSpPr>
        <p:spPr>
          <a:xfrm>
            <a:off x="4736730" y="1584994"/>
            <a:ext cx="2268754" cy="8996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1.Identifikasi </a:t>
            </a:r>
            <a:r>
              <a:rPr lang="en-US" sz="2400" b="1" dirty="0" err="1"/>
              <a:t>risiko</a:t>
            </a:r>
            <a:endParaRPr lang="en-US" sz="24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24C2E15-174E-B970-023B-D87BBDA92BF7}"/>
              </a:ext>
            </a:extLst>
          </p:cNvPr>
          <p:cNvSpPr/>
          <p:nvPr/>
        </p:nvSpPr>
        <p:spPr>
          <a:xfrm>
            <a:off x="7583821" y="3038168"/>
            <a:ext cx="2164863" cy="10884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2.Pengukuran dan </a:t>
            </a:r>
            <a:r>
              <a:rPr lang="en-US" sz="2000" b="1" dirty="0" err="1"/>
              <a:t>penilaian</a:t>
            </a:r>
            <a:r>
              <a:rPr lang="en-US" sz="2000" b="1" dirty="0"/>
              <a:t> </a:t>
            </a:r>
            <a:r>
              <a:rPr lang="en-US" sz="2000" b="1" dirty="0" err="1"/>
              <a:t>risiko</a:t>
            </a:r>
            <a:endParaRPr lang="en-US" sz="20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82DDD0F-9498-122C-48C7-7220FCB4EFA9}"/>
              </a:ext>
            </a:extLst>
          </p:cNvPr>
          <p:cNvSpPr/>
          <p:nvPr/>
        </p:nvSpPr>
        <p:spPr>
          <a:xfrm>
            <a:off x="4736729" y="4835864"/>
            <a:ext cx="2062277" cy="10487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3.Penanganan </a:t>
            </a:r>
            <a:r>
              <a:rPr lang="en-US" sz="2000" b="1" dirty="0" err="1"/>
              <a:t>risiko</a:t>
            </a:r>
            <a:endParaRPr lang="en-US" sz="2000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EE9A416-4596-0F79-4AB6-487B6E3B7828}"/>
              </a:ext>
            </a:extLst>
          </p:cNvPr>
          <p:cNvSpPr/>
          <p:nvPr/>
        </p:nvSpPr>
        <p:spPr>
          <a:xfrm>
            <a:off x="1712196" y="3226986"/>
            <a:ext cx="2164863" cy="8996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4.Pemantauan dan </a:t>
            </a:r>
            <a:r>
              <a:rPr lang="en-US" sz="2000" b="1" dirty="0" err="1"/>
              <a:t>pelaporan</a:t>
            </a:r>
            <a:r>
              <a:rPr lang="en-US" sz="2000" b="1" dirty="0"/>
              <a:t> </a:t>
            </a:r>
            <a:r>
              <a:rPr lang="en-US" sz="2000" b="1" dirty="0" err="1"/>
              <a:t>risiko</a:t>
            </a:r>
            <a:endParaRPr lang="en-US" sz="2000" b="1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3DAF49AF-2B5E-A1ED-1441-FDD6AB8F5A68}"/>
              </a:ext>
            </a:extLst>
          </p:cNvPr>
          <p:cNvSpPr/>
          <p:nvPr/>
        </p:nvSpPr>
        <p:spPr>
          <a:xfrm rot="2466171">
            <a:off x="7290519" y="2148137"/>
            <a:ext cx="1297858" cy="27481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xmlns="" id="{6894660E-8F22-6290-DE96-536B20A91C50}"/>
              </a:ext>
            </a:extLst>
          </p:cNvPr>
          <p:cNvSpPr/>
          <p:nvPr/>
        </p:nvSpPr>
        <p:spPr>
          <a:xfrm rot="8839711">
            <a:off x="7330513" y="4863735"/>
            <a:ext cx="1297858" cy="27481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xmlns="" id="{8E705C17-5EE2-3674-0BA0-09DD9B6ED7F3}"/>
              </a:ext>
            </a:extLst>
          </p:cNvPr>
          <p:cNvSpPr/>
          <p:nvPr/>
        </p:nvSpPr>
        <p:spPr>
          <a:xfrm rot="13041827">
            <a:off x="2835715" y="4843276"/>
            <a:ext cx="1297858" cy="30887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xmlns="" id="{348CF065-9573-3523-46D7-2D9E22F8305F}"/>
              </a:ext>
            </a:extLst>
          </p:cNvPr>
          <p:cNvSpPr/>
          <p:nvPr/>
        </p:nvSpPr>
        <p:spPr>
          <a:xfrm rot="20186317">
            <a:off x="2795452" y="2311038"/>
            <a:ext cx="1297858" cy="27481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4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otak Teks 31">
            <a:extLst>
              <a:ext uri="{FF2B5EF4-FFF2-40B4-BE49-F238E27FC236}">
                <a16:creationId xmlns:a16="http://schemas.microsoft.com/office/drawing/2014/main" xmlns="" id="{CE3EB3E8-3B5E-EF35-E0A4-8EF4EEF59709}"/>
              </a:ext>
            </a:extLst>
          </p:cNvPr>
          <p:cNvSpPr txBox="1"/>
          <p:nvPr/>
        </p:nvSpPr>
        <p:spPr>
          <a:xfrm>
            <a:off x="444950" y="6553205"/>
            <a:ext cx="952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strike="noStrike" dirty="0" err="1">
                <a:effectLst/>
              </a:rPr>
              <a:t>Refrensi</a:t>
            </a:r>
            <a:r>
              <a:rPr lang="en-US" sz="1200" b="0" i="0" strike="noStrike" dirty="0">
                <a:effectLst/>
              </a:rPr>
              <a:t>: BAZNAS</a:t>
            </a:r>
            <a:endParaRPr lang="id-ID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94FC2B3-DD2F-72F8-C99B-2FEACC0A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40" y="-235270"/>
            <a:ext cx="10515600" cy="1325563"/>
          </a:xfrm>
        </p:spPr>
        <p:txBody>
          <a:bodyPr/>
          <a:lstStyle/>
          <a:p>
            <a:r>
              <a:rPr lang="en-US" b="1" i="1" dirty="0"/>
              <a:t>Heat Map </a:t>
            </a:r>
            <a:r>
              <a:rPr lang="en-US" b="1" dirty="0" err="1"/>
              <a:t>Risiko</a:t>
            </a:r>
            <a:r>
              <a:rPr lang="en-US" b="1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83C07CF-2D79-1704-A06C-BDCB08E35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0" y="1533471"/>
            <a:ext cx="10795819" cy="50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Kotak Teks 28">
            <a:extLst>
              <a:ext uri="{FF2B5EF4-FFF2-40B4-BE49-F238E27FC236}">
                <a16:creationId xmlns:a16="http://schemas.microsoft.com/office/drawing/2014/main" xmlns="" id="{47A7FD36-C465-668B-F1CA-323FA3B8F3E0}"/>
              </a:ext>
            </a:extLst>
          </p:cNvPr>
          <p:cNvSpPr txBox="1"/>
          <p:nvPr/>
        </p:nvSpPr>
        <p:spPr>
          <a:xfrm>
            <a:off x="304840" y="650163"/>
            <a:ext cx="11318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mengukur</a:t>
            </a:r>
            <a:r>
              <a:rPr lang="en-US" sz="2000" dirty="0"/>
              <a:t> dan </a:t>
            </a:r>
            <a:r>
              <a:rPr lang="en-US" sz="2000" dirty="0" err="1"/>
              <a:t>menilai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,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eksposur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dan </a:t>
            </a:r>
            <a:r>
              <a:rPr lang="en-US" sz="2000" dirty="0" err="1"/>
              <a:t>signifikansi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554244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sp>
        <p:nvSpPr>
          <p:cNvPr id="3" name="Persegi Panjang 2">
            <a:extLst>
              <a:ext uri="{FF2B5EF4-FFF2-40B4-BE49-F238E27FC236}">
                <a16:creationId xmlns:a16="http://schemas.microsoft.com/office/drawing/2014/main" xmlns="" id="{A3B0416D-F1F0-6337-AC76-9EE1B9628FCE}"/>
              </a:ext>
            </a:extLst>
          </p:cNvPr>
          <p:cNvSpPr/>
          <p:nvPr/>
        </p:nvSpPr>
        <p:spPr>
          <a:xfrm>
            <a:off x="848360" y="1690688"/>
            <a:ext cx="842139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xmlns="" id="{7B486285-7788-A114-6606-CC66F57B414D}"/>
              </a:ext>
            </a:extLst>
          </p:cNvPr>
          <p:cNvSpPr/>
          <p:nvPr/>
        </p:nvSpPr>
        <p:spPr>
          <a:xfrm>
            <a:off x="1690499" y="1690688"/>
            <a:ext cx="6579741" cy="100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xmlns="" id="{5E9BAE72-8980-4A12-7C2D-D2E5012DBADA}"/>
              </a:ext>
            </a:extLst>
          </p:cNvPr>
          <p:cNvSpPr txBox="1"/>
          <p:nvPr/>
        </p:nvSpPr>
        <p:spPr>
          <a:xfrm>
            <a:off x="1830855" y="1878137"/>
            <a:ext cx="6184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Konsep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Manajemen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Risiko</a:t>
            </a:r>
            <a:endParaRPr lang="id-ID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xmlns="" id="{436A5272-3865-6DAA-04C0-892057932E72}"/>
              </a:ext>
            </a:extLst>
          </p:cNvPr>
          <p:cNvSpPr/>
          <p:nvPr/>
        </p:nvSpPr>
        <p:spPr>
          <a:xfrm>
            <a:off x="848360" y="2847905"/>
            <a:ext cx="842139" cy="1356999"/>
          </a:xfrm>
          <a:prstGeom prst="rect">
            <a:avLst/>
          </a:prstGeom>
          <a:solidFill>
            <a:srgbClr val="FFD44B"/>
          </a:solidFill>
          <a:ln w="28575">
            <a:solidFill>
              <a:srgbClr val="262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id-ID" sz="5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xmlns="" id="{04373F0E-65DC-BA81-E83F-ED71CCB500DE}"/>
              </a:ext>
            </a:extLst>
          </p:cNvPr>
          <p:cNvSpPr/>
          <p:nvPr/>
        </p:nvSpPr>
        <p:spPr>
          <a:xfrm>
            <a:off x="1680339" y="2847905"/>
            <a:ext cx="6579741" cy="1357000"/>
          </a:xfrm>
          <a:prstGeom prst="rect">
            <a:avLst/>
          </a:prstGeom>
          <a:solidFill>
            <a:schemeClr val="bg1"/>
          </a:solidFill>
          <a:ln w="28575">
            <a:solidFill>
              <a:srgbClr val="262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xmlns="" id="{A72D3C45-3A30-57B1-8C6B-34C11C35020C}"/>
              </a:ext>
            </a:extLst>
          </p:cNvPr>
          <p:cNvSpPr txBox="1"/>
          <p:nvPr/>
        </p:nvSpPr>
        <p:spPr>
          <a:xfrm>
            <a:off x="1820695" y="2941629"/>
            <a:ext cx="618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Risiko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Reputasi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 dan Citra Lembaga</a:t>
            </a:r>
            <a:endParaRPr lang="id-ID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xmlns="" id="{D2524B11-248B-493E-FA29-059609C883B2}"/>
              </a:ext>
            </a:extLst>
          </p:cNvPr>
          <p:cNvSpPr/>
          <p:nvPr/>
        </p:nvSpPr>
        <p:spPr>
          <a:xfrm>
            <a:off x="848360" y="4356280"/>
            <a:ext cx="842139" cy="15263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xmlns="" id="{FF26678B-D853-00F6-1374-A2486C3D12B9}"/>
              </a:ext>
            </a:extLst>
          </p:cNvPr>
          <p:cNvSpPr/>
          <p:nvPr/>
        </p:nvSpPr>
        <p:spPr>
          <a:xfrm>
            <a:off x="1690499" y="4356280"/>
            <a:ext cx="6579741" cy="15263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62626">
                <a:alpha val="25098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20" name="Kotak Teks 19">
            <a:extLst>
              <a:ext uri="{FF2B5EF4-FFF2-40B4-BE49-F238E27FC236}">
                <a16:creationId xmlns:a16="http://schemas.microsoft.com/office/drawing/2014/main" xmlns="" id="{48C4C502-60BF-1E7E-D779-BAB113834F01}"/>
              </a:ext>
            </a:extLst>
          </p:cNvPr>
          <p:cNvSpPr txBox="1"/>
          <p:nvPr/>
        </p:nvSpPr>
        <p:spPr>
          <a:xfrm>
            <a:off x="1878113" y="4549293"/>
            <a:ext cx="61841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Risiko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sz="3200" b="1" dirty="0" err="1" smtClean="0">
                <a:solidFill>
                  <a:schemeClr val="bg1">
                    <a:lumMod val="65000"/>
                  </a:schemeClr>
                </a:solidFill>
              </a:rPr>
              <a:t>uzakki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65000"/>
                  </a:schemeClr>
                </a:solidFill>
              </a:rPr>
              <a:t>Wakif</a:t>
            </a:r>
            <a:endParaRPr lang="id-ID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Persegi Panjang 23">
            <a:extLst>
              <a:ext uri="{FF2B5EF4-FFF2-40B4-BE49-F238E27FC236}">
                <a16:creationId xmlns:a16="http://schemas.microsoft.com/office/drawing/2014/main" xmlns="" id="{139E4917-A6DE-A41D-8230-B24F6E2B936D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3404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8" grpId="0" animBg="1"/>
      <p:bldP spid="9" grpId="0" animBg="1"/>
      <p:bldP spid="10" grpId="0"/>
      <p:bldP spid="11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70F4EAB3-617E-652B-1265-0A0A27C8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2" y="395241"/>
            <a:ext cx="10515600" cy="1325563"/>
          </a:xfrm>
        </p:spPr>
        <p:txBody>
          <a:bodyPr/>
          <a:lstStyle/>
          <a:p>
            <a:r>
              <a:rPr lang="en-US" b="1" dirty="0" err="1"/>
              <a:t>Risiko</a:t>
            </a:r>
            <a:r>
              <a:rPr lang="en-US" b="1" dirty="0"/>
              <a:t> </a:t>
            </a:r>
            <a:r>
              <a:rPr lang="en-US" b="1" dirty="0" err="1"/>
              <a:t>Reputasi</a:t>
            </a:r>
            <a:r>
              <a:rPr lang="en-US" b="1" dirty="0"/>
              <a:t> dan Citra Lembaga</a:t>
            </a:r>
            <a:endParaRPr lang="id-ID" b="1" dirty="0"/>
          </a:p>
        </p:txBody>
      </p:sp>
      <p:sp>
        <p:nvSpPr>
          <p:cNvPr id="9" name="Persegi Panjang: Sudut Lengkung 8">
            <a:extLst>
              <a:ext uri="{FF2B5EF4-FFF2-40B4-BE49-F238E27FC236}">
                <a16:creationId xmlns:a16="http://schemas.microsoft.com/office/drawing/2014/main" xmlns="" id="{A8A0B303-72C6-C7BB-3A9B-A830CBFDA900}"/>
              </a:ext>
            </a:extLst>
          </p:cNvPr>
          <p:cNvSpPr/>
          <p:nvPr/>
        </p:nvSpPr>
        <p:spPr>
          <a:xfrm>
            <a:off x="400726" y="2543382"/>
            <a:ext cx="6452743" cy="1928294"/>
          </a:xfrm>
          <a:prstGeom prst="roundRect">
            <a:avLst>
              <a:gd name="adj" fmla="val 5327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id-ID" dirty="0">
                <a:solidFill>
                  <a:schemeClr val="bg1"/>
                </a:solidFill>
              </a:rPr>
              <a:t>eputasi merupakan faktor yang sangat penting karena akan menentukan tingkat kepercayaan publik, termasuk menentukan loyalitas muzakki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wakif. K</a:t>
            </a:r>
            <a:r>
              <a:rPr lang="id-ID" dirty="0">
                <a:solidFill>
                  <a:schemeClr val="bg1"/>
                </a:solidFill>
              </a:rPr>
              <a:t>arena itu, segala hal yang dapat menimbulkan impresi pada buruknya reputasi kelembagaan harus dapat diminimalisir. </a:t>
            </a:r>
          </a:p>
        </p:txBody>
      </p:sp>
      <p:sp>
        <p:nvSpPr>
          <p:cNvPr id="12" name="Kotak Teks 11">
            <a:extLst>
              <a:ext uri="{FF2B5EF4-FFF2-40B4-BE49-F238E27FC236}">
                <a16:creationId xmlns:a16="http://schemas.microsoft.com/office/drawing/2014/main" xmlns="" id="{52555793-AECB-2715-81C3-F0877F11F1BC}"/>
              </a:ext>
            </a:extLst>
          </p:cNvPr>
          <p:cNvSpPr txBox="1"/>
          <p:nvPr/>
        </p:nvSpPr>
        <p:spPr>
          <a:xfrm>
            <a:off x="0" y="6488668"/>
            <a:ext cx="5466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333333"/>
                </a:solidFill>
                <a:effectLst/>
              </a:rPr>
              <a:t>Refrensi</a:t>
            </a:r>
            <a:r>
              <a:rPr lang="en-US" b="0" i="0" dirty="0">
                <a:solidFill>
                  <a:srgbClr val="333333"/>
                </a:solidFill>
                <a:effectLst/>
              </a:rPr>
              <a:t>: BAZNAS,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wakaf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core principle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D680321-6C2A-849E-D5C3-01DF315514C7}"/>
              </a:ext>
            </a:extLst>
          </p:cNvPr>
          <p:cNvCxnSpPr/>
          <p:nvPr/>
        </p:nvCxnSpPr>
        <p:spPr>
          <a:xfrm>
            <a:off x="481263" y="1467853"/>
            <a:ext cx="1104499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Persegi Panjang: Sudut Lengkung 5">
            <a:extLst>
              <a:ext uri="{FF2B5EF4-FFF2-40B4-BE49-F238E27FC236}">
                <a16:creationId xmlns:a16="http://schemas.microsoft.com/office/drawing/2014/main" xmlns="" id="{A235678C-B530-FA78-F39E-4FA4A13EBE2E}"/>
              </a:ext>
            </a:extLst>
          </p:cNvPr>
          <p:cNvSpPr/>
          <p:nvPr/>
        </p:nvSpPr>
        <p:spPr>
          <a:xfrm>
            <a:off x="7786436" y="4043824"/>
            <a:ext cx="4218009" cy="1412112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Persegi Panjang: Sudut Lengkung 4">
            <a:extLst>
              <a:ext uri="{FF2B5EF4-FFF2-40B4-BE49-F238E27FC236}">
                <a16:creationId xmlns:a16="http://schemas.microsoft.com/office/drawing/2014/main" xmlns="" id="{0EB59B4F-1A42-3AAD-59E1-85F14F372496}"/>
              </a:ext>
            </a:extLst>
          </p:cNvPr>
          <p:cNvSpPr/>
          <p:nvPr/>
        </p:nvSpPr>
        <p:spPr>
          <a:xfrm>
            <a:off x="7786437" y="2095417"/>
            <a:ext cx="4218009" cy="1412112"/>
          </a:xfrm>
          <a:prstGeom prst="roundRect">
            <a:avLst>
              <a:gd name="adj" fmla="val 6350"/>
            </a:avLst>
          </a:prstGeom>
          <a:solidFill>
            <a:srgbClr val="FFD4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ampungan Konten 2">
            <a:extLst>
              <a:ext uri="{FF2B5EF4-FFF2-40B4-BE49-F238E27FC236}">
                <a16:creationId xmlns:a16="http://schemas.microsoft.com/office/drawing/2014/main" xmlns="" id="{F6488F72-8C5A-63AA-50A4-9F180B504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932" y="4175345"/>
            <a:ext cx="3692806" cy="1149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Merusak</a:t>
            </a:r>
            <a:r>
              <a:rPr lang="en-US" sz="2400" dirty="0"/>
              <a:t> </a:t>
            </a:r>
            <a:r>
              <a:rPr lang="en-US" sz="2400" dirty="0" err="1"/>
              <a:t>reputasi</a:t>
            </a:r>
            <a:r>
              <a:rPr lang="en-US" sz="2400" dirty="0"/>
              <a:t> dan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lembaga</a:t>
            </a:r>
            <a:endParaRPr lang="id-ID" sz="2400" dirty="0"/>
          </a:p>
        </p:txBody>
      </p:sp>
      <p:sp>
        <p:nvSpPr>
          <p:cNvPr id="17" name="Tampungan Konten 2">
            <a:extLst>
              <a:ext uri="{FF2B5EF4-FFF2-40B4-BE49-F238E27FC236}">
                <a16:creationId xmlns:a16="http://schemas.microsoft.com/office/drawing/2014/main" xmlns="" id="{7E95A136-F078-08CD-BEEC-E6239EFFC79B}"/>
              </a:ext>
            </a:extLst>
          </p:cNvPr>
          <p:cNvSpPr txBox="1">
            <a:spLocks/>
          </p:cNvSpPr>
          <p:nvPr/>
        </p:nvSpPr>
        <p:spPr>
          <a:xfrm>
            <a:off x="7907972" y="2226939"/>
            <a:ext cx="4284028" cy="113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Penyaluran</a:t>
            </a:r>
            <a:r>
              <a:rPr lang="en-US" sz="2400" dirty="0"/>
              <a:t> dana zakat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wakaf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asal-asalan</a:t>
            </a:r>
            <a:endParaRPr lang="id-ID" sz="2400" dirty="0"/>
          </a:p>
        </p:txBody>
      </p:sp>
      <p:cxnSp>
        <p:nvCxnSpPr>
          <p:cNvPr id="18" name="Konektor Panah Lurus 7">
            <a:extLst>
              <a:ext uri="{FF2B5EF4-FFF2-40B4-BE49-F238E27FC236}">
                <a16:creationId xmlns:a16="http://schemas.microsoft.com/office/drawing/2014/main" xmlns="" id="{4406FAB6-113D-A196-357B-816037750A2D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 flipH="1">
            <a:off x="9895441" y="3507529"/>
            <a:ext cx="1" cy="53629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9ADBC3B-AF32-172A-D414-2CB924FDCDA5}"/>
              </a:ext>
            </a:extLst>
          </p:cNvPr>
          <p:cNvSpPr txBox="1"/>
          <p:nvPr/>
        </p:nvSpPr>
        <p:spPr>
          <a:xfrm>
            <a:off x="7739005" y="1645581"/>
            <a:ext cx="240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:</a:t>
            </a:r>
          </a:p>
        </p:txBody>
      </p:sp>
      <p:sp>
        <p:nvSpPr>
          <p:cNvPr id="20" name="Persegi Panjang: Sudut Lengkung 5">
            <a:extLst>
              <a:ext uri="{FF2B5EF4-FFF2-40B4-BE49-F238E27FC236}">
                <a16:creationId xmlns:a16="http://schemas.microsoft.com/office/drawing/2014/main" xmlns="" id="{D63031B4-C589-17E4-987E-A00F1284CD9C}"/>
              </a:ext>
            </a:extLst>
          </p:cNvPr>
          <p:cNvSpPr/>
          <p:nvPr/>
        </p:nvSpPr>
        <p:spPr>
          <a:xfrm>
            <a:off x="187555" y="4678570"/>
            <a:ext cx="6573178" cy="453106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WCP 22: </a:t>
            </a:r>
            <a:r>
              <a:rPr lang="en-US" dirty="0" err="1">
                <a:solidFill>
                  <a:schemeClr val="tx1"/>
                </a:solidFill>
              </a:rPr>
              <a:t>Risiko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reputasi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hilangnya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wakaf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9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5" grpId="0" animBg="1"/>
      <p:bldP spid="16" grpId="0" build="p"/>
      <p:bldP spid="17" grpId="0"/>
      <p:bldP spid="20" grpId="0" animBg="1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ustom 3">
      <a:majorFont>
        <a:latin typeface="Wremena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493</Words>
  <Application>Microsoft Macintosh PowerPoint</Application>
  <PresentationFormat>Custom</PresentationFormat>
  <Paragraphs>89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Office</vt:lpstr>
      <vt:lpstr>Manajemen Risiko Lembaga Zakat dan Wakaf</vt:lpstr>
      <vt:lpstr>Topik Diskusi</vt:lpstr>
      <vt:lpstr>Topik Diskusi</vt:lpstr>
      <vt:lpstr>Konsep Dasar Risiko</vt:lpstr>
      <vt:lpstr>Konsep Manajemen Risiko</vt:lpstr>
      <vt:lpstr>Tahapan Manajemen Risiko </vt:lpstr>
      <vt:lpstr>Heat Map Risiko </vt:lpstr>
      <vt:lpstr>Topik Diskusi</vt:lpstr>
      <vt:lpstr>Risiko Reputasi dan Citra Lembaga</vt:lpstr>
      <vt:lpstr>Topik Diskusi</vt:lpstr>
      <vt:lpstr>Risiko Muzakki dan Wakif</vt:lpstr>
      <vt:lpstr>Risiko Muzakki dan Wakif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 Kelola Zakat</dc:title>
  <dc:creator>Diaz Tulus Anandri</dc:creator>
  <cp:lastModifiedBy>Tika Widiastuti</cp:lastModifiedBy>
  <cp:revision>17</cp:revision>
  <dcterms:created xsi:type="dcterms:W3CDTF">2024-03-14T13:23:46Z</dcterms:created>
  <dcterms:modified xsi:type="dcterms:W3CDTF">2024-03-27T03:45:58Z</dcterms:modified>
</cp:coreProperties>
</file>