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utive" pitchFamily="2" charset="0"/>
      <p:regular r:id="rId19"/>
    </p:embeddedFont>
    <p:embeddedFont>
      <p:font typeface="Open Sans" panose="020B060603050402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PapWj1zjT/lLIXdvXRReRv/ki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710"/>
  </p:normalViewPr>
  <p:slideViewPr>
    <p:cSldViewPr snapToGrid="0">
      <p:cViewPr varScale="1">
        <p:scale>
          <a:sx n="96" d="100"/>
          <a:sy n="96" d="100"/>
        </p:scale>
        <p:origin x="18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6c4942cd7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26c4942cd73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6c4942cd7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6c4942cd73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1" name="Google Shape;32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90207" y="3020614"/>
            <a:ext cx="8753700" cy="2462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1" i="0" u="none" strike="noStrike" cap="none">
                <a:solidFill>
                  <a:srgbClr val="17365D"/>
                </a:solidFill>
                <a:latin typeface="Poppins"/>
                <a:ea typeface="Poppins"/>
                <a:cs typeface="Poppins"/>
                <a:sym typeface="Poppins"/>
              </a:rPr>
              <a:t>Manajemen </a:t>
            </a:r>
            <a:r>
              <a:rPr lang="en-US" sz="7200" b="1" i="0" u="none" strike="noStrike" cap="none">
                <a:solidFill>
                  <a:schemeClr val="dk1"/>
                </a:solidFill>
                <a:latin typeface="Poppins"/>
                <a:ea typeface="Poppins"/>
                <a:cs typeface="Poppins"/>
                <a:sym typeface="Poppins"/>
              </a:rPr>
              <a:t>Keuangan UMKM</a:t>
            </a:r>
            <a:endParaRPr sz="72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49"/>
        <p:cNvGrpSpPr/>
        <p:nvPr/>
      </p:nvGrpSpPr>
      <p:grpSpPr>
        <a:xfrm>
          <a:off x="0" y="0"/>
          <a:ext cx="0" cy="0"/>
          <a:chOff x="0" y="0"/>
          <a:chExt cx="0" cy="0"/>
        </a:xfrm>
      </p:grpSpPr>
      <p:sp>
        <p:nvSpPr>
          <p:cNvPr id="350" name="Google Shape;350;p8"/>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351" name="Google Shape;351;p8"/>
          <p:cNvGrpSpPr/>
          <p:nvPr/>
        </p:nvGrpSpPr>
        <p:grpSpPr>
          <a:xfrm>
            <a:off x="15357712" y="4649615"/>
            <a:ext cx="6926752" cy="7161663"/>
            <a:chOff x="-175977" y="-175976"/>
            <a:chExt cx="9235669" cy="9548885"/>
          </a:xfrm>
        </p:grpSpPr>
        <p:grpSp>
          <p:nvGrpSpPr>
            <p:cNvPr id="352" name="Google Shape;352;p8"/>
            <p:cNvGrpSpPr/>
            <p:nvPr/>
          </p:nvGrpSpPr>
          <p:grpSpPr>
            <a:xfrm rot="-2700000">
              <a:off x="1011586" y="2751696"/>
              <a:ext cx="5309215" cy="5558084"/>
              <a:chOff x="0" y="-38100"/>
              <a:chExt cx="812800" cy="850900"/>
            </a:xfrm>
          </p:grpSpPr>
          <p:sp>
            <p:nvSpPr>
              <p:cNvPr id="353" name="Google Shape;353;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54" name="Google Shape;354;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5" name="Google Shape;355;p8"/>
            <p:cNvGrpSpPr/>
            <p:nvPr/>
          </p:nvGrpSpPr>
          <p:grpSpPr>
            <a:xfrm rot="-2700000">
              <a:off x="1831597" y="887152"/>
              <a:ext cx="5309215" cy="5558084"/>
              <a:chOff x="0" y="-38100"/>
              <a:chExt cx="812800" cy="850900"/>
            </a:xfrm>
          </p:grpSpPr>
          <p:sp>
            <p:nvSpPr>
              <p:cNvPr id="356" name="Google Shape;356;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57" name="Google Shape;357;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8" name="Google Shape;358;p8"/>
            <p:cNvGrpSpPr/>
            <p:nvPr/>
          </p:nvGrpSpPr>
          <p:grpSpPr>
            <a:xfrm rot="-2700000">
              <a:off x="1831597" y="2732109"/>
              <a:ext cx="5309215" cy="5558084"/>
              <a:chOff x="0" y="-38100"/>
              <a:chExt cx="812800" cy="850900"/>
            </a:xfrm>
          </p:grpSpPr>
          <p:sp>
            <p:nvSpPr>
              <p:cNvPr id="359" name="Google Shape;359;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60" name="Google Shape;360;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1" name="Google Shape;361;p8"/>
            <p:cNvGrpSpPr/>
            <p:nvPr/>
          </p:nvGrpSpPr>
          <p:grpSpPr>
            <a:xfrm rot="-2700000">
              <a:off x="2494928" y="2732109"/>
              <a:ext cx="5309215" cy="5558084"/>
              <a:chOff x="0" y="-38100"/>
              <a:chExt cx="812800" cy="850900"/>
            </a:xfrm>
          </p:grpSpPr>
          <p:sp>
            <p:nvSpPr>
              <p:cNvPr id="362" name="Google Shape;362;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63" name="Google Shape;363;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4" name="Google Shape;364;p8"/>
            <p:cNvGrpSpPr/>
            <p:nvPr/>
          </p:nvGrpSpPr>
          <p:grpSpPr>
            <a:xfrm rot="-2700000">
              <a:off x="2562914" y="887152"/>
              <a:ext cx="5309215" cy="5558084"/>
              <a:chOff x="0" y="-38100"/>
              <a:chExt cx="812800" cy="850900"/>
            </a:xfrm>
          </p:grpSpPr>
          <p:sp>
            <p:nvSpPr>
              <p:cNvPr id="365" name="Google Shape;365;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66" name="Google Shape;366;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67" name="Google Shape;367;p8"/>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368" name="Google Shape;368;p8"/>
          <p:cNvSpPr txBox="1"/>
          <p:nvPr/>
        </p:nvSpPr>
        <p:spPr>
          <a:xfrm>
            <a:off x="1204587" y="1102828"/>
            <a:ext cx="9996813" cy="1384995"/>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Manajemen Keuangan dalam Konteks Hospitality</a:t>
            </a:r>
            <a:endParaRPr sz="4800" b="1" i="0" u="none" strike="noStrike" cap="none">
              <a:solidFill>
                <a:srgbClr val="21264D"/>
              </a:solidFill>
              <a:latin typeface="Poppins"/>
              <a:ea typeface="Poppins"/>
              <a:cs typeface="Poppins"/>
              <a:sym typeface="Poppins"/>
            </a:endParaRPr>
          </a:p>
        </p:txBody>
      </p:sp>
      <p:sp>
        <p:nvSpPr>
          <p:cNvPr id="369" name="Google Shape;369;p8"/>
          <p:cNvSpPr txBox="1"/>
          <p:nvPr/>
        </p:nvSpPr>
        <p:spPr>
          <a:xfrm>
            <a:off x="1208131" y="2933700"/>
            <a:ext cx="9739425"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err="1">
                <a:solidFill>
                  <a:schemeClr val="dk1"/>
                </a:solidFill>
                <a:latin typeface="Calibri"/>
                <a:ea typeface="Calibri"/>
                <a:cs typeface="Calibri"/>
                <a:sym typeface="Calibri"/>
              </a:rPr>
              <a:t>Dalam</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industri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perhotelan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manajemen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keuangan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berperan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penting</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dalam</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mengelola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sumber</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daya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keuangan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seperti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biaya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operasional</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inventaris</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investasi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dalam</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fasilitas</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layanan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Pengelolaan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keuangan</a:t>
            </a:r>
            <a:r>
              <a:rPr lang="en-US" sz="4000" b="0" i="0" u="none" strike="noStrike" cap="none" dirty="0">
                <a:solidFill>
                  <a:schemeClr val="dk1"/>
                </a:solidFill>
                <a:latin typeface="Calibri"/>
                <a:ea typeface="Calibri"/>
                <a:cs typeface="Calibri"/>
                <a:sym typeface="Calibri"/>
              </a:rPr>
              <a:t> yang </a:t>
            </a:r>
            <a:r>
              <a:rPr lang="en-US" sz="4000" b="0" i="0" u="none" strike="noStrike" cap="none" dirty="0" err="1">
                <a:solidFill>
                  <a:schemeClr val="dk1"/>
                </a:solidFill>
                <a:latin typeface="Calibri"/>
                <a:ea typeface="Calibri"/>
                <a:cs typeface="Calibri"/>
                <a:sym typeface="Calibri"/>
              </a:rPr>
              <a:t>efektif</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membantu</a:t>
            </a:r>
            <a:r>
              <a:rPr lang="en-US" sz="4000" b="0" i="0" u="none" strike="noStrike" cap="none" dirty="0">
                <a:solidFill>
                  <a:schemeClr val="dk1"/>
                </a:solidFill>
                <a:latin typeface="Calibri"/>
                <a:ea typeface="Calibri"/>
                <a:cs typeface="Calibri"/>
                <a:sym typeface="Calibri"/>
              </a:rPr>
              <a:t> hotel </a:t>
            </a:r>
            <a:r>
              <a:rPr lang="en-US" sz="4000" b="0" i="0" u="none" strike="noStrike" cap="none" dirty="0" err="1">
                <a:solidFill>
                  <a:schemeClr val="dk1"/>
                </a:solidFill>
                <a:latin typeface="Calibri"/>
                <a:ea typeface="Calibri"/>
                <a:cs typeface="Calibri"/>
                <a:sym typeface="Calibri"/>
              </a:rPr>
              <a:t>memaksimalkan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keuntungan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mengurangi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risiko</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bidang</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keuangan</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meningkatkan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daya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saing</a:t>
            </a:r>
            <a:r>
              <a:rPr lang="en-US" sz="4000" b="0" i="0" u="none" strike="noStrike" cap="none" dirty="0">
                <a:solidFill>
                  <a:schemeClr val="dk1"/>
                </a:solidFill>
                <a:latin typeface="Calibri"/>
                <a:ea typeface="Calibri"/>
                <a:cs typeface="Calibri"/>
                <a:sym typeface="Calibri"/>
              </a:rPr>
              <a:t> di pasar.</a:t>
            </a:r>
            <a:endParaRPr sz="4000" b="0" i="0" u="none" strike="noStrike" cap="none" dirty="0">
              <a:solidFill>
                <a:schemeClr val="dk1"/>
              </a:solidFill>
              <a:latin typeface="Cutive"/>
              <a:ea typeface="Cutive"/>
              <a:cs typeface="Cutive"/>
              <a:sym typeface="Cutive"/>
            </a:endParaRPr>
          </a:p>
        </p:txBody>
      </p:sp>
      <p:sp>
        <p:nvSpPr>
          <p:cNvPr id="370" name="Google Shape;370;p8"/>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371" name="Google Shape;371;p8"/>
          <p:cNvGrpSpPr/>
          <p:nvPr/>
        </p:nvGrpSpPr>
        <p:grpSpPr>
          <a:xfrm>
            <a:off x="14202254" y="-78589"/>
            <a:ext cx="3537125" cy="1842646"/>
            <a:chOff x="14202254" y="-78589"/>
            <a:chExt cx="3537125" cy="1842646"/>
          </a:xfrm>
        </p:grpSpPr>
        <p:sp>
          <p:nvSpPr>
            <p:cNvPr id="372" name="Google Shape;372;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373" name="Google Shape;373;p8"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77"/>
        <p:cNvGrpSpPr/>
        <p:nvPr/>
      </p:nvGrpSpPr>
      <p:grpSpPr>
        <a:xfrm>
          <a:off x="0" y="0"/>
          <a:ext cx="0" cy="0"/>
          <a:chOff x="0" y="0"/>
          <a:chExt cx="0" cy="0"/>
        </a:xfrm>
      </p:grpSpPr>
      <p:sp>
        <p:nvSpPr>
          <p:cNvPr id="378" name="Google Shape;378;p9"/>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79" name="Google Shape;379;p9"/>
          <p:cNvGrpSpPr/>
          <p:nvPr/>
        </p:nvGrpSpPr>
        <p:grpSpPr>
          <a:xfrm rot="10800000">
            <a:off x="14209587" y="1954009"/>
            <a:ext cx="3280642" cy="3057907"/>
            <a:chOff x="1028699" y="3416530"/>
            <a:chExt cx="2671625" cy="2490239"/>
          </a:xfrm>
        </p:grpSpPr>
        <p:grpSp>
          <p:nvGrpSpPr>
            <p:cNvPr id="380" name="Google Shape;380;p9"/>
            <p:cNvGrpSpPr/>
            <p:nvPr/>
          </p:nvGrpSpPr>
          <p:grpSpPr>
            <a:xfrm rot="2700000">
              <a:off x="1966263" y="3924922"/>
              <a:ext cx="1417088" cy="1483514"/>
              <a:chOff x="0" y="-38100"/>
              <a:chExt cx="812800" cy="850900"/>
            </a:xfrm>
          </p:grpSpPr>
          <p:sp>
            <p:nvSpPr>
              <p:cNvPr id="381" name="Google Shape;38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82" name="Google Shape;382;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3" name="Google Shape;383;p9"/>
            <p:cNvGrpSpPr/>
            <p:nvPr/>
          </p:nvGrpSpPr>
          <p:grpSpPr>
            <a:xfrm rot="2700000">
              <a:off x="1413549" y="3761055"/>
              <a:ext cx="1720540" cy="1801190"/>
              <a:chOff x="0" y="-38100"/>
              <a:chExt cx="812800" cy="850900"/>
            </a:xfrm>
          </p:grpSpPr>
          <p:sp>
            <p:nvSpPr>
              <p:cNvPr id="384" name="Google Shape;384;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85" name="Google Shape;385;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86" name="Google Shape;386;p9"/>
          <p:cNvGrpSpPr/>
          <p:nvPr/>
        </p:nvGrpSpPr>
        <p:grpSpPr>
          <a:xfrm rot="5400000">
            <a:off x="-1748095" y="8202375"/>
            <a:ext cx="6926752" cy="7161663"/>
            <a:chOff x="-175977" y="-175976"/>
            <a:chExt cx="9235669" cy="9548885"/>
          </a:xfrm>
        </p:grpSpPr>
        <p:grpSp>
          <p:nvGrpSpPr>
            <p:cNvPr id="387" name="Google Shape;387;p9"/>
            <p:cNvGrpSpPr/>
            <p:nvPr/>
          </p:nvGrpSpPr>
          <p:grpSpPr>
            <a:xfrm rot="-2700000">
              <a:off x="1011586" y="2751696"/>
              <a:ext cx="5309215" cy="5558084"/>
              <a:chOff x="0" y="-38100"/>
              <a:chExt cx="812800" cy="850900"/>
            </a:xfrm>
          </p:grpSpPr>
          <p:sp>
            <p:nvSpPr>
              <p:cNvPr id="388" name="Google Shape;38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89" name="Google Shape;389;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0" name="Google Shape;390;p9"/>
            <p:cNvGrpSpPr/>
            <p:nvPr/>
          </p:nvGrpSpPr>
          <p:grpSpPr>
            <a:xfrm rot="-2700000">
              <a:off x="1831597" y="887152"/>
              <a:ext cx="5309215" cy="5558084"/>
              <a:chOff x="0" y="-38100"/>
              <a:chExt cx="812800" cy="850900"/>
            </a:xfrm>
          </p:grpSpPr>
          <p:sp>
            <p:nvSpPr>
              <p:cNvPr id="391" name="Google Shape;39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92" name="Google Shape;392;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3" name="Google Shape;393;p9"/>
            <p:cNvGrpSpPr/>
            <p:nvPr/>
          </p:nvGrpSpPr>
          <p:grpSpPr>
            <a:xfrm rot="-2700000">
              <a:off x="1831597" y="2732109"/>
              <a:ext cx="5309215" cy="5558084"/>
              <a:chOff x="0" y="-38100"/>
              <a:chExt cx="812800" cy="850900"/>
            </a:xfrm>
          </p:grpSpPr>
          <p:sp>
            <p:nvSpPr>
              <p:cNvPr id="394" name="Google Shape;394;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95" name="Google Shape;395;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6" name="Google Shape;396;p9"/>
            <p:cNvGrpSpPr/>
            <p:nvPr/>
          </p:nvGrpSpPr>
          <p:grpSpPr>
            <a:xfrm rot="-2700000">
              <a:off x="2494928" y="2732109"/>
              <a:ext cx="5309215" cy="5558084"/>
              <a:chOff x="0" y="-38100"/>
              <a:chExt cx="812800" cy="850900"/>
            </a:xfrm>
          </p:grpSpPr>
          <p:sp>
            <p:nvSpPr>
              <p:cNvPr id="397" name="Google Shape;397;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98" name="Google Shape;398;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9" name="Google Shape;399;p9"/>
            <p:cNvGrpSpPr/>
            <p:nvPr/>
          </p:nvGrpSpPr>
          <p:grpSpPr>
            <a:xfrm rot="-2700000">
              <a:off x="2562914" y="887152"/>
              <a:ext cx="5309215" cy="5558084"/>
              <a:chOff x="0" y="-38100"/>
              <a:chExt cx="812800" cy="850900"/>
            </a:xfrm>
          </p:grpSpPr>
          <p:sp>
            <p:nvSpPr>
              <p:cNvPr id="400" name="Google Shape;400;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01" name="Google Shape;401;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02" name="Google Shape;402;p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403" name="Google Shape;403;p9"/>
          <p:cNvSpPr txBox="1"/>
          <p:nvPr/>
        </p:nvSpPr>
        <p:spPr>
          <a:xfrm>
            <a:off x="1422925" y="1088627"/>
            <a:ext cx="10253245" cy="1114921"/>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404" name="Google Shape;404;p9"/>
          <p:cNvSpPr txBox="1"/>
          <p:nvPr/>
        </p:nvSpPr>
        <p:spPr>
          <a:xfrm>
            <a:off x="1422925" y="2776281"/>
            <a:ext cx="11798722" cy="492442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Dalam mengelola UMKM, manajemen keuangan adalah salah satu aspek kunci yang memerlukan perhatian. Dengan memahami konsep dan praktik manajemen keuangan yang efektif, pengusaha UMKM dapat membuat keputusan yang tepat, mengelola risiko, dan mendukung pertumbuhan bisnis mereka. Terima kasih atas perhatiannya dan semoga kesuksesan selalu menyertai perjalanan bisnis Anda.</a:t>
            </a:r>
            <a:endParaRPr sz="4000" b="0" i="0" u="none" strike="noStrike" cap="none">
              <a:solidFill>
                <a:schemeClr val="dk1"/>
              </a:solidFill>
              <a:latin typeface="Calibri"/>
              <a:ea typeface="Calibri"/>
              <a:cs typeface="Calibri"/>
              <a:sym typeface="Calibri"/>
            </a:endParaRPr>
          </a:p>
        </p:txBody>
      </p:sp>
      <p:grpSp>
        <p:nvGrpSpPr>
          <p:cNvPr id="405" name="Google Shape;405;p9"/>
          <p:cNvGrpSpPr/>
          <p:nvPr/>
        </p:nvGrpSpPr>
        <p:grpSpPr>
          <a:xfrm>
            <a:off x="14202254" y="-78589"/>
            <a:ext cx="3537125" cy="1842646"/>
            <a:chOff x="14202254" y="-78589"/>
            <a:chExt cx="3537125" cy="1842646"/>
          </a:xfrm>
        </p:grpSpPr>
        <p:sp>
          <p:nvSpPr>
            <p:cNvPr id="406" name="Google Shape;406;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407" name="Google Shape;407;p9"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408" name="Google Shape;408;p9"/>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12"/>
        <p:cNvGrpSpPr/>
        <p:nvPr/>
      </p:nvGrpSpPr>
      <p:grpSpPr>
        <a:xfrm>
          <a:off x="0" y="0"/>
          <a:ext cx="0" cy="0"/>
          <a:chOff x="0" y="0"/>
          <a:chExt cx="0" cy="0"/>
        </a:xfrm>
      </p:grpSpPr>
      <p:sp>
        <p:nvSpPr>
          <p:cNvPr id="413" name="Google Shape;413;p10"/>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414" name="Google Shape;414;p10"/>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415" name="Google Shape;415;p10"/>
          <p:cNvGrpSpPr/>
          <p:nvPr/>
        </p:nvGrpSpPr>
        <p:grpSpPr>
          <a:xfrm rot="-2700000">
            <a:off x="1943780" y="8435905"/>
            <a:ext cx="4802710" cy="5027837"/>
            <a:chOff x="0" y="-38100"/>
            <a:chExt cx="812800" cy="850900"/>
          </a:xfrm>
        </p:grpSpPr>
        <p:sp>
          <p:nvSpPr>
            <p:cNvPr id="416" name="Google Shape;416;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417" name="Google Shape;417;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8" name="Google Shape;418;p10"/>
          <p:cNvGrpSpPr/>
          <p:nvPr/>
        </p:nvGrpSpPr>
        <p:grpSpPr>
          <a:xfrm rot="-2700000">
            <a:off x="11764570" y="-3640026"/>
            <a:ext cx="4802710" cy="5027837"/>
            <a:chOff x="0" y="-38100"/>
            <a:chExt cx="812800" cy="850900"/>
          </a:xfrm>
        </p:grpSpPr>
        <p:sp>
          <p:nvSpPr>
            <p:cNvPr id="419" name="Google Shape;419;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0" name="Google Shape;420;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1" name="Google Shape;421;p10"/>
          <p:cNvGrpSpPr/>
          <p:nvPr/>
        </p:nvGrpSpPr>
        <p:grpSpPr>
          <a:xfrm rot="-2700000">
            <a:off x="-551710" y="8071451"/>
            <a:ext cx="4802710" cy="5027837"/>
            <a:chOff x="0" y="-38100"/>
            <a:chExt cx="812800" cy="850900"/>
          </a:xfrm>
        </p:grpSpPr>
        <p:sp>
          <p:nvSpPr>
            <p:cNvPr id="422" name="Google Shape;42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3" name="Google Shape;42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4" name="Google Shape;424;p10"/>
          <p:cNvGrpSpPr/>
          <p:nvPr/>
        </p:nvGrpSpPr>
        <p:grpSpPr>
          <a:xfrm rot="-2700000">
            <a:off x="14796768" y="-2396526"/>
            <a:ext cx="4802710" cy="5027837"/>
            <a:chOff x="0" y="-38100"/>
            <a:chExt cx="812800" cy="850900"/>
          </a:xfrm>
        </p:grpSpPr>
        <p:sp>
          <p:nvSpPr>
            <p:cNvPr id="425" name="Google Shape;42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26" name="Google Shape;426;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7" name="Google Shape;427;p10"/>
          <p:cNvGrpSpPr/>
          <p:nvPr/>
        </p:nvGrpSpPr>
        <p:grpSpPr>
          <a:xfrm rot="-2700000">
            <a:off x="1965503" y="9314952"/>
            <a:ext cx="4802710" cy="5027837"/>
            <a:chOff x="0" y="-38100"/>
            <a:chExt cx="812800" cy="850900"/>
          </a:xfrm>
        </p:grpSpPr>
        <p:sp>
          <p:nvSpPr>
            <p:cNvPr id="428" name="Google Shape;42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29" name="Google Shape;429;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0" name="Google Shape;430;p10"/>
          <p:cNvGrpSpPr/>
          <p:nvPr/>
        </p:nvGrpSpPr>
        <p:grpSpPr>
          <a:xfrm rot="-2700000">
            <a:off x="11764570" y="-4249624"/>
            <a:ext cx="4802710" cy="5027837"/>
            <a:chOff x="0" y="-38100"/>
            <a:chExt cx="812800" cy="850900"/>
          </a:xfrm>
        </p:grpSpPr>
        <p:sp>
          <p:nvSpPr>
            <p:cNvPr id="431" name="Google Shape;43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2" name="Google Shape;432;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3" name="Google Shape;433;p10"/>
          <p:cNvGrpSpPr/>
          <p:nvPr/>
        </p:nvGrpSpPr>
        <p:grpSpPr>
          <a:xfrm rot="-2700000">
            <a:off x="1965503" y="9883613"/>
            <a:ext cx="4802710" cy="5027837"/>
            <a:chOff x="0" y="-38100"/>
            <a:chExt cx="812800" cy="850900"/>
          </a:xfrm>
        </p:grpSpPr>
        <p:sp>
          <p:nvSpPr>
            <p:cNvPr id="434" name="Google Shape;434;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5" name="Google Shape;435;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6" name="Google Shape;436;p10"/>
          <p:cNvGrpSpPr/>
          <p:nvPr/>
        </p:nvGrpSpPr>
        <p:grpSpPr>
          <a:xfrm rot="-2700000">
            <a:off x="14796768" y="-3425226"/>
            <a:ext cx="4802710" cy="5027837"/>
            <a:chOff x="0" y="-38100"/>
            <a:chExt cx="812800" cy="850900"/>
          </a:xfrm>
        </p:grpSpPr>
        <p:sp>
          <p:nvSpPr>
            <p:cNvPr id="437" name="Google Shape;437;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8" name="Google Shape;438;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9" name="Google Shape;439;p10"/>
          <p:cNvGrpSpPr/>
          <p:nvPr/>
        </p:nvGrpSpPr>
        <p:grpSpPr>
          <a:xfrm rot="-2700000">
            <a:off x="-551710" y="8720047"/>
            <a:ext cx="4802710" cy="5027837"/>
            <a:chOff x="0" y="-38100"/>
            <a:chExt cx="812800" cy="850900"/>
          </a:xfrm>
        </p:grpSpPr>
        <p:sp>
          <p:nvSpPr>
            <p:cNvPr id="440" name="Google Shape;440;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1" name="Google Shape;441;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2" name="Google Shape;442;p10"/>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443" name="Google Shape;443;p10"/>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444" name="Google Shape;444;p10"/>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445" name="Google Shape;445;p10"/>
          <p:cNvGrpSpPr/>
          <p:nvPr/>
        </p:nvGrpSpPr>
        <p:grpSpPr>
          <a:xfrm>
            <a:off x="740480" y="236776"/>
            <a:ext cx="3537125" cy="1842646"/>
            <a:chOff x="14202254" y="-78589"/>
            <a:chExt cx="3537125" cy="1842646"/>
          </a:xfrm>
        </p:grpSpPr>
        <p:sp>
          <p:nvSpPr>
            <p:cNvPr id="446" name="Google Shape;446;p1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447" name="Google Shape;447;p10"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448" name="Google Shape;448;p10"/>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p2"/>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122" name="Google Shape;122;p2"/>
          <p:cNvGrpSpPr/>
          <p:nvPr/>
        </p:nvGrpSpPr>
        <p:grpSpPr>
          <a:xfrm>
            <a:off x="15357712" y="4649615"/>
            <a:ext cx="6926752" cy="7161663"/>
            <a:chOff x="-175977" y="-175976"/>
            <a:chExt cx="9235669" cy="9548885"/>
          </a:xfrm>
        </p:grpSpPr>
        <p:grpSp>
          <p:nvGrpSpPr>
            <p:cNvPr id="123" name="Google Shape;123;p2"/>
            <p:cNvGrpSpPr/>
            <p:nvPr/>
          </p:nvGrpSpPr>
          <p:grpSpPr>
            <a:xfrm rot="-2700000">
              <a:off x="1011586" y="2751696"/>
              <a:ext cx="5309215" cy="5558084"/>
              <a:chOff x="0" y="-38100"/>
              <a:chExt cx="812800" cy="850900"/>
            </a:xfrm>
          </p:grpSpPr>
          <p:sp>
            <p:nvSpPr>
              <p:cNvPr id="124" name="Google Shape;12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5" name="Google Shape;12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rot="-2700000">
              <a:off x="1831597" y="887152"/>
              <a:ext cx="5309215" cy="5558084"/>
              <a:chOff x="0" y="-38100"/>
              <a:chExt cx="812800" cy="850900"/>
            </a:xfrm>
          </p:grpSpPr>
          <p:sp>
            <p:nvSpPr>
              <p:cNvPr id="127" name="Google Shape;12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8" name="Google Shape;12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rot="-2700000">
              <a:off x="1831597" y="2732109"/>
              <a:ext cx="5309215" cy="5558084"/>
              <a:chOff x="0" y="-38100"/>
              <a:chExt cx="812800" cy="850900"/>
            </a:xfrm>
          </p:grpSpPr>
          <p:sp>
            <p:nvSpPr>
              <p:cNvPr id="130" name="Google Shape;130;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1" name="Google Shape;131;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2" name="Google Shape;132;p2"/>
            <p:cNvGrpSpPr/>
            <p:nvPr/>
          </p:nvGrpSpPr>
          <p:grpSpPr>
            <a:xfrm rot="-2700000">
              <a:off x="2494928" y="2732109"/>
              <a:ext cx="5309215" cy="5558084"/>
              <a:chOff x="0" y="-38100"/>
              <a:chExt cx="812800" cy="850900"/>
            </a:xfrm>
          </p:grpSpPr>
          <p:sp>
            <p:nvSpPr>
              <p:cNvPr id="133" name="Google Shape;13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4" name="Google Shape;13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rot="-2700000">
              <a:off x="2562914" y="887152"/>
              <a:ext cx="5309215" cy="5558084"/>
              <a:chOff x="0" y="-38100"/>
              <a:chExt cx="812800" cy="850900"/>
            </a:xfrm>
          </p:grpSpPr>
          <p:sp>
            <p:nvSpPr>
              <p:cNvPr id="136" name="Google Shape;13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7" name="Google Shape;13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8" name="Google Shape;138;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39" name="Google Shape;139;p2"/>
          <p:cNvSpPr txBox="1"/>
          <p:nvPr/>
        </p:nvSpPr>
        <p:spPr>
          <a:xfrm>
            <a:off x="1193955" y="1567183"/>
            <a:ext cx="74061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Manajemen Keuangan UMKM</a:t>
            </a:r>
            <a:endParaRPr sz="4800" b="1" i="0" u="none" strike="noStrike" cap="none">
              <a:solidFill>
                <a:srgbClr val="21264D"/>
              </a:solidFill>
              <a:latin typeface="Poppins"/>
              <a:ea typeface="Poppins"/>
              <a:cs typeface="Poppins"/>
              <a:sym typeface="Poppins"/>
            </a:endParaRPr>
          </a:p>
        </p:txBody>
      </p:sp>
      <p:sp>
        <p:nvSpPr>
          <p:cNvPr id="140" name="Google Shape;140;p2"/>
          <p:cNvSpPr txBox="1"/>
          <p:nvPr/>
        </p:nvSpPr>
        <p:spPr>
          <a:xfrm>
            <a:off x="1243060" y="3296839"/>
            <a:ext cx="9769957" cy="498598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Manajemen Keuangan UMKM adalah serangkaian tindakan yang mencakup perencanaan, pengorganisasian, pengendalian, dan pemantauan sumber daya keuangan UMKM. Tujuan utamanya adalah untuk mengelola dana dengan bijak, membuat keputusan investasi yang cerdas, dan memantau kinerja keuangan agar bisnis tetap berkelanjutan. Ini adalah elemen kunci dalam menjalankan bisnis yang menguntungkan.</a:t>
            </a:r>
            <a:endParaRPr sz="3600" b="0" i="0" u="none" strike="noStrike" cap="none">
              <a:solidFill>
                <a:schemeClr val="dk1"/>
              </a:solidFill>
              <a:latin typeface="Cutive"/>
              <a:ea typeface="Cutive"/>
              <a:cs typeface="Cutive"/>
              <a:sym typeface="Cutive"/>
            </a:endParaRPr>
          </a:p>
        </p:txBody>
      </p:sp>
      <p:sp>
        <p:nvSpPr>
          <p:cNvPr id="141" name="Google Shape;141;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2" name="Google Shape;142;p2"/>
          <p:cNvGrpSpPr/>
          <p:nvPr/>
        </p:nvGrpSpPr>
        <p:grpSpPr>
          <a:xfrm>
            <a:off x="14202254" y="-78589"/>
            <a:ext cx="3537125" cy="1842646"/>
            <a:chOff x="14202254" y="-78589"/>
            <a:chExt cx="3537125" cy="1842646"/>
          </a:xfrm>
        </p:grpSpPr>
        <p:sp>
          <p:nvSpPr>
            <p:cNvPr id="143" name="Google Shape;143;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144" name="Google Shape;144;p2"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8"/>
        <p:cNvGrpSpPr/>
        <p:nvPr/>
      </p:nvGrpSpPr>
      <p:grpSpPr>
        <a:xfrm>
          <a:off x="0" y="0"/>
          <a:ext cx="0" cy="0"/>
          <a:chOff x="0" y="0"/>
          <a:chExt cx="0" cy="0"/>
        </a:xfrm>
      </p:grpSpPr>
      <p:sp>
        <p:nvSpPr>
          <p:cNvPr id="149" name="Google Shape;149;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p3"/>
          <p:cNvGrpSpPr/>
          <p:nvPr/>
        </p:nvGrpSpPr>
        <p:grpSpPr>
          <a:xfrm rot="10800000">
            <a:off x="14209587" y="1954009"/>
            <a:ext cx="3280642" cy="3057907"/>
            <a:chOff x="1028699" y="3416530"/>
            <a:chExt cx="2671625" cy="2490239"/>
          </a:xfrm>
        </p:grpSpPr>
        <p:grpSp>
          <p:nvGrpSpPr>
            <p:cNvPr id="151" name="Google Shape;151;p3"/>
            <p:cNvGrpSpPr/>
            <p:nvPr/>
          </p:nvGrpSpPr>
          <p:grpSpPr>
            <a:xfrm rot="2700000">
              <a:off x="1966263" y="3924922"/>
              <a:ext cx="1417088" cy="1483514"/>
              <a:chOff x="0" y="-38100"/>
              <a:chExt cx="812800" cy="850900"/>
            </a:xfrm>
          </p:grpSpPr>
          <p:sp>
            <p:nvSpPr>
              <p:cNvPr id="152" name="Google Shape;15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3" name="Google Shape;15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rot="2700000">
              <a:off x="1413549" y="3761055"/>
              <a:ext cx="1720540" cy="1801190"/>
              <a:chOff x="0" y="-38100"/>
              <a:chExt cx="812800" cy="850900"/>
            </a:xfrm>
          </p:grpSpPr>
          <p:sp>
            <p:nvSpPr>
              <p:cNvPr id="155" name="Google Shape;15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6" name="Google Shape;156;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7" name="Google Shape;157;p3"/>
          <p:cNvGrpSpPr/>
          <p:nvPr/>
        </p:nvGrpSpPr>
        <p:grpSpPr>
          <a:xfrm rot="5400000">
            <a:off x="-1748095" y="8202375"/>
            <a:ext cx="6926752" cy="7161663"/>
            <a:chOff x="-175977" y="-175976"/>
            <a:chExt cx="9235669" cy="9548885"/>
          </a:xfrm>
        </p:grpSpPr>
        <p:grpSp>
          <p:nvGrpSpPr>
            <p:cNvPr id="158" name="Google Shape;158;p3"/>
            <p:cNvGrpSpPr/>
            <p:nvPr/>
          </p:nvGrpSpPr>
          <p:grpSpPr>
            <a:xfrm rot="-2700000">
              <a:off x="1011586" y="2751696"/>
              <a:ext cx="5309215" cy="5558084"/>
              <a:chOff x="0" y="-38100"/>
              <a:chExt cx="812800" cy="850900"/>
            </a:xfrm>
          </p:grpSpPr>
          <p:sp>
            <p:nvSpPr>
              <p:cNvPr id="159" name="Google Shape;15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0" name="Google Shape;16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3"/>
            <p:cNvGrpSpPr/>
            <p:nvPr/>
          </p:nvGrpSpPr>
          <p:grpSpPr>
            <a:xfrm rot="-2700000">
              <a:off x="1831597" y="887152"/>
              <a:ext cx="5309215" cy="5558084"/>
              <a:chOff x="0" y="-38100"/>
              <a:chExt cx="812800" cy="850900"/>
            </a:xfrm>
          </p:grpSpPr>
          <p:sp>
            <p:nvSpPr>
              <p:cNvPr id="162" name="Google Shape;16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3" name="Google Shape;16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3"/>
            <p:cNvGrpSpPr/>
            <p:nvPr/>
          </p:nvGrpSpPr>
          <p:grpSpPr>
            <a:xfrm rot="-2700000">
              <a:off x="1831597" y="2732109"/>
              <a:ext cx="5309215" cy="5558084"/>
              <a:chOff x="0" y="-38100"/>
              <a:chExt cx="812800" cy="850900"/>
            </a:xfrm>
          </p:grpSpPr>
          <p:sp>
            <p:nvSpPr>
              <p:cNvPr id="165" name="Google Shape;16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6" name="Google Shape;166;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7" name="Google Shape;167;p3"/>
            <p:cNvGrpSpPr/>
            <p:nvPr/>
          </p:nvGrpSpPr>
          <p:grpSpPr>
            <a:xfrm rot="-2700000">
              <a:off x="2494928" y="2732109"/>
              <a:ext cx="5309215" cy="5558084"/>
              <a:chOff x="0" y="-38100"/>
              <a:chExt cx="812800" cy="850900"/>
            </a:xfrm>
          </p:grpSpPr>
          <p:sp>
            <p:nvSpPr>
              <p:cNvPr id="168" name="Google Shape;16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9" name="Google Shape;16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rot="-2700000">
              <a:off x="2562914" y="887152"/>
              <a:ext cx="5309215" cy="5558084"/>
              <a:chOff x="0" y="-38100"/>
              <a:chExt cx="812800" cy="850900"/>
            </a:xfrm>
          </p:grpSpPr>
          <p:sp>
            <p:nvSpPr>
              <p:cNvPr id="171" name="Google Shape;17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2" name="Google Shape;17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3" name="Google Shape;173;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4" name="Google Shape;174;p3"/>
          <p:cNvSpPr txBox="1"/>
          <p:nvPr/>
        </p:nvSpPr>
        <p:spPr>
          <a:xfrm>
            <a:off x="1476746" y="1584678"/>
            <a:ext cx="102531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HPP dan BEP Produk </a:t>
            </a:r>
            <a:endParaRPr sz="4800" b="1" i="0" u="none" strike="noStrike" cap="none">
              <a:solidFill>
                <a:srgbClr val="21264D"/>
              </a:solidFill>
              <a:latin typeface="Poppins"/>
              <a:ea typeface="Poppins"/>
              <a:cs typeface="Poppins"/>
              <a:sym typeface="Poppins"/>
            </a:endParaRPr>
          </a:p>
        </p:txBody>
      </p:sp>
      <p:sp>
        <p:nvSpPr>
          <p:cNvPr id="175" name="Google Shape;175;p3"/>
          <p:cNvSpPr txBox="1"/>
          <p:nvPr/>
        </p:nvSpPr>
        <p:spPr>
          <a:xfrm>
            <a:off x="1476746" y="2836653"/>
            <a:ext cx="11798700" cy="643253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800"/>
              <a:buFont typeface="Arial"/>
              <a:buNone/>
            </a:pPr>
            <a:r>
              <a:rPr lang="en-US" sz="3800" b="0" i="0" u="none" strike="noStrike" cap="none" dirty="0">
                <a:solidFill>
                  <a:schemeClr val="dk1"/>
                </a:solidFill>
                <a:latin typeface="Calibri"/>
                <a:ea typeface="Calibri"/>
                <a:cs typeface="Calibri"/>
                <a:sym typeface="Calibri"/>
              </a:rPr>
              <a:t>HPP </a:t>
            </a:r>
            <a:r>
              <a:rPr lang="en-US" sz="3800" b="0" i="0" u="none" strike="noStrike" cap="none" dirty="0" err="1">
                <a:solidFill>
                  <a:schemeClr val="dk1"/>
                </a:solidFill>
                <a:latin typeface="Calibri"/>
                <a:ea typeface="Calibri"/>
                <a:cs typeface="Calibri"/>
                <a:sym typeface="Calibri"/>
              </a:rPr>
              <a:t>adalah</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jumlah</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keseluruhan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biaya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variabel</a:t>
            </a:r>
            <a:r>
              <a:rPr lang="en-US" sz="3800" b="0" i="0" u="none" strike="noStrike" cap="none" dirty="0">
                <a:solidFill>
                  <a:schemeClr val="dk1"/>
                </a:solidFill>
                <a:latin typeface="Calibri"/>
                <a:ea typeface="Calibri"/>
                <a:cs typeface="Calibri"/>
                <a:sym typeface="Calibri"/>
              </a:rPr>
              <a:t> dan </a:t>
            </a:r>
            <a:r>
              <a:rPr lang="en-US" sz="3800" b="0" i="0" u="none" strike="noStrike" cap="none" dirty="0" err="1">
                <a:solidFill>
                  <a:schemeClr val="dk1"/>
                </a:solidFill>
                <a:latin typeface="Calibri"/>
                <a:ea typeface="Calibri"/>
                <a:cs typeface="Calibri"/>
                <a:sym typeface="Calibri"/>
              </a:rPr>
              <a:t>biaya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tetap</a:t>
            </a:r>
            <a:r>
              <a:rPr lang="en-US" sz="3800" b="0" i="0" u="none" strike="noStrike" cap="none" dirty="0">
                <a:solidFill>
                  <a:schemeClr val="dk1"/>
                </a:solidFill>
                <a:latin typeface="Calibri"/>
                <a:ea typeface="Calibri"/>
                <a:cs typeface="Calibri"/>
                <a:sym typeface="Calibri"/>
              </a:rPr>
              <a:t> ( variable dan fix cost) yang </a:t>
            </a:r>
            <a:r>
              <a:rPr lang="en-US" sz="3800" b="0" i="0" u="none" strike="noStrike" cap="none" dirty="0" err="1">
                <a:solidFill>
                  <a:schemeClr val="dk1"/>
                </a:solidFill>
                <a:latin typeface="Calibri"/>
                <a:ea typeface="Calibri"/>
                <a:cs typeface="Calibri"/>
                <a:sym typeface="Calibri"/>
              </a:rPr>
              <a:t>dikeluarkan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untuk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memproduksi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satu</a:t>
            </a:r>
            <a:r>
              <a:rPr lang="en-US" sz="3800" b="0" i="0" u="none" strike="noStrike" cap="none" dirty="0">
                <a:solidFill>
                  <a:schemeClr val="dk1"/>
                </a:solidFill>
                <a:latin typeface="Calibri"/>
                <a:ea typeface="Calibri"/>
                <a:cs typeface="Calibri"/>
                <a:sym typeface="Calibri"/>
              </a:rPr>
              <a:t> unit </a:t>
            </a:r>
            <a:r>
              <a:rPr lang="en-US" sz="3800" b="0" i="0" u="none" strike="noStrike" cap="none" dirty="0" err="1">
                <a:solidFill>
                  <a:schemeClr val="dk1"/>
                </a:solidFill>
                <a:latin typeface="Calibri"/>
                <a:ea typeface="Calibri"/>
                <a:cs typeface="Calibri"/>
                <a:sym typeface="Calibri"/>
              </a:rPr>
              <a:t>produk</a:t>
            </a:r>
            <a:r>
              <a:rPr lang="en-US" sz="3800" b="0" i="0" u="none" strike="noStrike" cap="none" dirty="0">
                <a:solidFill>
                  <a:schemeClr val="dk1"/>
                </a:solidFill>
                <a:latin typeface="Calibri"/>
                <a:ea typeface="Calibri"/>
                <a:cs typeface="Calibri"/>
                <a:sym typeface="Calibri"/>
              </a:rPr>
              <a:t>. BEP </a:t>
            </a:r>
            <a:r>
              <a:rPr lang="en-US" sz="3800" b="0" i="0" u="none" strike="noStrike" cap="none" dirty="0" err="1">
                <a:solidFill>
                  <a:schemeClr val="dk1"/>
                </a:solidFill>
                <a:latin typeface="Calibri"/>
                <a:ea typeface="Calibri"/>
                <a:cs typeface="Calibri"/>
                <a:sym typeface="Calibri"/>
              </a:rPr>
              <a:t>adalah</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titik</a:t>
            </a:r>
            <a:r>
              <a:rPr lang="en-US" sz="3800" b="0" i="0" u="none" strike="noStrike" cap="none" dirty="0">
                <a:solidFill>
                  <a:schemeClr val="dk1"/>
                </a:solidFill>
                <a:latin typeface="Calibri"/>
                <a:ea typeface="Calibri"/>
                <a:cs typeface="Calibri"/>
                <a:sym typeface="Calibri"/>
              </a:rPr>
              <a:t> di mana total </a:t>
            </a:r>
            <a:r>
              <a:rPr lang="en-US" sz="3800" b="0" i="0" u="none" strike="noStrike" cap="none" dirty="0" err="1">
                <a:solidFill>
                  <a:schemeClr val="dk1"/>
                </a:solidFill>
                <a:latin typeface="Calibri"/>
                <a:ea typeface="Calibri"/>
                <a:cs typeface="Calibri"/>
                <a:sym typeface="Calibri"/>
              </a:rPr>
              <a:t>pendapatan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sama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dengan</a:t>
            </a:r>
            <a:r>
              <a:rPr lang="en-US" sz="3800" b="0" i="0" u="none" strike="noStrike" cap="none" dirty="0">
                <a:solidFill>
                  <a:schemeClr val="dk1"/>
                </a:solidFill>
                <a:latin typeface="Calibri"/>
                <a:ea typeface="Calibri"/>
                <a:cs typeface="Calibri"/>
                <a:sym typeface="Calibri"/>
              </a:rPr>
              <a:t> total </a:t>
            </a:r>
            <a:r>
              <a:rPr lang="en-US" sz="3800" b="0" i="0" u="none" strike="noStrike" cap="none" dirty="0" err="1">
                <a:solidFill>
                  <a:schemeClr val="dk1"/>
                </a:solidFill>
                <a:latin typeface="Calibri"/>
                <a:ea typeface="Calibri"/>
                <a:cs typeface="Calibri"/>
                <a:sym typeface="Calibri"/>
              </a:rPr>
              <a:t>biaya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baik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tetap</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maupun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variabel</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Ini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menunjukkan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jumlah</a:t>
            </a:r>
            <a:r>
              <a:rPr lang="en-US" sz="3800" b="0" i="0" u="none" strike="noStrike" cap="none" dirty="0">
                <a:solidFill>
                  <a:schemeClr val="dk1"/>
                </a:solidFill>
                <a:latin typeface="Calibri"/>
                <a:ea typeface="Calibri"/>
                <a:cs typeface="Calibri"/>
                <a:sym typeface="Calibri"/>
              </a:rPr>
              <a:t> unit yang </a:t>
            </a:r>
            <a:r>
              <a:rPr lang="en-US" sz="3800" b="0" i="0" u="none" strike="noStrike" cap="none" dirty="0" err="1">
                <a:solidFill>
                  <a:schemeClr val="dk1"/>
                </a:solidFill>
                <a:latin typeface="Calibri"/>
                <a:ea typeface="Calibri"/>
                <a:cs typeface="Calibri"/>
                <a:sym typeface="Calibri"/>
              </a:rPr>
              <a:t>harus</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dijual</a:t>
            </a:r>
            <a:r>
              <a:rPr lang="en-US" sz="3800" b="0" i="0" u="none" strike="noStrike" cap="none" dirty="0">
                <a:solidFill>
                  <a:schemeClr val="dk1"/>
                </a:solidFill>
                <a:latin typeface="Calibri"/>
                <a:ea typeface="Calibri"/>
                <a:cs typeface="Calibri"/>
                <a:sym typeface="Calibri"/>
              </a:rPr>
              <a:t> agar </a:t>
            </a:r>
            <a:r>
              <a:rPr lang="en-US" sz="3800" b="0" i="0" u="none" strike="noStrike" cap="none" dirty="0" err="1">
                <a:solidFill>
                  <a:schemeClr val="dk1"/>
                </a:solidFill>
                <a:latin typeface="Calibri"/>
                <a:ea typeface="Calibri"/>
                <a:cs typeface="Calibri"/>
                <a:sym typeface="Calibri"/>
              </a:rPr>
              <a:t>bisnis</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tidak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mengalami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kerugian</a:t>
            </a:r>
            <a:r>
              <a:rPr lang="en-US" sz="3800" b="0" i="0" u="none" strike="noStrike" cap="none" dirty="0">
                <a:solidFill>
                  <a:schemeClr val="dk1"/>
                </a:solidFill>
                <a:latin typeface="Calibri"/>
                <a:ea typeface="Calibri"/>
                <a:cs typeface="Calibri"/>
                <a:sym typeface="Calibri"/>
              </a:rPr>
              <a:t>. Harga </a:t>
            </a:r>
            <a:r>
              <a:rPr lang="en-US" sz="3800" b="0" i="0" u="none" strike="noStrike" cap="none" dirty="0" err="1">
                <a:solidFill>
                  <a:schemeClr val="dk1"/>
                </a:solidFill>
                <a:latin typeface="Calibri"/>
                <a:ea typeface="Calibri"/>
                <a:cs typeface="Calibri"/>
                <a:sym typeface="Calibri"/>
              </a:rPr>
              <a:t>Pokok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Penjualan</a:t>
            </a:r>
            <a:r>
              <a:rPr lang="en-US" sz="3800" b="0" i="0" u="none" strike="noStrike" cap="none" dirty="0">
                <a:solidFill>
                  <a:schemeClr val="dk1"/>
                </a:solidFill>
                <a:latin typeface="Calibri"/>
                <a:ea typeface="Calibri"/>
                <a:cs typeface="Calibri"/>
                <a:sym typeface="Calibri"/>
              </a:rPr>
              <a:t> (HPP) </a:t>
            </a:r>
            <a:r>
              <a:rPr lang="en-US" sz="3800" b="0" i="0" u="none" strike="noStrike" cap="none" dirty="0" err="1">
                <a:solidFill>
                  <a:schemeClr val="dk1"/>
                </a:solidFill>
                <a:latin typeface="Calibri"/>
                <a:ea typeface="Calibri"/>
                <a:cs typeface="Calibri"/>
                <a:sym typeface="Calibri"/>
              </a:rPr>
              <a:t>sebagai</a:t>
            </a:r>
            <a:r>
              <a:rPr lang="en-US" sz="3800" b="0" i="0" u="none" strike="noStrike" cap="none" dirty="0">
                <a:solidFill>
                  <a:schemeClr val="dk1"/>
                </a:solidFill>
                <a:latin typeface="Calibri"/>
                <a:ea typeface="Calibri"/>
                <a:cs typeface="Calibri"/>
                <a:sym typeface="Calibri"/>
              </a:rPr>
              <a:t> total </a:t>
            </a:r>
            <a:r>
              <a:rPr lang="en-US" sz="3800" b="0" i="0" u="none" strike="noStrike" cap="none" dirty="0" err="1">
                <a:solidFill>
                  <a:schemeClr val="dk1"/>
                </a:solidFill>
                <a:latin typeface="Calibri"/>
                <a:ea typeface="Calibri"/>
                <a:cs typeface="Calibri"/>
                <a:sym typeface="Calibri"/>
              </a:rPr>
              <a:t>biaya</a:t>
            </a:r>
            <a:r>
              <a:rPr lang="en-US" sz="3800" b="0" i="0" u="none" strike="noStrike" cap="none" dirty="0">
                <a:solidFill>
                  <a:schemeClr val="dk1"/>
                </a:solidFill>
                <a:latin typeface="Calibri"/>
                <a:ea typeface="Calibri"/>
                <a:cs typeface="Calibri"/>
                <a:sym typeface="Calibri"/>
              </a:rPr>
              <a:t> yang </a:t>
            </a:r>
            <a:r>
              <a:rPr lang="en-US" sz="3800" b="0" i="0" u="none" strike="noStrike" cap="none" dirty="0" err="1">
                <a:solidFill>
                  <a:schemeClr val="dk1"/>
                </a:solidFill>
                <a:latin typeface="Calibri"/>
                <a:ea typeface="Calibri"/>
                <a:cs typeface="Calibri"/>
                <a:sym typeface="Calibri"/>
              </a:rPr>
              <a:t>dikeluarkan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untuk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memproduksi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satu</a:t>
            </a:r>
            <a:r>
              <a:rPr lang="en-US" sz="3800" b="0" i="0" u="none" strike="noStrike" cap="none" dirty="0">
                <a:solidFill>
                  <a:schemeClr val="dk1"/>
                </a:solidFill>
                <a:latin typeface="Calibri"/>
                <a:ea typeface="Calibri"/>
                <a:cs typeface="Calibri"/>
                <a:sym typeface="Calibri"/>
              </a:rPr>
              <a:t> unit </a:t>
            </a:r>
            <a:r>
              <a:rPr lang="en-US" sz="3800" b="0" i="0" u="none" strike="noStrike" cap="none" dirty="0" err="1">
                <a:solidFill>
                  <a:schemeClr val="dk1"/>
                </a:solidFill>
                <a:latin typeface="Calibri"/>
                <a:ea typeface="Calibri"/>
                <a:cs typeface="Calibri"/>
                <a:sym typeface="Calibri"/>
              </a:rPr>
              <a:t>produk</a:t>
            </a:r>
            <a:r>
              <a:rPr lang="en-US" sz="3800" b="0" i="0" u="none" strike="noStrike" cap="none" dirty="0">
                <a:solidFill>
                  <a:schemeClr val="dk1"/>
                </a:solidFill>
                <a:latin typeface="Calibri"/>
                <a:ea typeface="Calibri"/>
                <a:cs typeface="Calibri"/>
                <a:sym typeface="Calibri"/>
              </a:rPr>
              <a:t>, dan </a:t>
            </a:r>
            <a:r>
              <a:rPr lang="en-US" sz="3800" b="0" i="0" u="none" strike="noStrike" cap="none" dirty="0" err="1">
                <a:solidFill>
                  <a:schemeClr val="dk1"/>
                </a:solidFill>
                <a:latin typeface="Calibri"/>
                <a:ea typeface="Calibri"/>
                <a:cs typeface="Calibri"/>
                <a:sym typeface="Calibri"/>
              </a:rPr>
              <a:t>Titik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Impas</a:t>
            </a:r>
            <a:r>
              <a:rPr lang="en-US" sz="3800" b="0" i="0" u="none" strike="noStrike" cap="none" dirty="0">
                <a:solidFill>
                  <a:schemeClr val="dk1"/>
                </a:solidFill>
                <a:latin typeface="Calibri"/>
                <a:ea typeface="Calibri"/>
                <a:cs typeface="Calibri"/>
                <a:sym typeface="Calibri"/>
              </a:rPr>
              <a:t> (BEP) </a:t>
            </a:r>
            <a:r>
              <a:rPr lang="en-US" sz="3800" b="0" i="0" u="none" strike="noStrike" cap="none" dirty="0" err="1">
                <a:solidFill>
                  <a:schemeClr val="dk1"/>
                </a:solidFill>
                <a:latin typeface="Calibri"/>
                <a:ea typeface="Calibri"/>
                <a:cs typeface="Calibri"/>
                <a:sym typeface="Calibri"/>
              </a:rPr>
              <a:t>sebagai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titik</a:t>
            </a:r>
            <a:r>
              <a:rPr lang="en-US" sz="3800" b="0" i="0" u="none" strike="noStrike" cap="none" dirty="0">
                <a:solidFill>
                  <a:schemeClr val="dk1"/>
                </a:solidFill>
                <a:latin typeface="Calibri"/>
                <a:ea typeface="Calibri"/>
                <a:cs typeface="Calibri"/>
                <a:sym typeface="Calibri"/>
              </a:rPr>
              <a:t> di mana </a:t>
            </a:r>
            <a:r>
              <a:rPr lang="en-US" sz="3800" b="0" i="0" u="none" strike="noStrike" cap="none" dirty="0" err="1">
                <a:solidFill>
                  <a:schemeClr val="dk1"/>
                </a:solidFill>
                <a:latin typeface="Calibri"/>
                <a:ea typeface="Calibri"/>
                <a:cs typeface="Calibri"/>
                <a:sym typeface="Calibri"/>
              </a:rPr>
              <a:t>pendapatan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sama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dengan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biaya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menunjukkan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titik</a:t>
            </a:r>
            <a:r>
              <a:rPr lang="en-US" sz="3800" b="0" i="0" u="none" strike="noStrike" cap="none" dirty="0">
                <a:solidFill>
                  <a:schemeClr val="dk1"/>
                </a:solidFill>
                <a:latin typeface="Calibri"/>
                <a:ea typeface="Calibri"/>
                <a:cs typeface="Calibri"/>
                <a:sym typeface="Calibri"/>
              </a:rPr>
              <a:t> di mana </a:t>
            </a:r>
            <a:r>
              <a:rPr lang="en-US" sz="3800" b="0" i="0" u="none" strike="noStrike" cap="none" dirty="0" err="1">
                <a:solidFill>
                  <a:schemeClr val="dk1"/>
                </a:solidFill>
                <a:latin typeface="Calibri"/>
                <a:ea typeface="Calibri"/>
                <a:cs typeface="Calibri"/>
                <a:sym typeface="Calibri"/>
              </a:rPr>
              <a:t>sebuah</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produk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mencapai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laba</a:t>
            </a:r>
            <a:r>
              <a:rPr lang="en-US" sz="3800" b="0" i="0" u="none" strike="noStrike" cap="none" dirty="0">
                <a:solidFill>
                  <a:schemeClr val="dk1"/>
                </a:solidFill>
                <a:latin typeface="Calibri"/>
                <a:ea typeface="Calibri"/>
                <a:cs typeface="Calibri"/>
                <a:sym typeface="Calibri"/>
              </a:rPr>
              <a:t> nol. </a:t>
            </a:r>
            <a:endParaRPr sz="3800" b="0" i="0" u="none" strike="noStrike" cap="none" dirty="0">
              <a:solidFill>
                <a:schemeClr val="dk1"/>
              </a:solidFill>
              <a:latin typeface="Cutive"/>
              <a:ea typeface="Cutive"/>
              <a:cs typeface="Cutive"/>
              <a:sym typeface="Cutive"/>
            </a:endParaRPr>
          </a:p>
        </p:txBody>
      </p:sp>
      <p:grpSp>
        <p:nvGrpSpPr>
          <p:cNvPr id="176" name="Google Shape;176;p3"/>
          <p:cNvGrpSpPr/>
          <p:nvPr/>
        </p:nvGrpSpPr>
        <p:grpSpPr>
          <a:xfrm>
            <a:off x="14202254" y="-78589"/>
            <a:ext cx="3537125" cy="1842646"/>
            <a:chOff x="14202254" y="-78589"/>
            <a:chExt cx="3537125" cy="1842646"/>
          </a:xfrm>
        </p:grpSpPr>
        <p:sp>
          <p:nvSpPr>
            <p:cNvPr id="177" name="Google Shape;177;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8" name="Google Shape;178;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9" name="Google Shape;179;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3"/>
        <p:cNvGrpSpPr/>
        <p:nvPr/>
      </p:nvGrpSpPr>
      <p:grpSpPr>
        <a:xfrm>
          <a:off x="0" y="0"/>
          <a:ext cx="0" cy="0"/>
          <a:chOff x="0" y="0"/>
          <a:chExt cx="0" cy="0"/>
        </a:xfrm>
      </p:grpSpPr>
      <p:sp>
        <p:nvSpPr>
          <p:cNvPr id="184" name="Google Shape;184;p4"/>
          <p:cNvSpPr txBox="1"/>
          <p:nvPr/>
        </p:nvSpPr>
        <p:spPr>
          <a:xfrm>
            <a:off x="1231381" y="1477280"/>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Perhitungan HPP </a:t>
            </a:r>
            <a:endParaRPr sz="4800" b="1" i="0" u="none" strike="noStrike" cap="none">
              <a:solidFill>
                <a:srgbClr val="21264D"/>
              </a:solidFill>
              <a:latin typeface="Poppins"/>
              <a:ea typeface="Poppins"/>
              <a:cs typeface="Poppins"/>
              <a:sym typeface="Poppins"/>
            </a:endParaRPr>
          </a:p>
        </p:txBody>
      </p:sp>
      <p:sp>
        <p:nvSpPr>
          <p:cNvPr id="185" name="Google Shape;185;p4"/>
          <p:cNvSpPr txBox="1"/>
          <p:nvPr/>
        </p:nvSpPr>
        <p:spPr>
          <a:xfrm>
            <a:off x="1231373" y="2679350"/>
            <a:ext cx="15956700" cy="6926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500"/>
              <a:buFont typeface="Arial"/>
              <a:buNone/>
            </a:pPr>
            <a:r>
              <a:rPr lang="en-US" sz="4500" b="0" i="0" u="none" strike="noStrike" cap="none">
                <a:solidFill>
                  <a:schemeClr val="dk1"/>
                </a:solidFill>
                <a:latin typeface="Calibri"/>
                <a:ea typeface="Calibri"/>
                <a:cs typeface="Calibri"/>
                <a:sym typeface="Calibri"/>
              </a:rPr>
              <a:t>Perhitungan ini mencakup biaya bahan baku, biaya tenaga kerja langsung, dan biaya overhead produksi lainnya.</a:t>
            </a:r>
            <a:endParaRPr sz="4500" b="0" i="0" u="none" strike="noStrike" cap="none">
              <a:solidFill>
                <a:schemeClr val="dk1"/>
              </a:solidFill>
              <a:latin typeface="Calibri"/>
              <a:ea typeface="Calibri"/>
              <a:cs typeface="Calibri"/>
              <a:sym typeface="Calibri"/>
            </a:endParaRPr>
          </a:p>
          <a:p>
            <a:pPr marL="914400" marR="0" lvl="1" indent="-514350" algn="just" rtl="0">
              <a:lnSpc>
                <a:spcPct val="100000"/>
              </a:lnSpc>
              <a:spcBef>
                <a:spcPts val="0"/>
              </a:spcBef>
              <a:spcAft>
                <a:spcPts val="0"/>
              </a:spcAft>
              <a:buClr>
                <a:schemeClr val="dk1"/>
              </a:buClr>
              <a:buSzPts val="4500"/>
              <a:buFont typeface="Calibri"/>
              <a:buChar char="○"/>
            </a:pPr>
            <a:r>
              <a:rPr lang="en-US" sz="4500" b="0" i="0" u="none" strike="noStrike" cap="none">
                <a:solidFill>
                  <a:schemeClr val="dk1"/>
                </a:solidFill>
                <a:latin typeface="Calibri"/>
                <a:ea typeface="Calibri"/>
                <a:cs typeface="Calibri"/>
                <a:sym typeface="Calibri"/>
              </a:rPr>
              <a:t>Hitung biaya bahan baku yang digunakan dalam produksi satu unit produk.</a:t>
            </a:r>
            <a:endParaRPr sz="4500" b="0" i="0" u="none" strike="noStrike" cap="none">
              <a:solidFill>
                <a:schemeClr val="dk1"/>
              </a:solidFill>
              <a:latin typeface="Calibri"/>
              <a:ea typeface="Calibri"/>
              <a:cs typeface="Calibri"/>
              <a:sym typeface="Calibri"/>
            </a:endParaRPr>
          </a:p>
          <a:p>
            <a:pPr marL="914400" marR="0" lvl="1" indent="-514350" algn="just" rtl="0">
              <a:lnSpc>
                <a:spcPct val="100000"/>
              </a:lnSpc>
              <a:spcBef>
                <a:spcPts val="0"/>
              </a:spcBef>
              <a:spcAft>
                <a:spcPts val="0"/>
              </a:spcAft>
              <a:buClr>
                <a:schemeClr val="dk1"/>
              </a:buClr>
              <a:buSzPts val="4500"/>
              <a:buFont typeface="Calibri"/>
              <a:buChar char="○"/>
            </a:pPr>
            <a:r>
              <a:rPr lang="en-US" sz="4500" b="0" i="0" u="none" strike="noStrike" cap="none">
                <a:solidFill>
                  <a:schemeClr val="dk1"/>
                </a:solidFill>
                <a:latin typeface="Calibri"/>
                <a:ea typeface="Calibri"/>
                <a:cs typeface="Calibri"/>
                <a:sym typeface="Calibri"/>
              </a:rPr>
              <a:t>Hitung biaya tenaga kerja langsung untuk satu unit produk.</a:t>
            </a:r>
            <a:endParaRPr sz="4500" b="0" i="0" u="none" strike="noStrike" cap="none">
              <a:solidFill>
                <a:schemeClr val="dk1"/>
              </a:solidFill>
              <a:latin typeface="Calibri"/>
              <a:ea typeface="Calibri"/>
              <a:cs typeface="Calibri"/>
              <a:sym typeface="Calibri"/>
            </a:endParaRPr>
          </a:p>
          <a:p>
            <a:pPr marL="914400" marR="0" lvl="1" indent="-514350" algn="just" rtl="0">
              <a:lnSpc>
                <a:spcPct val="100000"/>
              </a:lnSpc>
              <a:spcBef>
                <a:spcPts val="0"/>
              </a:spcBef>
              <a:spcAft>
                <a:spcPts val="0"/>
              </a:spcAft>
              <a:buClr>
                <a:schemeClr val="dk1"/>
              </a:buClr>
              <a:buSzPts val="4500"/>
              <a:buFont typeface="Calibri"/>
              <a:buChar char="○"/>
            </a:pPr>
            <a:r>
              <a:rPr lang="en-US" sz="4500" b="0" i="0" u="none" strike="noStrike" cap="none">
                <a:solidFill>
                  <a:schemeClr val="dk1"/>
                </a:solidFill>
                <a:latin typeface="Calibri"/>
                <a:ea typeface="Calibri"/>
                <a:cs typeface="Calibri"/>
                <a:sym typeface="Calibri"/>
              </a:rPr>
              <a:t>Tambahkan biaya overhead produksi lainnya untuk satu unit produk.</a:t>
            </a:r>
            <a:endParaRPr sz="4500" b="0" i="0" u="none" strike="noStrike" cap="none">
              <a:solidFill>
                <a:schemeClr val="dk1"/>
              </a:solidFill>
              <a:latin typeface="Calibri"/>
              <a:ea typeface="Calibri"/>
              <a:cs typeface="Calibri"/>
              <a:sym typeface="Calibri"/>
            </a:endParaRPr>
          </a:p>
          <a:p>
            <a:pPr marL="914400" marR="0" lvl="1" indent="-514350" algn="just" rtl="0">
              <a:lnSpc>
                <a:spcPct val="100000"/>
              </a:lnSpc>
              <a:spcBef>
                <a:spcPts val="0"/>
              </a:spcBef>
              <a:spcAft>
                <a:spcPts val="0"/>
              </a:spcAft>
              <a:buClr>
                <a:schemeClr val="dk1"/>
              </a:buClr>
              <a:buSzPts val="4500"/>
              <a:buFont typeface="Calibri"/>
              <a:buChar char="○"/>
            </a:pPr>
            <a:r>
              <a:rPr lang="en-US" sz="4500" b="0" i="0" u="none" strike="noStrike" cap="none">
                <a:solidFill>
                  <a:schemeClr val="dk1"/>
                </a:solidFill>
                <a:latin typeface="Calibri"/>
                <a:ea typeface="Calibri"/>
                <a:cs typeface="Calibri"/>
                <a:sym typeface="Calibri"/>
              </a:rPr>
              <a:t>Jumlahkan semua biaya di atas untuk mendapatkan HPP per unit.</a:t>
            </a:r>
            <a:endParaRPr sz="45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500"/>
              <a:buFont typeface="Arial"/>
              <a:buNone/>
            </a:pPr>
            <a:endParaRPr sz="4500" b="0" i="0" u="none" strike="noStrike" cap="none">
              <a:solidFill>
                <a:schemeClr val="dk1"/>
              </a:solidFill>
              <a:latin typeface="Calibri"/>
              <a:ea typeface="Calibri"/>
              <a:cs typeface="Calibri"/>
              <a:sym typeface="Calibri"/>
            </a:endParaRPr>
          </a:p>
        </p:txBody>
      </p:sp>
      <p:grpSp>
        <p:nvGrpSpPr>
          <p:cNvPr id="186" name="Google Shape;186;p4"/>
          <p:cNvGrpSpPr/>
          <p:nvPr/>
        </p:nvGrpSpPr>
        <p:grpSpPr>
          <a:xfrm rot="-5400000">
            <a:off x="14063734" y="-4348587"/>
            <a:ext cx="6926752" cy="7161663"/>
            <a:chOff x="-175977" y="-175976"/>
            <a:chExt cx="9235669" cy="9548885"/>
          </a:xfrm>
        </p:grpSpPr>
        <p:grpSp>
          <p:nvGrpSpPr>
            <p:cNvPr id="187" name="Google Shape;187;p4"/>
            <p:cNvGrpSpPr/>
            <p:nvPr/>
          </p:nvGrpSpPr>
          <p:grpSpPr>
            <a:xfrm rot="-2700000">
              <a:off x="1011586" y="2751696"/>
              <a:ext cx="5309215" cy="5558084"/>
              <a:chOff x="0" y="-38100"/>
              <a:chExt cx="812800" cy="850900"/>
            </a:xfrm>
          </p:grpSpPr>
          <p:sp>
            <p:nvSpPr>
              <p:cNvPr id="188" name="Google Shape;18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9" name="Google Shape;18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p4"/>
            <p:cNvGrpSpPr/>
            <p:nvPr/>
          </p:nvGrpSpPr>
          <p:grpSpPr>
            <a:xfrm rot="-2700000">
              <a:off x="1831597" y="887152"/>
              <a:ext cx="5309215" cy="5558084"/>
              <a:chOff x="0" y="-38100"/>
              <a:chExt cx="812800" cy="850900"/>
            </a:xfrm>
          </p:grpSpPr>
          <p:sp>
            <p:nvSpPr>
              <p:cNvPr id="191" name="Google Shape;19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2" name="Google Shape;19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p4"/>
            <p:cNvGrpSpPr/>
            <p:nvPr/>
          </p:nvGrpSpPr>
          <p:grpSpPr>
            <a:xfrm rot="-2700000">
              <a:off x="1831597" y="2732109"/>
              <a:ext cx="5309215" cy="5558084"/>
              <a:chOff x="0" y="-38100"/>
              <a:chExt cx="812800" cy="850900"/>
            </a:xfrm>
          </p:grpSpPr>
          <p:sp>
            <p:nvSpPr>
              <p:cNvPr id="194" name="Google Shape;194;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5" name="Google Shape;195;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6" name="Google Shape;196;p4"/>
            <p:cNvGrpSpPr/>
            <p:nvPr/>
          </p:nvGrpSpPr>
          <p:grpSpPr>
            <a:xfrm rot="-2700000">
              <a:off x="2494928" y="2732109"/>
              <a:ext cx="5309215" cy="5558084"/>
              <a:chOff x="0" y="-38100"/>
              <a:chExt cx="812800" cy="850900"/>
            </a:xfrm>
          </p:grpSpPr>
          <p:sp>
            <p:nvSpPr>
              <p:cNvPr id="197" name="Google Shape;19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8" name="Google Shape;19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9" name="Google Shape;199;p4"/>
            <p:cNvGrpSpPr/>
            <p:nvPr/>
          </p:nvGrpSpPr>
          <p:grpSpPr>
            <a:xfrm rot="-2700000">
              <a:off x="2562914" y="887152"/>
              <a:ext cx="5309215" cy="5558084"/>
              <a:chOff x="0" y="-38100"/>
              <a:chExt cx="812800" cy="850900"/>
            </a:xfrm>
          </p:grpSpPr>
          <p:sp>
            <p:nvSpPr>
              <p:cNvPr id="200" name="Google Shape;20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1" name="Google Shape;20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2" name="Google Shape;202;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3" name="Google Shape;203;p4"/>
          <p:cNvGrpSpPr/>
          <p:nvPr/>
        </p:nvGrpSpPr>
        <p:grpSpPr>
          <a:xfrm>
            <a:off x="14249400" y="8444354"/>
            <a:ext cx="3537125" cy="1842646"/>
            <a:chOff x="14202254" y="-78589"/>
            <a:chExt cx="3537125" cy="1842646"/>
          </a:xfrm>
        </p:grpSpPr>
        <p:sp>
          <p:nvSpPr>
            <p:cNvPr id="204" name="Google Shape;204;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5" name="Google Shape;205;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6" name="Google Shape;206;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sp>
        <p:nvSpPr>
          <p:cNvPr id="211" name="Google Shape;211;p5"/>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212" name="Google Shape;212;p5"/>
          <p:cNvGrpSpPr/>
          <p:nvPr/>
        </p:nvGrpSpPr>
        <p:grpSpPr>
          <a:xfrm>
            <a:off x="15357712" y="4649615"/>
            <a:ext cx="6926752" cy="7161663"/>
            <a:chOff x="-175977" y="-175976"/>
            <a:chExt cx="9235669" cy="9548885"/>
          </a:xfrm>
        </p:grpSpPr>
        <p:grpSp>
          <p:nvGrpSpPr>
            <p:cNvPr id="213" name="Google Shape;213;p5"/>
            <p:cNvGrpSpPr/>
            <p:nvPr/>
          </p:nvGrpSpPr>
          <p:grpSpPr>
            <a:xfrm rot="-2700000">
              <a:off x="1011586" y="2751696"/>
              <a:ext cx="5309215" cy="5558084"/>
              <a:chOff x="0" y="-38100"/>
              <a:chExt cx="812800" cy="850900"/>
            </a:xfrm>
          </p:grpSpPr>
          <p:sp>
            <p:nvSpPr>
              <p:cNvPr id="214" name="Google Shape;214;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5" name="Google Shape;215;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rot="-2700000">
              <a:off x="1831597" y="887152"/>
              <a:ext cx="5309215" cy="5558084"/>
              <a:chOff x="0" y="-38100"/>
              <a:chExt cx="812800" cy="850900"/>
            </a:xfrm>
          </p:grpSpPr>
          <p:sp>
            <p:nvSpPr>
              <p:cNvPr id="217" name="Google Shape;217;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8" name="Google Shape;218;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rot="-2700000">
              <a:off x="1831597" y="2732109"/>
              <a:ext cx="5309215" cy="5558084"/>
              <a:chOff x="0" y="-38100"/>
              <a:chExt cx="812800" cy="850900"/>
            </a:xfrm>
          </p:grpSpPr>
          <p:sp>
            <p:nvSpPr>
              <p:cNvPr id="220" name="Google Shape;220;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1" name="Google Shape;221;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5"/>
            <p:cNvGrpSpPr/>
            <p:nvPr/>
          </p:nvGrpSpPr>
          <p:grpSpPr>
            <a:xfrm rot="-2700000">
              <a:off x="2494928" y="2732109"/>
              <a:ext cx="5309215" cy="5558084"/>
              <a:chOff x="0" y="-38100"/>
              <a:chExt cx="812800" cy="850900"/>
            </a:xfrm>
          </p:grpSpPr>
          <p:sp>
            <p:nvSpPr>
              <p:cNvPr id="223" name="Google Shape;22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4" name="Google Shape;22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p5"/>
            <p:cNvGrpSpPr/>
            <p:nvPr/>
          </p:nvGrpSpPr>
          <p:grpSpPr>
            <a:xfrm rot="-2700000">
              <a:off x="2562914" y="887152"/>
              <a:ext cx="5309215" cy="5558084"/>
              <a:chOff x="0" y="-38100"/>
              <a:chExt cx="812800" cy="850900"/>
            </a:xfrm>
          </p:grpSpPr>
          <p:sp>
            <p:nvSpPr>
              <p:cNvPr id="226" name="Google Shape;22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7" name="Google Shape;22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8" name="Google Shape;228;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29" name="Google Shape;229;p5"/>
          <p:cNvSpPr txBox="1"/>
          <p:nvPr/>
        </p:nvSpPr>
        <p:spPr>
          <a:xfrm>
            <a:off x="1154824" y="1568813"/>
            <a:ext cx="80340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Perhitungan BEP</a:t>
            </a:r>
            <a:endParaRPr sz="4800" b="1" i="0" u="none" strike="noStrike" cap="none">
              <a:solidFill>
                <a:srgbClr val="21264D"/>
              </a:solidFill>
              <a:latin typeface="Poppins"/>
              <a:ea typeface="Poppins"/>
              <a:cs typeface="Poppins"/>
              <a:sym typeface="Poppins"/>
            </a:endParaRPr>
          </a:p>
        </p:txBody>
      </p:sp>
      <p:sp>
        <p:nvSpPr>
          <p:cNvPr id="230" name="Google Shape;230;p5"/>
          <p:cNvSpPr txBox="1"/>
          <p:nvPr/>
        </p:nvSpPr>
        <p:spPr>
          <a:xfrm>
            <a:off x="1231024" y="2650554"/>
            <a:ext cx="9277500" cy="6649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BEP adalah titik di mana pendapatan dari penjualan sama dengan total biaya, sehingga laba bersih menjadi nol.</a:t>
            </a:r>
            <a:endParaRPr sz="3600" b="0" i="0" u="none" strike="noStrike" cap="none">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Char char="●"/>
            </a:pPr>
            <a:r>
              <a:rPr lang="en-US" sz="3600" b="0" i="0" u="none" strike="noStrike" cap="none">
                <a:solidFill>
                  <a:schemeClr val="dk1"/>
                </a:solidFill>
                <a:latin typeface="Calibri"/>
                <a:ea typeface="Calibri"/>
                <a:cs typeface="Calibri"/>
                <a:sym typeface="Calibri"/>
              </a:rPr>
              <a:t>Identifikasi total biaya tetap dan biaya variabel.</a:t>
            </a:r>
            <a:endParaRPr sz="3600" b="0" i="0" u="none" strike="noStrike" cap="none">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Char char="●"/>
            </a:pPr>
            <a:r>
              <a:rPr lang="en-US" sz="3600" b="0" i="0" u="none" strike="noStrike" cap="none">
                <a:solidFill>
                  <a:schemeClr val="dk1"/>
                </a:solidFill>
                <a:latin typeface="Calibri"/>
                <a:ea typeface="Calibri"/>
                <a:cs typeface="Calibri"/>
                <a:sym typeface="Calibri"/>
              </a:rPr>
              <a:t>Tentukan harga jual per unit.</a:t>
            </a:r>
            <a:endParaRPr sz="3600" b="0" i="0" u="none" strike="noStrike" cap="none">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Char char="●"/>
            </a:pPr>
            <a:r>
              <a:rPr lang="en-US" sz="3600" b="0" i="0" u="none" strike="noStrike" cap="none">
                <a:solidFill>
                  <a:schemeClr val="dk1"/>
                </a:solidFill>
                <a:latin typeface="Calibri"/>
                <a:ea typeface="Calibri"/>
                <a:cs typeface="Calibri"/>
                <a:sym typeface="Calibri"/>
              </a:rPr>
              <a:t>Hitung kontribusi margin per unit (harga jual per unit dikurangi biaya variabel per unit).</a:t>
            </a:r>
            <a:endParaRPr sz="3600" b="0" i="0" u="none" strike="noStrike" cap="none">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Char char="●"/>
            </a:pPr>
            <a:r>
              <a:rPr lang="en-US" sz="3600" b="0" i="0" u="none" strike="noStrike" cap="none">
                <a:solidFill>
                  <a:schemeClr val="dk1"/>
                </a:solidFill>
                <a:latin typeface="Calibri"/>
                <a:ea typeface="Calibri"/>
                <a:cs typeface="Calibri"/>
                <a:sym typeface="Calibri"/>
              </a:rPr>
              <a:t>Bagi total biaya tetap dengan kontribusi margin per unit untuk menemukan jumlah unit yang harus dijual untuk mencapai BEP.</a:t>
            </a:r>
            <a:endParaRPr sz="3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31" name="Google Shape;231;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2" name="Google Shape;232;p5"/>
          <p:cNvGrpSpPr/>
          <p:nvPr/>
        </p:nvGrpSpPr>
        <p:grpSpPr>
          <a:xfrm>
            <a:off x="14202254" y="-78589"/>
            <a:ext cx="3537125" cy="1842646"/>
            <a:chOff x="14202254" y="-78589"/>
            <a:chExt cx="3537125" cy="1842646"/>
          </a:xfrm>
        </p:grpSpPr>
        <p:sp>
          <p:nvSpPr>
            <p:cNvPr id="233" name="Google Shape;233;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4" name="Google Shape;234;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0" name="Google Shape;240;p6"/>
          <p:cNvGrpSpPr/>
          <p:nvPr/>
        </p:nvGrpSpPr>
        <p:grpSpPr>
          <a:xfrm rot="5400000">
            <a:off x="-1748095" y="8202375"/>
            <a:ext cx="6926752" cy="7161663"/>
            <a:chOff x="-175977" y="-175976"/>
            <a:chExt cx="9235669" cy="9548885"/>
          </a:xfrm>
        </p:grpSpPr>
        <p:grpSp>
          <p:nvGrpSpPr>
            <p:cNvPr id="241" name="Google Shape;241;p6"/>
            <p:cNvGrpSpPr/>
            <p:nvPr/>
          </p:nvGrpSpPr>
          <p:grpSpPr>
            <a:xfrm rot="-2700000">
              <a:off x="1011586" y="2751696"/>
              <a:ext cx="5309215" cy="5558084"/>
              <a:chOff x="0" y="-38100"/>
              <a:chExt cx="812800" cy="850900"/>
            </a:xfrm>
          </p:grpSpPr>
          <p:sp>
            <p:nvSpPr>
              <p:cNvPr id="242" name="Google Shape;24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43" name="Google Shape;243;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6"/>
            <p:cNvGrpSpPr/>
            <p:nvPr/>
          </p:nvGrpSpPr>
          <p:grpSpPr>
            <a:xfrm rot="-2700000">
              <a:off x="1831597" y="887152"/>
              <a:ext cx="5309215" cy="5558084"/>
              <a:chOff x="0" y="-38100"/>
              <a:chExt cx="812800" cy="850900"/>
            </a:xfrm>
          </p:grpSpPr>
          <p:sp>
            <p:nvSpPr>
              <p:cNvPr id="245" name="Google Shape;24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6" name="Google Shape;246;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7" name="Google Shape;247;p6"/>
            <p:cNvGrpSpPr/>
            <p:nvPr/>
          </p:nvGrpSpPr>
          <p:grpSpPr>
            <a:xfrm rot="-2700000">
              <a:off x="1831597" y="2732109"/>
              <a:ext cx="5309215" cy="5558084"/>
              <a:chOff x="0" y="-38100"/>
              <a:chExt cx="812800" cy="850900"/>
            </a:xfrm>
          </p:grpSpPr>
          <p:sp>
            <p:nvSpPr>
              <p:cNvPr id="248" name="Google Shape;248;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9" name="Google Shape;249;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0" name="Google Shape;250;p6"/>
            <p:cNvGrpSpPr/>
            <p:nvPr/>
          </p:nvGrpSpPr>
          <p:grpSpPr>
            <a:xfrm rot="-2700000">
              <a:off x="2494928" y="2732109"/>
              <a:ext cx="5309215" cy="5558084"/>
              <a:chOff x="0" y="-38100"/>
              <a:chExt cx="812800" cy="850900"/>
            </a:xfrm>
          </p:grpSpPr>
          <p:sp>
            <p:nvSpPr>
              <p:cNvPr id="251" name="Google Shape;25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2" name="Google Shape;252;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6"/>
            <p:cNvGrpSpPr/>
            <p:nvPr/>
          </p:nvGrpSpPr>
          <p:grpSpPr>
            <a:xfrm rot="-2700000">
              <a:off x="2562914" y="887152"/>
              <a:ext cx="5309215" cy="5558084"/>
              <a:chOff x="0" y="-38100"/>
              <a:chExt cx="812800" cy="850900"/>
            </a:xfrm>
          </p:grpSpPr>
          <p:sp>
            <p:nvSpPr>
              <p:cNvPr id="254" name="Google Shape;254;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5" name="Google Shape;255;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56" name="Google Shape;256;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57" name="Google Shape;257;p6"/>
          <p:cNvSpPr txBox="1"/>
          <p:nvPr/>
        </p:nvSpPr>
        <p:spPr>
          <a:xfrm>
            <a:off x="1472987" y="1477279"/>
            <a:ext cx="100332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Analisis Data Keuangan UMKM</a:t>
            </a:r>
            <a:endParaRPr sz="4800" b="1" i="0" u="none" strike="noStrike" cap="none">
              <a:solidFill>
                <a:srgbClr val="21264D"/>
              </a:solidFill>
              <a:latin typeface="Poppins"/>
              <a:ea typeface="Poppins"/>
              <a:cs typeface="Poppins"/>
              <a:sym typeface="Poppins"/>
            </a:endParaRPr>
          </a:p>
        </p:txBody>
      </p:sp>
      <p:sp>
        <p:nvSpPr>
          <p:cNvPr id="258" name="Google Shape;258;p6"/>
          <p:cNvSpPr txBox="1"/>
          <p:nvPr/>
        </p:nvSpPr>
        <p:spPr>
          <a:xfrm>
            <a:off x="1472979" y="2735900"/>
            <a:ext cx="16017300" cy="6264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Calibri"/>
                <a:ea typeface="Calibri"/>
                <a:cs typeface="Calibri"/>
                <a:sym typeface="Calibri"/>
              </a:rPr>
              <a:t>Melakukan analisis rasio keuangan, seperti rasio likuiditas, solvabilitas, dan profitabilitas, untuk mengevaluasi kesehatan keuangan UMKM</a:t>
            </a:r>
            <a:endParaRPr sz="3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Calibri"/>
                <a:ea typeface="Calibri"/>
                <a:cs typeface="Calibri"/>
                <a:sym typeface="Calibri"/>
              </a:rPr>
              <a:t>Contoh Data Keuangan UMKM :</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Pendapatan tahunan: Rp 500.000.000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Biaya operasional tahunan: Rp 350.000.000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Laba kotor tahunan: Rp 150.000.000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Total aset: Rp 800.000.000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Hutang jangka pendek: Rp 200.000.000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Hutang jangka panjang: Rp 150.000.000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Modal sendiri: Rp 450.000.000</a:t>
            </a:r>
            <a:endParaRPr sz="3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700"/>
              <a:buFont typeface="Arial"/>
              <a:buNone/>
            </a:pPr>
            <a:endParaRPr sz="3700" b="0" i="0" u="none" strike="noStrike" cap="none">
              <a:solidFill>
                <a:schemeClr val="dk1"/>
              </a:solidFill>
              <a:latin typeface="Calibri"/>
              <a:ea typeface="Calibri"/>
              <a:cs typeface="Calibri"/>
              <a:sym typeface="Calibri"/>
            </a:endParaRPr>
          </a:p>
        </p:txBody>
      </p:sp>
      <p:grpSp>
        <p:nvGrpSpPr>
          <p:cNvPr id="259" name="Google Shape;259;p6"/>
          <p:cNvGrpSpPr/>
          <p:nvPr/>
        </p:nvGrpSpPr>
        <p:grpSpPr>
          <a:xfrm>
            <a:off x="14202254" y="-78589"/>
            <a:ext cx="3537125" cy="1842646"/>
            <a:chOff x="14202254" y="-78589"/>
            <a:chExt cx="3537125" cy="1842646"/>
          </a:xfrm>
        </p:grpSpPr>
        <p:sp>
          <p:nvSpPr>
            <p:cNvPr id="260" name="Google Shape;260;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1" name="Google Shape;261;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2" name="Google Shape;262;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66"/>
        <p:cNvGrpSpPr/>
        <p:nvPr/>
      </p:nvGrpSpPr>
      <p:grpSpPr>
        <a:xfrm>
          <a:off x="0" y="0"/>
          <a:ext cx="0" cy="0"/>
          <a:chOff x="0" y="0"/>
          <a:chExt cx="0" cy="0"/>
        </a:xfrm>
      </p:grpSpPr>
      <p:sp>
        <p:nvSpPr>
          <p:cNvPr id="267" name="Google Shape;267;g26c4942cd73_0_9"/>
          <p:cNvSpPr txBox="1"/>
          <p:nvPr/>
        </p:nvSpPr>
        <p:spPr>
          <a:xfrm>
            <a:off x="2245305" y="6551010"/>
            <a:ext cx="6651600" cy="2084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68" name="Google Shape;268;g26c4942cd73_0_9"/>
          <p:cNvGrpSpPr/>
          <p:nvPr/>
        </p:nvGrpSpPr>
        <p:grpSpPr>
          <a:xfrm rot="5400000">
            <a:off x="-1748079" y="8202376"/>
            <a:ext cx="6926719" cy="7161631"/>
            <a:chOff x="-175975" y="-175954"/>
            <a:chExt cx="9235626" cy="9548842"/>
          </a:xfrm>
        </p:grpSpPr>
        <p:grpSp>
          <p:nvGrpSpPr>
            <p:cNvPr id="269" name="Google Shape;269;g26c4942cd73_0_9"/>
            <p:cNvGrpSpPr/>
            <p:nvPr/>
          </p:nvGrpSpPr>
          <p:grpSpPr>
            <a:xfrm rot="-2700000">
              <a:off x="1011581" y="2751712"/>
              <a:ext cx="5309185" cy="5558053"/>
              <a:chOff x="0" y="-38100"/>
              <a:chExt cx="812800" cy="850900"/>
            </a:xfrm>
          </p:grpSpPr>
          <p:sp>
            <p:nvSpPr>
              <p:cNvPr id="270" name="Google Shape;270;g26c4942cd73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1" name="Google Shape;271;g26c4942cd73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2" name="Google Shape;272;g26c4942cd73_0_9"/>
            <p:cNvGrpSpPr/>
            <p:nvPr/>
          </p:nvGrpSpPr>
          <p:grpSpPr>
            <a:xfrm rot="-2700000">
              <a:off x="1831592" y="887168"/>
              <a:ext cx="5309185" cy="5558053"/>
              <a:chOff x="0" y="-38100"/>
              <a:chExt cx="812800" cy="850900"/>
            </a:xfrm>
          </p:grpSpPr>
          <p:sp>
            <p:nvSpPr>
              <p:cNvPr id="273" name="Google Shape;273;g26c4942cd73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74" name="Google Shape;274;g26c4942cd73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5" name="Google Shape;275;g26c4942cd73_0_9"/>
            <p:cNvGrpSpPr/>
            <p:nvPr/>
          </p:nvGrpSpPr>
          <p:grpSpPr>
            <a:xfrm rot="-2700000">
              <a:off x="1831592" y="2732125"/>
              <a:ext cx="5309185" cy="5558053"/>
              <a:chOff x="0" y="-38100"/>
              <a:chExt cx="812800" cy="850900"/>
            </a:xfrm>
          </p:grpSpPr>
          <p:sp>
            <p:nvSpPr>
              <p:cNvPr id="276" name="Google Shape;276;g26c4942cd73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77" name="Google Shape;277;g26c4942cd73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8" name="Google Shape;278;g26c4942cd73_0_9"/>
            <p:cNvGrpSpPr/>
            <p:nvPr/>
          </p:nvGrpSpPr>
          <p:grpSpPr>
            <a:xfrm rot="-2700000">
              <a:off x="2494923" y="2732125"/>
              <a:ext cx="5309185" cy="5558053"/>
              <a:chOff x="0" y="-38100"/>
              <a:chExt cx="812800" cy="850900"/>
            </a:xfrm>
          </p:grpSpPr>
          <p:sp>
            <p:nvSpPr>
              <p:cNvPr id="279" name="Google Shape;279;g26c4942cd73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0" name="Google Shape;280;g26c4942cd73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1" name="Google Shape;281;g26c4942cd73_0_9"/>
            <p:cNvGrpSpPr/>
            <p:nvPr/>
          </p:nvGrpSpPr>
          <p:grpSpPr>
            <a:xfrm rot="-2700000">
              <a:off x="2562909" y="887168"/>
              <a:ext cx="5309185" cy="5558053"/>
              <a:chOff x="0" y="-38100"/>
              <a:chExt cx="812800" cy="850900"/>
            </a:xfrm>
          </p:grpSpPr>
          <p:sp>
            <p:nvSpPr>
              <p:cNvPr id="282" name="Google Shape;282;g26c4942cd73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3" name="Google Shape;283;g26c4942cd73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84" name="Google Shape;284;g26c4942cd73_0_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85" name="Google Shape;285;g26c4942cd73_0_9"/>
          <p:cNvSpPr txBox="1"/>
          <p:nvPr/>
        </p:nvSpPr>
        <p:spPr>
          <a:xfrm>
            <a:off x="1472987" y="1477279"/>
            <a:ext cx="100332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Analisis Data Keuangan UMKM</a:t>
            </a:r>
            <a:endParaRPr sz="4800" b="1" i="0" u="none" strike="noStrike" cap="none">
              <a:solidFill>
                <a:srgbClr val="21264D"/>
              </a:solidFill>
              <a:latin typeface="Poppins"/>
              <a:ea typeface="Poppins"/>
              <a:cs typeface="Poppins"/>
              <a:sym typeface="Poppins"/>
            </a:endParaRPr>
          </a:p>
        </p:txBody>
      </p:sp>
      <p:sp>
        <p:nvSpPr>
          <p:cNvPr id="286" name="Google Shape;286;g26c4942cd73_0_9"/>
          <p:cNvSpPr txBox="1"/>
          <p:nvPr/>
        </p:nvSpPr>
        <p:spPr>
          <a:xfrm>
            <a:off x="1472979" y="2735900"/>
            <a:ext cx="16017300" cy="6834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Calibri"/>
                <a:ea typeface="Calibri"/>
                <a:cs typeface="Calibri"/>
                <a:sym typeface="Calibri"/>
              </a:rPr>
              <a:t>Analisis Rasio:</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Rasio Profitabilitas: Laba Kotor / Pendapatan Total = 150.000.000 / 500.000.000 = 0,3 atau 30%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Rasio Likuiditas: Rasio Lancar = (Aset Lancar / Hutang Lancar) = (600.000.000 / 200.000.000) = 3,0</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Rasio Solvabilitas: Rasio Hutang Terhadap Ekuitas = (Hutang Jangka Pendek + Hutang Jangka Panjang) / Modal Sendiri = (350.000.000 / 450.000.000) = 0,777 atau 77,7%</a:t>
            </a:r>
            <a:endParaRPr sz="3700" b="0" i="0" u="none" strike="noStrike" cap="none">
              <a:solidFill>
                <a:schemeClr val="dk1"/>
              </a:solidFill>
              <a:latin typeface="Calibri"/>
              <a:ea typeface="Calibri"/>
              <a:cs typeface="Calibri"/>
              <a:sym typeface="Calibri"/>
            </a:endParaRPr>
          </a:p>
          <a:p>
            <a:pPr marL="914400" marR="0" lvl="0" indent="-463550" algn="just" rtl="0">
              <a:lnSpc>
                <a:spcPct val="100000"/>
              </a:lnSpc>
              <a:spcBef>
                <a:spcPts val="0"/>
              </a:spcBef>
              <a:spcAft>
                <a:spcPts val="0"/>
              </a:spcAft>
              <a:buClr>
                <a:schemeClr val="dk1"/>
              </a:buClr>
              <a:buSzPts val="3700"/>
              <a:buFont typeface="Calibri"/>
              <a:buAutoNum type="arabicPeriod"/>
            </a:pPr>
            <a:r>
              <a:rPr lang="en-US" sz="3700" b="0" i="0" u="none" strike="noStrike" cap="none">
                <a:solidFill>
                  <a:schemeClr val="dk1"/>
                </a:solidFill>
                <a:latin typeface="Calibri"/>
                <a:ea typeface="Calibri"/>
                <a:cs typeface="Calibri"/>
                <a:sym typeface="Calibri"/>
              </a:rPr>
              <a:t>Rasio Aktivitas: Putaran Aset = Pendapatan Total / Total Aset = 500.000.000 / 800.000.000 = 0,625</a:t>
            </a:r>
            <a:endParaRPr sz="3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3700"/>
              <a:buFont typeface="Arial"/>
              <a:buNone/>
            </a:pPr>
            <a:endParaRPr sz="3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700"/>
              <a:buFont typeface="Arial"/>
              <a:buNone/>
            </a:pPr>
            <a:endParaRPr sz="3700" b="0" i="0" u="none" strike="noStrike" cap="none">
              <a:solidFill>
                <a:schemeClr val="dk1"/>
              </a:solidFill>
              <a:latin typeface="Calibri"/>
              <a:ea typeface="Calibri"/>
              <a:cs typeface="Calibri"/>
              <a:sym typeface="Calibri"/>
            </a:endParaRPr>
          </a:p>
        </p:txBody>
      </p:sp>
      <p:grpSp>
        <p:nvGrpSpPr>
          <p:cNvPr id="287" name="Google Shape;287;g26c4942cd73_0_9"/>
          <p:cNvGrpSpPr/>
          <p:nvPr/>
        </p:nvGrpSpPr>
        <p:grpSpPr>
          <a:xfrm>
            <a:off x="14202254" y="-78589"/>
            <a:ext cx="3537125" cy="1842646"/>
            <a:chOff x="14202254" y="-78589"/>
            <a:chExt cx="3537125" cy="1842646"/>
          </a:xfrm>
        </p:grpSpPr>
        <p:sp>
          <p:nvSpPr>
            <p:cNvPr id="288" name="Google Shape;288;g26c4942cd73_0_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89" name="Google Shape;289;g26c4942cd73_0_9"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290" name="Google Shape;290;g26c4942cd73_0_9"/>
          <p:cNvSpPr txBox="1"/>
          <p:nvPr/>
        </p:nvSpPr>
        <p:spPr>
          <a:xfrm>
            <a:off x="13570972" y="9432337"/>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94"/>
        <p:cNvGrpSpPr/>
        <p:nvPr/>
      </p:nvGrpSpPr>
      <p:grpSpPr>
        <a:xfrm>
          <a:off x="0" y="0"/>
          <a:ext cx="0" cy="0"/>
          <a:chOff x="0" y="0"/>
          <a:chExt cx="0" cy="0"/>
        </a:xfrm>
      </p:grpSpPr>
      <p:sp>
        <p:nvSpPr>
          <p:cNvPr id="295" name="Google Shape;295;g26c4942cd73_0_37"/>
          <p:cNvSpPr txBox="1"/>
          <p:nvPr/>
        </p:nvSpPr>
        <p:spPr>
          <a:xfrm>
            <a:off x="2245305" y="6551010"/>
            <a:ext cx="6651600" cy="2084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96" name="Google Shape;296;g26c4942cd73_0_37"/>
          <p:cNvGrpSpPr/>
          <p:nvPr/>
        </p:nvGrpSpPr>
        <p:grpSpPr>
          <a:xfrm rot="5400000">
            <a:off x="-1748079" y="8202376"/>
            <a:ext cx="6926719" cy="7161631"/>
            <a:chOff x="-175975" y="-175954"/>
            <a:chExt cx="9235626" cy="9548842"/>
          </a:xfrm>
        </p:grpSpPr>
        <p:grpSp>
          <p:nvGrpSpPr>
            <p:cNvPr id="297" name="Google Shape;297;g26c4942cd73_0_37"/>
            <p:cNvGrpSpPr/>
            <p:nvPr/>
          </p:nvGrpSpPr>
          <p:grpSpPr>
            <a:xfrm rot="-2700000">
              <a:off x="1011581" y="2751712"/>
              <a:ext cx="5309185" cy="5558053"/>
              <a:chOff x="0" y="-38100"/>
              <a:chExt cx="812800" cy="850900"/>
            </a:xfrm>
          </p:grpSpPr>
          <p:sp>
            <p:nvSpPr>
              <p:cNvPr id="298" name="Google Shape;298;g26c4942cd73_0_3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99" name="Google Shape;299;g26c4942cd73_0_37"/>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0" name="Google Shape;300;g26c4942cd73_0_37"/>
            <p:cNvGrpSpPr/>
            <p:nvPr/>
          </p:nvGrpSpPr>
          <p:grpSpPr>
            <a:xfrm rot="-2700000">
              <a:off x="1831592" y="887168"/>
              <a:ext cx="5309185" cy="5558053"/>
              <a:chOff x="0" y="-38100"/>
              <a:chExt cx="812800" cy="850900"/>
            </a:xfrm>
          </p:grpSpPr>
          <p:sp>
            <p:nvSpPr>
              <p:cNvPr id="301" name="Google Shape;301;g26c4942cd73_0_3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2" name="Google Shape;302;g26c4942cd73_0_37"/>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3" name="Google Shape;303;g26c4942cd73_0_37"/>
            <p:cNvGrpSpPr/>
            <p:nvPr/>
          </p:nvGrpSpPr>
          <p:grpSpPr>
            <a:xfrm rot="-2700000">
              <a:off x="1831592" y="2732125"/>
              <a:ext cx="5309185" cy="5558053"/>
              <a:chOff x="0" y="-38100"/>
              <a:chExt cx="812800" cy="850900"/>
            </a:xfrm>
          </p:grpSpPr>
          <p:sp>
            <p:nvSpPr>
              <p:cNvPr id="304" name="Google Shape;304;g26c4942cd73_0_3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05" name="Google Shape;305;g26c4942cd73_0_37"/>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6" name="Google Shape;306;g26c4942cd73_0_37"/>
            <p:cNvGrpSpPr/>
            <p:nvPr/>
          </p:nvGrpSpPr>
          <p:grpSpPr>
            <a:xfrm rot="-2700000">
              <a:off x="2494923" y="2732125"/>
              <a:ext cx="5309185" cy="5558053"/>
              <a:chOff x="0" y="-38100"/>
              <a:chExt cx="812800" cy="850900"/>
            </a:xfrm>
          </p:grpSpPr>
          <p:sp>
            <p:nvSpPr>
              <p:cNvPr id="307" name="Google Shape;307;g26c4942cd73_0_3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08" name="Google Shape;308;g26c4942cd73_0_37"/>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9" name="Google Shape;309;g26c4942cd73_0_37"/>
            <p:cNvGrpSpPr/>
            <p:nvPr/>
          </p:nvGrpSpPr>
          <p:grpSpPr>
            <a:xfrm rot="-2700000">
              <a:off x="2562909" y="887168"/>
              <a:ext cx="5309185" cy="5558053"/>
              <a:chOff x="0" y="-38100"/>
              <a:chExt cx="812800" cy="850900"/>
            </a:xfrm>
          </p:grpSpPr>
          <p:sp>
            <p:nvSpPr>
              <p:cNvPr id="310" name="Google Shape;310;g26c4942cd73_0_3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1" name="Google Shape;311;g26c4942cd73_0_37"/>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2" name="Google Shape;312;g26c4942cd73_0_3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13" name="Google Shape;313;g26c4942cd73_0_37"/>
          <p:cNvSpPr txBox="1"/>
          <p:nvPr/>
        </p:nvSpPr>
        <p:spPr>
          <a:xfrm>
            <a:off x="1472987" y="1477279"/>
            <a:ext cx="100332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Analisis Data Keuangan UMKM</a:t>
            </a:r>
            <a:endParaRPr sz="4800" b="1" i="0" u="none" strike="noStrike" cap="none">
              <a:solidFill>
                <a:srgbClr val="21264D"/>
              </a:solidFill>
              <a:latin typeface="Poppins"/>
              <a:ea typeface="Poppins"/>
              <a:cs typeface="Poppins"/>
              <a:sym typeface="Poppins"/>
            </a:endParaRPr>
          </a:p>
        </p:txBody>
      </p:sp>
      <p:sp>
        <p:nvSpPr>
          <p:cNvPr id="314" name="Google Shape;314;g26c4942cd73_0_37"/>
          <p:cNvSpPr txBox="1"/>
          <p:nvPr/>
        </p:nvSpPr>
        <p:spPr>
          <a:xfrm>
            <a:off x="1472979" y="2735900"/>
            <a:ext cx="16017300" cy="7003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500"/>
              <a:buFont typeface="Arial"/>
              <a:buNone/>
            </a:pPr>
            <a:r>
              <a:rPr lang="en-US" sz="3500" b="0" i="0" u="none" strike="noStrike" cap="none">
                <a:solidFill>
                  <a:schemeClr val="dk1"/>
                </a:solidFill>
                <a:latin typeface="Calibri"/>
                <a:ea typeface="Calibri"/>
                <a:cs typeface="Calibri"/>
                <a:sym typeface="Calibri"/>
              </a:rPr>
              <a:t>Analisis dan Saran:</a:t>
            </a:r>
            <a:endParaRPr sz="3500" b="0" i="0" u="none" strike="noStrike" cap="none">
              <a:solidFill>
                <a:schemeClr val="dk1"/>
              </a:solidFill>
              <a:latin typeface="Calibri"/>
              <a:ea typeface="Calibri"/>
              <a:cs typeface="Calibri"/>
              <a:sym typeface="Calibri"/>
            </a:endParaRPr>
          </a:p>
          <a:p>
            <a:pPr marL="571500" marR="0" lvl="0" indent="-450850" algn="just"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Profitabilitas: Dengan laba kotor sebesar 30%, Hotel ABC dapat dianggap cukup menguntungkan. Namun, perlu strategi lebih lanjut untuk meningkatkan laba bersih dengan mengendalikan biaya operasional.</a:t>
            </a:r>
            <a:endParaRPr sz="3500" b="0" i="0" u="none" strike="noStrike" cap="none">
              <a:solidFill>
                <a:schemeClr val="dk1"/>
              </a:solidFill>
              <a:latin typeface="Calibri"/>
              <a:ea typeface="Calibri"/>
              <a:cs typeface="Calibri"/>
              <a:sym typeface="Calibri"/>
            </a:endParaRPr>
          </a:p>
          <a:p>
            <a:pPr marL="571500" marR="0" lvl="0" indent="-450850" algn="just"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Likuiditas: Rasio lancar sebesar 3,0 menunjukkan Hotel ABC memiliki cukup likuiditas untuk membayar kewajiban jangka pendeknya. </a:t>
            </a:r>
            <a:endParaRPr sz="3500" b="0" i="0" u="none" strike="noStrike" cap="none">
              <a:solidFill>
                <a:schemeClr val="dk1"/>
              </a:solidFill>
              <a:latin typeface="Calibri"/>
              <a:ea typeface="Calibri"/>
              <a:cs typeface="Calibri"/>
              <a:sym typeface="Calibri"/>
            </a:endParaRPr>
          </a:p>
          <a:p>
            <a:pPr marL="571500" marR="0" lvl="0" indent="-450850" algn="just"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Solvabilitas: Dengan rasio hutang terhadap ekuitas sebesar 77,7%, Hotel ABC perlu waspada terhadap tingkat utangnya. Perbaikan dapat dilakukan dengan mengurangi hutang atau meningkatkan modal sendiri.</a:t>
            </a:r>
            <a:endParaRPr sz="3500" b="0" i="0" u="none" strike="noStrike" cap="none">
              <a:solidFill>
                <a:schemeClr val="dk1"/>
              </a:solidFill>
              <a:latin typeface="Calibri"/>
              <a:ea typeface="Calibri"/>
              <a:cs typeface="Calibri"/>
              <a:sym typeface="Calibri"/>
            </a:endParaRPr>
          </a:p>
          <a:p>
            <a:pPr marL="571500" marR="0" lvl="0" indent="-450850" algn="just"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Aktivitas: Putaran aset sebesar 0,625 menunjukkan bahwa aset Hotel ABC digunakan secara efisien dalam menghasilkan pendapatan. Namun, strategi lebih lanjut dapat diterapkan untuk meningkatkan efisiensi penggunaan aset.</a:t>
            </a:r>
            <a:endParaRPr sz="3500" b="0" i="0" u="none" strike="noStrike" cap="none">
              <a:solidFill>
                <a:schemeClr val="dk1"/>
              </a:solidFill>
              <a:latin typeface="Calibri"/>
              <a:ea typeface="Calibri"/>
              <a:cs typeface="Calibri"/>
              <a:sym typeface="Calibri"/>
            </a:endParaRPr>
          </a:p>
          <a:p>
            <a:pPr marL="571500" marR="0" lvl="0" indent="-228600" algn="just" rtl="0">
              <a:lnSpc>
                <a:spcPct val="10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grpSp>
        <p:nvGrpSpPr>
          <p:cNvPr id="315" name="Google Shape;315;g26c4942cd73_0_37"/>
          <p:cNvGrpSpPr/>
          <p:nvPr/>
        </p:nvGrpSpPr>
        <p:grpSpPr>
          <a:xfrm>
            <a:off x="14202254" y="-78589"/>
            <a:ext cx="3537125" cy="1842646"/>
            <a:chOff x="14202254" y="-78589"/>
            <a:chExt cx="3537125" cy="1842646"/>
          </a:xfrm>
        </p:grpSpPr>
        <p:sp>
          <p:nvSpPr>
            <p:cNvPr id="316" name="Google Shape;316;g26c4942cd73_0_3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17" name="Google Shape;317;g26c4942cd73_0_37"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18" name="Google Shape;318;g26c4942cd73_0_37"/>
          <p:cNvSpPr txBox="1"/>
          <p:nvPr/>
        </p:nvSpPr>
        <p:spPr>
          <a:xfrm>
            <a:off x="13570972" y="9432337"/>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22"/>
        <p:cNvGrpSpPr/>
        <p:nvPr/>
      </p:nvGrpSpPr>
      <p:grpSpPr>
        <a:xfrm>
          <a:off x="0" y="0"/>
          <a:ext cx="0" cy="0"/>
          <a:chOff x="0" y="0"/>
          <a:chExt cx="0" cy="0"/>
        </a:xfrm>
      </p:grpSpPr>
      <p:sp>
        <p:nvSpPr>
          <p:cNvPr id="323" name="Google Shape;323;p7"/>
          <p:cNvSpPr txBox="1"/>
          <p:nvPr/>
        </p:nvSpPr>
        <p:spPr>
          <a:xfrm>
            <a:off x="1231381" y="1580693"/>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Pentingnya Manajemen Keuangan UMKM</a:t>
            </a:r>
            <a:endParaRPr sz="4800" b="1" i="0" u="none" strike="noStrike" cap="none">
              <a:solidFill>
                <a:srgbClr val="21264D"/>
              </a:solidFill>
              <a:latin typeface="Poppins"/>
              <a:ea typeface="Poppins"/>
              <a:cs typeface="Poppins"/>
              <a:sym typeface="Poppins"/>
            </a:endParaRPr>
          </a:p>
        </p:txBody>
      </p:sp>
      <p:sp>
        <p:nvSpPr>
          <p:cNvPr id="324" name="Google Shape;324;p7"/>
          <p:cNvSpPr txBox="1"/>
          <p:nvPr/>
        </p:nvSpPr>
        <p:spPr>
          <a:xfrm>
            <a:off x="1231373" y="2857500"/>
            <a:ext cx="15111300" cy="4248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600"/>
              <a:buFont typeface="Arial"/>
              <a:buNone/>
            </a:pPr>
            <a:r>
              <a:rPr lang="en-US" sz="4600" b="0" i="0" u="none" strike="noStrike" cap="none">
                <a:solidFill>
                  <a:schemeClr val="dk1"/>
                </a:solidFill>
                <a:latin typeface="Calibri"/>
                <a:ea typeface="Calibri"/>
                <a:cs typeface="Calibri"/>
                <a:sym typeface="Calibri"/>
              </a:rPr>
              <a:t>Manajemen keuangan yang efektif adalah kunci untuk pertumbuhan dan keberhasilan bisnis UMKM. Dengan mengelola dana dengan bijak, merencanakan anggaran secara cermat, menganalisis biaya dan pendapatan, serta mengelola risiko keuangan, UMKM dapat mengoptimalkan kinerja keuangannya dan mendukung pertumbuhan jangka panjang.</a:t>
            </a:r>
            <a:endParaRPr sz="4600" b="0" i="0" u="none" strike="noStrike" cap="none">
              <a:solidFill>
                <a:schemeClr val="dk1"/>
              </a:solidFill>
              <a:latin typeface="Cutive"/>
              <a:ea typeface="Cutive"/>
              <a:cs typeface="Cutive"/>
              <a:sym typeface="Cutive"/>
            </a:endParaRPr>
          </a:p>
        </p:txBody>
      </p:sp>
      <p:grpSp>
        <p:nvGrpSpPr>
          <p:cNvPr id="325" name="Google Shape;325;p7"/>
          <p:cNvGrpSpPr/>
          <p:nvPr/>
        </p:nvGrpSpPr>
        <p:grpSpPr>
          <a:xfrm rot="-5400000">
            <a:off x="14063734" y="-4348587"/>
            <a:ext cx="6926752" cy="7161663"/>
            <a:chOff x="-175977" y="-175976"/>
            <a:chExt cx="9235669" cy="9548885"/>
          </a:xfrm>
        </p:grpSpPr>
        <p:grpSp>
          <p:nvGrpSpPr>
            <p:cNvPr id="326" name="Google Shape;326;p7"/>
            <p:cNvGrpSpPr/>
            <p:nvPr/>
          </p:nvGrpSpPr>
          <p:grpSpPr>
            <a:xfrm rot="-2700000">
              <a:off x="1011586" y="2751696"/>
              <a:ext cx="5309215" cy="5558084"/>
              <a:chOff x="0" y="-38100"/>
              <a:chExt cx="812800" cy="850900"/>
            </a:xfrm>
          </p:grpSpPr>
          <p:sp>
            <p:nvSpPr>
              <p:cNvPr id="327" name="Google Shape;327;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28" name="Google Shape;328;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7"/>
            <p:cNvGrpSpPr/>
            <p:nvPr/>
          </p:nvGrpSpPr>
          <p:grpSpPr>
            <a:xfrm rot="-2700000">
              <a:off x="1831597" y="887152"/>
              <a:ext cx="5309215" cy="5558084"/>
              <a:chOff x="0" y="-38100"/>
              <a:chExt cx="812800" cy="850900"/>
            </a:xfrm>
          </p:grpSpPr>
          <p:sp>
            <p:nvSpPr>
              <p:cNvPr id="330" name="Google Shape;330;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31" name="Google Shape;331;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7"/>
            <p:cNvGrpSpPr/>
            <p:nvPr/>
          </p:nvGrpSpPr>
          <p:grpSpPr>
            <a:xfrm rot="-2700000">
              <a:off x="1831597" y="2732109"/>
              <a:ext cx="5309215" cy="5558084"/>
              <a:chOff x="0" y="-38100"/>
              <a:chExt cx="812800" cy="850900"/>
            </a:xfrm>
          </p:grpSpPr>
          <p:sp>
            <p:nvSpPr>
              <p:cNvPr id="333" name="Google Shape;333;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34" name="Google Shape;334;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5" name="Google Shape;335;p7"/>
            <p:cNvGrpSpPr/>
            <p:nvPr/>
          </p:nvGrpSpPr>
          <p:grpSpPr>
            <a:xfrm rot="-2700000">
              <a:off x="2494928" y="2732109"/>
              <a:ext cx="5309215" cy="5558084"/>
              <a:chOff x="0" y="-38100"/>
              <a:chExt cx="812800" cy="850900"/>
            </a:xfrm>
          </p:grpSpPr>
          <p:sp>
            <p:nvSpPr>
              <p:cNvPr id="336" name="Google Shape;336;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37" name="Google Shape;337;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8" name="Google Shape;338;p7"/>
            <p:cNvGrpSpPr/>
            <p:nvPr/>
          </p:nvGrpSpPr>
          <p:grpSpPr>
            <a:xfrm rot="-2700000">
              <a:off x="2562914" y="887152"/>
              <a:ext cx="5309215" cy="5558084"/>
              <a:chOff x="0" y="-38100"/>
              <a:chExt cx="812800" cy="850900"/>
            </a:xfrm>
          </p:grpSpPr>
          <p:sp>
            <p:nvSpPr>
              <p:cNvPr id="339" name="Google Shape;339;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0" name="Google Shape;340;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41" name="Google Shape;341;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42" name="Google Shape;342;p7"/>
          <p:cNvGrpSpPr/>
          <p:nvPr/>
        </p:nvGrpSpPr>
        <p:grpSpPr>
          <a:xfrm>
            <a:off x="14249400" y="8444354"/>
            <a:ext cx="3537125" cy="1842646"/>
            <a:chOff x="14202254" y="-78589"/>
            <a:chExt cx="3537125" cy="1842646"/>
          </a:xfrm>
        </p:grpSpPr>
        <p:sp>
          <p:nvSpPr>
            <p:cNvPr id="343" name="Google Shape;343;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44" name="Google Shape;344;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45" name="Google Shape;345;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870</Words>
  <Application>Microsoft Macintosh PowerPoint</Application>
  <PresentationFormat>Kustom</PresentationFormat>
  <Paragraphs>61</Paragraphs>
  <Slides>12</Slides>
  <Notes>12</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12</vt:i4>
      </vt:variant>
    </vt:vector>
  </HeadingPairs>
  <TitlesOfParts>
    <vt:vector size="18"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2024-04-03T05:42:00Z</dcterms:modified>
</cp:coreProperties>
</file>