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2"/>
  </p:notesMasterIdLst>
  <p:handoutMasterIdLst>
    <p:handoutMasterId r:id="rId13"/>
  </p:handoutMasterIdLst>
  <p:sldIdLst>
    <p:sldId id="262" r:id="rId5"/>
    <p:sldId id="268" r:id="rId6"/>
    <p:sldId id="265" r:id="rId7"/>
    <p:sldId id="269" r:id="rId8"/>
    <p:sldId id="270" r:id="rId9"/>
    <p:sldId id="27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87"/>
  </p:normalViewPr>
  <p:slideViewPr>
    <p:cSldViewPr snapToGrid="0" snapToObjects="1">
      <p:cViewPr>
        <p:scale>
          <a:sx n="60" d="100"/>
          <a:sy n="60" d="100"/>
        </p:scale>
        <p:origin x="4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Affective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Personality</a:t>
          </a:r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Cognitive</a:t>
          </a:r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/>
      <dgm:spPr/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/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/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381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69954" y="201173"/>
          <a:ext cx="490826" cy="490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030734" y="381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Affective</a:t>
          </a:r>
        </a:p>
      </dsp:txBody>
      <dsp:txXfrm>
        <a:off x="1030734" y="381"/>
        <a:ext cx="3685727" cy="892410"/>
      </dsp:txXfrm>
    </dsp:sp>
    <dsp:sp modelId="{B58CA141-504B-412A-818E-73651C363A3D}">
      <dsp:nvSpPr>
        <dsp:cNvPr id="0" name=""/>
        <dsp:cNvSpPr/>
      </dsp:nvSpPr>
      <dsp:spPr>
        <a:xfrm>
          <a:off x="0" y="1115895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69954" y="1316687"/>
          <a:ext cx="490826" cy="490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030734" y="1115895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Personality</a:t>
          </a:r>
        </a:p>
      </dsp:txBody>
      <dsp:txXfrm>
        <a:off x="1030734" y="1115895"/>
        <a:ext cx="3685727" cy="892410"/>
      </dsp:txXfrm>
    </dsp:sp>
    <dsp:sp modelId="{2DD6782C-3741-43AC-8E3F-C7C2A5A092FE}">
      <dsp:nvSpPr>
        <dsp:cNvPr id="0" name=""/>
        <dsp:cNvSpPr/>
      </dsp:nvSpPr>
      <dsp:spPr>
        <a:xfrm>
          <a:off x="0" y="2231408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69954" y="2432201"/>
          <a:ext cx="490826" cy="490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030734" y="2231408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Cognitive</a:t>
          </a:r>
        </a:p>
      </dsp:txBody>
      <dsp:txXfrm>
        <a:off x="1030734" y="2231408"/>
        <a:ext cx="3685727" cy="892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jpe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anchor="ctr">
            <a:noAutofit/>
          </a:bodyPr>
          <a:lstStyle/>
          <a:p>
            <a:pPr algn="l"/>
            <a:r>
              <a:rPr lang="en-US" sz="7200" b="1" dirty="0"/>
              <a:t>Focus ON</a:t>
            </a:r>
            <a:br>
              <a:rPr lang="en-US" sz="7200" b="1" dirty="0"/>
            </a:br>
            <a:r>
              <a:rPr lang="en-US" sz="7200" dirty="0">
                <a:solidFill>
                  <a:schemeClr val="tx1"/>
                </a:solidFill>
              </a:rPr>
              <a:t>Language learners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07B8-15E5-4DB5-A2E2-05BDB4C5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good language learners?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0D1B5-DD14-46A5-98AD-8FB6BEDC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Studying language needs patience, will and believe</a:t>
            </a:r>
          </a:p>
          <a:p>
            <a:r>
              <a:rPr lang="en-US" dirty="0"/>
              <a:t>It is okay to make mistakes </a:t>
            </a:r>
          </a:p>
          <a:p>
            <a:r>
              <a:rPr lang="en-US" dirty="0"/>
              <a:t>Discover language patterns</a:t>
            </a:r>
          </a:p>
          <a:p>
            <a:r>
              <a:rPr lang="en-US" dirty="0"/>
              <a:t>Analysis his or her own speech and the speech of others</a:t>
            </a:r>
          </a:p>
          <a:p>
            <a:r>
              <a:rPr lang="en-US" dirty="0"/>
              <a:t>Practices as often as possible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1148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>
            <a:normAutofit/>
          </a:bodyPr>
          <a:lstStyle/>
          <a:p>
            <a:r>
              <a:rPr lang="en-US" b="1" dirty="0"/>
              <a:t>Variables in learning Language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student looking at test tube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8" r="3" b="3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0" name="Picture 9" descr="student looking into microscope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" r="-5" b="-5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Picture 13" descr="students observing teacher do science experiment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" b="-2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Picture 17" descr="students raising hands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5" b="5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graphicFrame>
        <p:nvGraphicFramePr>
          <p:cNvPr id="24" name="Content Placeholder 8" descr="Icon SmartArt graphic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04871"/>
              </p:ext>
            </p:extLst>
          </p:nvPr>
        </p:nvGraphicFramePr>
        <p:xfrm>
          <a:off x="1141413" y="2666999"/>
          <a:ext cx="4716462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94401-DF38-483F-9B4C-E1A5ED15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Affective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046D8-2375-4E0B-8996-4C68F4A89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2271-9E0F-4B51-A79B-1CB5F97957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Inner drive; impulsive desire that moves someone</a:t>
            </a:r>
          </a:p>
          <a:p>
            <a:pPr lvl="1"/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C0D51-2D08-45B9-844F-51A98CF10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Types: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EDB8-C444-4D8A-839D-5E56ED42C9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Integrative Motivation</a:t>
            </a:r>
          </a:p>
          <a:p>
            <a:r>
              <a:rPr lang="en-US" dirty="0"/>
              <a:t>Instrumental Motivation</a:t>
            </a:r>
          </a:p>
          <a:p>
            <a:r>
              <a:rPr lang="en-US" dirty="0"/>
              <a:t>Intrinsic Motivation</a:t>
            </a:r>
          </a:p>
          <a:p>
            <a:r>
              <a:rPr lang="en-US" dirty="0"/>
              <a:t>Extrinsic Motivation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9339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94401-DF38-483F-9B4C-E1A5ED15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046D8-2375-4E0B-8996-4C68F4A89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666720" cy="576262"/>
          </a:xfrm>
        </p:spPr>
        <p:txBody>
          <a:bodyPr/>
          <a:lstStyle/>
          <a:p>
            <a:r>
              <a:rPr lang="en-US" dirty="0"/>
              <a:t>Personality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2271-9E0F-4B51-A79B-1CB5F97957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Extroversion vs Introversion</a:t>
            </a:r>
          </a:p>
          <a:p>
            <a:pPr lvl="1"/>
            <a:r>
              <a:rPr lang="en-US" dirty="0"/>
              <a:t>Inhibition vs risk-raking</a:t>
            </a:r>
          </a:p>
          <a:p>
            <a:pPr lvl="1"/>
            <a:r>
              <a:rPr lang="en-US" dirty="0"/>
              <a:t>Tolerance of ambiguity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9936C2-0DF2-4F94-AD56-18F45F003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96B843-1F44-42C8-B93D-B8CF11E634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487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94401-DF38-483F-9B4C-E1A5ED15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046D8-2375-4E0B-8996-4C68F4A89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2" cy="576262"/>
          </a:xfrm>
        </p:spPr>
        <p:txBody>
          <a:bodyPr/>
          <a:lstStyle/>
          <a:p>
            <a:r>
              <a:rPr lang="en-US" dirty="0"/>
              <a:t>Learning Styles: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2271-9E0F-4B51-A79B-1CB5F97957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Perceptual Learning Styles</a:t>
            </a:r>
          </a:p>
          <a:p>
            <a:pPr lvl="1"/>
            <a:r>
              <a:rPr lang="en-US" dirty="0"/>
              <a:t>Cognitive Learning Styles</a:t>
            </a:r>
          </a:p>
          <a:p>
            <a:pPr lvl="2"/>
            <a:r>
              <a:rPr lang="en-US" dirty="0"/>
              <a:t>Field-independence</a:t>
            </a:r>
          </a:p>
          <a:p>
            <a:pPr lvl="2"/>
            <a:r>
              <a:rPr lang="en-US" dirty="0"/>
              <a:t>Field-dependence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9936C2-0DF2-4F94-AD56-18F45F003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Learning Strategies</a:t>
            </a:r>
            <a:endParaRPr lang="en-ID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96B843-1F44-42C8-B93D-B8CF11E634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Direct Strategies</a:t>
            </a:r>
          </a:p>
          <a:p>
            <a:pPr lvl="1"/>
            <a:r>
              <a:rPr lang="en-US" dirty="0"/>
              <a:t>Memory Strategies</a:t>
            </a:r>
          </a:p>
          <a:p>
            <a:pPr lvl="1"/>
            <a:r>
              <a:rPr lang="en-US" dirty="0"/>
              <a:t>Cognitive Strategies</a:t>
            </a:r>
          </a:p>
          <a:p>
            <a:pPr lvl="1"/>
            <a:r>
              <a:rPr lang="en-US" dirty="0"/>
              <a:t>Compensation Strategies</a:t>
            </a:r>
          </a:p>
          <a:p>
            <a:r>
              <a:rPr lang="en-US" dirty="0"/>
              <a:t>Indirect Strategies</a:t>
            </a:r>
          </a:p>
          <a:p>
            <a:pPr lvl="1"/>
            <a:r>
              <a:rPr lang="en-US" dirty="0"/>
              <a:t>Metacognitive Strategies</a:t>
            </a:r>
          </a:p>
          <a:p>
            <a:pPr lvl="1"/>
            <a:r>
              <a:rPr lang="en-US" dirty="0"/>
              <a:t>Affective Strategies</a:t>
            </a:r>
          </a:p>
          <a:p>
            <a:pPr lvl="1"/>
            <a:r>
              <a:rPr lang="en-US" dirty="0"/>
              <a:t>Social Strategies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041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Autofit/>
          </a:bodyPr>
          <a:lstStyle/>
          <a:p>
            <a:pPr algn="l"/>
            <a:r>
              <a:rPr lang="en-US" sz="11700" b="1" dirty="0"/>
              <a:t>Thank </a:t>
            </a:r>
            <a:br>
              <a:rPr lang="en-US" sz="11700" b="1" dirty="0"/>
            </a:br>
            <a:r>
              <a:rPr lang="en-US" sz="11700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e8886e1-812b-4d96-bd4d-a4ff4e3088e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5352394DC624DB9E51475370025C6" ma:contentTypeVersion="9" ma:contentTypeDescription="Create a new document." ma:contentTypeScope="" ma:versionID="0fb448d0d6bfeb9bd7838acb71a1d95e">
  <xsd:schema xmlns:xsd="http://www.w3.org/2001/XMLSchema" xmlns:xs="http://www.w3.org/2001/XMLSchema" xmlns:p="http://schemas.microsoft.com/office/2006/metadata/properties" xmlns:ns3="3e8886e1-812b-4d96-bd4d-a4ff4e3088ea" targetNamespace="http://schemas.microsoft.com/office/2006/metadata/properties" ma:root="true" ma:fieldsID="4d1830d7799aba27af369663cfd817ce" ns3:_="">
    <xsd:import namespace="3e8886e1-812b-4d96-bd4d-a4ff4e3088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886e1-812b-4d96-bd4d-a4ff4e308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1B8520-39D0-4E39-88E2-3CE8E9A6E44A}">
  <ds:schemaRefs>
    <ds:schemaRef ds:uri="http://purl.org/dc/elements/1.1/"/>
    <ds:schemaRef ds:uri="http://schemas.openxmlformats.org/package/2006/metadata/core-properties"/>
    <ds:schemaRef ds:uri="3e8886e1-812b-4d96-bd4d-a4ff4e3088ea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554F08-8065-494F-B374-D56709C77D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8886e1-812b-4d96-bd4d-a4ff4e308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design</Template>
  <TotalTime>0</TotalTime>
  <Words>120</Words>
  <Application>Microsoft Office PowerPoint</Application>
  <PresentationFormat>Widescreen</PresentationFormat>
  <Paragraphs>43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Focus ON Language learners</vt:lpstr>
      <vt:lpstr>How to be good language learners?</vt:lpstr>
      <vt:lpstr>Variables in learning Language</vt:lpstr>
      <vt:lpstr>Affective</vt:lpstr>
      <vt:lpstr>Personality</vt:lpstr>
      <vt:lpstr>Cognitive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2020-02-13T11:18:37Z</dcterms:created>
  <dcterms:modified xsi:type="dcterms:W3CDTF">2020-02-13T12:04:37Z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0x0101005AA5352394DC624DB9E51475370025C6</vt:lpwstr>
  </property>
</Properties>
</file>