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7"/>
  </p:notesMasterIdLst>
  <p:sldIdLst>
    <p:sldId id="256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259" r:id="rId20"/>
    <p:sldId id="313" r:id="rId21"/>
    <p:sldId id="314" r:id="rId22"/>
    <p:sldId id="315" r:id="rId23"/>
    <p:sldId id="316" r:id="rId24"/>
    <p:sldId id="317" r:id="rId25"/>
    <p:sldId id="319" r:id="rId26"/>
    <p:sldId id="318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</p:sldIdLst>
  <p:sldSz cx="9144000" cy="5143500" type="screen16x9"/>
  <p:notesSz cx="6858000" cy="9144000"/>
  <p:embeddedFontLst>
    <p:embeddedFont>
      <p:font typeface="Lato" panose="020B060402020202020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Montserrat ExtraBold" panose="020B0604020202020204" charset="0"/>
      <p:bold r:id="rId46"/>
    </p:embeddedFont>
    <p:embeddedFont>
      <p:font typeface="Arial Black" panose="020B0A04020102020204" pitchFamily="34" charset="0"/>
      <p:bold r:id="rId47"/>
    </p:embeddedFont>
    <p:embeddedFont>
      <p:font typeface="Viga" panose="020B0604020202020204" charset="0"/>
      <p:regular r:id="rId48"/>
    </p:embeddedFont>
    <p:embeddedFont>
      <p:font typeface="Gill Sans Ultra Bold Condensed" panose="020B0A06020104020203" pitchFamily="34" charset="0"/>
      <p:regular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  <p:embeddedFont>
      <p:font typeface="Webdings" panose="05030102010509060703" pitchFamily="18" charset="2"/>
      <p:regular r:id="rId54"/>
    </p:embeddedFont>
    <p:embeddedFont>
      <p:font typeface="Wingdings 2" panose="05020102010507070707" pitchFamily="18" charset="2"/>
      <p:regular r:id="rId55"/>
    </p:embeddedFont>
    <p:embeddedFont>
      <p:font typeface="Wingdings 3" panose="05040102010807070707" pitchFamily="18" charset="2"/>
      <p:regular r:id="rId56"/>
    </p:embeddedFont>
    <p:embeddedFont>
      <p:font typeface="Berlin Sans FB Demi" panose="020E0802020502020306" pitchFamily="34" charset="0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3AB771-ED3C-4241-BE22-2E63F020EB0A}">
  <a:tblStyle styleId="{173AB771-ED3C-4241-BE22-2E63F020EB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86" autoAdjust="0"/>
  </p:normalViewPr>
  <p:slideViewPr>
    <p:cSldViewPr snapToGrid="0">
      <p:cViewPr varScale="1">
        <p:scale>
          <a:sx n="87" d="100"/>
          <a:sy n="87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6353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819e7bb2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819e7bb2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573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164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474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071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2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9919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388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4410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8402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600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33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65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15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16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4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30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10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9ba7db02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9ba7db02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516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9141" y="549623"/>
            <a:ext cx="8265969" cy="4044356"/>
            <a:chOff x="3237025" y="2070300"/>
            <a:chExt cx="3165825" cy="1425575"/>
          </a:xfrm>
        </p:grpSpPr>
        <p:sp>
          <p:nvSpPr>
            <p:cNvPr id="11" name="Google Shape;11;p2"/>
            <p:cNvSpPr/>
            <p:nvPr/>
          </p:nvSpPr>
          <p:spPr>
            <a:xfrm>
              <a:off x="3282500" y="2871225"/>
              <a:ext cx="576325" cy="577275"/>
            </a:xfrm>
            <a:custGeom>
              <a:avLst/>
              <a:gdLst/>
              <a:ahLst/>
              <a:cxnLst/>
              <a:rect l="l" t="t" r="r" b="b"/>
              <a:pathLst>
                <a:path w="23053" h="23091" extrusionOk="0">
                  <a:moveTo>
                    <a:pt x="1" y="759"/>
                  </a:moveTo>
                  <a:lnTo>
                    <a:pt x="22294" y="23090"/>
                  </a:lnTo>
                  <a:cubicBezTo>
                    <a:pt x="22294" y="23090"/>
                    <a:pt x="23053" y="11640"/>
                    <a:pt x="17252" y="5839"/>
                  </a:cubicBezTo>
                  <a:cubicBezTo>
                    <a:pt x="11451" y="1"/>
                    <a:pt x="1" y="759"/>
                    <a:pt x="1" y="7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781025" y="2116750"/>
              <a:ext cx="577275" cy="577250"/>
            </a:xfrm>
            <a:custGeom>
              <a:avLst/>
              <a:gdLst/>
              <a:ahLst/>
              <a:cxnLst/>
              <a:rect l="l" t="t" r="r" b="b"/>
              <a:pathLst>
                <a:path w="23091" h="23090" extrusionOk="0">
                  <a:moveTo>
                    <a:pt x="23090" y="22332"/>
                  </a:moveTo>
                  <a:lnTo>
                    <a:pt x="759" y="0"/>
                  </a:lnTo>
                  <a:cubicBezTo>
                    <a:pt x="759" y="0"/>
                    <a:pt x="1" y="11450"/>
                    <a:pt x="5802" y="17289"/>
                  </a:cubicBezTo>
                  <a:cubicBezTo>
                    <a:pt x="11640" y="23090"/>
                    <a:pt x="23090" y="22332"/>
                    <a:pt x="23090" y="223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37025" y="2070300"/>
              <a:ext cx="3165825" cy="1425575"/>
            </a:xfrm>
            <a:custGeom>
              <a:avLst/>
              <a:gdLst/>
              <a:ahLst/>
              <a:cxnLst/>
              <a:rect l="l" t="t" r="r" b="b"/>
              <a:pathLst>
                <a:path w="126633" h="57023" extrusionOk="0">
                  <a:moveTo>
                    <a:pt x="109685" y="17100"/>
                  </a:moveTo>
                  <a:cubicBezTo>
                    <a:pt x="102519" y="9934"/>
                    <a:pt x="107448" y="1"/>
                    <a:pt x="97097" y="266"/>
                  </a:cubicBezTo>
                  <a:lnTo>
                    <a:pt x="97097" y="228"/>
                  </a:lnTo>
                  <a:lnTo>
                    <a:pt x="28398" y="228"/>
                  </a:lnTo>
                  <a:cubicBezTo>
                    <a:pt x="13156" y="228"/>
                    <a:pt x="683" y="12285"/>
                    <a:pt x="152" y="27526"/>
                  </a:cubicBezTo>
                  <a:cubicBezTo>
                    <a:pt x="0" y="37611"/>
                    <a:pt x="9858" y="32796"/>
                    <a:pt x="16985" y="39924"/>
                  </a:cubicBezTo>
                  <a:cubicBezTo>
                    <a:pt x="24113" y="47052"/>
                    <a:pt x="19222" y="57023"/>
                    <a:pt x="29573" y="56758"/>
                  </a:cubicBezTo>
                  <a:lnTo>
                    <a:pt x="29573" y="56758"/>
                  </a:lnTo>
                  <a:lnTo>
                    <a:pt x="98273" y="56758"/>
                  </a:lnTo>
                  <a:cubicBezTo>
                    <a:pt x="113514" y="56758"/>
                    <a:pt x="125988" y="44701"/>
                    <a:pt x="126519" y="29498"/>
                  </a:cubicBezTo>
                  <a:cubicBezTo>
                    <a:pt x="126632" y="19412"/>
                    <a:pt x="116813" y="24227"/>
                    <a:pt x="109685" y="1710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79675" y="2888300"/>
              <a:ext cx="560200" cy="561150"/>
            </a:xfrm>
            <a:custGeom>
              <a:avLst/>
              <a:gdLst/>
              <a:ahLst/>
              <a:cxnLst/>
              <a:rect l="l" t="t" r="r" b="b"/>
              <a:pathLst>
                <a:path w="22408" h="22446" extrusionOk="0">
                  <a:moveTo>
                    <a:pt x="0" y="0"/>
                  </a:moveTo>
                  <a:lnTo>
                    <a:pt x="0" y="0"/>
                  </a:lnTo>
                  <a:cubicBezTo>
                    <a:pt x="910" y="1100"/>
                    <a:pt x="2313" y="1744"/>
                    <a:pt x="3640" y="2237"/>
                  </a:cubicBezTo>
                  <a:cubicBezTo>
                    <a:pt x="5005" y="2654"/>
                    <a:pt x="6408" y="2957"/>
                    <a:pt x="7773" y="3337"/>
                  </a:cubicBezTo>
                  <a:cubicBezTo>
                    <a:pt x="9137" y="3716"/>
                    <a:pt x="10427" y="4247"/>
                    <a:pt x="11678" y="4891"/>
                  </a:cubicBezTo>
                  <a:cubicBezTo>
                    <a:pt x="14180" y="6180"/>
                    <a:pt x="16227" y="8228"/>
                    <a:pt x="17554" y="10730"/>
                  </a:cubicBezTo>
                  <a:cubicBezTo>
                    <a:pt x="18199" y="11981"/>
                    <a:pt x="18730" y="13308"/>
                    <a:pt x="19109" y="14635"/>
                  </a:cubicBezTo>
                  <a:cubicBezTo>
                    <a:pt x="19526" y="16000"/>
                    <a:pt x="19791" y="17403"/>
                    <a:pt x="20208" y="18768"/>
                  </a:cubicBezTo>
                  <a:cubicBezTo>
                    <a:pt x="20701" y="20132"/>
                    <a:pt x="21346" y="21497"/>
                    <a:pt x="22407" y="22445"/>
                  </a:cubicBezTo>
                  <a:cubicBezTo>
                    <a:pt x="21535" y="21346"/>
                    <a:pt x="20929" y="20019"/>
                    <a:pt x="20663" y="18654"/>
                  </a:cubicBezTo>
                  <a:cubicBezTo>
                    <a:pt x="20284" y="17289"/>
                    <a:pt x="19981" y="15886"/>
                    <a:pt x="19564" y="14521"/>
                  </a:cubicBezTo>
                  <a:cubicBezTo>
                    <a:pt x="19185" y="13118"/>
                    <a:pt x="18654" y="11791"/>
                    <a:pt x="17971" y="10502"/>
                  </a:cubicBezTo>
                  <a:cubicBezTo>
                    <a:pt x="16606" y="7924"/>
                    <a:pt x="14483" y="5801"/>
                    <a:pt x="11905" y="4436"/>
                  </a:cubicBezTo>
                  <a:cubicBezTo>
                    <a:pt x="10654" y="3792"/>
                    <a:pt x="9289" y="3261"/>
                    <a:pt x="7924" y="2882"/>
                  </a:cubicBezTo>
                  <a:cubicBezTo>
                    <a:pt x="6521" y="2465"/>
                    <a:pt x="5119" y="2161"/>
                    <a:pt x="3792" y="1744"/>
                  </a:cubicBezTo>
                  <a:cubicBezTo>
                    <a:pt x="2389" y="1479"/>
                    <a:pt x="1100" y="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00000" y="2117700"/>
              <a:ext cx="561150" cy="560200"/>
            </a:xfrm>
            <a:custGeom>
              <a:avLst/>
              <a:gdLst/>
              <a:ahLst/>
              <a:cxnLst/>
              <a:rect l="l" t="t" r="r" b="b"/>
              <a:pathLst>
                <a:path w="22446" h="22408" extrusionOk="0">
                  <a:moveTo>
                    <a:pt x="0" y="0"/>
                  </a:moveTo>
                  <a:lnTo>
                    <a:pt x="0" y="0"/>
                  </a:lnTo>
                  <a:cubicBezTo>
                    <a:pt x="872" y="1100"/>
                    <a:pt x="1479" y="2389"/>
                    <a:pt x="1744" y="3792"/>
                  </a:cubicBezTo>
                  <a:cubicBezTo>
                    <a:pt x="2161" y="5119"/>
                    <a:pt x="2465" y="6521"/>
                    <a:pt x="2844" y="7886"/>
                  </a:cubicBezTo>
                  <a:cubicBezTo>
                    <a:pt x="3261" y="9289"/>
                    <a:pt x="3792" y="10616"/>
                    <a:pt x="4436" y="11905"/>
                  </a:cubicBezTo>
                  <a:cubicBezTo>
                    <a:pt x="5801" y="14483"/>
                    <a:pt x="7924" y="16569"/>
                    <a:pt x="10502" y="17933"/>
                  </a:cubicBezTo>
                  <a:cubicBezTo>
                    <a:pt x="11791" y="18616"/>
                    <a:pt x="13118" y="19147"/>
                    <a:pt x="14521" y="19526"/>
                  </a:cubicBezTo>
                  <a:cubicBezTo>
                    <a:pt x="15886" y="19943"/>
                    <a:pt x="17289" y="20246"/>
                    <a:pt x="18654" y="20625"/>
                  </a:cubicBezTo>
                  <a:cubicBezTo>
                    <a:pt x="20019" y="20929"/>
                    <a:pt x="21346" y="21535"/>
                    <a:pt x="22445" y="22407"/>
                  </a:cubicBezTo>
                  <a:cubicBezTo>
                    <a:pt x="21497" y="21308"/>
                    <a:pt x="20132" y="20663"/>
                    <a:pt x="18767" y="20170"/>
                  </a:cubicBezTo>
                  <a:cubicBezTo>
                    <a:pt x="17403" y="19753"/>
                    <a:pt x="16000" y="19450"/>
                    <a:pt x="14635" y="19071"/>
                  </a:cubicBezTo>
                  <a:cubicBezTo>
                    <a:pt x="13270" y="18692"/>
                    <a:pt x="11981" y="18199"/>
                    <a:pt x="10730" y="17554"/>
                  </a:cubicBezTo>
                  <a:cubicBezTo>
                    <a:pt x="9479" y="16872"/>
                    <a:pt x="8341" y="16038"/>
                    <a:pt x="7355" y="15052"/>
                  </a:cubicBezTo>
                  <a:cubicBezTo>
                    <a:pt x="6370" y="14066"/>
                    <a:pt x="5536" y="12929"/>
                    <a:pt x="4853" y="11678"/>
                  </a:cubicBezTo>
                  <a:cubicBezTo>
                    <a:pt x="4209" y="10427"/>
                    <a:pt x="3678" y="9137"/>
                    <a:pt x="3299" y="7773"/>
                  </a:cubicBezTo>
                  <a:cubicBezTo>
                    <a:pt x="2920" y="6408"/>
                    <a:pt x="2616" y="5005"/>
                    <a:pt x="2199" y="3640"/>
                  </a:cubicBezTo>
                  <a:cubicBezTo>
                    <a:pt x="1706" y="2313"/>
                    <a:pt x="1100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014825" y="1068300"/>
            <a:ext cx="51150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478900" y="3375463"/>
            <a:ext cx="4186200" cy="3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215A8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14300" y="1409700"/>
            <a:ext cx="3419700" cy="7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714300" y="2322200"/>
            <a:ext cx="3419700" cy="13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/>
          <p:nvPr/>
        </p:nvSpPr>
        <p:spPr>
          <a:xfrm>
            <a:off x="1546575" y="143725"/>
            <a:ext cx="1576800" cy="471300"/>
          </a:xfrm>
          <a:prstGeom prst="roundRect">
            <a:avLst>
              <a:gd name="adj" fmla="val 38531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Western blot</a:t>
            </a:r>
            <a:endParaRPr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8342688" y="4358963"/>
            <a:ext cx="657600" cy="65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 rot="5400000" flipH="1">
            <a:off x="7357275" y="4150776"/>
            <a:ext cx="424500" cy="1307100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4"/>
          <p:cNvGrpSpPr/>
          <p:nvPr/>
        </p:nvGrpSpPr>
        <p:grpSpPr>
          <a:xfrm>
            <a:off x="143710" y="143714"/>
            <a:ext cx="1348992" cy="1348317"/>
            <a:chOff x="-1651926" y="2946675"/>
            <a:chExt cx="1604224" cy="1603421"/>
          </a:xfrm>
        </p:grpSpPr>
        <p:sp>
          <p:nvSpPr>
            <p:cNvPr id="149" name="Google Shape;149;p24"/>
            <p:cNvSpPr/>
            <p:nvPr/>
          </p:nvSpPr>
          <p:spPr>
            <a:xfrm>
              <a:off x="-1651926" y="2946675"/>
              <a:ext cx="1604224" cy="1603421"/>
            </a:xfrm>
            <a:custGeom>
              <a:avLst/>
              <a:gdLst/>
              <a:ahLst/>
              <a:cxnLst/>
              <a:rect l="l" t="t" r="r" b="b"/>
              <a:pathLst>
                <a:path w="103951" h="103899" extrusionOk="0">
                  <a:moveTo>
                    <a:pt x="53962" y="1"/>
                  </a:moveTo>
                  <a:cubicBezTo>
                    <a:pt x="33739" y="1"/>
                    <a:pt x="15477" y="12176"/>
                    <a:pt x="7739" y="30850"/>
                  </a:cubicBezTo>
                  <a:cubicBezTo>
                    <a:pt x="1" y="49525"/>
                    <a:pt x="4283" y="71037"/>
                    <a:pt x="18572" y="85327"/>
                  </a:cubicBezTo>
                  <a:cubicBezTo>
                    <a:pt x="32862" y="99669"/>
                    <a:pt x="54374" y="103899"/>
                    <a:pt x="73101" y="96161"/>
                  </a:cubicBezTo>
                  <a:cubicBezTo>
                    <a:pt x="91775" y="88422"/>
                    <a:pt x="103950" y="70212"/>
                    <a:pt x="103950" y="49989"/>
                  </a:cubicBezTo>
                  <a:cubicBezTo>
                    <a:pt x="103950" y="22390"/>
                    <a:pt x="81561" y="1"/>
                    <a:pt x="53962" y="1"/>
                  </a:cubicBezTo>
                  <a:close/>
                  <a:moveTo>
                    <a:pt x="53962" y="76145"/>
                  </a:moveTo>
                  <a:cubicBezTo>
                    <a:pt x="43386" y="76145"/>
                    <a:pt x="33842" y="69748"/>
                    <a:pt x="29767" y="59998"/>
                  </a:cubicBezTo>
                  <a:cubicBezTo>
                    <a:pt x="25743" y="50196"/>
                    <a:pt x="27961" y="39001"/>
                    <a:pt x="35442" y="31521"/>
                  </a:cubicBezTo>
                  <a:cubicBezTo>
                    <a:pt x="42922" y="24041"/>
                    <a:pt x="54168" y="21771"/>
                    <a:pt x="63918" y="25846"/>
                  </a:cubicBezTo>
                  <a:cubicBezTo>
                    <a:pt x="73720" y="29870"/>
                    <a:pt x="80065" y="39414"/>
                    <a:pt x="80065" y="49989"/>
                  </a:cubicBezTo>
                  <a:cubicBezTo>
                    <a:pt x="80065" y="64434"/>
                    <a:pt x="68355" y="76145"/>
                    <a:pt x="53962" y="76145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-655172" y="3068483"/>
              <a:ext cx="132179" cy="137750"/>
            </a:xfrm>
            <a:custGeom>
              <a:avLst/>
              <a:gdLst/>
              <a:ahLst/>
              <a:cxnLst/>
              <a:rect l="l" t="t" r="r" b="b"/>
              <a:pathLst>
                <a:path w="8565" h="8926" extrusionOk="0">
                  <a:moveTo>
                    <a:pt x="4386" y="2116"/>
                  </a:moveTo>
                  <a:lnTo>
                    <a:pt x="5882" y="2735"/>
                  </a:lnTo>
                  <a:cubicBezTo>
                    <a:pt x="6707" y="3044"/>
                    <a:pt x="6913" y="3663"/>
                    <a:pt x="6552" y="4540"/>
                  </a:cubicBezTo>
                  <a:cubicBezTo>
                    <a:pt x="6346" y="5056"/>
                    <a:pt x="6088" y="5366"/>
                    <a:pt x="5778" y="5469"/>
                  </a:cubicBezTo>
                  <a:cubicBezTo>
                    <a:pt x="5670" y="5534"/>
                    <a:pt x="5544" y="5563"/>
                    <a:pt x="5408" y="5563"/>
                  </a:cubicBezTo>
                  <a:cubicBezTo>
                    <a:pt x="5218" y="5563"/>
                    <a:pt x="5008" y="5507"/>
                    <a:pt x="4798" y="5417"/>
                  </a:cubicBezTo>
                  <a:lnTo>
                    <a:pt x="3302" y="4798"/>
                  </a:lnTo>
                  <a:lnTo>
                    <a:pt x="4386" y="2116"/>
                  </a:lnTo>
                  <a:close/>
                  <a:moveTo>
                    <a:pt x="3354" y="1"/>
                  </a:moveTo>
                  <a:lnTo>
                    <a:pt x="1" y="8255"/>
                  </a:lnTo>
                  <a:lnTo>
                    <a:pt x="1600" y="8925"/>
                  </a:lnTo>
                  <a:lnTo>
                    <a:pt x="2683" y="6243"/>
                  </a:lnTo>
                  <a:lnTo>
                    <a:pt x="4282" y="6914"/>
                  </a:lnTo>
                  <a:cubicBezTo>
                    <a:pt x="4771" y="7115"/>
                    <a:pt x="5212" y="7220"/>
                    <a:pt x="5623" y="7220"/>
                  </a:cubicBezTo>
                  <a:cubicBezTo>
                    <a:pt x="5949" y="7220"/>
                    <a:pt x="6255" y="7154"/>
                    <a:pt x="6552" y="7017"/>
                  </a:cubicBezTo>
                  <a:cubicBezTo>
                    <a:pt x="7223" y="6759"/>
                    <a:pt x="7790" y="6140"/>
                    <a:pt x="8151" y="5211"/>
                  </a:cubicBezTo>
                  <a:cubicBezTo>
                    <a:pt x="8513" y="4283"/>
                    <a:pt x="8564" y="3509"/>
                    <a:pt x="8255" y="2838"/>
                  </a:cubicBezTo>
                  <a:cubicBezTo>
                    <a:pt x="7997" y="2167"/>
                    <a:pt x="7429" y="1652"/>
                    <a:pt x="6552" y="129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-554861" y="3146510"/>
              <a:ext cx="110682" cy="106700"/>
            </a:xfrm>
            <a:custGeom>
              <a:avLst/>
              <a:gdLst/>
              <a:ahLst/>
              <a:cxnLst/>
              <a:rect l="l" t="t" r="r" b="b"/>
              <a:pathLst>
                <a:path w="7172" h="6914" extrusionOk="0">
                  <a:moveTo>
                    <a:pt x="3767" y="0"/>
                  </a:moveTo>
                  <a:lnTo>
                    <a:pt x="1" y="6088"/>
                  </a:lnTo>
                  <a:lnTo>
                    <a:pt x="1394" y="6913"/>
                  </a:lnTo>
                  <a:lnTo>
                    <a:pt x="4076" y="2631"/>
                  </a:lnTo>
                  <a:cubicBezTo>
                    <a:pt x="4747" y="2683"/>
                    <a:pt x="5314" y="2786"/>
                    <a:pt x="5624" y="2992"/>
                  </a:cubicBezTo>
                  <a:cubicBezTo>
                    <a:pt x="5778" y="3096"/>
                    <a:pt x="5882" y="3199"/>
                    <a:pt x="5985" y="3302"/>
                  </a:cubicBezTo>
                  <a:lnTo>
                    <a:pt x="7171" y="2167"/>
                  </a:lnTo>
                  <a:cubicBezTo>
                    <a:pt x="7120" y="2012"/>
                    <a:pt x="7068" y="1909"/>
                    <a:pt x="6913" y="1858"/>
                  </a:cubicBezTo>
                  <a:cubicBezTo>
                    <a:pt x="6810" y="1754"/>
                    <a:pt x="6707" y="1703"/>
                    <a:pt x="6655" y="1703"/>
                  </a:cubicBezTo>
                  <a:lnTo>
                    <a:pt x="4798" y="1393"/>
                  </a:lnTo>
                  <a:lnTo>
                    <a:pt x="4798" y="671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-484797" y="3206650"/>
              <a:ext cx="113058" cy="114231"/>
            </a:xfrm>
            <a:custGeom>
              <a:avLst/>
              <a:gdLst/>
              <a:ahLst/>
              <a:cxnLst/>
              <a:rect l="l" t="t" r="r" b="b"/>
              <a:pathLst>
                <a:path w="7326" h="7402" extrusionOk="0">
                  <a:moveTo>
                    <a:pt x="4321" y="1631"/>
                  </a:moveTo>
                  <a:cubicBezTo>
                    <a:pt x="4604" y="1631"/>
                    <a:pt x="4882" y="1747"/>
                    <a:pt x="5159" y="1984"/>
                  </a:cubicBezTo>
                  <a:cubicBezTo>
                    <a:pt x="5572" y="2346"/>
                    <a:pt x="5778" y="2707"/>
                    <a:pt x="5675" y="3068"/>
                  </a:cubicBezTo>
                  <a:cubicBezTo>
                    <a:pt x="5623" y="3429"/>
                    <a:pt x="5365" y="3842"/>
                    <a:pt x="4953" y="4306"/>
                  </a:cubicBezTo>
                  <a:lnTo>
                    <a:pt x="4540" y="4822"/>
                  </a:lnTo>
                  <a:cubicBezTo>
                    <a:pt x="4231" y="5183"/>
                    <a:pt x="3869" y="5492"/>
                    <a:pt x="3560" y="5647"/>
                  </a:cubicBezTo>
                  <a:cubicBezTo>
                    <a:pt x="3401" y="5718"/>
                    <a:pt x="3247" y="5752"/>
                    <a:pt x="3096" y="5752"/>
                  </a:cubicBezTo>
                  <a:cubicBezTo>
                    <a:pt x="2806" y="5752"/>
                    <a:pt x="2524" y="5626"/>
                    <a:pt x="2219" y="5389"/>
                  </a:cubicBezTo>
                  <a:cubicBezTo>
                    <a:pt x="1548" y="4770"/>
                    <a:pt x="1600" y="3996"/>
                    <a:pt x="2477" y="2965"/>
                  </a:cubicBezTo>
                  <a:lnTo>
                    <a:pt x="2889" y="2500"/>
                  </a:lnTo>
                  <a:cubicBezTo>
                    <a:pt x="3398" y="1928"/>
                    <a:pt x="3867" y="1631"/>
                    <a:pt x="4321" y="1631"/>
                  </a:cubicBezTo>
                  <a:close/>
                  <a:moveTo>
                    <a:pt x="4176" y="1"/>
                  </a:moveTo>
                  <a:cubicBezTo>
                    <a:pt x="3985" y="1"/>
                    <a:pt x="3797" y="26"/>
                    <a:pt x="3612" y="76"/>
                  </a:cubicBezTo>
                  <a:cubicBezTo>
                    <a:pt x="2889" y="334"/>
                    <a:pt x="2167" y="849"/>
                    <a:pt x="1445" y="1675"/>
                  </a:cubicBezTo>
                  <a:cubicBezTo>
                    <a:pt x="671" y="2552"/>
                    <a:pt x="258" y="3377"/>
                    <a:pt x="104" y="4099"/>
                  </a:cubicBezTo>
                  <a:cubicBezTo>
                    <a:pt x="0" y="4925"/>
                    <a:pt x="361" y="5699"/>
                    <a:pt x="1290" y="6473"/>
                  </a:cubicBezTo>
                  <a:cubicBezTo>
                    <a:pt x="1961" y="7092"/>
                    <a:pt x="2683" y="7401"/>
                    <a:pt x="3354" y="7401"/>
                  </a:cubicBezTo>
                  <a:cubicBezTo>
                    <a:pt x="4127" y="7350"/>
                    <a:pt x="5004" y="6782"/>
                    <a:pt x="6036" y="5596"/>
                  </a:cubicBezTo>
                  <a:cubicBezTo>
                    <a:pt x="6810" y="4667"/>
                    <a:pt x="7223" y="3842"/>
                    <a:pt x="7274" y="3119"/>
                  </a:cubicBezTo>
                  <a:cubicBezTo>
                    <a:pt x="7326" y="2346"/>
                    <a:pt x="6965" y="1572"/>
                    <a:pt x="6088" y="849"/>
                  </a:cubicBezTo>
                  <a:cubicBezTo>
                    <a:pt x="5421" y="261"/>
                    <a:pt x="4783" y="1"/>
                    <a:pt x="4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-407573" y="3265927"/>
              <a:ext cx="103506" cy="117040"/>
            </a:xfrm>
            <a:custGeom>
              <a:avLst/>
              <a:gdLst/>
              <a:ahLst/>
              <a:cxnLst/>
              <a:rect l="l" t="t" r="r" b="b"/>
              <a:pathLst>
                <a:path w="6707" h="7584" extrusionOk="0">
                  <a:moveTo>
                    <a:pt x="5623" y="1"/>
                  </a:moveTo>
                  <a:lnTo>
                    <a:pt x="4592" y="929"/>
                  </a:lnTo>
                  <a:lnTo>
                    <a:pt x="4127" y="413"/>
                  </a:lnTo>
                  <a:lnTo>
                    <a:pt x="3199" y="1239"/>
                  </a:lnTo>
                  <a:lnTo>
                    <a:pt x="3612" y="1755"/>
                  </a:lnTo>
                  <a:lnTo>
                    <a:pt x="774" y="4179"/>
                  </a:lnTo>
                  <a:cubicBezTo>
                    <a:pt x="413" y="4489"/>
                    <a:pt x="155" y="4901"/>
                    <a:pt x="104" y="5366"/>
                  </a:cubicBezTo>
                  <a:cubicBezTo>
                    <a:pt x="0" y="5882"/>
                    <a:pt x="207" y="6346"/>
                    <a:pt x="568" y="6810"/>
                  </a:cubicBezTo>
                  <a:lnTo>
                    <a:pt x="1238" y="7584"/>
                  </a:lnTo>
                  <a:lnTo>
                    <a:pt x="2270" y="6707"/>
                  </a:lnTo>
                  <a:lnTo>
                    <a:pt x="1858" y="6140"/>
                  </a:lnTo>
                  <a:cubicBezTo>
                    <a:pt x="1600" y="5882"/>
                    <a:pt x="1600" y="5624"/>
                    <a:pt x="1909" y="5366"/>
                  </a:cubicBezTo>
                  <a:lnTo>
                    <a:pt x="4695" y="2993"/>
                  </a:lnTo>
                  <a:lnTo>
                    <a:pt x="5417" y="3870"/>
                  </a:lnTo>
                  <a:lnTo>
                    <a:pt x="6397" y="3044"/>
                  </a:lnTo>
                  <a:lnTo>
                    <a:pt x="5623" y="2167"/>
                  </a:lnTo>
                  <a:lnTo>
                    <a:pt x="6707" y="1239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-369362" y="3346453"/>
              <a:ext cx="122627" cy="107163"/>
            </a:xfrm>
            <a:custGeom>
              <a:avLst/>
              <a:gdLst/>
              <a:ahLst/>
              <a:cxnLst/>
              <a:rect l="l" t="t" r="r" b="b"/>
              <a:pathLst>
                <a:path w="7946" h="6944" extrusionOk="0">
                  <a:moveTo>
                    <a:pt x="4768" y="1579"/>
                  </a:moveTo>
                  <a:cubicBezTo>
                    <a:pt x="4831" y="1579"/>
                    <a:pt x="4893" y="1584"/>
                    <a:pt x="4953" y="1592"/>
                  </a:cubicBezTo>
                  <a:cubicBezTo>
                    <a:pt x="5314" y="1695"/>
                    <a:pt x="5624" y="1902"/>
                    <a:pt x="5830" y="2263"/>
                  </a:cubicBezTo>
                  <a:cubicBezTo>
                    <a:pt x="6036" y="2624"/>
                    <a:pt x="6140" y="2985"/>
                    <a:pt x="6036" y="3295"/>
                  </a:cubicBezTo>
                  <a:cubicBezTo>
                    <a:pt x="5933" y="3604"/>
                    <a:pt x="5624" y="3914"/>
                    <a:pt x="5159" y="4172"/>
                  </a:cubicBezTo>
                  <a:lnTo>
                    <a:pt x="3766" y="1902"/>
                  </a:lnTo>
                  <a:cubicBezTo>
                    <a:pt x="4110" y="1687"/>
                    <a:pt x="4454" y="1579"/>
                    <a:pt x="4768" y="1579"/>
                  </a:cubicBezTo>
                  <a:close/>
                  <a:moveTo>
                    <a:pt x="4629" y="1"/>
                  </a:moveTo>
                  <a:cubicBezTo>
                    <a:pt x="3997" y="1"/>
                    <a:pt x="3271" y="265"/>
                    <a:pt x="2477" y="767"/>
                  </a:cubicBezTo>
                  <a:cubicBezTo>
                    <a:pt x="774" y="1850"/>
                    <a:pt x="1" y="2830"/>
                    <a:pt x="104" y="3862"/>
                  </a:cubicBezTo>
                  <a:cubicBezTo>
                    <a:pt x="104" y="4326"/>
                    <a:pt x="362" y="4894"/>
                    <a:pt x="774" y="5564"/>
                  </a:cubicBezTo>
                  <a:cubicBezTo>
                    <a:pt x="1187" y="6235"/>
                    <a:pt x="1703" y="6699"/>
                    <a:pt x="2322" y="6854"/>
                  </a:cubicBezTo>
                  <a:cubicBezTo>
                    <a:pt x="2503" y="6914"/>
                    <a:pt x="2688" y="6944"/>
                    <a:pt x="2877" y="6944"/>
                  </a:cubicBezTo>
                  <a:cubicBezTo>
                    <a:pt x="3337" y="6944"/>
                    <a:pt x="3822" y="6770"/>
                    <a:pt x="4334" y="6441"/>
                  </a:cubicBezTo>
                  <a:lnTo>
                    <a:pt x="3560" y="5203"/>
                  </a:lnTo>
                  <a:cubicBezTo>
                    <a:pt x="3405" y="5306"/>
                    <a:pt x="3147" y="5358"/>
                    <a:pt x="2786" y="5358"/>
                  </a:cubicBezTo>
                  <a:cubicBezTo>
                    <a:pt x="2477" y="5306"/>
                    <a:pt x="2219" y="5100"/>
                    <a:pt x="2013" y="4791"/>
                  </a:cubicBezTo>
                  <a:cubicBezTo>
                    <a:pt x="1703" y="4275"/>
                    <a:pt x="1600" y="3810"/>
                    <a:pt x="1755" y="3501"/>
                  </a:cubicBezTo>
                  <a:cubicBezTo>
                    <a:pt x="1858" y="3140"/>
                    <a:pt x="2219" y="2830"/>
                    <a:pt x="2786" y="2469"/>
                  </a:cubicBezTo>
                  <a:lnTo>
                    <a:pt x="5005" y="6029"/>
                  </a:lnTo>
                  <a:cubicBezTo>
                    <a:pt x="5417" y="5771"/>
                    <a:pt x="5675" y="5616"/>
                    <a:pt x="5882" y="5461"/>
                  </a:cubicBezTo>
                  <a:cubicBezTo>
                    <a:pt x="7584" y="4429"/>
                    <a:pt x="7945" y="3088"/>
                    <a:pt x="6965" y="1592"/>
                  </a:cubicBezTo>
                  <a:cubicBezTo>
                    <a:pt x="6449" y="715"/>
                    <a:pt x="5778" y="199"/>
                    <a:pt x="5056" y="45"/>
                  </a:cubicBezTo>
                  <a:cubicBezTo>
                    <a:pt x="4919" y="15"/>
                    <a:pt x="4777" y="1"/>
                    <a:pt x="4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-327170" y="3421671"/>
              <a:ext cx="147303" cy="83907"/>
            </a:xfrm>
            <a:custGeom>
              <a:avLst/>
              <a:gdLst/>
              <a:ahLst/>
              <a:cxnLst/>
              <a:rect l="l" t="t" r="r" b="b"/>
              <a:pathLst>
                <a:path w="9545" h="5437" extrusionOk="0">
                  <a:moveTo>
                    <a:pt x="8688" y="0"/>
                  </a:moveTo>
                  <a:cubicBezTo>
                    <a:pt x="8535" y="0"/>
                    <a:pt x="8332" y="58"/>
                    <a:pt x="8100" y="175"/>
                  </a:cubicBezTo>
                  <a:cubicBezTo>
                    <a:pt x="7739" y="329"/>
                    <a:pt x="7533" y="484"/>
                    <a:pt x="7481" y="639"/>
                  </a:cubicBezTo>
                  <a:cubicBezTo>
                    <a:pt x="7378" y="794"/>
                    <a:pt x="7429" y="1052"/>
                    <a:pt x="7584" y="1413"/>
                  </a:cubicBezTo>
                  <a:cubicBezTo>
                    <a:pt x="7739" y="1774"/>
                    <a:pt x="7894" y="1980"/>
                    <a:pt x="8048" y="2032"/>
                  </a:cubicBezTo>
                  <a:cubicBezTo>
                    <a:pt x="8100" y="2045"/>
                    <a:pt x="8155" y="2051"/>
                    <a:pt x="8213" y="2051"/>
                  </a:cubicBezTo>
                  <a:cubicBezTo>
                    <a:pt x="8387" y="2051"/>
                    <a:pt x="8590" y="1993"/>
                    <a:pt x="8822" y="1877"/>
                  </a:cubicBezTo>
                  <a:cubicBezTo>
                    <a:pt x="9183" y="1722"/>
                    <a:pt x="9390" y="1567"/>
                    <a:pt x="9441" y="1413"/>
                  </a:cubicBezTo>
                  <a:cubicBezTo>
                    <a:pt x="9544" y="1258"/>
                    <a:pt x="9493" y="1000"/>
                    <a:pt x="9338" y="639"/>
                  </a:cubicBezTo>
                  <a:cubicBezTo>
                    <a:pt x="9183" y="278"/>
                    <a:pt x="8977" y="71"/>
                    <a:pt x="8822" y="20"/>
                  </a:cubicBezTo>
                  <a:cubicBezTo>
                    <a:pt x="8784" y="7"/>
                    <a:pt x="8738" y="0"/>
                    <a:pt x="8688" y="0"/>
                  </a:cubicBezTo>
                  <a:close/>
                  <a:moveTo>
                    <a:pt x="6243" y="1103"/>
                  </a:moveTo>
                  <a:lnTo>
                    <a:pt x="1" y="3940"/>
                  </a:lnTo>
                  <a:lnTo>
                    <a:pt x="671" y="5437"/>
                  </a:lnTo>
                  <a:lnTo>
                    <a:pt x="6913" y="2599"/>
                  </a:lnTo>
                  <a:lnTo>
                    <a:pt x="6243" y="11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-307262" y="3494420"/>
              <a:ext cx="125003" cy="114648"/>
            </a:xfrm>
            <a:custGeom>
              <a:avLst/>
              <a:gdLst/>
              <a:ahLst/>
              <a:cxnLst/>
              <a:rect l="l" t="t" r="r" b="b"/>
              <a:pathLst>
                <a:path w="8100" h="7429" extrusionOk="0">
                  <a:moveTo>
                    <a:pt x="6862" y="0"/>
                  </a:moveTo>
                  <a:lnTo>
                    <a:pt x="0" y="1961"/>
                  </a:lnTo>
                  <a:lnTo>
                    <a:pt x="465" y="3560"/>
                  </a:lnTo>
                  <a:lnTo>
                    <a:pt x="5262" y="2167"/>
                  </a:lnTo>
                  <a:lnTo>
                    <a:pt x="6243" y="3405"/>
                  </a:lnTo>
                  <a:cubicBezTo>
                    <a:pt x="6346" y="3663"/>
                    <a:pt x="6346" y="3921"/>
                    <a:pt x="6243" y="4127"/>
                  </a:cubicBezTo>
                  <a:cubicBezTo>
                    <a:pt x="6139" y="4334"/>
                    <a:pt x="5881" y="4488"/>
                    <a:pt x="5520" y="4592"/>
                  </a:cubicBezTo>
                  <a:lnTo>
                    <a:pt x="1135" y="5881"/>
                  </a:lnTo>
                  <a:lnTo>
                    <a:pt x="1548" y="7429"/>
                  </a:lnTo>
                  <a:lnTo>
                    <a:pt x="6191" y="6088"/>
                  </a:lnTo>
                  <a:cubicBezTo>
                    <a:pt x="6913" y="5881"/>
                    <a:pt x="7481" y="5520"/>
                    <a:pt x="7739" y="5004"/>
                  </a:cubicBezTo>
                  <a:cubicBezTo>
                    <a:pt x="7997" y="4488"/>
                    <a:pt x="8100" y="3973"/>
                    <a:pt x="7945" y="3405"/>
                  </a:cubicBezTo>
                  <a:lnTo>
                    <a:pt x="6500" y="1754"/>
                  </a:lnTo>
                  <a:lnTo>
                    <a:pt x="7223" y="1135"/>
                  </a:lnTo>
                  <a:lnTo>
                    <a:pt x="68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-280193" y="3613713"/>
              <a:ext cx="117040" cy="86916"/>
            </a:xfrm>
            <a:custGeom>
              <a:avLst/>
              <a:gdLst/>
              <a:ahLst/>
              <a:cxnLst/>
              <a:rect l="l" t="t" r="r" b="b"/>
              <a:pathLst>
                <a:path w="7584" h="5632" extrusionOk="0">
                  <a:moveTo>
                    <a:pt x="5255" y="1"/>
                  </a:moveTo>
                  <a:cubicBezTo>
                    <a:pt x="5190" y="1"/>
                    <a:pt x="5124" y="3"/>
                    <a:pt x="5056" y="8"/>
                  </a:cubicBezTo>
                  <a:cubicBezTo>
                    <a:pt x="3869" y="163"/>
                    <a:pt x="3250" y="782"/>
                    <a:pt x="3147" y="1866"/>
                  </a:cubicBezTo>
                  <a:lnTo>
                    <a:pt x="3096" y="3155"/>
                  </a:lnTo>
                  <a:cubicBezTo>
                    <a:pt x="3096" y="3310"/>
                    <a:pt x="3044" y="3465"/>
                    <a:pt x="2992" y="3568"/>
                  </a:cubicBezTo>
                  <a:cubicBezTo>
                    <a:pt x="2889" y="3826"/>
                    <a:pt x="2631" y="3981"/>
                    <a:pt x="2219" y="4032"/>
                  </a:cubicBezTo>
                  <a:cubicBezTo>
                    <a:pt x="2186" y="4036"/>
                    <a:pt x="2153" y="4038"/>
                    <a:pt x="2122" y="4038"/>
                  </a:cubicBezTo>
                  <a:cubicBezTo>
                    <a:pt x="1711" y="4038"/>
                    <a:pt x="1441" y="3726"/>
                    <a:pt x="1393" y="3104"/>
                  </a:cubicBezTo>
                  <a:cubicBezTo>
                    <a:pt x="1342" y="2588"/>
                    <a:pt x="1393" y="2227"/>
                    <a:pt x="1496" y="2020"/>
                  </a:cubicBezTo>
                  <a:cubicBezTo>
                    <a:pt x="1600" y="1814"/>
                    <a:pt x="1858" y="1711"/>
                    <a:pt x="2270" y="1659"/>
                  </a:cubicBezTo>
                  <a:lnTo>
                    <a:pt x="2116" y="215"/>
                  </a:lnTo>
                  <a:lnTo>
                    <a:pt x="1961" y="215"/>
                  </a:lnTo>
                  <a:cubicBezTo>
                    <a:pt x="1290" y="266"/>
                    <a:pt x="774" y="524"/>
                    <a:pt x="465" y="937"/>
                  </a:cubicBezTo>
                  <a:cubicBezTo>
                    <a:pt x="155" y="1401"/>
                    <a:pt x="0" y="2175"/>
                    <a:pt x="104" y="3207"/>
                  </a:cubicBezTo>
                  <a:cubicBezTo>
                    <a:pt x="207" y="3929"/>
                    <a:pt x="413" y="4497"/>
                    <a:pt x="774" y="4961"/>
                  </a:cubicBezTo>
                  <a:cubicBezTo>
                    <a:pt x="1135" y="5425"/>
                    <a:pt x="1651" y="5632"/>
                    <a:pt x="2270" y="5632"/>
                  </a:cubicBezTo>
                  <a:lnTo>
                    <a:pt x="2477" y="5580"/>
                  </a:lnTo>
                  <a:cubicBezTo>
                    <a:pt x="3663" y="5477"/>
                    <a:pt x="4334" y="4858"/>
                    <a:pt x="4437" y="3774"/>
                  </a:cubicBezTo>
                  <a:lnTo>
                    <a:pt x="4540" y="2227"/>
                  </a:lnTo>
                  <a:cubicBezTo>
                    <a:pt x="4592" y="1866"/>
                    <a:pt x="4850" y="1659"/>
                    <a:pt x="5314" y="1608"/>
                  </a:cubicBezTo>
                  <a:cubicBezTo>
                    <a:pt x="5341" y="1599"/>
                    <a:pt x="5369" y="1594"/>
                    <a:pt x="5396" y="1594"/>
                  </a:cubicBezTo>
                  <a:cubicBezTo>
                    <a:pt x="5524" y="1594"/>
                    <a:pt x="5651" y="1687"/>
                    <a:pt x="5778" y="1814"/>
                  </a:cubicBezTo>
                  <a:cubicBezTo>
                    <a:pt x="5933" y="1969"/>
                    <a:pt x="6036" y="2227"/>
                    <a:pt x="6088" y="2536"/>
                  </a:cubicBezTo>
                  <a:cubicBezTo>
                    <a:pt x="6088" y="2897"/>
                    <a:pt x="6036" y="3155"/>
                    <a:pt x="5933" y="3362"/>
                  </a:cubicBezTo>
                  <a:cubicBezTo>
                    <a:pt x="5830" y="3568"/>
                    <a:pt x="5572" y="3723"/>
                    <a:pt x="5159" y="3774"/>
                  </a:cubicBezTo>
                  <a:lnTo>
                    <a:pt x="5314" y="5167"/>
                  </a:lnTo>
                  <a:lnTo>
                    <a:pt x="5469" y="5167"/>
                  </a:lnTo>
                  <a:cubicBezTo>
                    <a:pt x="6965" y="5012"/>
                    <a:pt x="7584" y="4084"/>
                    <a:pt x="7429" y="2382"/>
                  </a:cubicBezTo>
                  <a:cubicBezTo>
                    <a:pt x="7326" y="1659"/>
                    <a:pt x="7120" y="1040"/>
                    <a:pt x="6655" y="576"/>
                  </a:cubicBezTo>
                  <a:cubicBezTo>
                    <a:pt x="6284" y="205"/>
                    <a:pt x="5830" y="1"/>
                    <a:pt x="5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4"/>
          <p:cNvSpPr/>
          <p:nvPr/>
        </p:nvSpPr>
        <p:spPr>
          <a:xfrm>
            <a:off x="8184900" y="3389925"/>
            <a:ext cx="815400" cy="8154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/>
          <p:nvPr/>
        </p:nvSpPr>
        <p:spPr>
          <a:xfrm rot="-5400000">
            <a:off x="8134500" y="-297574"/>
            <a:ext cx="424500" cy="1307100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5"/>
          <p:cNvSpPr/>
          <p:nvPr/>
        </p:nvSpPr>
        <p:spPr>
          <a:xfrm>
            <a:off x="147750" y="3437550"/>
            <a:ext cx="815400" cy="8154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5"/>
          <p:cNvSpPr/>
          <p:nvPr/>
        </p:nvSpPr>
        <p:spPr>
          <a:xfrm>
            <a:off x="147750" y="4374900"/>
            <a:ext cx="1133100" cy="6249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Protein</a:t>
            </a:r>
            <a:endParaRPr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3" name="Google Shape;163;p25"/>
          <p:cNvSpPr/>
          <p:nvPr/>
        </p:nvSpPr>
        <p:spPr>
          <a:xfrm rot="8101323">
            <a:off x="7764034" y="663634"/>
            <a:ext cx="551331" cy="551331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25"/>
          <p:cNvGrpSpPr/>
          <p:nvPr/>
        </p:nvGrpSpPr>
        <p:grpSpPr>
          <a:xfrm rot="5400000">
            <a:off x="7600875" y="1464875"/>
            <a:ext cx="2209950" cy="552300"/>
            <a:chOff x="9467850" y="1553225"/>
            <a:chExt cx="2209950" cy="552300"/>
          </a:xfrm>
        </p:grpSpPr>
        <p:sp>
          <p:nvSpPr>
            <p:cNvPr id="165" name="Google Shape;165;p25"/>
            <p:cNvSpPr/>
            <p:nvPr/>
          </p:nvSpPr>
          <p:spPr>
            <a:xfrm rot="-5400000">
              <a:off x="10296600" y="724475"/>
              <a:ext cx="552300" cy="2209800"/>
            </a:xfrm>
            <a:prstGeom prst="round2SameRect">
              <a:avLst>
                <a:gd name="adj1" fmla="val 50000"/>
                <a:gd name="adj2" fmla="val 13354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66" name="Google Shape;166;p25"/>
            <p:cNvSpPr txBox="1"/>
            <p:nvPr/>
          </p:nvSpPr>
          <p:spPr>
            <a:xfrm>
              <a:off x="9468000" y="1619825"/>
              <a:ext cx="2209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1"/>
                  </a:solidFill>
                  <a:latin typeface="Viga"/>
                  <a:ea typeface="Viga"/>
                  <a:cs typeface="Viga"/>
                  <a:sym typeface="Viga"/>
                </a:rPr>
                <a:t>sodium dodecyl sulfate</a:t>
              </a:r>
              <a:endPara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Viga"/>
              <a:buNone/>
              <a:defRPr sz="31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F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2321100" y="3262063"/>
            <a:ext cx="4501800" cy="536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ctrTitle"/>
          </p:nvPr>
        </p:nvSpPr>
        <p:spPr>
          <a:xfrm>
            <a:off x="1607113" y="1125000"/>
            <a:ext cx="6241824" cy="2193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</a:t>
            </a:r>
            <a:r>
              <a:rPr lang="en-US" sz="3200" dirty="0" smtClean="0"/>
              <a:t>elmet </a:t>
            </a:r>
            <a:r>
              <a:rPr lang="en-US" sz="3200" dirty="0" err="1" smtClean="0"/>
              <a:t>Removel</a:t>
            </a:r>
            <a:r>
              <a:rPr lang="en-US" sz="3200" dirty="0" smtClean="0"/>
              <a:t>, Lifting Moving </a:t>
            </a:r>
            <a:br>
              <a:rPr lang="en-US" sz="3200" dirty="0" smtClean="0"/>
            </a:br>
            <a:r>
              <a:rPr lang="en-US" sz="3200" dirty="0" err="1" smtClean="0"/>
              <a:t>dan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err="1" smtClean="0"/>
              <a:t>Bebat</a:t>
            </a:r>
            <a:r>
              <a:rPr lang="en-US" sz="3200" dirty="0" smtClean="0"/>
              <a:t> </a:t>
            </a:r>
            <a:r>
              <a:rPr lang="en-US" sz="3200" dirty="0" err="1" smtClean="0"/>
              <a:t>Bidai</a:t>
            </a:r>
            <a:endParaRPr sz="3200" dirty="0"/>
          </a:p>
        </p:txBody>
      </p:sp>
      <p:sp>
        <p:nvSpPr>
          <p:cNvPr id="182" name="Google Shape;182;p30"/>
          <p:cNvSpPr/>
          <p:nvPr/>
        </p:nvSpPr>
        <p:spPr>
          <a:xfrm rot="8100887">
            <a:off x="7607544" y="3761432"/>
            <a:ext cx="822012" cy="822012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30"/>
          <p:cNvGrpSpPr/>
          <p:nvPr/>
        </p:nvGrpSpPr>
        <p:grpSpPr>
          <a:xfrm>
            <a:off x="6815" y="396650"/>
            <a:ext cx="1887300" cy="2148870"/>
            <a:chOff x="-2924220" y="705165"/>
            <a:chExt cx="1995198" cy="2034529"/>
          </a:xfrm>
        </p:grpSpPr>
        <p:sp>
          <p:nvSpPr>
            <p:cNvPr id="184" name="Google Shape;184;p30"/>
            <p:cNvSpPr/>
            <p:nvPr/>
          </p:nvSpPr>
          <p:spPr>
            <a:xfrm>
              <a:off x="-2924220" y="705165"/>
              <a:ext cx="1604208" cy="1604208"/>
            </a:xfrm>
            <a:custGeom>
              <a:avLst/>
              <a:gdLst/>
              <a:ahLst/>
              <a:cxnLst/>
              <a:rect l="l" t="t" r="r" b="b"/>
              <a:pathLst>
                <a:path w="103950" h="103950" extrusionOk="0">
                  <a:moveTo>
                    <a:pt x="53909" y="0"/>
                  </a:moveTo>
                  <a:cubicBezTo>
                    <a:pt x="33687" y="0"/>
                    <a:pt x="15477" y="12175"/>
                    <a:pt x="7739" y="30850"/>
                  </a:cubicBezTo>
                  <a:cubicBezTo>
                    <a:pt x="0" y="49576"/>
                    <a:pt x="4282" y="71037"/>
                    <a:pt x="18572" y="85378"/>
                  </a:cubicBezTo>
                  <a:cubicBezTo>
                    <a:pt x="32862" y="99668"/>
                    <a:pt x="54374" y="103950"/>
                    <a:pt x="73049" y="96211"/>
                  </a:cubicBezTo>
                  <a:cubicBezTo>
                    <a:pt x="91723" y="88473"/>
                    <a:pt x="103950" y="70211"/>
                    <a:pt x="103950" y="49989"/>
                  </a:cubicBezTo>
                  <a:cubicBezTo>
                    <a:pt x="103950" y="22389"/>
                    <a:pt x="81560" y="0"/>
                    <a:pt x="53909" y="0"/>
                  </a:cubicBezTo>
                  <a:close/>
                  <a:moveTo>
                    <a:pt x="53909" y="76144"/>
                  </a:moveTo>
                  <a:cubicBezTo>
                    <a:pt x="43386" y="76144"/>
                    <a:pt x="33842" y="69747"/>
                    <a:pt x="29766" y="59997"/>
                  </a:cubicBezTo>
                  <a:cubicBezTo>
                    <a:pt x="25743" y="50247"/>
                    <a:pt x="27961" y="39000"/>
                    <a:pt x="35441" y="31520"/>
                  </a:cubicBezTo>
                  <a:cubicBezTo>
                    <a:pt x="42921" y="24040"/>
                    <a:pt x="54167" y="21822"/>
                    <a:pt x="63918" y="25846"/>
                  </a:cubicBezTo>
                  <a:cubicBezTo>
                    <a:pt x="73668" y="29921"/>
                    <a:pt x="80064" y="39413"/>
                    <a:pt x="80064" y="49989"/>
                  </a:cubicBezTo>
                  <a:cubicBezTo>
                    <a:pt x="80064" y="64433"/>
                    <a:pt x="68354" y="76144"/>
                    <a:pt x="53909" y="76144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-1173442" y="1630437"/>
              <a:ext cx="119432" cy="109818"/>
            </a:xfrm>
            <a:custGeom>
              <a:avLst/>
              <a:gdLst/>
              <a:ahLst/>
              <a:cxnLst/>
              <a:rect l="l" t="t" r="r" b="b"/>
              <a:pathLst>
                <a:path w="7739" h="7116" extrusionOk="0">
                  <a:moveTo>
                    <a:pt x="4689" y="1647"/>
                  </a:moveTo>
                  <a:cubicBezTo>
                    <a:pt x="5067" y="1647"/>
                    <a:pt x="5396" y="1828"/>
                    <a:pt x="5675" y="2183"/>
                  </a:cubicBezTo>
                  <a:cubicBezTo>
                    <a:pt x="5984" y="2647"/>
                    <a:pt x="6087" y="3008"/>
                    <a:pt x="5933" y="3369"/>
                  </a:cubicBezTo>
                  <a:cubicBezTo>
                    <a:pt x="5778" y="3730"/>
                    <a:pt x="5468" y="4091"/>
                    <a:pt x="5004" y="4453"/>
                  </a:cubicBezTo>
                  <a:lnTo>
                    <a:pt x="4488" y="4814"/>
                  </a:lnTo>
                  <a:cubicBezTo>
                    <a:pt x="4075" y="5123"/>
                    <a:pt x="3714" y="5330"/>
                    <a:pt x="3302" y="5433"/>
                  </a:cubicBezTo>
                  <a:cubicBezTo>
                    <a:pt x="3211" y="5453"/>
                    <a:pt x="3121" y="5463"/>
                    <a:pt x="3034" y="5463"/>
                  </a:cubicBezTo>
                  <a:cubicBezTo>
                    <a:pt x="2677" y="5463"/>
                    <a:pt x="2354" y="5290"/>
                    <a:pt x="2064" y="4917"/>
                  </a:cubicBezTo>
                  <a:cubicBezTo>
                    <a:pt x="1548" y="4195"/>
                    <a:pt x="1806" y="3421"/>
                    <a:pt x="2837" y="2595"/>
                  </a:cubicBezTo>
                  <a:lnTo>
                    <a:pt x="3353" y="2234"/>
                  </a:lnTo>
                  <a:cubicBezTo>
                    <a:pt x="3852" y="1841"/>
                    <a:pt x="4297" y="1647"/>
                    <a:pt x="4689" y="1647"/>
                  </a:cubicBezTo>
                  <a:close/>
                  <a:moveTo>
                    <a:pt x="4784" y="1"/>
                  </a:moveTo>
                  <a:cubicBezTo>
                    <a:pt x="4704" y="1"/>
                    <a:pt x="4622" y="6"/>
                    <a:pt x="4540" y="16"/>
                  </a:cubicBezTo>
                  <a:cubicBezTo>
                    <a:pt x="3766" y="68"/>
                    <a:pt x="2992" y="429"/>
                    <a:pt x="2115" y="1099"/>
                  </a:cubicBezTo>
                  <a:cubicBezTo>
                    <a:pt x="1187" y="1822"/>
                    <a:pt x="567" y="2544"/>
                    <a:pt x="310" y="3214"/>
                  </a:cubicBezTo>
                  <a:cubicBezTo>
                    <a:pt x="0" y="3988"/>
                    <a:pt x="206" y="4865"/>
                    <a:pt x="929" y="5794"/>
                  </a:cubicBezTo>
                  <a:cubicBezTo>
                    <a:pt x="1496" y="6516"/>
                    <a:pt x="2115" y="6980"/>
                    <a:pt x="2734" y="7084"/>
                  </a:cubicBezTo>
                  <a:cubicBezTo>
                    <a:pt x="2840" y="7105"/>
                    <a:pt x="2951" y="7115"/>
                    <a:pt x="3067" y="7115"/>
                  </a:cubicBezTo>
                  <a:cubicBezTo>
                    <a:pt x="3795" y="7115"/>
                    <a:pt x="4710" y="6698"/>
                    <a:pt x="5778" y="5897"/>
                  </a:cubicBezTo>
                  <a:cubicBezTo>
                    <a:pt x="6706" y="5175"/>
                    <a:pt x="7274" y="4453"/>
                    <a:pt x="7480" y="3730"/>
                  </a:cubicBezTo>
                  <a:cubicBezTo>
                    <a:pt x="7738" y="3008"/>
                    <a:pt x="7480" y="2183"/>
                    <a:pt x="6810" y="1254"/>
                  </a:cubicBezTo>
                  <a:cubicBezTo>
                    <a:pt x="6160" y="418"/>
                    <a:pt x="5510" y="1"/>
                    <a:pt x="4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-1124089" y="1712676"/>
              <a:ext cx="126593" cy="74848"/>
            </a:xfrm>
            <a:custGeom>
              <a:avLst/>
              <a:gdLst/>
              <a:ahLst/>
              <a:cxnLst/>
              <a:rect l="l" t="t" r="r" b="b"/>
              <a:pathLst>
                <a:path w="8203" h="4850" extrusionOk="0">
                  <a:moveTo>
                    <a:pt x="6294" y="1"/>
                  </a:moveTo>
                  <a:lnTo>
                    <a:pt x="0" y="3405"/>
                  </a:lnTo>
                  <a:lnTo>
                    <a:pt x="774" y="4850"/>
                  </a:lnTo>
                  <a:lnTo>
                    <a:pt x="5211" y="2425"/>
                  </a:lnTo>
                  <a:cubicBezTo>
                    <a:pt x="5830" y="2786"/>
                    <a:pt x="6243" y="3147"/>
                    <a:pt x="6449" y="3560"/>
                  </a:cubicBezTo>
                  <a:cubicBezTo>
                    <a:pt x="6501" y="3663"/>
                    <a:pt x="6552" y="3818"/>
                    <a:pt x="6552" y="3921"/>
                  </a:cubicBezTo>
                  <a:lnTo>
                    <a:pt x="8203" y="3560"/>
                  </a:lnTo>
                  <a:cubicBezTo>
                    <a:pt x="8203" y="3457"/>
                    <a:pt x="8151" y="3302"/>
                    <a:pt x="8100" y="3199"/>
                  </a:cubicBezTo>
                  <a:cubicBezTo>
                    <a:pt x="8048" y="3044"/>
                    <a:pt x="7997" y="2941"/>
                    <a:pt x="7945" y="2889"/>
                  </a:cubicBezTo>
                  <a:lnTo>
                    <a:pt x="6501" y="1703"/>
                  </a:lnTo>
                  <a:lnTo>
                    <a:pt x="6862" y="1084"/>
                  </a:lnTo>
                  <a:lnTo>
                    <a:pt x="6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-1087467" y="1793080"/>
              <a:ext cx="128198" cy="109092"/>
            </a:xfrm>
            <a:custGeom>
              <a:avLst/>
              <a:gdLst/>
              <a:ahLst/>
              <a:cxnLst/>
              <a:rect l="l" t="t" r="r" b="b"/>
              <a:pathLst>
                <a:path w="8307" h="7069" extrusionOk="0">
                  <a:moveTo>
                    <a:pt x="4841" y="1742"/>
                  </a:moveTo>
                  <a:cubicBezTo>
                    <a:pt x="4916" y="1742"/>
                    <a:pt x="4987" y="1746"/>
                    <a:pt x="5056" y="1755"/>
                  </a:cubicBezTo>
                  <a:cubicBezTo>
                    <a:pt x="5417" y="1807"/>
                    <a:pt x="5727" y="2064"/>
                    <a:pt x="5881" y="2477"/>
                  </a:cubicBezTo>
                  <a:lnTo>
                    <a:pt x="6294" y="3664"/>
                  </a:lnTo>
                  <a:lnTo>
                    <a:pt x="3096" y="4799"/>
                  </a:lnTo>
                  <a:lnTo>
                    <a:pt x="2116" y="3818"/>
                  </a:lnTo>
                  <a:cubicBezTo>
                    <a:pt x="1961" y="3406"/>
                    <a:pt x="1961" y="3045"/>
                    <a:pt x="2167" y="2787"/>
                  </a:cubicBezTo>
                  <a:cubicBezTo>
                    <a:pt x="2374" y="2529"/>
                    <a:pt x="2838" y="2271"/>
                    <a:pt x="3457" y="2064"/>
                  </a:cubicBezTo>
                  <a:cubicBezTo>
                    <a:pt x="4016" y="1850"/>
                    <a:pt x="4467" y="1742"/>
                    <a:pt x="4841" y="1742"/>
                  </a:cubicBezTo>
                  <a:close/>
                  <a:moveTo>
                    <a:pt x="5005" y="1"/>
                  </a:moveTo>
                  <a:cubicBezTo>
                    <a:pt x="4850" y="1"/>
                    <a:pt x="4592" y="53"/>
                    <a:pt x="4334" y="104"/>
                  </a:cubicBezTo>
                  <a:cubicBezTo>
                    <a:pt x="4076" y="156"/>
                    <a:pt x="3818" y="207"/>
                    <a:pt x="3612" y="259"/>
                  </a:cubicBezTo>
                  <a:cubicBezTo>
                    <a:pt x="3457" y="310"/>
                    <a:pt x="3147" y="414"/>
                    <a:pt x="2735" y="568"/>
                  </a:cubicBezTo>
                  <a:cubicBezTo>
                    <a:pt x="2322" y="723"/>
                    <a:pt x="1961" y="878"/>
                    <a:pt x="1600" y="1084"/>
                  </a:cubicBezTo>
                  <a:cubicBezTo>
                    <a:pt x="1239" y="1291"/>
                    <a:pt x="929" y="1497"/>
                    <a:pt x="671" y="1755"/>
                  </a:cubicBezTo>
                  <a:cubicBezTo>
                    <a:pt x="104" y="2322"/>
                    <a:pt x="1" y="3045"/>
                    <a:pt x="310" y="3973"/>
                  </a:cubicBezTo>
                  <a:lnTo>
                    <a:pt x="1806" y="5315"/>
                  </a:lnTo>
                  <a:lnTo>
                    <a:pt x="1135" y="6037"/>
                  </a:lnTo>
                  <a:lnTo>
                    <a:pt x="1497" y="7068"/>
                  </a:lnTo>
                  <a:lnTo>
                    <a:pt x="8306" y="4695"/>
                  </a:lnTo>
                  <a:lnTo>
                    <a:pt x="7635" y="3148"/>
                  </a:lnTo>
                  <a:lnTo>
                    <a:pt x="7068" y="1549"/>
                  </a:lnTo>
                  <a:cubicBezTo>
                    <a:pt x="6862" y="981"/>
                    <a:pt x="6604" y="568"/>
                    <a:pt x="6243" y="310"/>
                  </a:cubicBezTo>
                  <a:cubicBezTo>
                    <a:pt x="6088" y="207"/>
                    <a:pt x="5881" y="104"/>
                    <a:pt x="5624" y="53"/>
                  </a:cubicBezTo>
                  <a:cubicBezTo>
                    <a:pt x="5417" y="1"/>
                    <a:pt x="5211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-1055615" y="1895783"/>
              <a:ext cx="126593" cy="74863"/>
            </a:xfrm>
            <a:custGeom>
              <a:avLst/>
              <a:gdLst/>
              <a:ahLst/>
              <a:cxnLst/>
              <a:rect l="l" t="t" r="r" b="b"/>
              <a:pathLst>
                <a:path w="8203" h="4851" extrusionOk="0">
                  <a:moveTo>
                    <a:pt x="6397" y="1"/>
                  </a:moveTo>
                  <a:lnTo>
                    <a:pt x="5159" y="259"/>
                  </a:lnTo>
                  <a:lnTo>
                    <a:pt x="5314" y="929"/>
                  </a:lnTo>
                  <a:lnTo>
                    <a:pt x="1599" y="1652"/>
                  </a:lnTo>
                  <a:cubicBezTo>
                    <a:pt x="1083" y="1703"/>
                    <a:pt x="722" y="1961"/>
                    <a:pt x="413" y="2322"/>
                  </a:cubicBezTo>
                  <a:cubicBezTo>
                    <a:pt x="103" y="2735"/>
                    <a:pt x="0" y="3251"/>
                    <a:pt x="155" y="3818"/>
                  </a:cubicBezTo>
                  <a:lnTo>
                    <a:pt x="310" y="4850"/>
                  </a:lnTo>
                  <a:lnTo>
                    <a:pt x="1702" y="4592"/>
                  </a:lnTo>
                  <a:lnTo>
                    <a:pt x="1548" y="3870"/>
                  </a:lnTo>
                  <a:cubicBezTo>
                    <a:pt x="1496" y="3509"/>
                    <a:pt x="1651" y="3302"/>
                    <a:pt x="2012" y="3199"/>
                  </a:cubicBezTo>
                  <a:lnTo>
                    <a:pt x="5623" y="2529"/>
                  </a:lnTo>
                  <a:lnTo>
                    <a:pt x="5829" y="3612"/>
                  </a:lnTo>
                  <a:lnTo>
                    <a:pt x="7016" y="3406"/>
                  </a:lnTo>
                  <a:lnTo>
                    <a:pt x="6810" y="2271"/>
                  </a:lnTo>
                  <a:lnTo>
                    <a:pt x="8202" y="2013"/>
                  </a:lnTo>
                  <a:lnTo>
                    <a:pt x="7893" y="413"/>
                  </a:lnTo>
                  <a:lnTo>
                    <a:pt x="6500" y="671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-1050044" y="1975245"/>
              <a:ext cx="116238" cy="93413"/>
            </a:xfrm>
            <a:custGeom>
              <a:avLst/>
              <a:gdLst/>
              <a:ahLst/>
              <a:cxnLst/>
              <a:rect l="l" t="t" r="r" b="b"/>
              <a:pathLst>
                <a:path w="7532" h="6053" extrusionOk="0">
                  <a:moveTo>
                    <a:pt x="4452" y="1647"/>
                  </a:moveTo>
                  <a:cubicBezTo>
                    <a:pt x="5474" y="1647"/>
                    <a:pt x="5989" y="2108"/>
                    <a:pt x="6036" y="2951"/>
                  </a:cubicBezTo>
                  <a:cubicBezTo>
                    <a:pt x="6036" y="3519"/>
                    <a:pt x="5881" y="3880"/>
                    <a:pt x="5572" y="4086"/>
                  </a:cubicBezTo>
                  <a:cubicBezTo>
                    <a:pt x="5262" y="4241"/>
                    <a:pt x="4798" y="4396"/>
                    <a:pt x="4179" y="4396"/>
                  </a:cubicBezTo>
                  <a:lnTo>
                    <a:pt x="3560" y="4447"/>
                  </a:lnTo>
                  <a:cubicBezTo>
                    <a:pt x="3044" y="4447"/>
                    <a:pt x="2631" y="4396"/>
                    <a:pt x="2270" y="4241"/>
                  </a:cubicBezTo>
                  <a:cubicBezTo>
                    <a:pt x="1806" y="4086"/>
                    <a:pt x="1548" y="3725"/>
                    <a:pt x="1548" y="3106"/>
                  </a:cubicBezTo>
                  <a:cubicBezTo>
                    <a:pt x="1496" y="2229"/>
                    <a:pt x="2167" y="1713"/>
                    <a:pt x="3456" y="1661"/>
                  </a:cubicBezTo>
                  <a:lnTo>
                    <a:pt x="4127" y="1661"/>
                  </a:lnTo>
                  <a:cubicBezTo>
                    <a:pt x="4241" y="1652"/>
                    <a:pt x="4349" y="1647"/>
                    <a:pt x="4452" y="1647"/>
                  </a:cubicBezTo>
                  <a:close/>
                  <a:moveTo>
                    <a:pt x="4111" y="1"/>
                  </a:moveTo>
                  <a:cubicBezTo>
                    <a:pt x="3982" y="1"/>
                    <a:pt x="3850" y="4"/>
                    <a:pt x="3714" y="11"/>
                  </a:cubicBezTo>
                  <a:cubicBezTo>
                    <a:pt x="2528" y="62"/>
                    <a:pt x="1651" y="320"/>
                    <a:pt x="1032" y="733"/>
                  </a:cubicBezTo>
                  <a:cubicBezTo>
                    <a:pt x="361" y="1197"/>
                    <a:pt x="0" y="2023"/>
                    <a:pt x="52" y="3209"/>
                  </a:cubicBezTo>
                  <a:cubicBezTo>
                    <a:pt x="103" y="4138"/>
                    <a:pt x="361" y="4808"/>
                    <a:pt x="826" y="5324"/>
                  </a:cubicBezTo>
                  <a:cubicBezTo>
                    <a:pt x="1345" y="5797"/>
                    <a:pt x="2255" y="6053"/>
                    <a:pt x="3594" y="6053"/>
                  </a:cubicBezTo>
                  <a:cubicBezTo>
                    <a:pt x="3716" y="6053"/>
                    <a:pt x="3842" y="6051"/>
                    <a:pt x="3972" y="6046"/>
                  </a:cubicBezTo>
                  <a:cubicBezTo>
                    <a:pt x="5159" y="5995"/>
                    <a:pt x="6087" y="5737"/>
                    <a:pt x="6655" y="5221"/>
                  </a:cubicBezTo>
                  <a:cubicBezTo>
                    <a:pt x="7274" y="4757"/>
                    <a:pt x="7532" y="3983"/>
                    <a:pt x="7480" y="2796"/>
                  </a:cubicBezTo>
                  <a:cubicBezTo>
                    <a:pt x="7429" y="1661"/>
                    <a:pt x="7068" y="888"/>
                    <a:pt x="6345" y="475"/>
                  </a:cubicBezTo>
                  <a:cubicBezTo>
                    <a:pt x="5759" y="159"/>
                    <a:pt x="5014" y="1"/>
                    <a:pt x="4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-1048454" y="2082084"/>
              <a:ext cx="112271" cy="74061"/>
            </a:xfrm>
            <a:custGeom>
              <a:avLst/>
              <a:gdLst/>
              <a:ahLst/>
              <a:cxnLst/>
              <a:rect l="l" t="t" r="r" b="b"/>
              <a:pathLst>
                <a:path w="7275" h="4799" extrusionOk="0">
                  <a:moveTo>
                    <a:pt x="155" y="0"/>
                  </a:moveTo>
                  <a:lnTo>
                    <a:pt x="0" y="1600"/>
                  </a:lnTo>
                  <a:lnTo>
                    <a:pt x="5004" y="2167"/>
                  </a:lnTo>
                  <a:cubicBezTo>
                    <a:pt x="5314" y="2786"/>
                    <a:pt x="5417" y="3354"/>
                    <a:pt x="5365" y="3766"/>
                  </a:cubicBezTo>
                  <a:cubicBezTo>
                    <a:pt x="5365" y="3921"/>
                    <a:pt x="5314" y="4024"/>
                    <a:pt x="5262" y="4179"/>
                  </a:cubicBezTo>
                  <a:lnTo>
                    <a:pt x="6810" y="4798"/>
                  </a:lnTo>
                  <a:cubicBezTo>
                    <a:pt x="6913" y="4695"/>
                    <a:pt x="6965" y="4540"/>
                    <a:pt x="6965" y="4385"/>
                  </a:cubicBezTo>
                  <a:cubicBezTo>
                    <a:pt x="6965" y="4282"/>
                    <a:pt x="7016" y="4179"/>
                    <a:pt x="7016" y="4076"/>
                  </a:cubicBezTo>
                  <a:lnTo>
                    <a:pt x="6449" y="2270"/>
                  </a:lnTo>
                  <a:lnTo>
                    <a:pt x="7119" y="1961"/>
                  </a:lnTo>
                  <a:lnTo>
                    <a:pt x="7274" y="77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-1162300" y="2280315"/>
              <a:ext cx="186301" cy="183925"/>
            </a:xfrm>
            <a:custGeom>
              <a:avLst/>
              <a:gdLst/>
              <a:ahLst/>
              <a:cxnLst/>
              <a:rect l="l" t="t" r="r" b="b"/>
              <a:pathLst>
                <a:path w="12072" h="11918" extrusionOk="0">
                  <a:moveTo>
                    <a:pt x="4488" y="1"/>
                  </a:moveTo>
                  <a:lnTo>
                    <a:pt x="3560" y="1497"/>
                  </a:lnTo>
                  <a:lnTo>
                    <a:pt x="8100" y="4334"/>
                  </a:lnTo>
                  <a:lnTo>
                    <a:pt x="8100" y="4334"/>
                  </a:lnTo>
                  <a:lnTo>
                    <a:pt x="4385" y="3921"/>
                  </a:lnTo>
                  <a:cubicBezTo>
                    <a:pt x="4301" y="3913"/>
                    <a:pt x="4222" y="3909"/>
                    <a:pt x="4146" y="3909"/>
                  </a:cubicBezTo>
                  <a:cubicBezTo>
                    <a:pt x="3756" y="3909"/>
                    <a:pt x="3475" y="4023"/>
                    <a:pt x="3302" y="4283"/>
                  </a:cubicBezTo>
                  <a:cubicBezTo>
                    <a:pt x="3147" y="4592"/>
                    <a:pt x="3147" y="4953"/>
                    <a:pt x="3457" y="5366"/>
                  </a:cubicBezTo>
                  <a:lnTo>
                    <a:pt x="5469" y="8513"/>
                  </a:lnTo>
                  <a:lnTo>
                    <a:pt x="929" y="5727"/>
                  </a:lnTo>
                  <a:lnTo>
                    <a:pt x="0" y="7171"/>
                  </a:lnTo>
                  <a:lnTo>
                    <a:pt x="7584" y="11918"/>
                  </a:lnTo>
                  <a:lnTo>
                    <a:pt x="8512" y="10473"/>
                  </a:lnTo>
                  <a:lnTo>
                    <a:pt x="5469" y="5624"/>
                  </a:lnTo>
                  <a:lnTo>
                    <a:pt x="11143" y="6191"/>
                  </a:lnTo>
                  <a:lnTo>
                    <a:pt x="12072" y="4747"/>
                  </a:lnTo>
                  <a:lnTo>
                    <a:pt x="4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-1482408" y="2037018"/>
              <a:ext cx="113074" cy="111237"/>
            </a:xfrm>
            <a:custGeom>
              <a:avLst/>
              <a:gdLst/>
              <a:ahLst/>
              <a:cxnLst/>
              <a:rect l="l" t="t" r="r" b="b"/>
              <a:pathLst>
                <a:path w="7327" h="7208" extrusionOk="0">
                  <a:moveTo>
                    <a:pt x="5160" y="3183"/>
                  </a:moveTo>
                  <a:cubicBezTo>
                    <a:pt x="5521" y="3595"/>
                    <a:pt x="5727" y="3956"/>
                    <a:pt x="5727" y="4317"/>
                  </a:cubicBezTo>
                  <a:cubicBezTo>
                    <a:pt x="5727" y="4679"/>
                    <a:pt x="5572" y="4988"/>
                    <a:pt x="5314" y="5298"/>
                  </a:cubicBezTo>
                  <a:cubicBezTo>
                    <a:pt x="5044" y="5568"/>
                    <a:pt x="4735" y="5720"/>
                    <a:pt x="4454" y="5720"/>
                  </a:cubicBezTo>
                  <a:cubicBezTo>
                    <a:pt x="4414" y="5720"/>
                    <a:pt x="4373" y="5717"/>
                    <a:pt x="4334" y="5710"/>
                  </a:cubicBezTo>
                  <a:cubicBezTo>
                    <a:pt x="4025" y="5710"/>
                    <a:pt x="3663" y="5504"/>
                    <a:pt x="3251" y="5091"/>
                  </a:cubicBezTo>
                  <a:lnTo>
                    <a:pt x="5160" y="3183"/>
                  </a:lnTo>
                  <a:close/>
                  <a:moveTo>
                    <a:pt x="2995" y="1"/>
                  </a:moveTo>
                  <a:cubicBezTo>
                    <a:pt x="2798" y="1"/>
                    <a:pt x="2608" y="30"/>
                    <a:pt x="2425" y="87"/>
                  </a:cubicBezTo>
                  <a:cubicBezTo>
                    <a:pt x="1961" y="242"/>
                    <a:pt x="1445" y="603"/>
                    <a:pt x="929" y="1171"/>
                  </a:cubicBezTo>
                  <a:cubicBezTo>
                    <a:pt x="362" y="1686"/>
                    <a:pt x="52" y="2306"/>
                    <a:pt x="1" y="2925"/>
                  </a:cubicBezTo>
                  <a:cubicBezTo>
                    <a:pt x="1" y="3595"/>
                    <a:pt x="259" y="4214"/>
                    <a:pt x="929" y="4833"/>
                  </a:cubicBezTo>
                  <a:lnTo>
                    <a:pt x="1910" y="3802"/>
                  </a:lnTo>
                  <a:cubicBezTo>
                    <a:pt x="1755" y="3647"/>
                    <a:pt x="1652" y="3389"/>
                    <a:pt x="1600" y="3079"/>
                  </a:cubicBezTo>
                  <a:cubicBezTo>
                    <a:pt x="1548" y="2770"/>
                    <a:pt x="1703" y="2460"/>
                    <a:pt x="1961" y="2151"/>
                  </a:cubicBezTo>
                  <a:cubicBezTo>
                    <a:pt x="2346" y="1809"/>
                    <a:pt x="2660" y="1609"/>
                    <a:pt x="2961" y="1609"/>
                  </a:cubicBezTo>
                  <a:cubicBezTo>
                    <a:pt x="3024" y="1609"/>
                    <a:pt x="3086" y="1617"/>
                    <a:pt x="3148" y="1635"/>
                  </a:cubicBezTo>
                  <a:cubicBezTo>
                    <a:pt x="3509" y="1686"/>
                    <a:pt x="3921" y="1944"/>
                    <a:pt x="4386" y="2409"/>
                  </a:cubicBezTo>
                  <a:lnTo>
                    <a:pt x="1445" y="5349"/>
                  </a:lnTo>
                  <a:cubicBezTo>
                    <a:pt x="1755" y="5710"/>
                    <a:pt x="2013" y="5968"/>
                    <a:pt x="2167" y="6123"/>
                  </a:cubicBezTo>
                  <a:cubicBezTo>
                    <a:pt x="2917" y="6846"/>
                    <a:pt x="3640" y="7208"/>
                    <a:pt x="4341" y="7208"/>
                  </a:cubicBezTo>
                  <a:cubicBezTo>
                    <a:pt x="4991" y="7208"/>
                    <a:pt x="5623" y="6898"/>
                    <a:pt x="6243" y="6278"/>
                  </a:cubicBezTo>
                  <a:cubicBezTo>
                    <a:pt x="6965" y="5556"/>
                    <a:pt x="7326" y="4782"/>
                    <a:pt x="7275" y="4060"/>
                  </a:cubicBezTo>
                  <a:cubicBezTo>
                    <a:pt x="7223" y="3286"/>
                    <a:pt x="6810" y="2512"/>
                    <a:pt x="5985" y="1686"/>
                  </a:cubicBezTo>
                  <a:cubicBezTo>
                    <a:pt x="4852" y="553"/>
                    <a:pt x="3855" y="1"/>
                    <a:pt x="29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-1286500" y="2486030"/>
              <a:ext cx="112271" cy="106392"/>
            </a:xfrm>
            <a:custGeom>
              <a:avLst/>
              <a:gdLst/>
              <a:ahLst/>
              <a:cxnLst/>
              <a:rect l="l" t="t" r="r" b="b"/>
              <a:pathLst>
                <a:path w="7275" h="6894" extrusionOk="0">
                  <a:moveTo>
                    <a:pt x="1986" y="1"/>
                  </a:moveTo>
                  <a:cubicBezTo>
                    <a:pt x="1614" y="1"/>
                    <a:pt x="1237" y="157"/>
                    <a:pt x="826" y="445"/>
                  </a:cubicBezTo>
                  <a:lnTo>
                    <a:pt x="1" y="1064"/>
                  </a:lnTo>
                  <a:lnTo>
                    <a:pt x="826" y="2147"/>
                  </a:lnTo>
                  <a:lnTo>
                    <a:pt x="1393" y="1734"/>
                  </a:lnTo>
                  <a:cubicBezTo>
                    <a:pt x="1527" y="1623"/>
                    <a:pt x="1651" y="1569"/>
                    <a:pt x="1770" y="1569"/>
                  </a:cubicBezTo>
                  <a:cubicBezTo>
                    <a:pt x="1926" y="1569"/>
                    <a:pt x="2072" y="1662"/>
                    <a:pt x="2219" y="1838"/>
                  </a:cubicBezTo>
                  <a:lnTo>
                    <a:pt x="4386" y="4778"/>
                  </a:lnTo>
                  <a:lnTo>
                    <a:pt x="3509" y="5449"/>
                  </a:lnTo>
                  <a:lnTo>
                    <a:pt x="4231" y="6480"/>
                  </a:lnTo>
                  <a:lnTo>
                    <a:pt x="5159" y="5758"/>
                  </a:lnTo>
                  <a:lnTo>
                    <a:pt x="5985" y="6893"/>
                  </a:lnTo>
                  <a:lnTo>
                    <a:pt x="7274" y="5913"/>
                  </a:lnTo>
                  <a:lnTo>
                    <a:pt x="6449" y="4778"/>
                  </a:lnTo>
                  <a:lnTo>
                    <a:pt x="7017" y="4365"/>
                  </a:lnTo>
                  <a:lnTo>
                    <a:pt x="6243" y="3385"/>
                  </a:lnTo>
                  <a:lnTo>
                    <a:pt x="5727" y="3798"/>
                  </a:lnTo>
                  <a:lnTo>
                    <a:pt x="3457" y="806"/>
                  </a:lnTo>
                  <a:cubicBezTo>
                    <a:pt x="3147" y="393"/>
                    <a:pt x="2735" y="135"/>
                    <a:pt x="2270" y="32"/>
                  </a:cubicBezTo>
                  <a:cubicBezTo>
                    <a:pt x="2176" y="11"/>
                    <a:pt x="2081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-1374080" y="2510398"/>
              <a:ext cx="145714" cy="139340"/>
            </a:xfrm>
            <a:custGeom>
              <a:avLst/>
              <a:gdLst/>
              <a:ahLst/>
              <a:cxnLst/>
              <a:rect l="l" t="t" r="r" b="b"/>
              <a:pathLst>
                <a:path w="9442" h="9029" extrusionOk="0">
                  <a:moveTo>
                    <a:pt x="5005" y="1"/>
                  </a:moveTo>
                  <a:lnTo>
                    <a:pt x="3612" y="723"/>
                  </a:lnTo>
                  <a:lnTo>
                    <a:pt x="5934" y="5159"/>
                  </a:lnTo>
                  <a:lnTo>
                    <a:pt x="4902" y="6449"/>
                  </a:lnTo>
                  <a:cubicBezTo>
                    <a:pt x="4744" y="6521"/>
                    <a:pt x="4598" y="6557"/>
                    <a:pt x="4462" y="6557"/>
                  </a:cubicBezTo>
                  <a:cubicBezTo>
                    <a:pt x="4109" y="6557"/>
                    <a:pt x="3821" y="6314"/>
                    <a:pt x="3560" y="5830"/>
                  </a:cubicBezTo>
                  <a:lnTo>
                    <a:pt x="1445" y="1909"/>
                  </a:lnTo>
                  <a:lnTo>
                    <a:pt x="1" y="2683"/>
                  </a:lnTo>
                  <a:lnTo>
                    <a:pt x="2271" y="6913"/>
                  </a:lnTo>
                  <a:cubicBezTo>
                    <a:pt x="2632" y="7584"/>
                    <a:pt x="3045" y="8048"/>
                    <a:pt x="3509" y="8255"/>
                  </a:cubicBezTo>
                  <a:cubicBezTo>
                    <a:pt x="3688" y="8334"/>
                    <a:pt x="3882" y="8375"/>
                    <a:pt x="4088" y="8375"/>
                  </a:cubicBezTo>
                  <a:cubicBezTo>
                    <a:pt x="4418" y="8375"/>
                    <a:pt x="4779" y="8270"/>
                    <a:pt x="5160" y="8048"/>
                  </a:cubicBezTo>
                  <a:lnTo>
                    <a:pt x="6553" y="6294"/>
                  </a:lnTo>
                  <a:lnTo>
                    <a:pt x="7997" y="9029"/>
                  </a:lnTo>
                  <a:lnTo>
                    <a:pt x="9441" y="8255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-1463233" y="2563624"/>
              <a:ext cx="102703" cy="115250"/>
            </a:xfrm>
            <a:custGeom>
              <a:avLst/>
              <a:gdLst/>
              <a:ahLst/>
              <a:cxnLst/>
              <a:rect l="l" t="t" r="r" b="b"/>
              <a:pathLst>
                <a:path w="6655" h="7468" extrusionOk="0">
                  <a:moveTo>
                    <a:pt x="3123" y="1539"/>
                  </a:moveTo>
                  <a:cubicBezTo>
                    <a:pt x="3772" y="1539"/>
                    <a:pt x="4251" y="2041"/>
                    <a:pt x="4591" y="3103"/>
                  </a:cubicBezTo>
                  <a:lnTo>
                    <a:pt x="4798" y="3722"/>
                  </a:lnTo>
                  <a:cubicBezTo>
                    <a:pt x="5159" y="4857"/>
                    <a:pt x="4901" y="5580"/>
                    <a:pt x="4024" y="5889"/>
                  </a:cubicBezTo>
                  <a:cubicBezTo>
                    <a:pt x="3831" y="5947"/>
                    <a:pt x="3652" y="5976"/>
                    <a:pt x="3490" y="5976"/>
                  </a:cubicBezTo>
                  <a:cubicBezTo>
                    <a:pt x="3220" y="5976"/>
                    <a:pt x="2999" y="5895"/>
                    <a:pt x="2837" y="5734"/>
                  </a:cubicBezTo>
                  <a:cubicBezTo>
                    <a:pt x="2580" y="5476"/>
                    <a:pt x="2322" y="5064"/>
                    <a:pt x="2167" y="4496"/>
                  </a:cubicBezTo>
                  <a:lnTo>
                    <a:pt x="1960" y="3877"/>
                  </a:lnTo>
                  <a:cubicBezTo>
                    <a:pt x="1806" y="3413"/>
                    <a:pt x="1754" y="2949"/>
                    <a:pt x="1754" y="2587"/>
                  </a:cubicBezTo>
                  <a:cubicBezTo>
                    <a:pt x="1806" y="2123"/>
                    <a:pt x="2115" y="1814"/>
                    <a:pt x="2683" y="1607"/>
                  </a:cubicBezTo>
                  <a:cubicBezTo>
                    <a:pt x="2837" y="1562"/>
                    <a:pt x="2984" y="1539"/>
                    <a:pt x="3123" y="1539"/>
                  </a:cubicBezTo>
                  <a:close/>
                  <a:moveTo>
                    <a:pt x="3484" y="1"/>
                  </a:moveTo>
                  <a:cubicBezTo>
                    <a:pt x="3124" y="1"/>
                    <a:pt x="2721" y="71"/>
                    <a:pt x="2270" y="214"/>
                  </a:cubicBezTo>
                  <a:cubicBezTo>
                    <a:pt x="1341" y="524"/>
                    <a:pt x="774" y="937"/>
                    <a:pt x="413" y="1504"/>
                  </a:cubicBezTo>
                  <a:cubicBezTo>
                    <a:pt x="0" y="2175"/>
                    <a:pt x="52" y="3258"/>
                    <a:pt x="516" y="4703"/>
                  </a:cubicBezTo>
                  <a:cubicBezTo>
                    <a:pt x="877" y="5837"/>
                    <a:pt x="1341" y="6663"/>
                    <a:pt x="1960" y="7076"/>
                  </a:cubicBezTo>
                  <a:cubicBezTo>
                    <a:pt x="2309" y="7337"/>
                    <a:pt x="2722" y="7467"/>
                    <a:pt x="3219" y="7467"/>
                  </a:cubicBezTo>
                  <a:cubicBezTo>
                    <a:pt x="3606" y="7467"/>
                    <a:pt x="4043" y="7388"/>
                    <a:pt x="4540" y="7230"/>
                  </a:cubicBezTo>
                  <a:cubicBezTo>
                    <a:pt x="5623" y="6921"/>
                    <a:pt x="6242" y="6353"/>
                    <a:pt x="6449" y="5528"/>
                  </a:cubicBezTo>
                  <a:cubicBezTo>
                    <a:pt x="6655" y="4857"/>
                    <a:pt x="6552" y="3980"/>
                    <a:pt x="6242" y="2897"/>
                  </a:cubicBezTo>
                  <a:cubicBezTo>
                    <a:pt x="5881" y="1814"/>
                    <a:pt x="5417" y="988"/>
                    <a:pt x="4849" y="472"/>
                  </a:cubicBezTo>
                  <a:cubicBezTo>
                    <a:pt x="4476" y="162"/>
                    <a:pt x="4029" y="1"/>
                    <a:pt x="3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-1565937" y="2587807"/>
              <a:ext cx="95543" cy="151887"/>
            </a:xfrm>
            <a:custGeom>
              <a:avLst/>
              <a:gdLst/>
              <a:ahLst/>
              <a:cxnLst/>
              <a:rect l="l" t="t" r="r" b="b"/>
              <a:pathLst>
                <a:path w="6191" h="9842" extrusionOk="0">
                  <a:moveTo>
                    <a:pt x="3372" y="1756"/>
                  </a:moveTo>
                  <a:cubicBezTo>
                    <a:pt x="3679" y="1756"/>
                    <a:pt x="3921" y="1872"/>
                    <a:pt x="4076" y="2104"/>
                  </a:cubicBezTo>
                  <a:cubicBezTo>
                    <a:pt x="4282" y="2362"/>
                    <a:pt x="4385" y="2826"/>
                    <a:pt x="4488" y="3497"/>
                  </a:cubicBezTo>
                  <a:cubicBezTo>
                    <a:pt x="4592" y="4219"/>
                    <a:pt x="4540" y="4735"/>
                    <a:pt x="4385" y="5096"/>
                  </a:cubicBezTo>
                  <a:cubicBezTo>
                    <a:pt x="4282" y="5457"/>
                    <a:pt x="3973" y="5663"/>
                    <a:pt x="3508" y="5715"/>
                  </a:cubicBezTo>
                  <a:lnTo>
                    <a:pt x="2270" y="5870"/>
                  </a:lnTo>
                  <a:lnTo>
                    <a:pt x="1909" y="2568"/>
                  </a:lnTo>
                  <a:lnTo>
                    <a:pt x="3044" y="1794"/>
                  </a:lnTo>
                  <a:cubicBezTo>
                    <a:pt x="3160" y="1768"/>
                    <a:pt x="3270" y="1756"/>
                    <a:pt x="3372" y="1756"/>
                  </a:cubicBezTo>
                  <a:close/>
                  <a:moveTo>
                    <a:pt x="3779" y="1"/>
                  </a:moveTo>
                  <a:cubicBezTo>
                    <a:pt x="3629" y="1"/>
                    <a:pt x="3470" y="14"/>
                    <a:pt x="3302" y="40"/>
                  </a:cubicBezTo>
                  <a:lnTo>
                    <a:pt x="1703" y="1175"/>
                  </a:lnTo>
                  <a:lnTo>
                    <a:pt x="1084" y="350"/>
                  </a:lnTo>
                  <a:lnTo>
                    <a:pt x="0" y="505"/>
                  </a:lnTo>
                  <a:lnTo>
                    <a:pt x="1135" y="9842"/>
                  </a:lnTo>
                  <a:lnTo>
                    <a:pt x="2734" y="9636"/>
                  </a:lnTo>
                  <a:lnTo>
                    <a:pt x="2477" y="7314"/>
                  </a:lnTo>
                  <a:lnTo>
                    <a:pt x="4179" y="7108"/>
                  </a:lnTo>
                  <a:cubicBezTo>
                    <a:pt x="4746" y="7056"/>
                    <a:pt x="5211" y="6901"/>
                    <a:pt x="5572" y="6592"/>
                  </a:cubicBezTo>
                  <a:cubicBezTo>
                    <a:pt x="5727" y="6437"/>
                    <a:pt x="5830" y="6282"/>
                    <a:pt x="5933" y="6076"/>
                  </a:cubicBezTo>
                  <a:cubicBezTo>
                    <a:pt x="6036" y="5870"/>
                    <a:pt x="6088" y="5663"/>
                    <a:pt x="6139" y="5457"/>
                  </a:cubicBezTo>
                  <a:cubicBezTo>
                    <a:pt x="6191" y="5251"/>
                    <a:pt x="6191" y="5044"/>
                    <a:pt x="6191" y="4786"/>
                  </a:cubicBezTo>
                  <a:cubicBezTo>
                    <a:pt x="6191" y="4477"/>
                    <a:pt x="6191" y="4270"/>
                    <a:pt x="6191" y="4064"/>
                  </a:cubicBezTo>
                  <a:cubicBezTo>
                    <a:pt x="6139" y="3858"/>
                    <a:pt x="6139" y="3548"/>
                    <a:pt x="6088" y="3084"/>
                  </a:cubicBezTo>
                  <a:cubicBezTo>
                    <a:pt x="6036" y="2671"/>
                    <a:pt x="5933" y="2259"/>
                    <a:pt x="5830" y="1897"/>
                  </a:cubicBezTo>
                  <a:cubicBezTo>
                    <a:pt x="5727" y="1485"/>
                    <a:pt x="5572" y="1124"/>
                    <a:pt x="5365" y="814"/>
                  </a:cubicBezTo>
                  <a:cubicBezTo>
                    <a:pt x="5024" y="301"/>
                    <a:pt x="4505" y="1"/>
                    <a:pt x="3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8628" y="197177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smtClean="0">
                <a:solidFill>
                  <a:srgbClr val="FF0000"/>
                </a:solidFill>
                <a:latin typeface="Berlin Sans FB Demi" pitchFamily="34" charset="0"/>
                <a:cs typeface="Arial" pitchFamily="34" charset="0"/>
              </a:rPr>
              <a:t>Pembidaian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57199" y="958459"/>
            <a:ext cx="62592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2575">
              <a:lnSpc>
                <a:spcPct val="80000"/>
              </a:lnSpc>
              <a:buFont typeface="Wingdings 2" pitchFamily="18" charset="2"/>
              <a:buChar char=""/>
            </a:pPr>
            <a:r>
              <a:rPr lang="en-US" altLang="en-US" sz="2000" dirty="0" err="1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Pengertian</a:t>
            </a:r>
            <a:endParaRPr lang="en-US" altLang="en-US" sz="2000" dirty="0">
              <a:solidFill>
                <a:srgbClr val="C00000"/>
              </a:solidFill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Wingdings 3" pitchFamily="18" charset="2"/>
              <a:buNone/>
            </a:pP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 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Memasang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alat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untuk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mempertahankan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kedudukan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tulang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.</a:t>
            </a:r>
          </a:p>
          <a:p>
            <a:pPr marL="639763" lvl="1" indent="-236538">
              <a:lnSpc>
                <a:spcPct val="80000"/>
              </a:lnSpc>
              <a:buFont typeface="Wingdings 3" pitchFamily="18" charset="2"/>
              <a:buNone/>
            </a:pP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indent="-282575">
              <a:lnSpc>
                <a:spcPct val="80000"/>
              </a:lnSpc>
              <a:buFont typeface="Wingdings 2" pitchFamily="18" charset="2"/>
              <a:buChar char=""/>
            </a:pPr>
            <a:r>
              <a:rPr lang="en-US" altLang="en-US" sz="2000" dirty="0" err="1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Indikasi</a:t>
            </a:r>
            <a:endParaRPr lang="en-US" altLang="en-US" sz="2000" dirty="0">
              <a:solidFill>
                <a:srgbClr val="C00000"/>
              </a:solidFill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Patah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tulang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terbuka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/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tertutup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Wingdings 3" pitchFamily="18" charset="2"/>
              <a:buNone/>
            </a:pP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indent="-282575">
              <a:lnSpc>
                <a:spcPct val="80000"/>
              </a:lnSpc>
              <a:buFont typeface="Wingdings 2" pitchFamily="18" charset="2"/>
              <a:buChar char=""/>
            </a:pPr>
            <a:r>
              <a:rPr lang="en-US" altLang="en-US" sz="2000" dirty="0" err="1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Tujuan</a:t>
            </a:r>
            <a:endParaRPr lang="en-US" altLang="en-US" sz="2000" dirty="0">
              <a:solidFill>
                <a:srgbClr val="C00000"/>
              </a:solidFill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Mencegah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pergerakan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tulang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yang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patah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Mengurangi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nyeri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Mencegah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cedera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lebih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lanjut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Mengistirahatkan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daerah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patah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tulang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  <a:p>
            <a:pPr marL="639763" lvl="1" indent="-236538">
              <a:lnSpc>
                <a:spcPct val="80000"/>
              </a:lnSpc>
              <a:buFont typeface="Verdana" pitchFamily="34" charset="0"/>
              <a:buChar char="◦"/>
            </a:pP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Mengurangi</a:t>
            </a:r>
            <a:r>
              <a:rPr lang="en-US" altLang="en-US" sz="2000" dirty="0">
                <a:latin typeface="Berlin Sans FB Demi" pitchFamily="34" charset="0"/>
                <a:cs typeface="Arial" pitchFamily="34" charset="0"/>
              </a:rPr>
              <a:t> </a:t>
            </a:r>
            <a:r>
              <a:rPr lang="en-US" altLang="en-US" sz="2000" dirty="0" err="1">
                <a:latin typeface="Berlin Sans FB Demi" pitchFamily="34" charset="0"/>
                <a:cs typeface="Arial" pitchFamily="34" charset="0"/>
              </a:rPr>
              <a:t>perdarahan</a:t>
            </a:r>
            <a:r>
              <a:rPr lang="en-US" altLang="en-US" sz="2000" dirty="0" smtClean="0">
                <a:latin typeface="Berlin Sans FB Demi" pitchFamily="34" charset="0"/>
                <a:cs typeface="Arial" pitchFamily="34" charset="0"/>
              </a:rPr>
              <a:t>.</a:t>
            </a:r>
            <a:endParaRPr lang="en-US" altLang="en-US" sz="2000" dirty="0">
              <a:latin typeface="Berlin Sans FB Dem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208" y="458433"/>
            <a:ext cx="4855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Aturan</a:t>
            </a:r>
            <a:r>
              <a:rPr lang="en-US" altLang="en-US" sz="2400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Umum</a:t>
            </a:r>
            <a:r>
              <a:rPr lang="en-US" altLang="en-US" sz="2400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Pemasangan</a:t>
            </a:r>
            <a:r>
              <a:rPr lang="en-US" altLang="en-US" sz="2400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Bidai</a:t>
            </a:r>
            <a:endParaRPr lang="en-US" altLang="en-US" sz="2400" dirty="0">
              <a:solidFill>
                <a:srgbClr val="C00000"/>
              </a:solidFill>
              <a:latin typeface="Berlin Sans FB Demi" pitchFamily="34" charset="0"/>
              <a:ea typeface="Adobe Heiti Std R"/>
              <a:cs typeface="Adobe Heiti Std R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2875" y="1135290"/>
            <a:ext cx="9001125" cy="2293711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1200" indent="-482600"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Lepaskan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pakaian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menutup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bagian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yang </a:t>
            </a:r>
            <a:r>
              <a:rPr lang="en-US" i="1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fraktur</a:t>
            </a:r>
            <a:endParaRPr lang="en-US" i="1" dirty="0" smtClean="0">
              <a:solidFill>
                <a:srgbClr val="002060"/>
              </a:solidFill>
              <a:latin typeface="Berlin Sans FB Demi" pitchFamily="34" charset="0"/>
              <a:ea typeface="Adobe Heiti Std R"/>
              <a:cs typeface="Adobe Heiti Std R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 </a:t>
            </a:r>
            <a:r>
              <a:rPr lang="id-ID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Periksa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pulsasi</a:t>
            </a:r>
            <a:r>
              <a:rPr lang="id-ID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, motorik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sensorik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id-ID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(PMS)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bagian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distal</a:t>
            </a:r>
          </a:p>
          <a:p>
            <a:pPr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  </a:t>
            </a:r>
            <a:r>
              <a:rPr lang="id-ID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Lakukan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traksi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ringan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</a:p>
          <a:p>
            <a:pPr marL="711200" indent="-711200"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 </a:t>
            </a:r>
            <a:r>
              <a:rPr lang="id-ID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Tutup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daerah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luka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hentikan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id-ID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erdarahan</a:t>
            </a:r>
            <a:endParaRPr lang="en-US" dirty="0" smtClean="0">
              <a:solidFill>
                <a:srgbClr val="C00000"/>
              </a:solidFill>
              <a:latin typeface="Berlin Sans FB Demi" pitchFamily="34" charset="0"/>
              <a:ea typeface="Adobe Heiti Std R"/>
              <a:cs typeface="Adobe Heiti Std R"/>
              <a:sym typeface="Wingdings" pitchFamily="2" charset="2"/>
            </a:endParaRPr>
          </a:p>
          <a:p>
            <a:pPr marL="711200" indent="-711200"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  </a:t>
            </a:r>
            <a:r>
              <a:rPr lang="id-ID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Pasang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bidai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dengan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melewati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2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sendi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pd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tulang</a:t>
            </a:r>
            <a:r>
              <a:rPr lang="id-ID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yang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patah</a:t>
            </a:r>
            <a:endParaRPr lang="en-US" dirty="0" smtClean="0">
              <a:solidFill>
                <a:srgbClr val="002060"/>
              </a:solidFill>
              <a:latin typeface="Berlin Sans FB Demi" pitchFamily="34" charset="0"/>
              <a:ea typeface="Adobe Heiti Std R"/>
              <a:cs typeface="Adobe Heiti Std R"/>
              <a:sym typeface="Wingdings" pitchFamily="2" charset="2"/>
            </a:endParaRPr>
          </a:p>
          <a:p>
            <a:pPr marL="711200" indent="-711200">
              <a:spcBef>
                <a:spcPct val="50000"/>
              </a:spcBef>
              <a:buClr>
                <a:schemeClr val="accent3"/>
              </a:buClr>
              <a:buFont typeface="Wingdings 3" charset="2"/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   </a:t>
            </a:r>
            <a:r>
              <a:rPr lang="id-ID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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Bila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ada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cedera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lain yang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lebih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serius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atasi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lebih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dulu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  <a:ea typeface="Adobe Heiti Std R"/>
              <a:cs typeface="Adobe Heiti Std R"/>
              <a:sym typeface="Wingdings" pitchFamily="2" charset="2"/>
            </a:endParaRPr>
          </a:p>
          <a:p>
            <a:pPr>
              <a:buClr>
                <a:schemeClr val="accent3"/>
              </a:buClr>
              <a:buFont typeface="Georgia"/>
              <a:buChar char="•"/>
              <a:defRPr/>
            </a:pPr>
            <a:endParaRPr lang="id-ID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5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 txBox="1">
            <a:spLocks/>
          </p:cNvSpPr>
          <p:nvPr/>
        </p:nvSpPr>
        <p:spPr>
          <a:xfrm>
            <a:off x="158977" y="1458913"/>
            <a:ext cx="4752975" cy="36845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938" algn="ctr"/>
            <a:r>
              <a:rPr lang="id-ID" altLang="en-US" sz="5400" dirty="0" smtClean="0">
                <a:latin typeface="Arial Black" pitchFamily="34" charset="0"/>
              </a:rPr>
              <a:t>LIFTING</a:t>
            </a:r>
          </a:p>
          <a:p>
            <a:pPr marL="7938" algn="ctr"/>
            <a:r>
              <a:rPr lang="id-ID" altLang="en-US" sz="5400" dirty="0" smtClean="0">
                <a:latin typeface="Arial Black" pitchFamily="34" charset="0"/>
              </a:rPr>
              <a:t>&amp;</a:t>
            </a:r>
          </a:p>
          <a:p>
            <a:pPr marL="7938" algn="ctr"/>
            <a:r>
              <a:rPr lang="id-ID" altLang="en-US" sz="5400" dirty="0" smtClean="0">
                <a:latin typeface="Arial Black" pitchFamily="34" charset="0"/>
              </a:rPr>
              <a:t>MOVING</a:t>
            </a:r>
            <a:endParaRPr lang="id-ID" altLang="en-US" sz="5400" dirty="0" smtClean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249" t="5373" r="3538" b="6308"/>
          <a:stretch>
            <a:fillRect/>
          </a:stretch>
        </p:blipFill>
        <p:spPr bwMode="auto">
          <a:xfrm>
            <a:off x="4512978" y="1273681"/>
            <a:ext cx="3643338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973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068" y="697919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id-ID" sz="1800" b="1" dirty="0">
                <a:solidFill>
                  <a:srgbClr val="C00000"/>
                </a:solidFill>
                <a:latin typeface="Arial Black" pitchFamily="34" charset="0"/>
                <a:ea typeface="Adobe Heiti Std R" pitchFamily="34" charset="-128"/>
              </a:rPr>
              <a:t>Bagaimana mengangkatnya..</a:t>
            </a:r>
            <a:r>
              <a:rPr lang="en-US" sz="1800" b="1" dirty="0">
                <a:solidFill>
                  <a:srgbClr val="C00000"/>
                </a:solidFill>
                <a:latin typeface="Arial Black" pitchFamily="34" charset="0"/>
                <a:ea typeface="Adobe Heiti Std R" pitchFamily="34" charset="-128"/>
              </a:rPr>
              <a:t>?</a:t>
            </a:r>
            <a:endParaRPr lang="en-US" sz="1800" b="1" dirty="0">
              <a:solidFill>
                <a:srgbClr val="C00000"/>
              </a:solidFill>
              <a:latin typeface="Arial Black" pitchFamily="34" charset="0"/>
              <a:ea typeface="Adobe Heiti Std R" pitchFamily="34" charset="-128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29293" y="1524000"/>
            <a:ext cx="7961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 sz="18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Ergonomi</a:t>
            </a:r>
            <a:r>
              <a:rPr lang="en-US" altLang="en-US" sz="18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 </a:t>
            </a:r>
            <a:r>
              <a:rPr lang="en-US" altLang="en-US" sz="18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Tubuh</a:t>
            </a:r>
            <a:r>
              <a:rPr lang="id-ID" altLang="en-US" sz="18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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Penggunaan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tubuh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anda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yang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benar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untuk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membantu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pengangkatan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dan</a:t>
            </a:r>
            <a:r>
              <a:rPr lang="en-US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pemindahan</a:t>
            </a:r>
            <a:endParaRPr lang="id-ID" altLang="en-US" sz="1800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1541" y="2442023"/>
            <a:ext cx="6839630" cy="21766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2000" dirty="0" smtClean="0">
                <a:latin typeface="Berlin Sans FB Demi" pitchFamily="34" charset="0"/>
              </a:rPr>
              <a:t>PERHATIKAN</a:t>
            </a:r>
            <a:r>
              <a:rPr lang="id-ID" altLang="en-US" sz="2000" dirty="0" smtClean="0">
                <a:latin typeface="Berlin Sans FB Demi" pitchFamily="34" charset="0"/>
              </a:rPr>
              <a:t> </a:t>
            </a:r>
            <a:endParaRPr lang="en-US" altLang="en-US" sz="2000" dirty="0" smtClean="0">
              <a:latin typeface="Berlin Sans FB Dem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d-ID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Berapa</a:t>
            </a:r>
            <a:r>
              <a:rPr lang="en-US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berat</a:t>
            </a:r>
            <a:r>
              <a:rPr lang="en-US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objek</a:t>
            </a:r>
            <a:r>
              <a:rPr lang="en-US" altLang="en-US" sz="2000" dirty="0" smtClean="0">
                <a:latin typeface="Berlin Sans FB Demi" pitchFamily="34" charset="0"/>
              </a:rPr>
              <a:t>?</a:t>
            </a:r>
            <a:endParaRPr lang="id-ID" altLang="en-US" sz="2000" dirty="0" smtClean="0">
              <a:latin typeface="Berlin Sans FB Demi" pitchFamily="34" charset="0"/>
            </a:endParaRPr>
          </a:p>
          <a:p>
            <a:pPr>
              <a:buFont typeface="Wingdings 3" pitchFamily="18" charset="2"/>
              <a:buNone/>
            </a:pPr>
            <a:r>
              <a:rPr lang="id-ID" altLang="en-US" sz="2000" dirty="0" smtClean="0">
                <a:latin typeface="Berlin Sans FB Demi" pitchFamily="34" charset="0"/>
              </a:rPr>
              <a:t>	</a:t>
            </a:r>
            <a:r>
              <a:rPr lang="en-US" altLang="en-US" sz="2000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Pasien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r>
              <a:rPr lang="en-US" altLang="en-US" sz="2000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Berat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 </a:t>
            </a:r>
            <a:r>
              <a:rPr lang="en-US" altLang="en-US" sz="2000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Paramedik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:  </a:t>
            </a:r>
            <a:r>
              <a:rPr lang="en-US" altLang="en-US" sz="2000" dirty="0" err="1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Otak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!!!</a:t>
            </a:r>
            <a:endParaRPr lang="id-ID" altLang="en-US" sz="2000" dirty="0" smtClean="0">
              <a:solidFill>
                <a:srgbClr val="C00000"/>
              </a:solidFill>
              <a:latin typeface="Berlin Sans FB Dem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d-ID" altLang="en-US" sz="2000" dirty="0" smtClean="0">
                <a:latin typeface="Berlin Sans FB Demi" pitchFamily="34" charset="0"/>
              </a:rPr>
              <a:t>  </a:t>
            </a:r>
            <a:r>
              <a:rPr lang="en-US" altLang="en-US" sz="2000" dirty="0" err="1" smtClean="0">
                <a:latin typeface="Berlin Sans FB Demi" pitchFamily="34" charset="0"/>
              </a:rPr>
              <a:t>Bagaimana</a:t>
            </a:r>
            <a:r>
              <a:rPr lang="en-US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karakterisitik</a:t>
            </a:r>
            <a:r>
              <a:rPr lang="en-US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fisik</a:t>
            </a:r>
            <a:r>
              <a:rPr lang="en-US" altLang="en-US" sz="2000" dirty="0" smtClean="0">
                <a:latin typeface="Berlin Sans FB Demi" pitchFamily="34" charset="0"/>
              </a:rPr>
              <a:t> </a:t>
            </a:r>
            <a:r>
              <a:rPr lang="en-US" altLang="en-US" sz="2000" dirty="0" err="1" smtClean="0">
                <a:latin typeface="Berlin Sans FB Demi" pitchFamily="34" charset="0"/>
              </a:rPr>
              <a:t>kita</a:t>
            </a:r>
            <a:r>
              <a:rPr lang="en-US" altLang="en-US" sz="2000" dirty="0" smtClean="0">
                <a:latin typeface="Berlin Sans FB Demi" pitchFamily="34" charset="0"/>
              </a:rPr>
              <a:t>?</a:t>
            </a:r>
            <a:endParaRPr lang="id-ID" altLang="en-US" sz="2000" dirty="0" smtClean="0">
              <a:latin typeface="Berlin Sans FB Demi" pitchFamily="34" charset="0"/>
            </a:endParaRPr>
          </a:p>
          <a:p>
            <a:pPr>
              <a:buFont typeface="Wingdings 3" pitchFamily="18" charset="2"/>
              <a:buNone/>
            </a:pPr>
            <a:r>
              <a:rPr lang="id-ID" altLang="en-US" sz="2000" dirty="0" smtClean="0">
                <a:latin typeface="Berlin Sans FB Demi" pitchFamily="34" charset="0"/>
              </a:rPr>
              <a:t>	</a:t>
            </a:r>
            <a:r>
              <a:rPr lang="id-ID" altLang="en-US" sz="2000" dirty="0" smtClean="0">
                <a:solidFill>
                  <a:srgbClr val="C00000"/>
                </a:solidFill>
                <a:latin typeface="Berlin Sans FB Demi" pitchFamily="34" charset="0"/>
              </a:rPr>
              <a:t>Patner </a:t>
            </a:r>
            <a:r>
              <a:rPr lang="id-ID" altLang="en-US" sz="2000" dirty="0" smtClean="0">
                <a:solidFill>
                  <a:srgbClr val="C00000"/>
                </a:solidFill>
                <a:latin typeface="Berlin Sans FB Demi" pitchFamily="34" charset="0"/>
                <a:sym typeface="Wingdings" pitchFamily="2" charset="2"/>
              </a:rPr>
              <a:t> sama tinggi??</a:t>
            </a:r>
            <a:endParaRPr lang="id-ID" altLang="en-US" sz="2000" dirty="0" smtClean="0">
              <a:solidFill>
                <a:srgbClr val="C00000"/>
              </a:solidFill>
              <a:latin typeface="Berlin Sans FB Dem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d-ID" altLang="en-US" sz="2000" dirty="0" smtClean="0">
                <a:latin typeface="Berlin Sans FB Demi" pitchFamily="34" charset="0"/>
              </a:rPr>
              <a:t>  </a:t>
            </a:r>
            <a:r>
              <a:rPr lang="en-US" altLang="en-US" sz="2000" dirty="0" err="1" smtClean="0">
                <a:latin typeface="Berlin Sans FB Demi" pitchFamily="34" charset="0"/>
              </a:rPr>
              <a:t>Komunikasi</a:t>
            </a:r>
            <a:r>
              <a:rPr lang="id-ID" altLang="en-US" sz="2000" dirty="0" smtClean="0">
                <a:latin typeface="Berlin Sans FB Demi" pitchFamily="34" charset="0"/>
              </a:rPr>
              <a:t>	</a:t>
            </a:r>
            <a:r>
              <a:rPr lang="en-US" altLang="en-US" sz="2000" dirty="0" smtClean="0">
                <a:latin typeface="Berlin Sans FB Demi" pitchFamily="34" charset="0"/>
                <a:sym typeface="Wingdings" pitchFamily="2" charset="2"/>
              </a:rPr>
              <a:t> 1, 2, 3  </a:t>
            </a:r>
            <a:r>
              <a:rPr lang="en-US" altLang="en-US" sz="2000" dirty="0" err="1" smtClean="0">
                <a:latin typeface="Berlin Sans FB Demi" pitchFamily="34" charset="0"/>
                <a:sym typeface="Wingdings" pitchFamily="2" charset="2"/>
              </a:rPr>
              <a:t>Angkat</a:t>
            </a:r>
            <a:r>
              <a:rPr lang="en-US" altLang="en-US" sz="2000" dirty="0" smtClean="0">
                <a:latin typeface="Berlin Sans FB Demi" pitchFamily="34" charset="0"/>
                <a:sym typeface="Wingdings" pitchFamily="2" charset="2"/>
              </a:rPr>
              <a:t> / </a:t>
            </a:r>
            <a:r>
              <a:rPr lang="en-US" altLang="en-US" sz="2000" dirty="0" err="1" smtClean="0">
                <a:latin typeface="Berlin Sans FB Demi" pitchFamily="34" charset="0"/>
                <a:sym typeface="Wingdings" pitchFamily="2" charset="2"/>
              </a:rPr>
              <a:t>Awas</a:t>
            </a:r>
            <a:r>
              <a:rPr lang="en-US" altLang="en-US" sz="2000" dirty="0" smtClean="0">
                <a:latin typeface="Berlin Sans FB Demi" pitchFamily="34" charset="0"/>
                <a:sym typeface="Wingdings" pitchFamily="2" charset="2"/>
              </a:rPr>
              <a:t>, </a:t>
            </a:r>
            <a:r>
              <a:rPr lang="id-ID" altLang="en-US" sz="2000" dirty="0" smtClean="0">
                <a:latin typeface="Berlin Sans FB Demi" pitchFamily="34" charset="0"/>
                <a:sym typeface="Wingdings" pitchFamily="2" charset="2"/>
              </a:rPr>
              <a:t> </a:t>
            </a:r>
          </a:p>
          <a:p>
            <a:pPr>
              <a:buFont typeface="Wingdings 3" pitchFamily="18" charset="2"/>
              <a:buNone/>
            </a:pPr>
            <a:r>
              <a:rPr lang="id-ID" altLang="en-US" sz="2000" dirty="0" smtClean="0">
                <a:latin typeface="Berlin Sans FB Demi" pitchFamily="34" charset="0"/>
                <a:sym typeface="Wingdings" pitchFamily="2" charset="2"/>
              </a:rPr>
              <a:t>     </a:t>
            </a:r>
            <a:r>
              <a:rPr lang="en-US" altLang="en-US" sz="2000" dirty="0" err="1" smtClean="0">
                <a:latin typeface="Berlin Sans FB Demi" pitchFamily="34" charset="0"/>
                <a:sym typeface="Wingdings" pitchFamily="2" charset="2"/>
              </a:rPr>
              <a:t>Siap</a:t>
            </a:r>
            <a:r>
              <a:rPr lang="en-US" altLang="en-US" sz="2000" dirty="0" smtClean="0">
                <a:latin typeface="Berlin Sans FB Demi" pitchFamily="34" charset="0"/>
                <a:sym typeface="Wingdings" pitchFamily="2" charset="2"/>
              </a:rPr>
              <a:t>  </a:t>
            </a:r>
            <a:r>
              <a:rPr lang="en-US" altLang="en-US" sz="2000" dirty="0" err="1" smtClean="0">
                <a:latin typeface="Berlin Sans FB Demi" pitchFamily="34" charset="0"/>
                <a:sym typeface="Wingdings" pitchFamily="2" charset="2"/>
              </a:rPr>
              <a:t>Angkat</a:t>
            </a:r>
            <a:r>
              <a:rPr lang="en-US" altLang="en-US" sz="2000" dirty="0" smtClean="0">
                <a:latin typeface="Berlin Sans FB Demi" pitchFamily="34" charset="0"/>
                <a:sym typeface="Wingdings" pitchFamily="2" charset="2"/>
              </a:rPr>
              <a:t> ?</a:t>
            </a:r>
            <a:endParaRPr lang="id-ID" altLang="en-US" sz="2000" dirty="0" smtClean="0">
              <a:latin typeface="Berlin Sans FB Demi" pitchFamily="34" charset="0"/>
            </a:endParaRPr>
          </a:p>
          <a:p>
            <a:endParaRPr lang="id-ID" altLang="en-US" sz="1050" dirty="0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641350" y="511856"/>
            <a:ext cx="7643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3600" dirty="0">
                <a:solidFill>
                  <a:srgbClr val="C00000"/>
                </a:solidFill>
                <a:latin typeface="Berlin Sans FB Demi" pitchFamily="34" charset="0"/>
              </a:rPr>
              <a:t>PANDUAN MENGANGKAT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69208" y="1449388"/>
            <a:ext cx="467087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Kenali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kemampuan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diri</a:t>
            </a:r>
            <a:endParaRPr lang="en-US" sz="1600" dirty="0"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Kedua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kaki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berjarak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sebahu</a:t>
            </a:r>
            <a:endParaRPr lang="en-US" sz="1600" dirty="0"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tabLst>
                <a:tab pos="355600" algn="l"/>
              </a:tabLst>
              <a:defRPr/>
            </a:pP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Jangan</a:t>
            </a:r>
            <a:r>
              <a:rPr lang="en-US" sz="1600" dirty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membungkuk</a:t>
            </a:r>
            <a:r>
              <a:rPr lang="id-ID" sz="1600" dirty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 </a:t>
            </a: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Gunakan</a:t>
            </a:r>
            <a:r>
              <a:rPr lang="id-ID" sz="1600" dirty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kaki </a:t>
            </a: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bukan</a:t>
            </a:r>
            <a:r>
              <a:rPr lang="id-ID" sz="1600" dirty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pungung</a:t>
            </a:r>
            <a:endParaRPr lang="en-US" sz="1600" dirty="0">
              <a:solidFill>
                <a:srgbClr val="C00000"/>
              </a:solidFill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Tangan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menghadap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kedepan</a:t>
            </a:r>
            <a:endParaRPr lang="id-ID" sz="1600" dirty="0"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Tubuh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sedekat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mungkin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dengan</a:t>
            </a: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 smtClean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beban</a:t>
            </a:r>
            <a:endParaRPr lang="en-US" sz="1600" dirty="0"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sz="1600" dirty="0" smtClean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 smtClean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P</a:t>
            </a:r>
            <a:r>
              <a:rPr lang="en-US" sz="1600" dirty="0" err="1" smtClean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ada</a:t>
            </a:r>
            <a:r>
              <a:rPr lang="en-US" sz="1600" dirty="0" smtClean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saat</a:t>
            </a:r>
            <a:r>
              <a:rPr lang="en-US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mengangkat</a:t>
            </a:r>
            <a:r>
              <a:rPr lang="id-ID" sz="1600" dirty="0"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tubuh </a:t>
            </a:r>
            <a:r>
              <a:rPr lang="en-US" sz="1600" dirty="0" err="1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Jangan</a:t>
            </a:r>
            <a:r>
              <a:rPr lang="en-US" sz="1600" dirty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Berlin Sans FB Demi" pitchFamily="34" charset="0"/>
                <a:ea typeface="Adobe Heiti Std R" pitchFamily="34" charset="-128"/>
                <a:sym typeface="Webdings" pitchFamily="18" charset="2"/>
              </a:rPr>
              <a:t>memutar</a:t>
            </a:r>
            <a:endParaRPr lang="en-US" sz="1600" dirty="0">
              <a:solidFill>
                <a:srgbClr val="C00000"/>
              </a:solidFill>
              <a:latin typeface="Berlin Sans FB Demi" pitchFamily="34" charset="0"/>
              <a:ea typeface="Adobe Heiti Std R" pitchFamily="34" charset="-128"/>
              <a:sym typeface="Webdings" pitchFamily="18" charset="2"/>
            </a:endParaRPr>
          </a:p>
        </p:txBody>
      </p:sp>
      <p:pic>
        <p:nvPicPr>
          <p:cNvPr id="4" name="Picture 6" descr="G:\BTLS\lifting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" b="96919" l="5175" r="94491">
                        <a14:foregroundMark x1="67613" y1="38655" x2="67613" y2="38655"/>
                        <a14:foregroundMark x1="24708" y1="94118" x2="24708" y2="94118"/>
                        <a14:foregroundMark x1="67279" y1="40336" x2="67279" y2="40336"/>
                        <a14:foregroundMark x1="75292" y1="13445" x2="75292" y2="13445"/>
                        <a14:foregroundMark x1="78631" y1="73950" x2="78631" y2="73950"/>
                        <a14:foregroundMark x1="68948" y1="94118" x2="68948" y2="9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28" y="2142342"/>
            <a:ext cx="3931920" cy="25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62890" y="1697033"/>
            <a:ext cx="2222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id-ID" altLang="en-US" sz="1600" dirty="0">
                <a:solidFill>
                  <a:srgbClr val="C00000"/>
                </a:solidFill>
                <a:latin typeface="Berlin Sans FB Demi" pitchFamily="34" charset="0"/>
              </a:rPr>
              <a:t>Teknik Mengangkat</a:t>
            </a:r>
          </a:p>
        </p:txBody>
      </p:sp>
    </p:spTree>
    <p:extLst>
      <p:ext uri="{BB962C8B-B14F-4D97-AF65-F5344CB8AC3E}">
        <p14:creationId xmlns:p14="http://schemas.microsoft.com/office/powerpoint/2010/main" val="373959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209778" y="713172"/>
            <a:ext cx="638696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Pemindahan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Darurat</a:t>
            </a:r>
            <a:endParaRPr lang="en-US" altLang="en-US" b="1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	</a:t>
            </a:r>
            <a:r>
              <a:rPr lang="en-US" altLang="en-US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Kapan</a:t>
            </a:r>
            <a:r>
              <a:rPr lang="en-US" altLang="en-US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dilakukan</a:t>
            </a:r>
            <a:r>
              <a:rPr lang="en-US" altLang="en-US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?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Tempat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kejadian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berbahaya</a:t>
            </a:r>
            <a:endParaRPr lang="en-US" altLang="en-US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  <a:sym typeface="Wingdings" pitchFamily="2" charset="2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Perawatan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 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kondisi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  yang  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mengancam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 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hidup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 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memerlukan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 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resusitasi</a:t>
            </a:r>
            <a:endParaRPr lang="id-ID" altLang="en-US" b="1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Anda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harus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menolong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penderita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lain</a:t>
            </a:r>
            <a:r>
              <a:rPr lang="en-US" altLang="en-US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. </a:t>
            </a:r>
            <a:endParaRPr lang="en-US" altLang="en-US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  <a:sym typeface="Wingdings" pitchFamily="2" charset="2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466850" y="86406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Jenis</a:t>
            </a:r>
            <a:r>
              <a:rPr lang="en-US" altLang="en-US" sz="2800" b="1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Pemindahan</a:t>
            </a:r>
            <a:r>
              <a:rPr lang="en-US" altLang="en-US" sz="2800" b="1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</a:rPr>
              <a:t>Penderita</a:t>
            </a:r>
            <a:endParaRPr lang="en-US" altLang="en-US" sz="2800" b="1" dirty="0">
              <a:solidFill>
                <a:srgbClr val="C00000"/>
              </a:solidFill>
              <a:latin typeface="Berlin Sans FB Demi" pitchFamily="34" charset="0"/>
              <a:ea typeface="Adobe Heiti Std R"/>
              <a:cs typeface="Adobe Heiti Std R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17" y="2417156"/>
            <a:ext cx="5760720" cy="2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6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944" y="1502229"/>
            <a:ext cx="71192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	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Kapan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dilakukan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?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A, B, C, D &amp; E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sudah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stabil</a:t>
            </a:r>
            <a:endParaRPr lang="en-US" altLang="en-US" sz="2000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  <a:sym typeface="Wingdings" pitchFamily="2" charset="2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Cedera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sudah</a:t>
            </a:r>
            <a:r>
              <a:rPr lang="en-US" altLang="en-US" sz="20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 di 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sym typeface="Wingdings" pitchFamily="2" charset="2"/>
              </a:rPr>
              <a:t>imobil</a:t>
            </a:r>
            <a:r>
              <a:rPr lang="en-US" altLang="en-US" sz="2000" dirty="0" err="1">
                <a:solidFill>
                  <a:schemeClr val="bg1">
                    <a:lumMod val="10000"/>
                  </a:schemeClr>
                </a:solidFill>
                <a:latin typeface="Arial Black" pitchFamily="34" charset="0"/>
                <a:sym typeface="Wingdings" pitchFamily="2" charset="2"/>
              </a:rPr>
              <a:t>isasi</a:t>
            </a:r>
            <a:endParaRPr lang="id-ID" altLang="en-US" sz="2000" dirty="0">
              <a:solidFill>
                <a:schemeClr val="bg1">
                  <a:lumMod val="10000"/>
                </a:schemeClr>
              </a:solidFill>
              <a:latin typeface="Arial Black" pitchFamily="34" charset="0"/>
              <a:sym typeface="Wingdings" pitchFamily="2" charset="2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Perawatan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kondisi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penderita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memerlukan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pemindahan</a:t>
            </a:r>
            <a:endParaRPr lang="id-ID" altLang="en-US" sz="2000" b="1" i="1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Faktor-faktor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pada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tempat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kejadian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menyebabkan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kondisi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penderita</a:t>
            </a:r>
            <a:r>
              <a:rPr lang="en-US" altLang="en-US" sz="2000" b="1" i="1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altLang="en-US" sz="2000" b="1" i="1" dirty="0" err="1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menurun</a:t>
            </a:r>
            <a:endParaRPr lang="en-US" altLang="en-US" sz="2000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764" y="643491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rgbClr val="C00000"/>
                </a:solidFill>
                <a:latin typeface="Berlin Sans FB Demi" pitchFamily="34" charset="0"/>
              </a:rPr>
              <a:t>2. </a:t>
            </a:r>
            <a:r>
              <a:rPr lang="en-US" altLang="en-US" sz="1800" b="1" dirty="0" err="1">
                <a:solidFill>
                  <a:srgbClr val="C00000"/>
                </a:solidFill>
                <a:latin typeface="Berlin Sans FB Demi" pitchFamily="34" charset="0"/>
              </a:rPr>
              <a:t>Pemindahan</a:t>
            </a:r>
            <a:r>
              <a:rPr lang="en-US" altLang="en-US" sz="1800" b="1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id-ID" altLang="en-US" sz="1800" b="1" dirty="0">
                <a:solidFill>
                  <a:srgbClr val="C00000"/>
                </a:solidFill>
                <a:latin typeface="Berlin Sans FB Demi" pitchFamily="34" charset="0"/>
              </a:rPr>
              <a:t>mendesak (URGENCY)</a:t>
            </a:r>
            <a:endParaRPr lang="id-ID" altLang="en-US" sz="1800" b="1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4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1383393" y="103414"/>
            <a:ext cx="571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3600" dirty="0">
                <a:solidFill>
                  <a:srgbClr val="C00000"/>
                </a:solidFill>
                <a:latin typeface="Berlin Sans FB Demi" pitchFamily="34" charset="0"/>
              </a:rPr>
              <a:t>TEKHNIK “LOG ROLL”</a:t>
            </a:r>
          </a:p>
        </p:txBody>
      </p:sp>
      <p:pic>
        <p:nvPicPr>
          <p:cNvPr id="3" name="Picture 2" descr="H:\BTLS\Log-roll_techn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626" y="648264"/>
            <a:ext cx="3017520" cy="2369219"/>
          </a:xfrm>
          <a:prstGeom prst="rect">
            <a:avLst/>
          </a:prstGeom>
          <a:noFill/>
        </p:spPr>
      </p:pic>
      <p:pic>
        <p:nvPicPr>
          <p:cNvPr id="4" name="Picture 4" descr="H:\BTLS\mist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72" y="648264"/>
            <a:ext cx="32781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8240" y="3096978"/>
            <a:ext cx="3840480" cy="1944285"/>
          </a:xfrm>
          <a:prstGeom prst="rect">
            <a:avLst/>
          </a:prstGeom>
          <a:noFill/>
          <a:ln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052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09827" y="290739"/>
            <a:ext cx="7489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C00000"/>
                </a:solidFill>
                <a:latin typeface="Berlin Sans FB Demi" pitchFamily="34" charset="0"/>
              </a:rPr>
              <a:t>Peralatan</a:t>
            </a:r>
            <a:r>
              <a:rPr lang="en-US" altLang="en-US" sz="3200" b="1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Berlin Sans FB Demi" pitchFamily="34" charset="0"/>
              </a:rPr>
              <a:t>Untuk</a:t>
            </a:r>
            <a:r>
              <a:rPr lang="en-US" altLang="en-US" sz="3200" b="1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Berlin Sans FB Demi" pitchFamily="34" charset="0"/>
              </a:rPr>
              <a:t>Membawa</a:t>
            </a:r>
            <a:r>
              <a:rPr lang="en-US" altLang="en-US" sz="3200" b="1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Berlin Sans FB Demi" pitchFamily="34" charset="0"/>
              </a:rPr>
              <a:t>Penderita</a:t>
            </a:r>
            <a:r>
              <a:rPr lang="en-US" altLang="en-US" sz="3200" b="1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</a:p>
        </p:txBody>
      </p:sp>
      <p:pic>
        <p:nvPicPr>
          <p:cNvPr id="3" name="irc_mi" descr="http://imgusr.tradekey.com/o-B2028908-20080902024658/sell-wheeled-stretcher.jp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2000" r="90000">
                        <a14:foregroundMark x1="42000" y1="70000" x2="42000" y2="70000"/>
                        <a14:foregroundMark x1="21500" y1="76667" x2="27500" y2="57333"/>
                        <a14:foregroundMark x1="28000" y1="63333" x2="63000" y2="66000"/>
                        <a14:foregroundMark x1="45000" y1="88000" x2="45000" y2="82667"/>
                        <a14:foregroundMark x1="69000" y1="82000" x2="65000" y2="38667"/>
                        <a14:foregroundMark x1="46000" y1="57333" x2="56000" y2="3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41" y="954995"/>
            <a:ext cx="2286000" cy="1885702"/>
          </a:xfrm>
          <a:prstGeom prst="rect">
            <a:avLst/>
          </a:prstGeom>
        </p:spPr>
      </p:pic>
      <p:pic>
        <p:nvPicPr>
          <p:cNvPr id="4" name="irc_mi" descr="http://t2.gstatic.com/images?q=tbn:ANd9GcSNFMCKre1tu4ZL--oX0DfhI5u_1HHS15K-AZSVptu13P1bgGdOFQ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11" b="79897" l="3475" r="92664">
                        <a14:foregroundMark x1="25483" y1="61856" x2="25483" y2="61856"/>
                        <a14:foregroundMark x1="44402" y1="63918" x2="44402" y2="63918"/>
                        <a14:foregroundMark x1="40541" y1="47938" x2="40541" y2="47938"/>
                        <a14:foregroundMark x1="10811" y1="65979" x2="10811" y2="65979"/>
                        <a14:foregroundMark x1="37066" y1="68041" x2="52896" y2="58763"/>
                        <a14:foregroundMark x1="30888" y1="53608" x2="45174" y2="4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" t="22507" r="6963" b="19658"/>
          <a:stretch>
            <a:fillRect/>
          </a:stretch>
        </p:blipFill>
        <p:spPr bwMode="auto">
          <a:xfrm>
            <a:off x="2848201" y="2460171"/>
            <a:ext cx="2000250" cy="16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rc_mi" descr="http://image.made-in-china.com/2f0j00fZhTCYtKuGcQ/FDA-CE-ISO-Marked-Military-Portable-Stretcher-AG-2HM-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972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47" y="941051"/>
            <a:ext cx="1937658" cy="175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27491" y="3101295"/>
            <a:ext cx="2000250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2000" dirty="0">
                <a:solidFill>
                  <a:srgbClr val="C00000"/>
                </a:solidFill>
                <a:latin typeface="Gill Sans Ultra Bold Condensed" pitchFamily="34" charset="0"/>
              </a:rPr>
              <a:t>WHEELED STRECHER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923721" y="4077373"/>
            <a:ext cx="2000250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2000" dirty="0">
                <a:solidFill>
                  <a:srgbClr val="C00000"/>
                </a:solidFill>
                <a:latin typeface="Gill Sans Ultra Bold Condensed" pitchFamily="34" charset="0"/>
              </a:rPr>
              <a:t>SCOOP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4999491" y="2631197"/>
            <a:ext cx="2000250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2000" dirty="0">
                <a:solidFill>
                  <a:srgbClr val="C00000"/>
                </a:solidFill>
                <a:latin typeface="Gill Sans Ultra Bold Condensed" pitchFamily="34" charset="0"/>
              </a:rPr>
              <a:t>TANDU</a:t>
            </a:r>
          </a:p>
        </p:txBody>
      </p:sp>
      <p:pic>
        <p:nvPicPr>
          <p:cNvPr id="9" name="Picture 9" descr="http://t3.gstatic.com/images?q=tbn:ANd9GcRj_UCRHZuzh8Csh_SvNlN7gFF7JyKsY0l6tP84sbO2PIPNGPWv2Q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3077" l="0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32" y="2831222"/>
            <a:ext cx="2103120" cy="16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500812" y="4236211"/>
            <a:ext cx="2000250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2000">
                <a:solidFill>
                  <a:srgbClr val="C00000"/>
                </a:solidFill>
                <a:latin typeface="Gill Sans Ultra Bold Condensed" pitchFamily="34" charset="0"/>
              </a:rPr>
              <a:t>LSB</a:t>
            </a:r>
          </a:p>
        </p:txBody>
      </p:sp>
    </p:spTree>
    <p:extLst>
      <p:ext uri="{BB962C8B-B14F-4D97-AF65-F5344CB8AC3E}">
        <p14:creationId xmlns:p14="http://schemas.microsoft.com/office/powerpoint/2010/main" val="151490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260281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26-1: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Performing Manual In-Line Stabilization </a:t>
            </a:r>
            <a:r>
              <a:rPr lang="en-US" sz="1800" dirty="0">
                <a:solidFill>
                  <a:schemeClr val="bg1"/>
                </a:solidFill>
              </a:rPr>
              <a:t>1</a:t>
            </a:r>
            <a:endParaRPr sz="3200" dirty="0"/>
          </a:p>
        </p:txBody>
      </p:sp>
      <p:pic>
        <p:nvPicPr>
          <p:cNvPr id="28" name="Picture 7" descr="78286_CH26_SKDSK01_01">
            <a:extLst>
              <a:ext uri="{FF2B5EF4-FFF2-40B4-BE49-F238E27FC236}">
                <a16:creationId xmlns:a16="http://schemas.microsoft.com/office/drawing/2014/main" xmlns="" id="{C5275D63-D272-4E6B-A628-CE320E34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371" y="1249511"/>
            <a:ext cx="3593805" cy="24306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53" name="Google Shape;253;p33"/>
          <p:cNvSpPr/>
          <p:nvPr/>
        </p:nvSpPr>
        <p:spPr>
          <a:xfrm rot="-5400000">
            <a:off x="661553" y="997920"/>
            <a:ext cx="333637" cy="788745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9755" y="1249511"/>
            <a:ext cx="583277" cy="3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9F048C5-4096-435D-8814-4791048410F9}"/>
              </a:ext>
            </a:extLst>
          </p:cNvPr>
          <p:cNvSpPr txBox="1"/>
          <p:nvPr/>
        </p:nvSpPr>
        <p:spPr>
          <a:xfrm>
            <a:off x="828371" y="3893989"/>
            <a:ext cx="3593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Kneel behind the patient and place your hands firmly around the base of the skull on either side.</a:t>
            </a:r>
          </a:p>
        </p:txBody>
      </p:sp>
      <p:pic>
        <p:nvPicPr>
          <p:cNvPr id="32" name="Picture 8" descr="78286_CH26_SKDSK01_02">
            <a:extLst>
              <a:ext uri="{FF2B5EF4-FFF2-40B4-BE49-F238E27FC236}">
                <a16:creationId xmlns:a16="http://schemas.microsoft.com/office/drawing/2014/main" xmlns="" id="{5D6DC765-1190-49B3-9B28-F247AEF1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440" y="1225473"/>
            <a:ext cx="3629346" cy="245466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3" name="Google Shape;253;p33">
            <a:extLst>
              <a:ext uri="{FF2B5EF4-FFF2-40B4-BE49-F238E27FC236}">
                <a16:creationId xmlns:a16="http://schemas.microsoft.com/office/drawing/2014/main" xmlns="" id="{BD9D0E67-7266-4150-8454-64BD792A8AA9}"/>
              </a:ext>
            </a:extLst>
          </p:cNvPr>
          <p:cNvSpPr/>
          <p:nvPr/>
        </p:nvSpPr>
        <p:spPr>
          <a:xfrm rot="-5400000">
            <a:off x="4888346" y="973882"/>
            <a:ext cx="333637" cy="788745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34" name="Google Shape;181;p30">
            <a:extLst>
              <a:ext uri="{FF2B5EF4-FFF2-40B4-BE49-F238E27FC236}">
                <a16:creationId xmlns:a16="http://schemas.microsoft.com/office/drawing/2014/main" xmlns="" id="{9D9AEA68-03C3-4DA2-BB49-5C8940517F84}"/>
              </a:ext>
            </a:extLst>
          </p:cNvPr>
          <p:cNvSpPr txBox="1">
            <a:spLocks/>
          </p:cNvSpPr>
          <p:nvPr/>
        </p:nvSpPr>
        <p:spPr>
          <a:xfrm>
            <a:off x="4816548" y="1225473"/>
            <a:ext cx="583277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4895983" y="3893989"/>
            <a:ext cx="37582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the lower jaw with your index and long fingers, and the head with your palms. Gently lift the head into a neutral, eyes-forward position, aligned with the torso. Do not move the head or neck excessively, forcefully, or rapidly.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69887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938" algn="ctr"/>
            <a:r>
              <a:rPr lang="id-ID" altLang="en-US" dirty="0">
                <a:latin typeface="Arial Black" pitchFamily="34" charset="0"/>
              </a:rPr>
              <a:t>BIOMEKANIKA </a:t>
            </a:r>
            <a:r>
              <a:rPr lang="id-ID" altLang="en-US" dirty="0" smtClean="0">
                <a:latin typeface="Arial Black" pitchFamily="34" charset="0"/>
              </a:rPr>
              <a:t>TRAUMA</a:t>
            </a:r>
            <a:endParaRPr lang="id-ID" altLang="en-US" dirty="0">
              <a:latin typeface="Arial Black" pitchFamily="34" charset="0"/>
            </a:endParaRPr>
          </a:p>
        </p:txBody>
      </p:sp>
      <p:sp>
        <p:nvSpPr>
          <p:cNvPr id="3" name="Content Placeholder 9"/>
          <p:cNvSpPr txBox="1">
            <a:spLocks/>
          </p:cNvSpPr>
          <p:nvPr/>
        </p:nvSpPr>
        <p:spPr>
          <a:xfrm>
            <a:off x="792161" y="1178378"/>
            <a:ext cx="8229600" cy="43243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id-ID" altLang="en-US" dirty="0" smtClean="0"/>
              <a:t>I</a:t>
            </a:r>
            <a:r>
              <a:rPr lang="en-US" altLang="en-US" dirty="0" err="1" smtClean="0"/>
              <a:t>lmu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mempelajari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kejadian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cedera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suatu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jenis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kekerasan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kecelakaan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tertentu</a:t>
            </a:r>
            <a:endParaRPr lang="id-ID" alt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792162" y="1611313"/>
            <a:ext cx="7858125" cy="785813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dirty="0">
                <a:solidFill>
                  <a:schemeClr val="bg1"/>
                </a:solidFill>
              </a:rPr>
              <a:t>anamnesis atau melihat langsung tempat kejadian/kerusakan kendaraannya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2161" y="2678452"/>
            <a:ext cx="7858125" cy="785813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dirty="0">
                <a:solidFill>
                  <a:schemeClr val="bg1"/>
                </a:solidFill>
              </a:rPr>
              <a:t>menentukan cedera apa atau organ mana yang mengalami cedera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2163" y="3745592"/>
            <a:ext cx="7858125" cy="785813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dirty="0">
                <a:solidFill>
                  <a:schemeClr val="bg1"/>
                </a:solidFill>
              </a:rPr>
              <a:t>mencari dan membuktikan adanya kerusakan organ tertentu serta menentukan strategi penanggulangannya</a:t>
            </a:r>
          </a:p>
        </p:txBody>
      </p:sp>
      <p:sp>
        <p:nvSpPr>
          <p:cNvPr id="7" name="Down Arrow 6"/>
          <p:cNvSpPr/>
          <p:nvPr/>
        </p:nvSpPr>
        <p:spPr>
          <a:xfrm>
            <a:off x="4495800" y="2397126"/>
            <a:ext cx="119743" cy="281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495800" y="3435975"/>
            <a:ext cx="119743" cy="281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68188" y="260281"/>
            <a:ext cx="5407624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26-1: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Performing Manual In-Line Stabilization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r>
              <a:rPr lang="en-US" sz="1800" dirty="0">
                <a:solidFill>
                  <a:schemeClr val="bg1"/>
                </a:solidFill>
              </a:rPr>
              <a:t>-1</a:t>
            </a:r>
            <a:endParaRPr sz="3200" dirty="0"/>
          </a:p>
        </p:txBody>
      </p:sp>
      <p:pic>
        <p:nvPicPr>
          <p:cNvPr id="13" name="Picture 4" descr="78286_CH26_SKDSK01_03">
            <a:extLst>
              <a:ext uri="{FF2B5EF4-FFF2-40B4-BE49-F238E27FC236}">
                <a16:creationId xmlns:a16="http://schemas.microsoft.com/office/drawing/2014/main" xmlns="" id="{A6C867AB-1F98-4428-B3D8-8BDC4E01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126" y="1181616"/>
            <a:ext cx="3629748" cy="245466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A88103C-5C9A-4072-9AA1-662F9C84B05C}"/>
              </a:ext>
            </a:extLst>
          </p:cNvPr>
          <p:cNvGrpSpPr/>
          <p:nvPr/>
        </p:nvGrpSpPr>
        <p:grpSpPr>
          <a:xfrm>
            <a:off x="2362753" y="1134816"/>
            <a:ext cx="788745" cy="333637"/>
            <a:chOff x="4660792" y="1201436"/>
            <a:chExt cx="788745" cy="333637"/>
          </a:xfrm>
        </p:grpSpPr>
        <p:sp>
          <p:nvSpPr>
            <p:cNvPr id="33" name="Google Shape;253;p33">
              <a:extLst>
                <a:ext uri="{FF2B5EF4-FFF2-40B4-BE49-F238E27FC236}">
                  <a16:creationId xmlns:a16="http://schemas.microsoft.com/office/drawing/2014/main" xmlns="" id="{BD9D0E67-7266-4150-8454-64BD792A8AA9}"/>
                </a:ext>
              </a:extLst>
            </p:cNvPr>
            <p:cNvSpPr/>
            <p:nvPr/>
          </p:nvSpPr>
          <p:spPr>
            <a:xfrm rot="-5400000">
              <a:off x="4888346" y="973882"/>
              <a:ext cx="333637" cy="788745"/>
            </a:xfrm>
            <a:prstGeom prst="round2SameRect">
              <a:avLst>
                <a:gd name="adj1" fmla="val 50000"/>
                <a:gd name="adj2" fmla="val 22015"/>
              </a:avLst>
            </a:prstGeom>
            <a:solidFill>
              <a:schemeClr val="dk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n>
                  <a:solidFill>
                    <a:schemeClr val="bg1">
                      <a:lumMod val="10000"/>
                    </a:schemeClr>
                  </a:solidFill>
                </a:ln>
              </a:endParaRPr>
            </a:p>
          </p:txBody>
        </p:sp>
        <p:sp>
          <p:nvSpPr>
            <p:cNvPr id="34" name="Google Shape;181;p30">
              <a:extLst>
                <a:ext uri="{FF2B5EF4-FFF2-40B4-BE49-F238E27FC236}">
                  <a16:creationId xmlns:a16="http://schemas.microsoft.com/office/drawing/2014/main" xmlns="" id="{9D9AEA68-03C3-4DA2-BB49-5C8940517F84}"/>
                </a:ext>
              </a:extLst>
            </p:cNvPr>
            <p:cNvSpPr txBox="1">
              <a:spLocks/>
            </p:cNvSpPr>
            <p:nvPr/>
          </p:nvSpPr>
          <p:spPr>
            <a:xfrm>
              <a:off x="4784649" y="1225473"/>
              <a:ext cx="583277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ontserrat ExtraBold" panose="00000900000000000000" pitchFamily="50" charset="0"/>
                </a:rPr>
                <a:t>3.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538E08-A85A-45FC-BACD-8B3E7F1CC678}"/>
              </a:ext>
            </a:extLst>
          </p:cNvPr>
          <p:cNvSpPr txBox="1"/>
          <p:nvPr/>
        </p:nvSpPr>
        <p:spPr>
          <a:xfrm>
            <a:off x="2757124" y="3818500"/>
            <a:ext cx="3629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Continue to support the head manually while your partner places a rigid cervical collar around the neck. Maintain manual support until you have completely secured the patient to a backboard.</a:t>
            </a:r>
          </a:p>
        </p:txBody>
      </p:sp>
      <p:sp>
        <p:nvSpPr>
          <p:cNvPr id="17" name="Google Shape;207;p31">
            <a:extLst>
              <a:ext uri="{FF2B5EF4-FFF2-40B4-BE49-F238E27FC236}">
                <a16:creationId xmlns:a16="http://schemas.microsoft.com/office/drawing/2014/main" xmlns="" id="{1B6593DD-B410-43FA-B0CD-85757BB8BB2D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08;p31">
            <a:extLst>
              <a:ext uri="{FF2B5EF4-FFF2-40B4-BE49-F238E27FC236}">
                <a16:creationId xmlns:a16="http://schemas.microsoft.com/office/drawing/2014/main" xmlns="" id="{42D4F90C-9196-4F1B-AF53-A1413B975CA8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209;p31">
            <a:extLst>
              <a:ext uri="{FF2B5EF4-FFF2-40B4-BE49-F238E27FC236}">
                <a16:creationId xmlns:a16="http://schemas.microsoft.com/office/drawing/2014/main" xmlns="" id="{96A81B1A-B1DF-46B1-A102-E9A8FAEAA494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99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26-2: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411311" y="3365868"/>
            <a:ext cx="240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 and maintain cervical motion restriction. Assess distal functions in all extremities.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7" descr="78286_CH26_SKDSK02_01">
            <a:extLst>
              <a:ext uri="{FF2B5EF4-FFF2-40B4-BE49-F238E27FC236}">
                <a16:creationId xmlns:a16="http://schemas.microsoft.com/office/drawing/2014/main" xmlns="" id="{CFF7434C-690A-4DB3-8AE5-25382707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29" y="1744990"/>
            <a:ext cx="2407597" cy="141580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8" descr="78286_CH26_SKDSK02_02">
            <a:extLst>
              <a:ext uri="{FF2B5EF4-FFF2-40B4-BE49-F238E27FC236}">
                <a16:creationId xmlns:a16="http://schemas.microsoft.com/office/drawing/2014/main" xmlns="" id="{4A46B124-363B-4D3B-93DD-683BE46C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8202" y="1759646"/>
            <a:ext cx="2407597" cy="140114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6" name="Picture 9" descr="78286_CH26_SKDSK02_03">
            <a:extLst>
              <a:ext uri="{FF2B5EF4-FFF2-40B4-BE49-F238E27FC236}">
                <a16:creationId xmlns:a16="http://schemas.microsoft.com/office/drawing/2014/main" xmlns="" id="{8CEAABC1-5B5B-4C35-8F1E-1E7D9BBD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620" y="1744990"/>
            <a:ext cx="2407598" cy="141580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3" name="Google Shape;253;p33"/>
          <p:cNvSpPr/>
          <p:nvPr/>
        </p:nvSpPr>
        <p:spPr>
          <a:xfrm rot="-5400000">
            <a:off x="259911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7245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3204329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3121663" y="1763442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  <p:sp>
        <p:nvSpPr>
          <p:cNvPr id="20" name="Google Shape;253;p33">
            <a:extLst>
              <a:ext uri="{FF2B5EF4-FFF2-40B4-BE49-F238E27FC236}">
                <a16:creationId xmlns:a16="http://schemas.microsoft.com/office/drawing/2014/main" xmlns="" id="{48F3EC61-0A25-4AC8-9D3C-1E54B0DA4900}"/>
              </a:ext>
            </a:extLst>
          </p:cNvPr>
          <p:cNvSpPr/>
          <p:nvPr/>
        </p:nvSpPr>
        <p:spPr>
          <a:xfrm rot="-5400000">
            <a:off x="6130602" y="1530070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1" name="Google Shape;181;p30">
            <a:extLst>
              <a:ext uri="{FF2B5EF4-FFF2-40B4-BE49-F238E27FC236}">
                <a16:creationId xmlns:a16="http://schemas.microsoft.com/office/drawing/2014/main" xmlns="" id="{4FDCAA22-B27C-4FB4-A988-1238D74356DD}"/>
              </a:ext>
            </a:extLst>
          </p:cNvPr>
          <p:cNvSpPr txBox="1">
            <a:spLocks/>
          </p:cNvSpPr>
          <p:nvPr/>
        </p:nvSpPr>
        <p:spPr>
          <a:xfrm>
            <a:off x="6047936" y="1760629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25E188-B529-4077-9911-C381DCA0D389}"/>
              </a:ext>
            </a:extLst>
          </p:cNvPr>
          <p:cNvSpPr txBox="1"/>
          <p:nvPr/>
        </p:nvSpPr>
        <p:spPr>
          <a:xfrm>
            <a:off x="6312619" y="3390494"/>
            <a:ext cx="240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Rescuers kneel on one side of the patient and place hands on the far side of the patient.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3683022" y="3390494"/>
            <a:ext cx="1777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 a cervical collar.</a:t>
            </a:r>
          </a:p>
        </p:txBody>
      </p:sp>
    </p:spTree>
    <p:extLst>
      <p:ext uri="{BB962C8B-B14F-4D97-AF65-F5344CB8AC3E}">
        <p14:creationId xmlns:p14="http://schemas.microsoft.com/office/powerpoint/2010/main" val="2636347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 descr="78286_CH26_SKDSK02_06">
            <a:extLst>
              <a:ext uri="{FF2B5EF4-FFF2-40B4-BE49-F238E27FC236}">
                <a16:creationId xmlns:a16="http://schemas.microsoft.com/office/drawing/2014/main" xmlns="" id="{8E2B3020-C367-4C4F-AB04-F8D1F3A1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039" y="1743389"/>
            <a:ext cx="2457366" cy="144542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5" name="Picture 24" descr="78286_CH26_SKDSK02_05">
            <a:extLst>
              <a:ext uri="{FF2B5EF4-FFF2-40B4-BE49-F238E27FC236}">
                <a16:creationId xmlns:a16="http://schemas.microsoft.com/office/drawing/2014/main" xmlns="" id="{F1615E45-92EF-4F49-A012-C2C8BF57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4023" y="1759646"/>
            <a:ext cx="2575954" cy="142260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4" name="Picture 7" descr="78286_CH26_SKDSK02_04">
            <a:extLst>
              <a:ext uri="{FF2B5EF4-FFF2-40B4-BE49-F238E27FC236}">
                <a16:creationId xmlns:a16="http://schemas.microsoft.com/office/drawing/2014/main" xmlns="" id="{A3593CEE-C393-4495-874D-9FC787CFE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596" y="1744990"/>
            <a:ext cx="2418563" cy="142260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26-2: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411311" y="3365868"/>
            <a:ext cx="24075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command, rescuers roll the patient toward themselves, quickly examine the back, slide the backboard under the patient, and roll the patient on the board.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259911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7245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4.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3204329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3121663" y="1763442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5.</a:t>
            </a:r>
          </a:p>
        </p:txBody>
      </p:sp>
      <p:sp>
        <p:nvSpPr>
          <p:cNvPr id="20" name="Google Shape;253;p33">
            <a:extLst>
              <a:ext uri="{FF2B5EF4-FFF2-40B4-BE49-F238E27FC236}">
                <a16:creationId xmlns:a16="http://schemas.microsoft.com/office/drawing/2014/main" xmlns="" id="{48F3EC61-0A25-4AC8-9D3C-1E54B0DA4900}"/>
              </a:ext>
            </a:extLst>
          </p:cNvPr>
          <p:cNvSpPr/>
          <p:nvPr/>
        </p:nvSpPr>
        <p:spPr>
          <a:xfrm rot="-5400000">
            <a:off x="6130602" y="1530070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1" name="Google Shape;181;p30">
            <a:extLst>
              <a:ext uri="{FF2B5EF4-FFF2-40B4-BE49-F238E27FC236}">
                <a16:creationId xmlns:a16="http://schemas.microsoft.com/office/drawing/2014/main" xmlns="" id="{4FDCAA22-B27C-4FB4-A988-1238D74356DD}"/>
              </a:ext>
            </a:extLst>
          </p:cNvPr>
          <p:cNvSpPr txBox="1">
            <a:spLocks/>
          </p:cNvSpPr>
          <p:nvPr/>
        </p:nvSpPr>
        <p:spPr>
          <a:xfrm>
            <a:off x="6047936" y="1760629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6.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25E188-B529-4077-9911-C381DCA0D389}"/>
              </a:ext>
            </a:extLst>
          </p:cNvPr>
          <p:cNvSpPr txBox="1"/>
          <p:nvPr/>
        </p:nvSpPr>
        <p:spPr>
          <a:xfrm>
            <a:off x="6397684" y="3390494"/>
            <a:ext cx="20871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the upper torso first.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3439910" y="3389202"/>
            <a:ext cx="2420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Center the patient on the board.</a:t>
            </a:r>
          </a:p>
        </p:txBody>
      </p:sp>
    </p:spTree>
    <p:extLst>
      <p:ext uri="{BB962C8B-B14F-4D97-AF65-F5344CB8AC3E}">
        <p14:creationId xmlns:p14="http://schemas.microsoft.com/office/powerpoint/2010/main" val="65760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78286_CH26_SKDSK02_08">
            <a:extLst>
              <a:ext uri="{FF2B5EF4-FFF2-40B4-BE49-F238E27FC236}">
                <a16:creationId xmlns:a16="http://schemas.microsoft.com/office/drawing/2014/main" xmlns="" id="{D0653C7B-66F6-41E0-B5FE-E68551F6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34" y="1756875"/>
            <a:ext cx="2461099" cy="144676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7" name="Picture 6" descr="78286_CH26_SKDSK02_07">
            <a:extLst>
              <a:ext uri="{FF2B5EF4-FFF2-40B4-BE49-F238E27FC236}">
                <a16:creationId xmlns:a16="http://schemas.microsoft.com/office/drawing/2014/main" xmlns="" id="{E5E96819-61B7-4D5E-92BD-C67F906B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002" y="1740419"/>
            <a:ext cx="2461099" cy="1446761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26-2: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2080616" y="3365868"/>
            <a:ext cx="24594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the pelvis and upper legs.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(3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7.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90968" y="1763442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54774" y="3389202"/>
            <a:ext cx="2626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Begin to secure the patient’s head using a commercial immobilization device or rolled towels.</a:t>
            </a:r>
          </a:p>
        </p:txBody>
      </p:sp>
    </p:spTree>
    <p:extLst>
      <p:ext uri="{BB962C8B-B14F-4D97-AF65-F5344CB8AC3E}">
        <p14:creationId xmlns:p14="http://schemas.microsoft.com/office/powerpoint/2010/main" val="276330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78286_CH26_SKDSK02_09">
            <a:extLst>
              <a:ext uri="{FF2B5EF4-FFF2-40B4-BE49-F238E27FC236}">
                <a16:creationId xmlns:a16="http://schemas.microsoft.com/office/drawing/2014/main" xmlns="" id="{E112BE33-C161-4756-AFC4-67F1A683D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002" y="1744021"/>
            <a:ext cx="2492998" cy="146551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8" name="Picture 7" descr="78286_CH26_SKDSK02_08">
            <a:extLst>
              <a:ext uri="{FF2B5EF4-FFF2-40B4-BE49-F238E27FC236}">
                <a16:creationId xmlns:a16="http://schemas.microsoft.com/office/drawing/2014/main" xmlns="" id="{D0653C7B-66F6-41E0-B5FE-E68551F6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034" y="1756875"/>
            <a:ext cx="2461099" cy="144676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26-2: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2008223" y="3389201"/>
            <a:ext cx="2626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Place tape across the patient’s forehead to secure the immobilization device.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(4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9.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699011" y="1763442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54774" y="3389202"/>
            <a:ext cx="2626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Check all straps and readjust as needed. Reassess distal functions in all extremities.</a:t>
            </a:r>
          </a:p>
        </p:txBody>
      </p:sp>
    </p:spTree>
    <p:extLst>
      <p:ext uri="{BB962C8B-B14F-4D97-AF65-F5344CB8AC3E}">
        <p14:creationId xmlns:p14="http://schemas.microsoft.com/office/powerpoint/2010/main" val="4280123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78286_CH26_SKDSK03_02">
            <a:extLst>
              <a:ext uri="{FF2B5EF4-FFF2-40B4-BE49-F238E27FC236}">
                <a16:creationId xmlns:a16="http://schemas.microsoft.com/office/drawing/2014/main" xmlns="" id="{0D2F0AF8-C02F-42CE-AA14-0EAD80D9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2109" y="1733386"/>
            <a:ext cx="2492998" cy="1686110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6" descr="78286_CH26_SKDSK03_01">
            <a:extLst>
              <a:ext uri="{FF2B5EF4-FFF2-40B4-BE49-F238E27FC236}">
                <a16:creationId xmlns:a16="http://schemas.microsoft.com/office/drawing/2014/main" xmlns="" id="{8906E4FB-CA36-4378-A324-52AB7486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8370" y="1712119"/>
            <a:ext cx="2492998" cy="1686110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26-3: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63078" y="3452999"/>
            <a:ext cx="2735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Stabilize the head and neck in a neutral, in-line position. Assess pulse, motor, and sensory function in each extremity. Apply a cervical collar.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20277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28311" y="3477275"/>
            <a:ext cx="2626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Insert a short spine immobilization device between the patient’s upper back and the seat.</a:t>
            </a:r>
          </a:p>
        </p:txBody>
      </p:sp>
    </p:spTree>
    <p:extLst>
      <p:ext uri="{BB962C8B-B14F-4D97-AF65-F5344CB8AC3E}">
        <p14:creationId xmlns:p14="http://schemas.microsoft.com/office/powerpoint/2010/main" val="1710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2" descr="78286_CH26_SKDSK03_05">
            <a:extLst>
              <a:ext uri="{FF2B5EF4-FFF2-40B4-BE49-F238E27FC236}">
                <a16:creationId xmlns:a16="http://schemas.microsoft.com/office/drawing/2014/main" xmlns="" id="{85B9DE0E-C6B6-4A0B-9E53-B84E9757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574" y="1744263"/>
            <a:ext cx="2363137" cy="1597780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30" name="Picture 11" descr="78286_CH26_SKDSK03_04">
            <a:extLst>
              <a:ext uri="{FF2B5EF4-FFF2-40B4-BE49-F238E27FC236}">
                <a16:creationId xmlns:a16="http://schemas.microsoft.com/office/drawing/2014/main" xmlns="" id="{05B033FB-5EEE-4378-86B6-74FF4037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3278" y="1751297"/>
            <a:ext cx="2320574" cy="156900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7" name="Picture 10" descr="78286_CH26_SKDSK03_03">
            <a:extLst>
              <a:ext uri="{FF2B5EF4-FFF2-40B4-BE49-F238E27FC236}">
                <a16:creationId xmlns:a16="http://schemas.microsoft.com/office/drawing/2014/main" xmlns="" id="{69B9D2F3-6C29-4BA2-B2FA-B37071F7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23" y="1749014"/>
            <a:ext cx="2320574" cy="156900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707070" y="409139"/>
            <a:ext cx="5729860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26-3: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592942" y="3365868"/>
            <a:ext cx="240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 the side flaps, and position them around the patient’s torso, snug around the armpits.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494707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2041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3.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3290393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3207727" y="1763442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4.</a:t>
            </a:r>
          </a:p>
        </p:txBody>
      </p:sp>
      <p:sp>
        <p:nvSpPr>
          <p:cNvPr id="20" name="Google Shape;253;p33">
            <a:extLst>
              <a:ext uri="{FF2B5EF4-FFF2-40B4-BE49-F238E27FC236}">
                <a16:creationId xmlns:a16="http://schemas.microsoft.com/office/drawing/2014/main" xmlns="" id="{48F3EC61-0A25-4AC8-9D3C-1E54B0DA4900}"/>
              </a:ext>
            </a:extLst>
          </p:cNvPr>
          <p:cNvSpPr/>
          <p:nvPr/>
        </p:nvSpPr>
        <p:spPr>
          <a:xfrm rot="-5400000">
            <a:off x="6012266" y="1530070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1" name="Google Shape;181;p30">
            <a:extLst>
              <a:ext uri="{FF2B5EF4-FFF2-40B4-BE49-F238E27FC236}">
                <a16:creationId xmlns:a16="http://schemas.microsoft.com/office/drawing/2014/main" xmlns="" id="{4FDCAA22-B27C-4FB4-A988-1238D74356DD}"/>
              </a:ext>
            </a:extLst>
          </p:cNvPr>
          <p:cNvSpPr txBox="1">
            <a:spLocks/>
          </p:cNvSpPr>
          <p:nvPr/>
        </p:nvSpPr>
        <p:spPr>
          <a:xfrm>
            <a:off x="5929600" y="1760629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25E188-B529-4077-9911-C381DCA0D389}"/>
              </a:ext>
            </a:extLst>
          </p:cNvPr>
          <p:cNvSpPr txBox="1"/>
          <p:nvPr/>
        </p:nvSpPr>
        <p:spPr>
          <a:xfrm>
            <a:off x="6107224" y="3390494"/>
            <a:ext cx="2363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the groin (leg) straps. Check and adjust the torso straps.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3291632" y="3380796"/>
            <a:ext cx="2482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the upper torso flaps, then the </a:t>
            </a:r>
            <a:r>
              <a:rPr lang="en-US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midtorso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flaps.</a:t>
            </a:r>
          </a:p>
        </p:txBody>
      </p:sp>
    </p:spTree>
    <p:extLst>
      <p:ext uri="{BB962C8B-B14F-4D97-AF65-F5344CB8AC3E}">
        <p14:creationId xmlns:p14="http://schemas.microsoft.com/office/powerpoint/2010/main" val="2504095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78286_CH26_SKDSK03_07">
            <a:extLst>
              <a:ext uri="{FF2B5EF4-FFF2-40B4-BE49-F238E27FC236}">
                <a16:creationId xmlns:a16="http://schemas.microsoft.com/office/drawing/2014/main" xmlns="" id="{C956056B-10E7-44B8-B250-6B9EA711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8311" y="1727748"/>
            <a:ext cx="2492995" cy="168665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4" name="Picture 6" descr="78286_CH26_SKDSK03_06">
            <a:extLst>
              <a:ext uri="{FF2B5EF4-FFF2-40B4-BE49-F238E27FC236}">
                <a16:creationId xmlns:a16="http://schemas.microsoft.com/office/drawing/2014/main" xmlns="" id="{4FB9B4A0-8245-4943-8F24-E12BBFA8C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089" y="1706232"/>
            <a:ext cx="2492998" cy="168665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26-3: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41562" y="3452999"/>
            <a:ext cx="2735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Pad between the head and the device as needed. Secure the forehead strap and fasten the lower head strap around the cervical collar.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(3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6.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72036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7.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842247" y="3477275"/>
            <a:ext cx="2626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Place a long backboard next to the patient’s buttocks, perpendicular to the trunk.</a:t>
            </a:r>
          </a:p>
        </p:txBody>
      </p:sp>
    </p:spTree>
    <p:extLst>
      <p:ext uri="{BB962C8B-B14F-4D97-AF65-F5344CB8AC3E}">
        <p14:creationId xmlns:p14="http://schemas.microsoft.com/office/powerpoint/2010/main" val="2286954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78286_CH26_SKDSK03_09">
            <a:extLst>
              <a:ext uri="{FF2B5EF4-FFF2-40B4-BE49-F238E27FC236}">
                <a16:creationId xmlns:a16="http://schemas.microsoft.com/office/drawing/2014/main" xmlns="" id="{0A28372A-9EA6-4CC6-A96E-057E5100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138" y="1725225"/>
            <a:ext cx="2515911" cy="170160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6" descr="78286_CH26_SKDSK03_08">
            <a:extLst>
              <a:ext uri="{FF2B5EF4-FFF2-40B4-BE49-F238E27FC236}">
                <a16:creationId xmlns:a16="http://schemas.microsoft.com/office/drawing/2014/main" xmlns="" id="{6542CC1D-51CC-498C-9542-3F2101DF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089" y="1725224"/>
            <a:ext cx="2515911" cy="170160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26-3: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73837" y="3463757"/>
            <a:ext cx="272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/>
              <a:t>Turn and lower the patient onto the long board. Lift the patient, and slip the long board under the short board.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(4 of 4)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8.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89289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9.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874521" y="3477275"/>
            <a:ext cx="2626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the immobilization devices to each other. Reassess pulse, motor, and sensory functions in each extremity.</a:t>
            </a:r>
          </a:p>
        </p:txBody>
      </p:sp>
    </p:spTree>
    <p:extLst>
      <p:ext uri="{BB962C8B-B14F-4D97-AF65-F5344CB8AC3E}">
        <p14:creationId xmlns:p14="http://schemas.microsoft.com/office/powerpoint/2010/main" val="122547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 descr="78286_CH26_SKDSK04_02">
            <a:extLst>
              <a:ext uri="{FF2B5EF4-FFF2-40B4-BE49-F238E27FC236}">
                <a16:creationId xmlns:a16="http://schemas.microsoft.com/office/drawing/2014/main" xmlns="" id="{FB370853-F34C-456C-B853-327DB439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556" y="1333560"/>
            <a:ext cx="1533762" cy="247864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4" name="Picture 6" descr="78286_CH26_SKDSK04_01">
            <a:extLst>
              <a:ext uri="{FF2B5EF4-FFF2-40B4-BE49-F238E27FC236}">
                <a16:creationId xmlns:a16="http://schemas.microsoft.com/office/drawing/2014/main" xmlns="" id="{8DFAFCEB-1F9C-4002-A219-3BA85794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685" y="1321639"/>
            <a:ext cx="1533762" cy="2478648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355463" y="409139"/>
            <a:ext cx="6239436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26-4: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Found in a Standing Position 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846450" y="3842336"/>
            <a:ext cx="2725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While manually stabilizing the head and neck, apply a cervical collar. Position the board behind the patient.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2185547" y="1109059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02881" y="1339618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0C65C1-7464-40BF-8741-C405CC0C372A}"/>
              </a:ext>
            </a:extLst>
          </p:cNvPr>
          <p:cNvSpPr txBox="1"/>
          <p:nvPr/>
        </p:nvSpPr>
        <p:spPr>
          <a:xfrm>
            <a:off x="4804726" y="3836278"/>
            <a:ext cx="27520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Position EMTs at sides and behind the patient. Side EMTs reach under the patient’s arms and grasp handholds at or slightly above shoulder level.</a:t>
            </a:r>
          </a:p>
        </p:txBody>
      </p:sp>
      <p:sp>
        <p:nvSpPr>
          <p:cNvPr id="22" name="Google Shape;253;p33">
            <a:extLst>
              <a:ext uri="{FF2B5EF4-FFF2-40B4-BE49-F238E27FC236}">
                <a16:creationId xmlns:a16="http://schemas.microsoft.com/office/drawing/2014/main" xmlns="" id="{BD6FA568-EE74-4137-99FB-AE4D1D1DE85B}"/>
              </a:ext>
            </a:extLst>
          </p:cNvPr>
          <p:cNvSpPr/>
          <p:nvPr/>
        </p:nvSpPr>
        <p:spPr>
          <a:xfrm rot="-5400000">
            <a:off x="5143824" y="1103001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4" name="Google Shape;181;p30">
            <a:extLst>
              <a:ext uri="{FF2B5EF4-FFF2-40B4-BE49-F238E27FC236}">
                <a16:creationId xmlns:a16="http://schemas.microsoft.com/office/drawing/2014/main" xmlns="" id="{E25186C0-8102-4A33-A584-5D84B60AA5E5}"/>
              </a:ext>
            </a:extLst>
          </p:cNvPr>
          <p:cNvSpPr txBox="1">
            <a:spLocks/>
          </p:cNvSpPr>
          <p:nvPr/>
        </p:nvSpPr>
        <p:spPr>
          <a:xfrm>
            <a:off x="5061158" y="1333560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40146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1568" y="13259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938" algn="ctr"/>
            <a:r>
              <a:rPr lang="id-ID" altLang="en-US" sz="1800" dirty="0">
                <a:latin typeface="Arial Black" pitchFamily="34" charset="0"/>
              </a:rPr>
              <a:t>TRAUMA</a:t>
            </a:r>
          </a:p>
          <a:p>
            <a:pPr marL="7938" algn="ctr"/>
            <a:r>
              <a:rPr lang="id-ID" altLang="en-US" sz="1800" dirty="0">
                <a:latin typeface="Arial Black" pitchFamily="34" charset="0"/>
              </a:rPr>
              <a:t>MUSKULO SKELETAL</a:t>
            </a:r>
          </a:p>
        </p:txBody>
      </p:sp>
      <p:pic>
        <p:nvPicPr>
          <p:cNvPr id="3" name="Picture 7" descr="5e Ch08S16 re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" y="2591820"/>
            <a:ext cx="3108960" cy="21820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icture 03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" b="2135"/>
          <a:stretch>
            <a:fillRect/>
          </a:stretch>
        </p:blipFill>
        <p:spPr bwMode="auto">
          <a:xfrm>
            <a:off x="3962400" y="754380"/>
            <a:ext cx="5014683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78286_CH26_SKDSK04_04">
            <a:extLst>
              <a:ext uri="{FF2B5EF4-FFF2-40B4-BE49-F238E27FC236}">
                <a16:creationId xmlns:a16="http://schemas.microsoft.com/office/drawing/2014/main" xmlns="" id="{A39DFAFB-6CA0-4F79-B34E-CE8B84DB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411" y="1333560"/>
            <a:ext cx="1539252" cy="248830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6" descr="78286_CH26_SKDSK04_03">
            <a:extLst>
              <a:ext uri="{FF2B5EF4-FFF2-40B4-BE49-F238E27FC236}">
                <a16:creationId xmlns:a16="http://schemas.microsoft.com/office/drawing/2014/main" xmlns="" id="{E0788EE4-2124-4DA8-8DB1-0B12FF15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910" y="1344029"/>
            <a:ext cx="1563038" cy="247783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355463" y="409139"/>
            <a:ext cx="6239436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26-4: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Found in a Standing Position 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846450" y="3842336"/>
            <a:ext cx="2725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Prepare to lower the patient to the ground.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2185547" y="1109059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02881" y="1339618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3.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0C65C1-7464-40BF-8741-C405CC0C372A}"/>
              </a:ext>
            </a:extLst>
          </p:cNvPr>
          <p:cNvSpPr txBox="1"/>
          <p:nvPr/>
        </p:nvSpPr>
        <p:spPr>
          <a:xfrm>
            <a:off x="4804726" y="3836278"/>
            <a:ext cx="2752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command, lower the backboard to the ground as a unit under the direction of the EMT at the head.</a:t>
            </a:r>
          </a:p>
        </p:txBody>
      </p:sp>
      <p:sp>
        <p:nvSpPr>
          <p:cNvPr id="22" name="Google Shape;253;p33">
            <a:extLst>
              <a:ext uri="{FF2B5EF4-FFF2-40B4-BE49-F238E27FC236}">
                <a16:creationId xmlns:a16="http://schemas.microsoft.com/office/drawing/2014/main" xmlns="" id="{BD6FA568-EE74-4137-99FB-AE4D1D1DE85B}"/>
              </a:ext>
            </a:extLst>
          </p:cNvPr>
          <p:cNvSpPr/>
          <p:nvPr/>
        </p:nvSpPr>
        <p:spPr>
          <a:xfrm rot="-5400000">
            <a:off x="5143824" y="1103001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4" name="Google Shape;181;p30">
            <a:extLst>
              <a:ext uri="{FF2B5EF4-FFF2-40B4-BE49-F238E27FC236}">
                <a16:creationId xmlns:a16="http://schemas.microsoft.com/office/drawing/2014/main" xmlns="" id="{E25186C0-8102-4A33-A584-5D84B60AA5E5}"/>
              </a:ext>
            </a:extLst>
          </p:cNvPr>
          <p:cNvSpPr txBox="1">
            <a:spLocks/>
          </p:cNvSpPr>
          <p:nvPr/>
        </p:nvSpPr>
        <p:spPr>
          <a:xfrm>
            <a:off x="5061158" y="1333560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577033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 descr="78286_CH26_SKDSK05_03">
            <a:extLst>
              <a:ext uri="{FF2B5EF4-FFF2-40B4-BE49-F238E27FC236}">
                <a16:creationId xmlns:a16="http://schemas.microsoft.com/office/drawing/2014/main" xmlns="" id="{88FF10A9-59B6-4CF6-9F3A-52C7386E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9236" y="1764983"/>
            <a:ext cx="2363138" cy="159917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5" name="Picture 8" descr="78286_CH26_SKDSK05_02">
            <a:extLst>
              <a:ext uri="{FF2B5EF4-FFF2-40B4-BE49-F238E27FC236}">
                <a16:creationId xmlns:a16="http://schemas.microsoft.com/office/drawing/2014/main" xmlns="" id="{66F4AFC8-1CCF-4789-844B-69EB8B6A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4982" y="1764983"/>
            <a:ext cx="2348142" cy="158902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4" name="Picture 7" descr="78286_CH26_SKDSK05_01">
            <a:extLst>
              <a:ext uri="{FF2B5EF4-FFF2-40B4-BE49-F238E27FC236}">
                <a16:creationId xmlns:a16="http://schemas.microsoft.com/office/drawing/2014/main" xmlns="" id="{03A6E89B-0901-438B-A81F-F66573D3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198" y="1783520"/>
            <a:ext cx="2318240" cy="156879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707070" y="478151"/>
            <a:ext cx="5729860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26-5: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 of a Cervical Collar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592942" y="3365868"/>
            <a:ext cx="24075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 in-line motion restriction.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494707" y="1529087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2041" y="1759646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3290393" y="1532883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3207727" y="1763442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  <p:sp>
        <p:nvSpPr>
          <p:cNvPr id="20" name="Google Shape;253;p33">
            <a:extLst>
              <a:ext uri="{FF2B5EF4-FFF2-40B4-BE49-F238E27FC236}">
                <a16:creationId xmlns:a16="http://schemas.microsoft.com/office/drawing/2014/main" xmlns="" id="{48F3EC61-0A25-4AC8-9D3C-1E54B0DA4900}"/>
              </a:ext>
            </a:extLst>
          </p:cNvPr>
          <p:cNvSpPr/>
          <p:nvPr/>
        </p:nvSpPr>
        <p:spPr>
          <a:xfrm rot="-5400000">
            <a:off x="6012266" y="1530070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1" name="Google Shape;181;p30">
            <a:extLst>
              <a:ext uri="{FF2B5EF4-FFF2-40B4-BE49-F238E27FC236}">
                <a16:creationId xmlns:a16="http://schemas.microsoft.com/office/drawing/2014/main" xmlns="" id="{4FDCAA22-B27C-4FB4-A988-1238D74356DD}"/>
              </a:ext>
            </a:extLst>
          </p:cNvPr>
          <p:cNvSpPr txBox="1">
            <a:spLocks/>
          </p:cNvSpPr>
          <p:nvPr/>
        </p:nvSpPr>
        <p:spPr>
          <a:xfrm>
            <a:off x="5929600" y="1760629"/>
            <a:ext cx="529367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25E188-B529-4077-9911-C381DCA0D389}"/>
              </a:ext>
            </a:extLst>
          </p:cNvPr>
          <p:cNvSpPr txBox="1"/>
          <p:nvPr/>
        </p:nvSpPr>
        <p:spPr>
          <a:xfrm>
            <a:off x="6331511" y="3390494"/>
            <a:ext cx="2363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Place the chin support first.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3464162" y="3380796"/>
            <a:ext cx="2482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 the proper collar size.</a:t>
            </a:r>
          </a:p>
        </p:txBody>
      </p:sp>
    </p:spTree>
    <p:extLst>
      <p:ext uri="{BB962C8B-B14F-4D97-AF65-F5344CB8AC3E}">
        <p14:creationId xmlns:p14="http://schemas.microsoft.com/office/powerpoint/2010/main" val="133451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78286_CH26_SKDSK05_05">
            <a:extLst>
              <a:ext uri="{FF2B5EF4-FFF2-40B4-BE49-F238E27FC236}">
                <a16:creationId xmlns:a16="http://schemas.microsoft.com/office/drawing/2014/main" xmlns="" id="{E0AEC94A-64AD-4A65-9BFE-EC5F78FC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763" y="1727747"/>
            <a:ext cx="2579059" cy="172525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6" descr="78286_CH26_SKDSK05_04">
            <a:extLst>
              <a:ext uri="{FF2B5EF4-FFF2-40B4-BE49-F238E27FC236}">
                <a16:creationId xmlns:a16="http://schemas.microsoft.com/office/drawing/2014/main" xmlns="" id="{106FEBC7-617F-4E0A-AD9A-EB44C3FB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090" y="1747243"/>
            <a:ext cx="2492996" cy="168610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26-5: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Immobilizing a Patient to a Long Backboard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41562" y="3452999"/>
            <a:ext cx="27359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Place the chin support first.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2)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4.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72036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5.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876753" y="3477275"/>
            <a:ext cx="25790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Ensure proper fit and maintain neutral, in-line motion restriction until the patient is secured to a backboard.</a:t>
            </a:r>
          </a:p>
        </p:txBody>
      </p:sp>
    </p:spTree>
    <p:extLst>
      <p:ext uri="{BB962C8B-B14F-4D97-AF65-F5344CB8AC3E}">
        <p14:creationId xmlns:p14="http://schemas.microsoft.com/office/powerpoint/2010/main" val="3299238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78286_CH26_SKDSK06_02">
            <a:extLst>
              <a:ext uri="{FF2B5EF4-FFF2-40B4-BE49-F238E27FC236}">
                <a16:creationId xmlns:a16="http://schemas.microsoft.com/office/drawing/2014/main" xmlns="" id="{400AC7D4-E095-4E21-97B5-29D5C6D5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763" y="1720250"/>
            <a:ext cx="2492050" cy="168546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4" name="Picture 6" descr="78286_CH26_SKDSK06_01">
            <a:extLst>
              <a:ext uri="{FF2B5EF4-FFF2-40B4-BE49-F238E27FC236}">
                <a16:creationId xmlns:a16="http://schemas.microsoft.com/office/drawing/2014/main" xmlns="" id="{3F4DD0D7-DAEB-4C61-865A-402F7A61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091" y="1720250"/>
            <a:ext cx="2492996" cy="168610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26-6: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Removing a Helmet 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41562" y="3452999"/>
            <a:ext cx="2735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Kneel at the patient’s head with your partner at one side. Open the face shield to assess airway and breathing. Remove eyeglasses if present.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(1 of 3)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1.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72036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2.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16509" y="3477275"/>
            <a:ext cx="2579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Prevent head movement by placing your hands on either side of the helmet and fingers on the lower jaw. Have your partner loosen the strap.</a:t>
            </a:r>
          </a:p>
        </p:txBody>
      </p:sp>
    </p:spTree>
    <p:extLst>
      <p:ext uri="{BB962C8B-B14F-4D97-AF65-F5344CB8AC3E}">
        <p14:creationId xmlns:p14="http://schemas.microsoft.com/office/powerpoint/2010/main" val="1676244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78286_CH26_SKDSK06_04">
            <a:extLst>
              <a:ext uri="{FF2B5EF4-FFF2-40B4-BE49-F238E27FC236}">
                <a16:creationId xmlns:a16="http://schemas.microsoft.com/office/drawing/2014/main" xmlns="" id="{870784DB-2E0B-47AC-BD53-9DC1D655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473" y="1710379"/>
            <a:ext cx="2579059" cy="1710742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Picture 6" descr="78286_CH26_SKDSK06_03">
            <a:extLst>
              <a:ext uri="{FF2B5EF4-FFF2-40B4-BE49-F238E27FC236}">
                <a16:creationId xmlns:a16="http://schemas.microsoft.com/office/drawing/2014/main" xmlns="" id="{D210734E-352F-4A30-8230-F9FA1617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672" y="1710379"/>
            <a:ext cx="2529415" cy="171074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26-6: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Removing a Helmet 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41562" y="3452999"/>
            <a:ext cx="2735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your partner place one hand at the angle of the lower jaw and the other at the occiput.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(2 of 3)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3.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500984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72036" y="1731543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4.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06570" y="3477275"/>
            <a:ext cx="2735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Gently slip the helmet about halfway off, then stop.</a:t>
            </a:r>
          </a:p>
        </p:txBody>
      </p:sp>
    </p:spTree>
    <p:extLst>
      <p:ext uri="{BB962C8B-B14F-4D97-AF65-F5344CB8AC3E}">
        <p14:creationId xmlns:p14="http://schemas.microsoft.com/office/powerpoint/2010/main" val="782276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78286_CH26_SKDSK06_06">
            <a:extLst>
              <a:ext uri="{FF2B5EF4-FFF2-40B4-BE49-F238E27FC236}">
                <a16:creationId xmlns:a16="http://schemas.microsoft.com/office/drawing/2014/main" xmlns="" id="{421A7BDE-D19E-477D-95AC-88BB5AE7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51" y="1703710"/>
            <a:ext cx="2526555" cy="1692711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4" name="Picture 6" descr="78286_CH26_SKDSK06_01">
            <a:extLst>
              <a:ext uri="{FF2B5EF4-FFF2-40B4-BE49-F238E27FC236}">
                <a16:creationId xmlns:a16="http://schemas.microsoft.com/office/drawing/2014/main" xmlns="" id="{3F4DD0D7-DAEB-4C61-865A-402F7A61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091" y="1710311"/>
            <a:ext cx="2492996" cy="1686109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1830974" y="409139"/>
            <a:ext cx="5482052" cy="9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26-6: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Removing a Helmet </a:t>
            </a:r>
            <a:endParaRPr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0AE52B-75F7-4548-8CFC-C931BA3D02CF}"/>
              </a:ext>
            </a:extLst>
          </p:cNvPr>
          <p:cNvSpPr txBox="1"/>
          <p:nvPr/>
        </p:nvSpPr>
        <p:spPr>
          <a:xfrm>
            <a:off x="1941562" y="3452999"/>
            <a:ext cx="2735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Gently slip the helmet about halfway off, then stop.</a:t>
            </a:r>
          </a:p>
        </p:txBody>
      </p:sp>
      <p:sp>
        <p:nvSpPr>
          <p:cNvPr id="37" name="Google Shape;207;p31">
            <a:extLst>
              <a:ext uri="{FF2B5EF4-FFF2-40B4-BE49-F238E27FC236}">
                <a16:creationId xmlns:a16="http://schemas.microsoft.com/office/drawing/2014/main" xmlns="" id="{424E8F11-F6C7-4DF9-A539-B097C0881365}"/>
              </a:ext>
            </a:extLst>
          </p:cNvPr>
          <p:cNvSpPr/>
          <p:nvPr/>
        </p:nvSpPr>
        <p:spPr>
          <a:xfrm rot="16200000">
            <a:off x="8257548" y="-213833"/>
            <a:ext cx="376904" cy="1092019"/>
          </a:xfrm>
          <a:prstGeom prst="round2SameRect">
            <a:avLst>
              <a:gd name="adj1" fmla="val 50000"/>
              <a:gd name="adj2" fmla="val 13354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8;p31">
            <a:extLst>
              <a:ext uri="{FF2B5EF4-FFF2-40B4-BE49-F238E27FC236}">
                <a16:creationId xmlns:a16="http://schemas.microsoft.com/office/drawing/2014/main" xmlns="" id="{FC517EBF-45D2-4897-8F69-95CFE9F73F55}"/>
              </a:ext>
            </a:extLst>
          </p:cNvPr>
          <p:cNvSpPr txBox="1"/>
          <p:nvPr/>
        </p:nvSpPr>
        <p:spPr>
          <a:xfrm>
            <a:off x="8054577" y="205983"/>
            <a:ext cx="75382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(3 of 3)</a:t>
            </a:r>
            <a:endParaRPr lang="en-ID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209;p31">
            <a:extLst>
              <a:ext uri="{FF2B5EF4-FFF2-40B4-BE49-F238E27FC236}">
                <a16:creationId xmlns:a16="http://schemas.microsoft.com/office/drawing/2014/main" xmlns="" id="{A6A534F4-B651-443C-900D-9921BF41B943}"/>
              </a:ext>
            </a:extLst>
          </p:cNvPr>
          <p:cNvSpPr/>
          <p:nvPr/>
        </p:nvSpPr>
        <p:spPr>
          <a:xfrm rot="8101323">
            <a:off x="8668851" y="594932"/>
            <a:ext cx="279093" cy="279093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3"/>
          <p:cNvSpPr/>
          <p:nvPr/>
        </p:nvSpPr>
        <p:spPr>
          <a:xfrm rot="-5400000">
            <a:off x="1929216" y="1497188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29" name="Google Shape;181;p30">
            <a:extLst>
              <a:ext uri="{FF2B5EF4-FFF2-40B4-BE49-F238E27FC236}">
                <a16:creationId xmlns:a16="http://schemas.microsoft.com/office/drawing/2014/main" xmlns="" id="{F7DB309D-0EF3-4622-A5F0-AB4ACBEE3E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46550" y="1727747"/>
            <a:ext cx="529367" cy="280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5.</a:t>
            </a:r>
          </a:p>
        </p:txBody>
      </p:sp>
      <p:sp>
        <p:nvSpPr>
          <p:cNvPr id="18" name="Google Shape;253;p33">
            <a:extLst>
              <a:ext uri="{FF2B5EF4-FFF2-40B4-BE49-F238E27FC236}">
                <a16:creationId xmlns:a16="http://schemas.microsoft.com/office/drawing/2014/main" xmlns="" id="{0CDFA29F-0DF8-4B58-BA84-DC2862119E28}"/>
              </a:ext>
            </a:extLst>
          </p:cNvPr>
          <p:cNvSpPr/>
          <p:nvPr/>
        </p:nvSpPr>
        <p:spPr>
          <a:xfrm rot="-5400000">
            <a:off x="4873634" y="1481106"/>
            <a:ext cx="302800" cy="715844"/>
          </a:xfrm>
          <a:prstGeom prst="round2SameRect">
            <a:avLst>
              <a:gd name="adj1" fmla="val 50000"/>
              <a:gd name="adj2" fmla="val 22015"/>
            </a:avLst>
          </a:prstGeom>
          <a:solidFill>
            <a:schemeClr val="dk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bg1">
                    <a:lumMod val="10000"/>
                  </a:schemeClr>
                </a:solidFill>
              </a:ln>
            </a:endParaRPr>
          </a:p>
        </p:txBody>
      </p:sp>
      <p:sp>
        <p:nvSpPr>
          <p:cNvPr id="19" name="Google Shape;181;p30">
            <a:extLst>
              <a:ext uri="{FF2B5EF4-FFF2-40B4-BE49-F238E27FC236}">
                <a16:creationId xmlns:a16="http://schemas.microsoft.com/office/drawing/2014/main" xmlns="" id="{1575CCDF-067F-4A1B-9E00-93DA9C074C33}"/>
              </a:ext>
            </a:extLst>
          </p:cNvPr>
          <p:cNvSpPr txBox="1">
            <a:spLocks/>
          </p:cNvSpPr>
          <p:nvPr/>
        </p:nvSpPr>
        <p:spPr>
          <a:xfrm>
            <a:off x="4772036" y="1711665"/>
            <a:ext cx="653223" cy="28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Montserrat ExtraBold" panose="00000900000000000000" pitchFamily="50" charset="0"/>
              </a:rPr>
              <a:t>6.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0C1CB-A992-4055-B407-A98DE87F4312}"/>
              </a:ext>
            </a:extLst>
          </p:cNvPr>
          <p:cNvSpPr txBox="1"/>
          <p:nvPr/>
        </p:nvSpPr>
        <p:spPr>
          <a:xfrm>
            <a:off x="4916509" y="3477275"/>
            <a:ext cx="2579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Remove the helmet and stabilize the cervical spine. Apply a cervical collar and secure the patient to a long backboard. Pad as needed to prevent neck flexion or extension.</a:t>
            </a:r>
          </a:p>
        </p:txBody>
      </p:sp>
    </p:spTree>
    <p:extLst>
      <p:ext uri="{BB962C8B-B14F-4D97-AF65-F5344CB8AC3E}">
        <p14:creationId xmlns:p14="http://schemas.microsoft.com/office/powerpoint/2010/main" val="199542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9955" y="589062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id-ID" altLang="en-US" sz="1800" dirty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TRAUMA EKSTRIMITAS</a:t>
            </a:r>
            <a:endParaRPr lang="id-ID" altLang="en-US" sz="1800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6130" y="1641815"/>
            <a:ext cx="5327650" cy="306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514350" lvl="1" indent="-342900">
              <a:spcBef>
                <a:spcPts val="800"/>
              </a:spcBef>
              <a:buFont typeface="Wingdings" pitchFamily="2" charset="2"/>
              <a:buChar char="q"/>
            </a:pPr>
            <a:r>
              <a:rPr lang="en-US" altLang="en-US" sz="3600" dirty="0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F</a:t>
            </a:r>
            <a:r>
              <a:rPr lang="id-ID" altLang="en-US" sz="3600" dirty="0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raktur</a:t>
            </a:r>
            <a:endParaRPr lang="en-US" altLang="en-US" sz="3600" dirty="0" smtClean="0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</a:endParaRPr>
          </a:p>
          <a:p>
            <a:pPr marL="514350" lvl="1" indent="-342900">
              <a:spcBef>
                <a:spcPts val="800"/>
              </a:spcBef>
              <a:buFont typeface="Wingdings" pitchFamily="2" charset="2"/>
              <a:buChar char="q"/>
            </a:pPr>
            <a:r>
              <a:rPr lang="en-US" altLang="en-US" sz="3600" dirty="0" err="1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Dislo</a:t>
            </a:r>
            <a:r>
              <a:rPr lang="id-ID" altLang="en-US" sz="3600" dirty="0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kasi</a:t>
            </a:r>
            <a:endParaRPr lang="en-US" altLang="en-US" sz="3600" dirty="0" smtClean="0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</a:endParaRPr>
          </a:p>
          <a:p>
            <a:pPr marL="514350" lvl="1" indent="-342900">
              <a:spcBef>
                <a:spcPts val="800"/>
              </a:spcBef>
              <a:buFont typeface="Wingdings" pitchFamily="2" charset="2"/>
              <a:buChar char="q"/>
            </a:pPr>
            <a:r>
              <a:rPr lang="id-ID" altLang="en-US" sz="3600" dirty="0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Trauma </a:t>
            </a:r>
            <a:r>
              <a:rPr lang="en-US" altLang="en-US" sz="3600" dirty="0" err="1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Amputa</a:t>
            </a:r>
            <a:r>
              <a:rPr lang="id-ID" altLang="en-US" sz="3600" dirty="0" smtClean="0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</a:rPr>
              <a:t>si</a:t>
            </a:r>
            <a:endParaRPr lang="en-US" altLang="en-US" sz="3600" dirty="0" smtClean="0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8" descr="AAAZNI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827" y="1155247"/>
            <a:ext cx="2700337" cy="403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8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-464683" y="527731"/>
            <a:ext cx="9166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3600" dirty="0">
                <a:solidFill>
                  <a:srgbClr val="C00000"/>
                </a:solidFill>
                <a:latin typeface="Berlin Sans FB Demi" pitchFamily="34" charset="0"/>
              </a:rPr>
              <a:t>FRAKTUR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337922"/>
            <a:ext cx="4829175" cy="1684338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9187" lvl="1">
              <a:spcBef>
                <a:spcPts val="1200"/>
              </a:spcBef>
              <a:buFont typeface="Wingdings 3" charset="2"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Berlin Sans FB Demi" pitchFamily="34" charset="0"/>
              </a:rPr>
              <a:t>Open (</a:t>
            </a:r>
            <a:r>
              <a:rPr lang="id-ID" sz="2400" b="1" dirty="0" smtClean="0">
                <a:solidFill>
                  <a:srgbClr val="C00000"/>
                </a:solidFill>
                <a:latin typeface="Berlin Sans FB Demi" pitchFamily="34" charset="0"/>
              </a:rPr>
              <a:t>terbuka</a:t>
            </a:r>
            <a:r>
              <a:rPr lang="en-US" sz="2400" b="1" dirty="0" smtClean="0">
                <a:solidFill>
                  <a:srgbClr val="C00000"/>
                </a:solidFill>
                <a:latin typeface="Berlin Sans FB Demi" pitchFamily="34" charset="0"/>
              </a:rPr>
              <a:t>)</a:t>
            </a:r>
          </a:p>
          <a:p>
            <a:pPr marL="917575" lvl="2" indent="-342900">
              <a:buClrTx/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Kontak dgn lingkungan luar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</a:endParaRPr>
          </a:p>
          <a:p>
            <a:pPr marL="917575" lvl="2" indent="-342900">
              <a:buClrTx/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Bahaya kontaminasi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</a:endParaRPr>
          </a:p>
          <a:p>
            <a:pPr marL="917575" lvl="2" indent="-342900">
              <a:buClrTx/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</a:rPr>
              <a:t>Menyebabkan perdarahan eksternal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</a:endParaRPr>
          </a:p>
          <a:p>
            <a:pPr>
              <a:buClr>
                <a:schemeClr val="accent3"/>
              </a:buClr>
              <a:buFont typeface="Georgia"/>
              <a:buChar char="•"/>
              <a:defRPr/>
            </a:pP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85284" y="2982912"/>
            <a:ext cx="4897437" cy="2160588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8425" lvl="1">
              <a:spcBef>
                <a:spcPts val="1200"/>
              </a:spcBef>
              <a:buFont typeface="Wingdings 3" charset="2"/>
              <a:buNone/>
              <a:defRPr/>
            </a:pPr>
            <a:r>
              <a:rPr lang="en-US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Closed (</a:t>
            </a:r>
            <a:r>
              <a:rPr lang="id-ID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tertutup</a:t>
            </a:r>
            <a:r>
              <a:rPr lang="en-US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)</a:t>
            </a:r>
          </a:p>
          <a:p>
            <a:pPr marL="917575" lvl="2" indent="-342900">
              <a:buClrTx/>
              <a:buFont typeface="Wingdings" panose="05000000000000000000" pitchFamily="2" charset="2"/>
              <a:buChar char="q"/>
              <a:defRPr/>
            </a:pPr>
            <a:r>
              <a:rPr lang="id-ID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Tidak ada kontak dgn lingkungan</a:t>
            </a:r>
            <a:endParaRPr lang="en-US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anose="020E0802020502020306" pitchFamily="34" charset="0"/>
            </a:endParaRPr>
          </a:p>
          <a:p>
            <a:pPr marL="917575" lvl="2" indent="-342900">
              <a:buClrTx/>
              <a:buFont typeface="Wingdings" panose="05000000000000000000" pitchFamily="2" charset="2"/>
              <a:buChar char="q"/>
              <a:defRPr/>
            </a:pPr>
            <a:r>
              <a:rPr lang="id-ID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Bahaya terkontaminasi</a:t>
            </a: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  <a:p>
            <a:pPr marL="917575" lvl="2" indent="-342900">
              <a:buClrTx/>
              <a:buFont typeface="Wingdings" panose="05000000000000000000" pitchFamily="2" charset="2"/>
              <a:buChar char="q"/>
              <a:defRPr/>
            </a:pPr>
            <a:r>
              <a:rPr lang="id-ID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Menyebabkan perdarahan internal</a:t>
            </a:r>
            <a:endParaRPr lang="en-US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anose="020E0802020502020306" pitchFamily="34" charset="0"/>
            </a:endParaRPr>
          </a:p>
          <a:p>
            <a:pPr>
              <a:buFont typeface="Wingdings 3" charset="2"/>
              <a:buChar char=""/>
              <a:defRPr/>
            </a:pPr>
            <a:endParaRPr lang="id-ID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7" descr="5e Ch08S1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9" y="1337922"/>
            <a:ext cx="3200400" cy="1860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AABJY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90" y="3385116"/>
            <a:ext cx="3200400" cy="1622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12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10245" y="880610"/>
            <a:ext cx="3292928" cy="2962047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Nyeri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dan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kemerahan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Pembengkakan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Deformitas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Krepitasi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Keterbatasan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gerak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sendi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Bone expose.</a:t>
            </a:r>
          </a:p>
          <a:p>
            <a:pPr>
              <a:buFont typeface="Wingdings 3" charset="2"/>
              <a:buChar char=""/>
              <a:defRPr/>
            </a:pP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Perubahan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posisi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 3" charset="2"/>
              <a:buChar char=""/>
              <a:defRPr/>
            </a:pP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F:\BTLS\jenis-fraktu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7"/>
          <a:stretch>
            <a:fillRect/>
          </a:stretch>
        </p:blipFill>
        <p:spPr bwMode="auto">
          <a:xfrm>
            <a:off x="3603173" y="534242"/>
            <a:ext cx="4206240" cy="212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410" y="349576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id-ID" altLang="en-US" sz="1800" b="1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Tanda dan Gejala Fraktur</a:t>
            </a:r>
          </a:p>
        </p:txBody>
      </p:sp>
      <p:pic>
        <p:nvPicPr>
          <p:cNvPr id="5" name="Picture 4" descr="F:\BTLS\jenis-fraktu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>
            <a:fillRect/>
          </a:stretch>
        </p:blipFill>
        <p:spPr bwMode="auto">
          <a:xfrm>
            <a:off x="3603173" y="2580594"/>
            <a:ext cx="4206240" cy="21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62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399" y="0"/>
            <a:ext cx="800984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00000"/>
                </a:solidFill>
                <a:latin typeface="Berlin Sans FB Demi" pitchFamily="34" charset="0"/>
              </a:rPr>
              <a:t>Dislocations</a:t>
            </a:r>
            <a:endParaRPr lang="id-ID" altLang="en-US" sz="40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47321" y="801915"/>
            <a:ext cx="7620000" cy="1375228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Terjadi perubahan anatomis</a:t>
            </a:r>
          </a:p>
          <a:p>
            <a:pPr marL="457200" indent="-457200"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Px kesakitan</a:t>
            </a:r>
          </a:p>
          <a:p>
            <a:pPr marL="457200" indent="-457200"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id-ID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</a:rPr>
              <a:t>Immobilisasi dengan bidai</a:t>
            </a:r>
            <a:endParaRPr lang="en-US" sz="3200" dirty="0" smtClean="0">
              <a:solidFill>
                <a:schemeClr val="bg1">
                  <a:lumMod val="10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4" name="Picture 9" descr="AADTLNK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164443"/>
            <a:ext cx="3200400" cy="21321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ADYPY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34" y="2164443"/>
            <a:ext cx="2834640" cy="212893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5683" y="4507919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Jangan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melakukan</a:t>
            </a:r>
            <a:r>
              <a:rPr lang="en-US" altLang="en-US" b="1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reposisi</a:t>
            </a:r>
            <a:endParaRPr lang="en-US" altLang="en-US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85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C00000"/>
                </a:solidFill>
                <a:latin typeface="Berlin Sans FB Demi" pitchFamily="34" charset="0"/>
              </a:rPr>
              <a:t>Amputations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452662" y="799185"/>
            <a:ext cx="6320064" cy="17755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5525" lvl="2" indent="-285750">
              <a:buFont typeface="Wingdings" panose="05000000000000000000" pitchFamily="2" charset="2"/>
              <a:buChar char="q"/>
            </a:pPr>
            <a:r>
              <a:rPr lang="id-ID" altLang="en-US" sz="1800" dirty="0" smtClean="0">
                <a:latin typeface="Berlin Sans FB Demi" pitchFamily="34" charset="0"/>
              </a:rPr>
              <a:t>Dapat mengancam nyawa</a:t>
            </a:r>
          </a:p>
          <a:p>
            <a:pPr marL="1025525" lvl="2" indent="-285750">
              <a:buFont typeface="Wingdings" panose="05000000000000000000" pitchFamily="2" charset="2"/>
              <a:buChar char="q"/>
            </a:pPr>
            <a:r>
              <a:rPr lang="id-ID" altLang="en-US" sz="1800" dirty="0" smtClean="0">
                <a:latin typeface="Berlin Sans FB Demi" pitchFamily="34" charset="0"/>
              </a:rPr>
              <a:t>Potensial menyebabkan perdarahan massif</a:t>
            </a:r>
          </a:p>
          <a:p>
            <a:pPr marL="1025525" lvl="2" indent="-285750">
              <a:buFont typeface="Wingdings" panose="05000000000000000000" pitchFamily="2" charset="2"/>
              <a:buChar char="q"/>
            </a:pP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Re-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implantasi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(6-8 jam) 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hanya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bisa</a:t>
            </a:r>
            <a:r>
              <a:rPr lang="id-ID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pada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amputasi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tertentu</a:t>
            </a:r>
            <a:r>
              <a:rPr lang="en-US" altLang="en-US" sz="2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(</a:t>
            </a:r>
            <a:r>
              <a:rPr lang="en-US" altLang="en-US" sz="1800" dirty="0" err="1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bukan</a:t>
            </a:r>
            <a:r>
              <a:rPr lang="id-ID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 c</a:t>
            </a:r>
            <a:r>
              <a:rPr lang="en-US" altLang="en-US" sz="1800" i="1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rushing</a:t>
            </a:r>
            <a:r>
              <a:rPr lang="en-US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) </a:t>
            </a:r>
            <a:endParaRPr lang="id-ID" altLang="en-US" sz="1800" dirty="0" smtClean="0">
              <a:solidFill>
                <a:srgbClr val="FF0000"/>
              </a:solidFill>
              <a:latin typeface="Berlin Sans FB Demi" pitchFamily="34" charset="0"/>
              <a:ea typeface="Adobe Heiti Std R"/>
              <a:cs typeface="Adobe Heiti Std R"/>
            </a:endParaRPr>
          </a:p>
          <a:p>
            <a:pPr marL="1025525" lvl="2" indent="-285750">
              <a:buFont typeface="Wingdings" panose="05000000000000000000" pitchFamily="2" charset="2"/>
              <a:buChar char="q"/>
            </a:pPr>
            <a:r>
              <a:rPr lang="id-ID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</a:rPr>
              <a:t>Dapat dilakukan tourniket </a:t>
            </a:r>
            <a:r>
              <a:rPr lang="id-ID" altLang="en-US" sz="1800" dirty="0" smtClean="0">
                <a:solidFill>
                  <a:srgbClr val="FF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 WASPADA</a:t>
            </a:r>
            <a:endParaRPr lang="en-US" altLang="en-US" sz="1800" dirty="0" smtClean="0">
              <a:solidFill>
                <a:srgbClr val="FF0000"/>
              </a:solidFill>
              <a:latin typeface="Berlin Sans FB Demi" pitchFamily="34" charset="0"/>
              <a:ea typeface="Adobe Heiti Std R"/>
              <a:cs typeface="Adobe Heiti Std R"/>
            </a:endParaRPr>
          </a:p>
          <a:p>
            <a:pPr marL="1025525" lvl="2" indent="-285750">
              <a:buFont typeface="Wingdings" panose="05000000000000000000" pitchFamily="2" charset="2"/>
              <a:buChar char="q"/>
            </a:pPr>
            <a:endParaRPr lang="en-US" altLang="en-US" sz="1800" dirty="0" smtClean="0">
              <a:latin typeface="Berlin Sans FB Dem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d-ID" altLang="en-US" sz="2400" dirty="0" smtClean="0">
              <a:latin typeface="Berlin Sans FB Demi" pitchFamily="34" charset="0"/>
            </a:endParaRPr>
          </a:p>
        </p:txBody>
      </p:sp>
      <p:pic>
        <p:nvPicPr>
          <p:cNvPr id="4" name="Picture 8" descr="AAEFTS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3" y="2886075"/>
            <a:ext cx="2834640" cy="20078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AACWZC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60" y="2790825"/>
            <a:ext cx="3833535" cy="21031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2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502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id-ID" altLang="en-US" sz="3600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CARA MEMBAWA AMPUTAN</a:t>
            </a:r>
            <a:r>
              <a:rPr lang="en-US" altLang="en-US" sz="3600" dirty="0">
                <a:solidFill>
                  <a:srgbClr val="C00000"/>
                </a:solidFill>
                <a:latin typeface="Berlin Sans FB Demi" pitchFamily="34" charset="0"/>
                <a:ea typeface="Adobe Heiti Std R"/>
                <a:cs typeface="Adobe Heiti Std R"/>
                <a:sym typeface="Wingdings" pitchFamily="2" charset="2"/>
              </a:rPr>
              <a:t> </a:t>
            </a:r>
            <a:endParaRPr lang="id-ID" altLang="en-US" sz="3600" dirty="0">
              <a:solidFill>
                <a:srgbClr val="C00000"/>
              </a:solidFill>
              <a:latin typeface="Berlin Sans FB Demi" pitchFamily="34" charset="0"/>
              <a:ea typeface="Adobe Heiti Std R"/>
              <a:cs typeface="Adobe Heiti Std R"/>
              <a:sym typeface="Wingdings" pitchFamily="2" charset="2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19287" y="928461"/>
            <a:ext cx="7390946" cy="2217511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2628" indent="-342900">
              <a:spcBef>
                <a:spcPct val="50000"/>
              </a:spcBef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Bersihkan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bagian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yang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terpotong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dengan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cairan</a:t>
            </a:r>
            <a:r>
              <a:rPr lang="id-ID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isotonik</a:t>
            </a:r>
            <a:endParaRPr lang="id-ID" sz="2400" dirty="0" smtClean="0">
              <a:solidFill>
                <a:schemeClr val="bg1">
                  <a:lumMod val="10000"/>
                </a:schemeClr>
              </a:solidFill>
              <a:latin typeface="Berlin Sans FB Demi" pitchFamily="34" charset="0"/>
              <a:ea typeface="Adobe Heiti Std R" pitchFamily="34" charset="-128"/>
              <a:sym typeface="Wingdings" pitchFamily="2" charset="2"/>
            </a:endParaRPr>
          </a:p>
          <a:p>
            <a:pPr marL="452628" indent="-342900">
              <a:spcBef>
                <a:spcPct val="50000"/>
              </a:spcBef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Bungkus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dengan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kasa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steril</a:t>
            </a:r>
            <a:endParaRPr lang="id-ID" sz="2400" dirty="0" smtClean="0">
              <a:solidFill>
                <a:schemeClr val="bg1">
                  <a:lumMod val="10000"/>
                </a:schemeClr>
              </a:solidFill>
              <a:latin typeface="Berlin Sans FB Demi" pitchFamily="34" charset="0"/>
              <a:ea typeface="Adobe Heiti Std R" pitchFamily="34" charset="-128"/>
              <a:sym typeface="Wingdings" pitchFamily="2" charset="2"/>
            </a:endParaRPr>
          </a:p>
          <a:p>
            <a:pPr marL="452628" indent="-342900">
              <a:spcBef>
                <a:spcPct val="50000"/>
              </a:spcBef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Masukkan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kedalam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kantong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plastik</a:t>
            </a:r>
            <a:endParaRPr lang="id-ID" sz="2400" dirty="0" smtClean="0">
              <a:solidFill>
                <a:schemeClr val="bg1">
                  <a:lumMod val="10000"/>
                </a:schemeClr>
              </a:solidFill>
              <a:latin typeface="Berlin Sans FB Demi" pitchFamily="34" charset="0"/>
              <a:ea typeface="Adobe Heiti Std R" pitchFamily="34" charset="-128"/>
              <a:sym typeface="Wingdings" pitchFamily="2" charset="2"/>
            </a:endParaRPr>
          </a:p>
          <a:p>
            <a:pPr marL="452628" indent="-342900">
              <a:spcBef>
                <a:spcPct val="50000"/>
              </a:spcBef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Kantong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plastik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tersebut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masukkan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ke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dalam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termos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/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kantong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plastik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yang lain yang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berisis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batu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es</a:t>
            </a:r>
            <a:endParaRPr lang="id-ID" sz="2400" dirty="0" smtClean="0">
              <a:solidFill>
                <a:schemeClr val="bg1">
                  <a:lumMod val="10000"/>
                </a:schemeClr>
              </a:solidFill>
              <a:latin typeface="Berlin Sans FB Demi" pitchFamily="34" charset="0"/>
              <a:ea typeface="Adobe Heiti Std R" pitchFamily="34" charset="-128"/>
              <a:sym typeface="Wingdings" pitchFamily="2" charset="2"/>
            </a:endParaRPr>
          </a:p>
          <a:p>
            <a:pPr marL="452628" indent="-342900">
              <a:spcBef>
                <a:spcPct val="50000"/>
              </a:spcBef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Bawa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bersama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pasien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ke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rumah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Berlin Sans FB Demi" pitchFamily="34" charset="0"/>
                <a:ea typeface="Adobe Heiti Std R" pitchFamily="34" charset="-128"/>
                <a:sym typeface="Wingdings" pitchFamily="2" charset="2"/>
              </a:rPr>
              <a:t>sakit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Berlin Sans FB Demi" pitchFamily="34" charset="0"/>
              <a:ea typeface="Adobe Heiti Std R" pitchFamily="34" charset="-128"/>
              <a:sym typeface="Wingdings" pitchFamily="2" charset="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06" y="2462765"/>
            <a:ext cx="2070749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029178"/>
      </p:ext>
    </p:extLst>
  </p:cSld>
  <p:clrMapOvr>
    <a:masterClrMapping/>
  </p:clrMapOvr>
</p:sld>
</file>

<file path=ppt/theme/theme1.xml><?xml version="1.0" encoding="utf-8"?>
<a:theme xmlns:a="http://schemas.openxmlformats.org/drawingml/2006/main" name=" Western Blot Breakthrough by Slidesgo">
  <a:themeElements>
    <a:clrScheme name="Simple Light">
      <a:dk1>
        <a:srgbClr val="666666"/>
      </a:dk1>
      <a:lt1>
        <a:srgbClr val="E8F8F7"/>
      </a:lt1>
      <a:dk2>
        <a:srgbClr val="A8E9E3"/>
      </a:dk2>
      <a:lt2>
        <a:srgbClr val="6ACBDA"/>
      </a:lt2>
      <a:accent1>
        <a:srgbClr val="215A8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1324</Words>
  <Application>Microsoft Office PowerPoint</Application>
  <PresentationFormat>On-screen Show (16:9)</PresentationFormat>
  <Paragraphs>211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Lato</vt:lpstr>
      <vt:lpstr>Verdana</vt:lpstr>
      <vt:lpstr>Montserrat ExtraBold</vt:lpstr>
      <vt:lpstr>Arial Black</vt:lpstr>
      <vt:lpstr>Wingdings</vt:lpstr>
      <vt:lpstr>Viga</vt:lpstr>
      <vt:lpstr>Adobe Heiti Std R</vt:lpstr>
      <vt:lpstr>Gill Sans Ultra Bold Condensed</vt:lpstr>
      <vt:lpstr>Georgia</vt:lpstr>
      <vt:lpstr>Webdings</vt:lpstr>
      <vt:lpstr>Wingdings 2</vt:lpstr>
      <vt:lpstr>Arial</vt:lpstr>
      <vt:lpstr>Wingdings 3</vt:lpstr>
      <vt:lpstr>Berlin Sans FB Demi</vt:lpstr>
      <vt:lpstr>Adobe Garamond Pro Bold</vt:lpstr>
      <vt:lpstr> Western Blot Breakthrough by Slidesgo</vt:lpstr>
      <vt:lpstr>Helmet Removel, Lifting Moving  dan  Bebat Bidai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26-1: Performing Manual In-Line Stabilization 1</vt:lpstr>
      <vt:lpstr>26-1: Performing Manual In-Line Stabilization)-1</vt:lpstr>
      <vt:lpstr>26-2: Immobilizing a Patient to a Long Backboard</vt:lpstr>
      <vt:lpstr>26-2: Immobilizing a Patient to a Long Backboard</vt:lpstr>
      <vt:lpstr>26-2: Immobilizing a Patient to a Long Backboard</vt:lpstr>
      <vt:lpstr>26-2: Immobilizing a Patient to a Long Backboard</vt:lpstr>
      <vt:lpstr>26-3: Immobilizing a Patient to a Long Backboard</vt:lpstr>
      <vt:lpstr>26-3: Immobilizing a Patient to a Long Backboard</vt:lpstr>
      <vt:lpstr>26-3: Immobilizing a Patient to a Long Backboard</vt:lpstr>
      <vt:lpstr>26-3: Immobilizing a Patient to a Long Backboard</vt:lpstr>
      <vt:lpstr>26-4: Immobilizing a Patient Found in a Standing Position </vt:lpstr>
      <vt:lpstr>26-4: Immobilizing a Patient Found in a Standing Position </vt:lpstr>
      <vt:lpstr>26-5: Application of a Cervical Collar</vt:lpstr>
      <vt:lpstr>26-5: Immobilizing a Patient to a Long Backboard</vt:lpstr>
      <vt:lpstr>26-6: Removing a Helmet </vt:lpstr>
      <vt:lpstr>26-6: Removing a Helmet </vt:lpstr>
      <vt:lpstr>26-6: Removing a Helmet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 DRILL CHAPTER:26</dc:title>
  <dc:creator>rani widya</dc:creator>
  <cp:lastModifiedBy>lenovo</cp:lastModifiedBy>
  <cp:revision>11</cp:revision>
  <dcterms:modified xsi:type="dcterms:W3CDTF">2021-11-17T04:24:18Z</dcterms:modified>
</cp:coreProperties>
</file>