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6" r:id="rId1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925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75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946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66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5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827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375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178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958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66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394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53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C47CA9-61F0-4521-A4F3-72B9612FA62C}"/>
              </a:ext>
            </a:extLst>
          </p:cNvPr>
          <p:cNvSpPr txBox="1"/>
          <p:nvPr/>
        </p:nvSpPr>
        <p:spPr>
          <a:xfrm>
            <a:off x="2809461" y="3429000"/>
            <a:ext cx="57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PERTEMUAN KE-1</a:t>
            </a:r>
            <a:endParaRPr lang="en-ID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83716F-7B7C-493C-921C-E465F612C5E7}"/>
              </a:ext>
            </a:extLst>
          </p:cNvPr>
          <p:cNvSpPr txBox="1"/>
          <p:nvPr/>
        </p:nvSpPr>
        <p:spPr>
          <a:xfrm>
            <a:off x="2809461" y="2528716"/>
            <a:ext cx="57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haroni" panose="02010803020104030203" pitchFamily="2" charset="-79"/>
                <a:cs typeface="Aharoni" panose="02010803020104030203" pitchFamily="2" charset="-79"/>
              </a:rPr>
              <a:t>DATA SET DAN TRANSFORMASI DATA</a:t>
            </a:r>
            <a:endParaRPr lang="en-ID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69267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DC0CC393-3DB3-4DAC-8E0A-BBEB9EE0F8BF}"/>
              </a:ext>
            </a:extLst>
          </p:cNvPr>
          <p:cNvSpPr txBox="1"/>
          <p:nvPr/>
        </p:nvSpPr>
        <p:spPr>
          <a:xfrm>
            <a:off x="3504730" y="4802857"/>
            <a:ext cx="5705531" cy="429226"/>
          </a:xfrm>
          <a:prstGeom prst="rect">
            <a:avLst/>
          </a:prstGeom>
        </p:spPr>
        <p:txBody>
          <a:bodyPr vert="horz" wrap="square" lIns="0" tIns="59315" rIns="0" bIns="0" rtlCol="0">
            <a:spAutoFit/>
          </a:bodyPr>
          <a:lstStyle/>
          <a:p>
            <a:pPr marL="8659">
              <a:spcBef>
                <a:spcPts val="467"/>
              </a:spcBef>
            </a:pPr>
            <a:r>
              <a:rPr sz="1200" spc="-3" dirty="0">
                <a:latin typeface="Arial"/>
                <a:cs typeface="Arial"/>
              </a:rPr>
              <a:t>6. Selanjutnya </a:t>
            </a:r>
            <a:r>
              <a:rPr sz="1200" dirty="0">
                <a:latin typeface="Arial"/>
                <a:cs typeface="Arial"/>
              </a:rPr>
              <a:t>copy data </a:t>
            </a:r>
            <a:r>
              <a:rPr sz="1200" spc="-3" dirty="0">
                <a:latin typeface="Arial"/>
                <a:cs typeface="Arial"/>
              </a:rPr>
              <a:t>dari file Excel yang </a:t>
            </a:r>
            <a:r>
              <a:rPr sz="1200" dirty="0">
                <a:latin typeface="Arial"/>
                <a:cs typeface="Arial"/>
              </a:rPr>
              <a:t>sudah kita </a:t>
            </a:r>
            <a:r>
              <a:rPr sz="1200" spc="-3" dirty="0">
                <a:latin typeface="Arial"/>
                <a:cs typeface="Arial"/>
              </a:rPr>
              <a:t>siapkan. Klik </a:t>
            </a:r>
            <a:r>
              <a:rPr sz="1200" b="1" spc="-3" dirty="0">
                <a:latin typeface="Arial"/>
                <a:cs typeface="Arial"/>
              </a:rPr>
              <a:t>Edit+/- </a:t>
            </a:r>
            <a:r>
              <a:rPr sz="1200" b="1" dirty="0">
                <a:latin typeface="Arial"/>
                <a:cs typeface="Arial"/>
              </a:rPr>
              <a:t>- </a:t>
            </a:r>
            <a:r>
              <a:rPr sz="1200" b="1" spc="-3" dirty="0">
                <a:latin typeface="Arial"/>
                <a:cs typeface="Arial"/>
              </a:rPr>
              <a:t>paste </a:t>
            </a:r>
            <a:r>
              <a:rPr sz="1200" b="1" spc="-7" dirty="0">
                <a:latin typeface="Arial"/>
                <a:cs typeface="Arial"/>
              </a:rPr>
              <a:t>di</a:t>
            </a:r>
            <a:r>
              <a:rPr sz="1200" b="1" spc="82" dirty="0">
                <a:latin typeface="Arial"/>
                <a:cs typeface="Arial"/>
              </a:rPr>
              <a:t> </a:t>
            </a:r>
            <a:r>
              <a:rPr sz="1200" b="1" spc="-3" dirty="0" err="1">
                <a:latin typeface="Arial"/>
                <a:cs typeface="Arial"/>
              </a:rPr>
              <a:t>kolom</a:t>
            </a:r>
            <a:r>
              <a:rPr lang="en-GB" sz="1200" b="1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yang </a:t>
            </a:r>
            <a:r>
              <a:rPr sz="1200" dirty="0">
                <a:latin typeface="Arial"/>
                <a:cs typeface="Arial"/>
              </a:rPr>
              <a:t>sudah </a:t>
            </a:r>
            <a:r>
              <a:rPr sz="1200" spc="-3" dirty="0">
                <a:latin typeface="Arial"/>
                <a:cs typeface="Arial"/>
              </a:rPr>
              <a:t>tersedia.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13685DB1-20E4-43E8-91AC-975AC5DCDC41}"/>
              </a:ext>
            </a:extLst>
          </p:cNvPr>
          <p:cNvSpPr/>
          <p:nvPr/>
        </p:nvSpPr>
        <p:spPr>
          <a:xfrm>
            <a:off x="4184995" y="1277594"/>
            <a:ext cx="4018101" cy="35252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00"/>
          </a:p>
        </p:txBody>
      </p:sp>
    </p:spTree>
    <p:extLst>
      <p:ext uri="{BB962C8B-B14F-4D97-AF65-F5344CB8AC3E}">
        <p14:creationId xmlns:p14="http://schemas.microsoft.com/office/powerpoint/2010/main" val="3780678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17DBFF06-15E0-458F-9E18-6545A77B6386}"/>
              </a:ext>
            </a:extLst>
          </p:cNvPr>
          <p:cNvSpPr txBox="1"/>
          <p:nvPr/>
        </p:nvSpPr>
        <p:spPr>
          <a:xfrm>
            <a:off x="2640176" y="5148489"/>
            <a:ext cx="4144937" cy="193847"/>
          </a:xfrm>
          <a:prstGeom prst="rect">
            <a:avLst/>
          </a:prstGeom>
        </p:spPr>
        <p:txBody>
          <a:bodyPr vert="horz" wrap="square" lIns="0" tIns="9092" rIns="0" bIns="0" rtlCol="0">
            <a:spAutoFit/>
          </a:bodyPr>
          <a:lstStyle/>
          <a:p>
            <a:pPr marL="8659">
              <a:spcBef>
                <a:spcPts val="72"/>
              </a:spcBef>
            </a:pPr>
            <a:r>
              <a:rPr sz="1200" spc="-3" dirty="0">
                <a:latin typeface="Arial"/>
                <a:cs typeface="Arial"/>
              </a:rPr>
              <a:t>Dan hasilnya </a:t>
            </a:r>
            <a:r>
              <a:rPr sz="1200" dirty="0">
                <a:latin typeface="Arial"/>
                <a:cs typeface="Arial"/>
              </a:rPr>
              <a:t>akan </a:t>
            </a:r>
            <a:r>
              <a:rPr sz="1200" spc="-3" dirty="0">
                <a:latin typeface="Arial"/>
                <a:cs typeface="Arial"/>
              </a:rPr>
              <a:t>ditampilkan seperti berikut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ini.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7111E81D-EF8E-4C35-A2B8-94BF98714355}"/>
              </a:ext>
            </a:extLst>
          </p:cNvPr>
          <p:cNvSpPr/>
          <p:nvPr/>
        </p:nvSpPr>
        <p:spPr>
          <a:xfrm>
            <a:off x="2725449" y="1253622"/>
            <a:ext cx="4377716" cy="37822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00"/>
          </a:p>
        </p:txBody>
      </p:sp>
    </p:spTree>
    <p:extLst>
      <p:ext uri="{BB962C8B-B14F-4D97-AF65-F5344CB8AC3E}">
        <p14:creationId xmlns:p14="http://schemas.microsoft.com/office/powerpoint/2010/main" val="3359420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17DBFF06-15E0-458F-9E18-6545A77B6386}"/>
              </a:ext>
            </a:extLst>
          </p:cNvPr>
          <p:cNvSpPr txBox="1"/>
          <p:nvPr/>
        </p:nvSpPr>
        <p:spPr>
          <a:xfrm>
            <a:off x="2640176" y="5148489"/>
            <a:ext cx="4144937" cy="193847"/>
          </a:xfrm>
          <a:prstGeom prst="rect">
            <a:avLst/>
          </a:prstGeom>
        </p:spPr>
        <p:txBody>
          <a:bodyPr vert="horz" wrap="square" lIns="0" tIns="9092" rIns="0" bIns="0" rtlCol="0">
            <a:spAutoFit/>
          </a:bodyPr>
          <a:lstStyle/>
          <a:p>
            <a:pPr marL="8659">
              <a:spcBef>
                <a:spcPts val="72"/>
              </a:spcBef>
            </a:pPr>
            <a:r>
              <a:rPr sz="1200" spc="-3" dirty="0">
                <a:latin typeface="Arial"/>
                <a:cs typeface="Arial"/>
              </a:rPr>
              <a:t>Dan hasilnya </a:t>
            </a:r>
            <a:r>
              <a:rPr sz="1200" dirty="0">
                <a:latin typeface="Arial"/>
                <a:cs typeface="Arial"/>
              </a:rPr>
              <a:t>akan </a:t>
            </a:r>
            <a:r>
              <a:rPr sz="1200" spc="-3" dirty="0">
                <a:latin typeface="Arial"/>
                <a:cs typeface="Arial"/>
              </a:rPr>
              <a:t>ditampilkan seperti berikut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ini.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5A36C1E6-BBA1-4C58-94BC-7E66BC974952}"/>
              </a:ext>
            </a:extLst>
          </p:cNvPr>
          <p:cNvSpPr/>
          <p:nvPr/>
        </p:nvSpPr>
        <p:spPr>
          <a:xfrm>
            <a:off x="3027368" y="1166194"/>
            <a:ext cx="4605884" cy="38431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27"/>
          </a:p>
        </p:txBody>
      </p:sp>
    </p:spTree>
    <p:extLst>
      <p:ext uri="{BB962C8B-B14F-4D97-AF65-F5344CB8AC3E}">
        <p14:creationId xmlns:p14="http://schemas.microsoft.com/office/powerpoint/2010/main" val="1720157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445" y="2284761"/>
            <a:ext cx="3800381" cy="469762"/>
          </a:xfrm>
        </p:spPr>
        <p:txBody>
          <a:bodyPr>
            <a:noAutofit/>
          </a:bodyPr>
          <a:lstStyle/>
          <a:p>
            <a:r>
              <a:rPr lang="en-ID" sz="2800" b="1" spc="-3" dirty="0">
                <a:latin typeface="Arial"/>
                <a:cs typeface="Arial"/>
              </a:rPr>
              <a:t>TERIMAKASIH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465345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3F69F649-9273-413E-B276-DA4B98050B6D}"/>
              </a:ext>
            </a:extLst>
          </p:cNvPr>
          <p:cNvSpPr txBox="1"/>
          <p:nvPr/>
        </p:nvSpPr>
        <p:spPr>
          <a:xfrm>
            <a:off x="518548" y="904811"/>
            <a:ext cx="4955457" cy="2836867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200" b="1" dirty="0">
                <a:latin typeface="Arial"/>
                <a:cs typeface="Arial"/>
              </a:rPr>
              <a:t>Jenis-jenis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Data</a:t>
            </a:r>
            <a:endParaRPr sz="1200" dirty="0">
              <a:latin typeface="Arial"/>
              <a:cs typeface="Arial"/>
            </a:endParaRPr>
          </a:p>
          <a:p>
            <a:pPr marL="12700" marR="8255">
              <a:lnSpc>
                <a:spcPct val="144500"/>
              </a:lnSpc>
            </a:pPr>
            <a:r>
              <a:rPr sz="1200" dirty="0">
                <a:latin typeface="Arial"/>
                <a:cs typeface="Arial"/>
              </a:rPr>
              <a:t>Ada beberapa </a:t>
            </a:r>
            <a:r>
              <a:rPr sz="1200" spc="-5" dirty="0">
                <a:latin typeface="Arial"/>
                <a:cs typeface="Arial"/>
              </a:rPr>
              <a:t>jenis </a:t>
            </a:r>
            <a:r>
              <a:rPr sz="1200" dirty="0">
                <a:latin typeface="Arial"/>
                <a:cs typeface="Arial"/>
              </a:rPr>
              <a:t>data </a:t>
            </a:r>
            <a:r>
              <a:rPr sz="1200" spc="-5" dirty="0">
                <a:latin typeface="Arial"/>
                <a:cs typeface="Arial"/>
              </a:rPr>
              <a:t>yang lazim digunakan dalam analisis empiris, </a:t>
            </a:r>
            <a:r>
              <a:rPr sz="1200" dirty="0">
                <a:latin typeface="Arial"/>
                <a:cs typeface="Arial"/>
              </a:rPr>
              <a:t>antara </a:t>
            </a:r>
            <a:r>
              <a:rPr sz="1200" spc="-5" dirty="0">
                <a:latin typeface="Arial"/>
                <a:cs typeface="Arial"/>
              </a:rPr>
              <a:t>lain adalah  </a:t>
            </a:r>
            <a:r>
              <a:rPr sz="1200" dirty="0">
                <a:latin typeface="Arial"/>
                <a:cs typeface="Arial"/>
              </a:rPr>
              <a:t>sebagai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berikut.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200" spc="-5" dirty="0">
                <a:latin typeface="Arial"/>
                <a:cs typeface="Arial"/>
              </a:rPr>
              <a:t>1.   </a:t>
            </a:r>
            <a:r>
              <a:rPr sz="1200" i="1" spc="-5" dirty="0">
                <a:latin typeface="Arial"/>
                <a:cs typeface="Arial"/>
              </a:rPr>
              <a:t>Time</a:t>
            </a:r>
            <a:r>
              <a:rPr sz="1200" i="1" spc="-95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Series</a:t>
            </a:r>
            <a:endParaRPr sz="1200" dirty="0">
              <a:latin typeface="Arial"/>
              <a:cs typeface="Arial"/>
            </a:endParaRPr>
          </a:p>
          <a:p>
            <a:pPr marL="241300" marR="5080">
              <a:lnSpc>
                <a:spcPct val="143600"/>
              </a:lnSpc>
              <a:spcBef>
                <a:spcPts val="5"/>
              </a:spcBef>
            </a:pPr>
            <a:r>
              <a:rPr sz="1200" dirty="0">
                <a:latin typeface="Arial"/>
                <a:cs typeface="Arial"/>
              </a:rPr>
              <a:t>Merupakan data </a:t>
            </a:r>
            <a:r>
              <a:rPr sz="1200" spc="-5" dirty="0">
                <a:latin typeface="Arial"/>
                <a:cs typeface="Arial"/>
              </a:rPr>
              <a:t>yang disusun </a:t>
            </a:r>
            <a:r>
              <a:rPr sz="1200" dirty="0">
                <a:latin typeface="Arial"/>
                <a:cs typeface="Arial"/>
              </a:rPr>
              <a:t>berdasarkan </a:t>
            </a:r>
            <a:r>
              <a:rPr sz="1200" spc="-5" dirty="0">
                <a:latin typeface="Arial"/>
                <a:cs typeface="Arial"/>
              </a:rPr>
              <a:t>urutan waktu, seperti </a:t>
            </a:r>
            <a:r>
              <a:rPr sz="1200" dirty="0">
                <a:latin typeface="Arial"/>
                <a:cs typeface="Arial"/>
              </a:rPr>
              <a:t>data </a:t>
            </a:r>
            <a:r>
              <a:rPr sz="1200" spc="-5" dirty="0">
                <a:latin typeface="Arial"/>
                <a:cs typeface="Arial"/>
              </a:rPr>
              <a:t>harian, mingguan,  bulanan,</a:t>
            </a:r>
            <a:r>
              <a:rPr sz="1200" spc="1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atau</a:t>
            </a:r>
            <a:r>
              <a:rPr sz="1200" spc="1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tahunan.</a:t>
            </a:r>
            <a:r>
              <a:rPr sz="1200" spc="114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Misalnya</a:t>
            </a:r>
            <a:r>
              <a:rPr sz="1200" spc="1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adalah</a:t>
            </a:r>
            <a:r>
              <a:rPr sz="1200" spc="114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data</a:t>
            </a:r>
            <a:r>
              <a:rPr sz="1200" spc="114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inflasi</a:t>
            </a:r>
            <a:r>
              <a:rPr sz="1200" spc="114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Indonesia</a:t>
            </a:r>
            <a:r>
              <a:rPr sz="1200" spc="1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periode</a:t>
            </a:r>
            <a:r>
              <a:rPr sz="1200" spc="1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bulan</a:t>
            </a:r>
            <a:r>
              <a:rPr sz="1200" spc="114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Januari</a:t>
            </a:r>
            <a:r>
              <a:rPr sz="1200" spc="1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2011</a:t>
            </a:r>
          </a:p>
          <a:p>
            <a:pPr marL="241300">
              <a:lnSpc>
                <a:spcPct val="100000"/>
              </a:lnSpc>
              <a:spcBef>
                <a:spcPts val="575"/>
              </a:spcBef>
            </a:pPr>
            <a:r>
              <a:rPr sz="1200" dirty="0">
                <a:latin typeface="Arial"/>
                <a:cs typeface="Arial"/>
              </a:rPr>
              <a:t>sampai </a:t>
            </a:r>
            <a:r>
              <a:rPr sz="1200" spc="-5" dirty="0">
                <a:latin typeface="Arial"/>
                <a:cs typeface="Arial"/>
              </a:rPr>
              <a:t>dengan Oktober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2011.</a:t>
            </a:r>
            <a:endParaRPr sz="1200" dirty="0">
              <a:latin typeface="Arial"/>
              <a:cs typeface="Arial"/>
            </a:endParaRPr>
          </a:p>
          <a:p>
            <a:pPr marL="227965" algn="ctr">
              <a:lnSpc>
                <a:spcPct val="100000"/>
              </a:lnSpc>
              <a:spcBef>
                <a:spcPts val="565"/>
              </a:spcBef>
            </a:pPr>
            <a:r>
              <a:rPr sz="1200" b="1" spc="-5" dirty="0">
                <a:latin typeface="Arial"/>
                <a:cs typeface="Arial"/>
              </a:rPr>
              <a:t>Tabel</a:t>
            </a:r>
            <a:r>
              <a:rPr sz="1200" b="1" dirty="0">
                <a:latin typeface="Arial"/>
                <a:cs typeface="Arial"/>
              </a:rPr>
              <a:t> 1</a:t>
            </a:r>
            <a:endParaRPr sz="1200" dirty="0">
              <a:latin typeface="Arial"/>
              <a:cs typeface="Arial"/>
            </a:endParaRPr>
          </a:p>
          <a:p>
            <a:pPr marL="226060" algn="ctr">
              <a:lnSpc>
                <a:spcPct val="100000"/>
              </a:lnSpc>
              <a:spcBef>
                <a:spcPts val="575"/>
              </a:spcBef>
            </a:pPr>
            <a:r>
              <a:rPr sz="1200" b="1" spc="-5" dirty="0">
                <a:latin typeface="Arial"/>
                <a:cs typeface="Arial"/>
              </a:rPr>
              <a:t>Data Inflasi Indonesia </a:t>
            </a:r>
            <a:r>
              <a:rPr sz="1200" b="1" dirty="0">
                <a:latin typeface="Arial"/>
                <a:cs typeface="Arial"/>
              </a:rPr>
              <a:t>periode </a:t>
            </a:r>
            <a:r>
              <a:rPr sz="1200" b="1" spc="-5" dirty="0">
                <a:latin typeface="Arial"/>
                <a:cs typeface="Arial"/>
              </a:rPr>
              <a:t>Januari </a:t>
            </a:r>
            <a:r>
              <a:rPr sz="1200" b="1" dirty="0">
                <a:latin typeface="Arial"/>
                <a:cs typeface="Arial"/>
              </a:rPr>
              <a:t>2011 </a:t>
            </a:r>
            <a:r>
              <a:rPr sz="1200" b="1" spc="-5" dirty="0">
                <a:latin typeface="Arial"/>
                <a:cs typeface="Arial"/>
              </a:rPr>
              <a:t>sampai dengan Oktober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2011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3" name="object 5">
            <a:extLst>
              <a:ext uri="{FF2B5EF4-FFF2-40B4-BE49-F238E27FC236}">
                <a16:creationId xmlns:a16="http://schemas.microsoft.com/office/drawing/2014/main" id="{00EA37B9-C2CD-46C5-8137-CE72934DEC61}"/>
              </a:ext>
            </a:extLst>
          </p:cNvPr>
          <p:cNvSpPr txBox="1"/>
          <p:nvPr/>
        </p:nvSpPr>
        <p:spPr>
          <a:xfrm>
            <a:off x="5848820" y="2027243"/>
            <a:ext cx="5968365" cy="1326261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200" spc="-5" dirty="0">
                <a:latin typeface="Arial"/>
                <a:cs typeface="Arial"/>
              </a:rPr>
              <a:t>2. </a:t>
            </a:r>
            <a:r>
              <a:rPr sz="1200" i="1" dirty="0">
                <a:latin typeface="Arial"/>
                <a:cs typeface="Arial"/>
              </a:rPr>
              <a:t>Cross</a:t>
            </a:r>
            <a:r>
              <a:rPr sz="1200" i="1" spc="-30" dirty="0">
                <a:latin typeface="Arial"/>
                <a:cs typeface="Arial"/>
              </a:rPr>
              <a:t> </a:t>
            </a:r>
            <a:r>
              <a:rPr sz="1200" i="1" spc="-5" dirty="0">
                <a:latin typeface="Arial"/>
                <a:cs typeface="Arial"/>
              </a:rPr>
              <a:t>Section</a:t>
            </a:r>
            <a:endParaRPr sz="1200" dirty="0">
              <a:latin typeface="Arial"/>
              <a:cs typeface="Arial"/>
            </a:endParaRPr>
          </a:p>
          <a:p>
            <a:pPr marL="241300" marR="5080">
              <a:lnSpc>
                <a:spcPct val="143600"/>
              </a:lnSpc>
            </a:pPr>
            <a:r>
              <a:rPr sz="1200" dirty="0">
                <a:latin typeface="Arial"/>
                <a:cs typeface="Arial"/>
              </a:rPr>
              <a:t>Merupakan data </a:t>
            </a:r>
            <a:r>
              <a:rPr sz="1200" spc="-5" dirty="0">
                <a:latin typeface="Arial"/>
                <a:cs typeface="Arial"/>
              </a:rPr>
              <a:t>yang </a:t>
            </a:r>
            <a:r>
              <a:rPr sz="1200" dirty="0">
                <a:latin typeface="Arial"/>
                <a:cs typeface="Arial"/>
              </a:rPr>
              <a:t>dikumpulkan pada </a:t>
            </a:r>
            <a:r>
              <a:rPr sz="1200" spc="-5" dirty="0">
                <a:latin typeface="Arial"/>
                <a:cs typeface="Arial"/>
              </a:rPr>
              <a:t>waktu yang </a:t>
            </a:r>
            <a:r>
              <a:rPr sz="1200" dirty="0">
                <a:latin typeface="Arial"/>
                <a:cs typeface="Arial"/>
              </a:rPr>
              <a:t>sama </a:t>
            </a:r>
            <a:r>
              <a:rPr sz="1200" spc="-5" dirty="0">
                <a:latin typeface="Arial"/>
                <a:cs typeface="Arial"/>
              </a:rPr>
              <a:t>dari </a:t>
            </a:r>
            <a:r>
              <a:rPr sz="1200" dirty="0">
                <a:latin typeface="Arial"/>
                <a:cs typeface="Arial"/>
              </a:rPr>
              <a:t>beberapa daerah,  perusahaan, atau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perorangan.</a:t>
            </a:r>
            <a:endParaRPr sz="1200" dirty="0">
              <a:latin typeface="Arial"/>
              <a:cs typeface="Arial"/>
            </a:endParaRPr>
          </a:p>
          <a:p>
            <a:pPr marL="229870" algn="ctr">
              <a:lnSpc>
                <a:spcPct val="100000"/>
              </a:lnSpc>
              <a:spcBef>
                <a:spcPts val="580"/>
              </a:spcBef>
            </a:pPr>
            <a:r>
              <a:rPr sz="1200" b="1" spc="-5" dirty="0">
                <a:latin typeface="Arial"/>
                <a:cs typeface="Arial"/>
              </a:rPr>
              <a:t>Tabel</a:t>
            </a:r>
            <a:r>
              <a:rPr sz="1200" b="1" dirty="0">
                <a:latin typeface="Arial"/>
                <a:cs typeface="Arial"/>
              </a:rPr>
              <a:t> 2</a:t>
            </a:r>
            <a:endParaRPr sz="1200" dirty="0">
              <a:latin typeface="Arial"/>
              <a:cs typeface="Arial"/>
            </a:endParaRPr>
          </a:p>
          <a:p>
            <a:pPr marL="226695" algn="ctr">
              <a:lnSpc>
                <a:spcPct val="100000"/>
              </a:lnSpc>
              <a:spcBef>
                <a:spcPts val="575"/>
              </a:spcBef>
            </a:pPr>
            <a:r>
              <a:rPr sz="1200" b="1" spc="-5" dirty="0">
                <a:latin typeface="Arial"/>
                <a:cs typeface="Arial"/>
              </a:rPr>
              <a:t>Data </a:t>
            </a:r>
            <a:r>
              <a:rPr sz="1200" b="1" dirty="0">
                <a:latin typeface="Arial"/>
                <a:cs typeface="Arial"/>
              </a:rPr>
              <a:t>Pendapatan 10 </a:t>
            </a:r>
            <a:r>
              <a:rPr sz="1200" b="1" spc="-5" dirty="0">
                <a:latin typeface="Arial"/>
                <a:cs typeface="Arial"/>
              </a:rPr>
              <a:t>Pekerja </a:t>
            </a:r>
            <a:r>
              <a:rPr sz="1200" b="1" dirty="0">
                <a:latin typeface="Arial"/>
                <a:cs typeface="Arial"/>
              </a:rPr>
              <a:t>Sektor </a:t>
            </a:r>
            <a:r>
              <a:rPr sz="1200" b="1" spc="-5" dirty="0">
                <a:latin typeface="Arial"/>
                <a:cs typeface="Arial"/>
              </a:rPr>
              <a:t>Industri Jasa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8379F308-6F49-4E4F-839B-4740D9331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800622"/>
              </p:ext>
            </p:extLst>
          </p:nvPr>
        </p:nvGraphicFramePr>
        <p:xfrm>
          <a:off x="2428301" y="3950057"/>
          <a:ext cx="1957070" cy="24645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6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0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471">
                <a:tc>
                  <a:txBody>
                    <a:bodyPr/>
                    <a:lstStyle/>
                    <a:p>
                      <a:pPr marL="25146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Bulan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793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2440" marR="164465" indent="-300355">
                        <a:lnSpc>
                          <a:spcPts val="1330"/>
                        </a:lnSpc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Tingkat</a:t>
                      </a:r>
                      <a:r>
                        <a:rPr sz="12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Inflasi 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(%)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Januari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7.02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11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Februari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6.84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Maret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6.65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April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6.16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Mei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5.98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Juni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5.54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Juli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4.61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Agustus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4.79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September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4.61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Oktober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4.42</a:t>
                      </a:r>
                      <a:endParaRPr sz="1200" dirty="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5" name="object 6">
            <a:extLst>
              <a:ext uri="{FF2B5EF4-FFF2-40B4-BE49-F238E27FC236}">
                <a16:creationId xmlns:a16="http://schemas.microsoft.com/office/drawing/2014/main" id="{6C97F072-02AD-4DAD-81FB-3C1F36923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626662"/>
              </p:ext>
            </p:extLst>
          </p:nvPr>
        </p:nvGraphicFramePr>
        <p:xfrm>
          <a:off x="7994214" y="3816626"/>
          <a:ext cx="1957070" cy="15290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6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90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Responden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793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Pendapatan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(Rupiah)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4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06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6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00</a:t>
                      </a: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654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AF2D34E4-1FAD-4009-AEC3-60C37C6A9C19}"/>
              </a:ext>
            </a:extLst>
          </p:cNvPr>
          <p:cNvSpPr txBox="1"/>
          <p:nvPr/>
        </p:nvSpPr>
        <p:spPr>
          <a:xfrm>
            <a:off x="1026574" y="1359396"/>
            <a:ext cx="8554748" cy="1247422"/>
          </a:xfrm>
          <a:prstGeom prst="rect">
            <a:avLst/>
          </a:prstGeom>
        </p:spPr>
        <p:txBody>
          <a:bodyPr vert="horz" wrap="square" lIns="0" tIns="58449" rIns="0" bIns="0" rtlCol="0">
            <a:spAutoFit/>
          </a:bodyPr>
          <a:lstStyle/>
          <a:p>
            <a:pPr marL="8659" algn="just">
              <a:spcBef>
                <a:spcPts val="460"/>
              </a:spcBef>
            </a:pPr>
            <a:r>
              <a:rPr sz="1200" spc="-3" dirty="0">
                <a:latin typeface="Arial"/>
                <a:cs typeface="Arial"/>
              </a:rPr>
              <a:t>3. Pooled (Panel)</a:t>
            </a:r>
            <a:r>
              <a:rPr sz="1200" spc="-14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Data</a:t>
            </a:r>
            <a:endParaRPr sz="1200" dirty="0">
              <a:latin typeface="Arial"/>
              <a:cs typeface="Arial"/>
            </a:endParaRPr>
          </a:p>
          <a:p>
            <a:pPr marL="164518" marR="3464" algn="just">
              <a:lnSpc>
                <a:spcPct val="143600"/>
              </a:lnSpc>
            </a:pPr>
            <a:r>
              <a:rPr sz="1200" dirty="0">
                <a:latin typeface="Arial"/>
                <a:cs typeface="Arial"/>
              </a:rPr>
              <a:t>Merupakan gabungan </a:t>
            </a:r>
            <a:r>
              <a:rPr sz="1200" spc="-3" dirty="0">
                <a:latin typeface="Arial"/>
                <a:cs typeface="Arial"/>
              </a:rPr>
              <a:t>data time </a:t>
            </a:r>
            <a:r>
              <a:rPr sz="1200" dirty="0">
                <a:latin typeface="Arial"/>
                <a:cs typeface="Arial"/>
              </a:rPr>
              <a:t>series dan data cross </a:t>
            </a:r>
            <a:r>
              <a:rPr sz="1200" spc="-3" dirty="0">
                <a:latin typeface="Arial"/>
                <a:cs typeface="Arial"/>
              </a:rPr>
              <a:t>section. Misalnya, </a:t>
            </a:r>
            <a:r>
              <a:rPr sz="1200" dirty="0">
                <a:latin typeface="Arial"/>
                <a:cs typeface="Arial"/>
              </a:rPr>
              <a:t>data </a:t>
            </a:r>
            <a:r>
              <a:rPr sz="1200" spc="-3" dirty="0">
                <a:latin typeface="Arial"/>
                <a:cs typeface="Arial"/>
              </a:rPr>
              <a:t>mengenai </a:t>
            </a:r>
            <a:r>
              <a:rPr sz="1200" dirty="0">
                <a:latin typeface="Arial"/>
                <a:cs typeface="Arial"/>
              </a:rPr>
              <a:t>2  industri besar di </a:t>
            </a:r>
            <a:r>
              <a:rPr sz="1200" spc="-3" dirty="0">
                <a:latin typeface="Arial"/>
                <a:cs typeface="Arial"/>
              </a:rPr>
              <a:t>Amerika </a:t>
            </a:r>
            <a:r>
              <a:rPr sz="1200" dirty="0">
                <a:latin typeface="Arial"/>
                <a:cs typeface="Arial"/>
              </a:rPr>
              <a:t>Serikat </a:t>
            </a:r>
            <a:r>
              <a:rPr sz="1200" spc="-3" dirty="0">
                <a:latin typeface="Arial"/>
                <a:cs typeface="Arial"/>
              </a:rPr>
              <a:t>yaitu </a:t>
            </a:r>
            <a:r>
              <a:rPr sz="1200" dirty="0">
                <a:latin typeface="Arial"/>
                <a:cs typeface="Arial"/>
              </a:rPr>
              <a:t>GM dan </a:t>
            </a:r>
            <a:r>
              <a:rPr sz="1200" spc="-3" dirty="0">
                <a:latin typeface="Arial"/>
                <a:cs typeface="Arial"/>
              </a:rPr>
              <a:t>Westinghouse </a:t>
            </a:r>
            <a:r>
              <a:rPr sz="1200" dirty="0">
                <a:latin typeface="Arial"/>
                <a:cs typeface="Arial"/>
              </a:rPr>
              <a:t>tahun </a:t>
            </a:r>
            <a:r>
              <a:rPr sz="1200" spc="-3" dirty="0">
                <a:latin typeface="Arial"/>
                <a:cs typeface="Arial"/>
              </a:rPr>
              <a:t>1935 </a:t>
            </a:r>
            <a:r>
              <a:rPr sz="1200" dirty="0">
                <a:latin typeface="Arial"/>
                <a:cs typeface="Arial"/>
              </a:rPr>
              <a:t>sampai </a:t>
            </a:r>
            <a:r>
              <a:rPr sz="1200" spc="-3" dirty="0">
                <a:latin typeface="Arial"/>
                <a:cs typeface="Arial"/>
              </a:rPr>
              <a:t>dengan  1954.</a:t>
            </a:r>
            <a:endParaRPr sz="1200" dirty="0">
              <a:latin typeface="Arial"/>
              <a:cs typeface="Arial"/>
            </a:endParaRPr>
          </a:p>
          <a:p>
            <a:pPr marL="156725" algn="ctr">
              <a:spcBef>
                <a:spcPts val="385"/>
              </a:spcBef>
            </a:pPr>
            <a:r>
              <a:rPr sz="1200" b="1" spc="-3" dirty="0">
                <a:latin typeface="Arial"/>
                <a:cs typeface="Arial"/>
              </a:rPr>
              <a:t>Tabel</a:t>
            </a:r>
            <a:r>
              <a:rPr sz="1200" b="1" dirty="0">
                <a:latin typeface="Arial"/>
                <a:cs typeface="Arial"/>
              </a:rPr>
              <a:t> 3</a:t>
            </a:r>
            <a:endParaRPr sz="1200" dirty="0">
              <a:latin typeface="Arial"/>
              <a:cs typeface="Arial"/>
            </a:endParaRPr>
          </a:p>
          <a:p>
            <a:pPr marL="153695" algn="ctr">
              <a:spcBef>
                <a:spcPts val="392"/>
              </a:spcBef>
            </a:pPr>
            <a:r>
              <a:rPr sz="1200" b="1" spc="-3" dirty="0">
                <a:latin typeface="Arial"/>
                <a:cs typeface="Arial"/>
              </a:rPr>
              <a:t>Data </a:t>
            </a:r>
            <a:r>
              <a:rPr sz="1200" b="1" dirty="0">
                <a:latin typeface="Arial"/>
                <a:cs typeface="Arial"/>
              </a:rPr>
              <a:t>Panel 2 </a:t>
            </a:r>
            <a:r>
              <a:rPr sz="1200" b="1" spc="-3" dirty="0">
                <a:latin typeface="Arial"/>
                <a:cs typeface="Arial"/>
              </a:rPr>
              <a:t>Industri Besar </a:t>
            </a:r>
            <a:r>
              <a:rPr sz="1200" b="1" dirty="0">
                <a:latin typeface="Arial"/>
                <a:cs typeface="Arial"/>
              </a:rPr>
              <a:t>di </a:t>
            </a:r>
            <a:r>
              <a:rPr sz="1200" b="1" spc="-3" dirty="0">
                <a:latin typeface="Arial"/>
                <a:cs typeface="Arial"/>
              </a:rPr>
              <a:t>Amerika Serikat (GM </a:t>
            </a:r>
            <a:r>
              <a:rPr sz="1200" b="1" dirty="0">
                <a:latin typeface="Arial"/>
                <a:cs typeface="Arial"/>
              </a:rPr>
              <a:t>dan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3" dirty="0">
                <a:latin typeface="Arial"/>
                <a:cs typeface="Arial"/>
              </a:rPr>
              <a:t>Westinghouse)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EACE8391-A161-4E8B-9BBD-5AA5FF177143}"/>
              </a:ext>
            </a:extLst>
          </p:cNvPr>
          <p:cNvGraphicFramePr>
            <a:graphicFrameLocks noGrp="1"/>
          </p:cNvGraphicFramePr>
          <p:nvPr/>
        </p:nvGraphicFramePr>
        <p:xfrm>
          <a:off x="4028216" y="2800020"/>
          <a:ext cx="4068862" cy="3570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0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2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4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2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5081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Observasi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GM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WEST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0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F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F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78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042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61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25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87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35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92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18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5081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13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18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23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43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28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26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4216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51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48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36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44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43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4042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53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84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79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91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5082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40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39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92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53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86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4042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26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55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45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49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4042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00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20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55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32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82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5081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07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54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391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4302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58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58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24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58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30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58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71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58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58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58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4043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04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41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77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90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93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7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4042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54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4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86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5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93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26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68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88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.5</a:t>
                      </a:r>
                      <a:endParaRPr sz="1000" dirty="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870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271BFC00-6ACE-4989-ABC0-8E8A7181D748}"/>
              </a:ext>
            </a:extLst>
          </p:cNvPr>
          <p:cNvSpPr txBox="1"/>
          <p:nvPr/>
        </p:nvSpPr>
        <p:spPr>
          <a:xfrm>
            <a:off x="778330" y="1166194"/>
            <a:ext cx="10635339" cy="5306010"/>
          </a:xfrm>
          <a:prstGeom prst="rect">
            <a:avLst/>
          </a:prstGeom>
        </p:spPr>
        <p:txBody>
          <a:bodyPr vert="horz" wrap="square" lIns="0" tIns="59315" rIns="0" bIns="0" rtlCol="0">
            <a:spAutoFit/>
          </a:bodyPr>
          <a:lstStyle/>
          <a:p>
            <a:pPr marL="8659" algn="just">
              <a:spcBef>
                <a:spcPts val="467"/>
              </a:spcBef>
            </a:pPr>
            <a:r>
              <a:rPr sz="1200" b="1" dirty="0">
                <a:latin typeface="Arial"/>
                <a:cs typeface="Arial"/>
              </a:rPr>
              <a:t>Mengenal </a:t>
            </a:r>
            <a:r>
              <a:rPr sz="1200" b="1" spc="-3" dirty="0">
                <a:latin typeface="Arial"/>
                <a:cs typeface="Arial"/>
              </a:rPr>
              <a:t>Program EViews</a:t>
            </a:r>
            <a:endParaRPr sz="1200" dirty="0">
              <a:latin typeface="Arial"/>
              <a:cs typeface="Arial"/>
            </a:endParaRPr>
          </a:p>
          <a:p>
            <a:pPr marL="8659" marR="5195" indent="311286" algn="just">
              <a:lnSpc>
                <a:spcPct val="143600"/>
              </a:lnSpc>
              <a:spcBef>
                <a:spcPts val="10"/>
              </a:spcBef>
            </a:pPr>
            <a:r>
              <a:rPr sz="1200" spc="-3" dirty="0">
                <a:latin typeface="Arial"/>
                <a:cs typeface="Arial"/>
              </a:rPr>
              <a:t>EViews </a:t>
            </a:r>
            <a:r>
              <a:rPr sz="1200" dirty="0">
                <a:latin typeface="Arial"/>
                <a:cs typeface="Arial"/>
              </a:rPr>
              <a:t>merupakan </a:t>
            </a:r>
            <a:r>
              <a:rPr sz="1200" spc="-3" dirty="0">
                <a:latin typeface="Arial"/>
                <a:cs typeface="Arial"/>
              </a:rPr>
              <a:t>program yang disajikan untuk analisis statistika </a:t>
            </a:r>
            <a:r>
              <a:rPr sz="1200" dirty="0">
                <a:latin typeface="Arial"/>
                <a:cs typeface="Arial"/>
              </a:rPr>
              <a:t>dan </a:t>
            </a:r>
            <a:r>
              <a:rPr sz="1200" spc="-3" dirty="0">
                <a:latin typeface="Arial"/>
                <a:cs typeface="Arial"/>
              </a:rPr>
              <a:t>ekonometrika.  EViews menyajikan perangkat analisis </a:t>
            </a:r>
            <a:r>
              <a:rPr sz="1200" dirty="0">
                <a:latin typeface="Arial"/>
                <a:cs typeface="Arial"/>
              </a:rPr>
              <a:t>data, </a:t>
            </a:r>
            <a:r>
              <a:rPr sz="1200" spc="-3" dirty="0">
                <a:latin typeface="Arial"/>
                <a:cs typeface="Arial"/>
              </a:rPr>
              <a:t>regresi, </a:t>
            </a:r>
            <a:r>
              <a:rPr sz="1200" dirty="0">
                <a:latin typeface="Arial"/>
                <a:cs typeface="Arial"/>
              </a:rPr>
              <a:t>dan peramalan (</a:t>
            </a:r>
            <a:r>
              <a:rPr sz="1200" i="1" dirty="0">
                <a:latin typeface="Arial"/>
                <a:cs typeface="Arial"/>
              </a:rPr>
              <a:t>forecasting</a:t>
            </a:r>
            <a:r>
              <a:rPr sz="1200" dirty="0">
                <a:latin typeface="Arial"/>
                <a:cs typeface="Arial"/>
              </a:rPr>
              <a:t>). </a:t>
            </a:r>
            <a:r>
              <a:rPr sz="1200" spc="-3" dirty="0">
                <a:latin typeface="Arial"/>
                <a:cs typeface="Arial"/>
              </a:rPr>
              <a:t>EViews  dapat digunakan untuk analisis </a:t>
            </a:r>
            <a:r>
              <a:rPr sz="1200" dirty="0">
                <a:latin typeface="Arial"/>
                <a:cs typeface="Arial"/>
              </a:rPr>
              <a:t>dan </a:t>
            </a:r>
            <a:r>
              <a:rPr sz="1200" spc="-3" dirty="0">
                <a:latin typeface="Arial"/>
                <a:cs typeface="Arial"/>
              </a:rPr>
              <a:t>evaluasi </a:t>
            </a:r>
            <a:r>
              <a:rPr sz="1200" dirty="0">
                <a:latin typeface="Arial"/>
                <a:cs typeface="Arial"/>
              </a:rPr>
              <a:t>data </a:t>
            </a:r>
            <a:r>
              <a:rPr sz="1200" spc="-3" dirty="0">
                <a:latin typeface="Arial"/>
                <a:cs typeface="Arial"/>
              </a:rPr>
              <a:t>ilmiah, analisis keuangan, peramalan  makroekonomi, simulasi, peramalan penjualan, dan analisis</a:t>
            </a:r>
            <a:r>
              <a:rPr sz="1200" spc="24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biaya.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 dirty="0">
              <a:latin typeface="Arial"/>
              <a:cs typeface="Arial"/>
            </a:endParaRPr>
          </a:p>
          <a:p>
            <a:pPr>
              <a:spcBef>
                <a:spcPts val="37"/>
              </a:spcBef>
            </a:pPr>
            <a:endParaRPr sz="1200" dirty="0">
              <a:latin typeface="Arial"/>
              <a:cs typeface="Arial"/>
            </a:endParaRPr>
          </a:p>
          <a:p>
            <a:pPr marL="8659" algn="just"/>
            <a:r>
              <a:rPr sz="1200" b="1" spc="-3" dirty="0">
                <a:latin typeface="Arial"/>
                <a:cs typeface="Arial"/>
              </a:rPr>
              <a:t>Membuat </a:t>
            </a:r>
            <a:r>
              <a:rPr sz="1200" b="1" dirty="0">
                <a:latin typeface="Arial"/>
                <a:cs typeface="Arial"/>
              </a:rPr>
              <a:t>dan </a:t>
            </a:r>
            <a:r>
              <a:rPr sz="1200" b="1" spc="-3" dirty="0">
                <a:latin typeface="Arial"/>
                <a:cs typeface="Arial"/>
              </a:rPr>
              <a:t>Menyimpan Workfile</a:t>
            </a:r>
            <a:endParaRPr sz="1200" dirty="0">
              <a:latin typeface="Arial"/>
              <a:cs typeface="Arial"/>
            </a:endParaRPr>
          </a:p>
          <a:p>
            <a:pPr marL="8659" marR="4329" algn="just">
              <a:lnSpc>
                <a:spcPct val="143800"/>
              </a:lnSpc>
              <a:spcBef>
                <a:spcPts val="7"/>
              </a:spcBef>
            </a:pPr>
            <a:r>
              <a:rPr sz="1200" spc="-3" dirty="0">
                <a:latin typeface="Arial"/>
                <a:cs typeface="Arial"/>
              </a:rPr>
              <a:t>Data yang </a:t>
            </a:r>
            <a:r>
              <a:rPr sz="1200" dirty="0">
                <a:latin typeface="Arial"/>
                <a:cs typeface="Arial"/>
              </a:rPr>
              <a:t>akan </a:t>
            </a:r>
            <a:r>
              <a:rPr sz="1200" spc="-3" dirty="0">
                <a:latin typeface="Arial"/>
                <a:cs typeface="Arial"/>
              </a:rPr>
              <a:t>diolah </a:t>
            </a:r>
            <a:r>
              <a:rPr sz="1200" dirty="0">
                <a:latin typeface="Arial"/>
                <a:cs typeface="Arial"/>
              </a:rPr>
              <a:t>dengan </a:t>
            </a:r>
            <a:r>
              <a:rPr sz="1200" spc="-3" dirty="0">
                <a:latin typeface="Arial"/>
                <a:cs typeface="Arial"/>
              </a:rPr>
              <a:t>menggunakan EViews </a:t>
            </a:r>
            <a:r>
              <a:rPr sz="1200" dirty="0">
                <a:latin typeface="Arial"/>
                <a:cs typeface="Arial"/>
              </a:rPr>
              <a:t>harus tersaji </a:t>
            </a:r>
            <a:r>
              <a:rPr sz="1200" spc="-3" dirty="0">
                <a:latin typeface="Arial"/>
                <a:cs typeface="Arial"/>
              </a:rPr>
              <a:t>dalam </a:t>
            </a:r>
            <a:r>
              <a:rPr sz="1200" dirty="0">
                <a:latin typeface="Arial"/>
                <a:cs typeface="Arial"/>
              </a:rPr>
              <a:t>format </a:t>
            </a:r>
            <a:r>
              <a:rPr sz="1200" spc="-3" dirty="0">
                <a:latin typeface="Arial"/>
                <a:cs typeface="Arial"/>
              </a:rPr>
              <a:t>Excel  </a:t>
            </a:r>
            <a:r>
              <a:rPr sz="1200" i="1" dirty="0">
                <a:latin typeface="Arial"/>
                <a:cs typeface="Arial"/>
              </a:rPr>
              <a:t>spreadsheet</a:t>
            </a:r>
            <a:r>
              <a:rPr sz="1200" dirty="0">
                <a:latin typeface="Arial"/>
                <a:cs typeface="Arial"/>
              </a:rPr>
              <a:t>. Berikut </a:t>
            </a:r>
            <a:r>
              <a:rPr sz="1200" spc="-3" dirty="0">
                <a:latin typeface="Arial"/>
                <a:cs typeface="Arial"/>
              </a:rPr>
              <a:t>adalah </a:t>
            </a:r>
            <a:r>
              <a:rPr sz="1200" dirty="0">
                <a:latin typeface="Arial"/>
                <a:cs typeface="Arial"/>
              </a:rPr>
              <a:t>beberapa </a:t>
            </a:r>
            <a:r>
              <a:rPr sz="1200" spc="-3" dirty="0">
                <a:latin typeface="Arial"/>
                <a:cs typeface="Arial"/>
              </a:rPr>
              <a:t>hal yang </a:t>
            </a:r>
            <a:r>
              <a:rPr sz="1200" dirty="0">
                <a:latin typeface="Arial"/>
                <a:cs typeface="Arial"/>
              </a:rPr>
              <a:t>harus </a:t>
            </a:r>
            <a:r>
              <a:rPr sz="1200" spc="-3" dirty="0">
                <a:latin typeface="Arial"/>
                <a:cs typeface="Arial"/>
              </a:rPr>
              <a:t>diingat sebelum </a:t>
            </a:r>
            <a:r>
              <a:rPr sz="1200" dirty="0">
                <a:latin typeface="Arial"/>
                <a:cs typeface="Arial"/>
              </a:rPr>
              <a:t>membuat </a:t>
            </a:r>
            <a:r>
              <a:rPr sz="1200" i="1" spc="-3" dirty="0">
                <a:latin typeface="Arial"/>
                <a:cs typeface="Arial"/>
              </a:rPr>
              <a:t>workfile </a:t>
            </a:r>
            <a:r>
              <a:rPr sz="1200" spc="-3" dirty="0">
                <a:latin typeface="Arial"/>
                <a:cs typeface="Arial"/>
              </a:rPr>
              <a:t>dalam  bentuk</a:t>
            </a:r>
            <a:r>
              <a:rPr sz="1200" spc="7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EViews.</a:t>
            </a:r>
            <a:endParaRPr sz="1200" dirty="0">
              <a:latin typeface="Arial"/>
              <a:cs typeface="Arial"/>
            </a:endParaRPr>
          </a:p>
          <a:p>
            <a:pPr marL="319945" indent="-155859" algn="just">
              <a:spcBef>
                <a:spcPts val="392"/>
              </a:spcBef>
              <a:buAutoNum type="arabicPeriod"/>
              <a:tabLst>
                <a:tab pos="320378" algn="l"/>
              </a:tabLst>
            </a:pPr>
            <a:r>
              <a:rPr sz="1200" spc="-3" dirty="0">
                <a:latin typeface="Arial"/>
                <a:cs typeface="Arial"/>
              </a:rPr>
              <a:t>Letak </a:t>
            </a:r>
            <a:r>
              <a:rPr sz="1200" dirty="0">
                <a:latin typeface="Arial"/>
                <a:cs typeface="Arial"/>
              </a:rPr>
              <a:t>file </a:t>
            </a:r>
            <a:r>
              <a:rPr sz="1200" spc="-3" dirty="0">
                <a:latin typeface="Arial"/>
                <a:cs typeface="Arial"/>
              </a:rPr>
              <a:t>yang akan diolah. Misalnya, dari </a:t>
            </a:r>
            <a:r>
              <a:rPr sz="1200" spc="-20" dirty="0">
                <a:latin typeface="Arial"/>
                <a:cs typeface="Arial"/>
              </a:rPr>
              <a:t>„Drive </a:t>
            </a:r>
            <a:r>
              <a:rPr sz="1200" spc="-3" dirty="0">
                <a:latin typeface="Arial"/>
                <a:cs typeface="Arial"/>
              </a:rPr>
              <a:t>C: </a:t>
            </a:r>
            <a:r>
              <a:rPr sz="1200" spc="-7" dirty="0">
                <a:latin typeface="Arial"/>
                <a:cs typeface="Arial"/>
              </a:rPr>
              <a:t>My</a:t>
            </a:r>
            <a:r>
              <a:rPr sz="1200" spc="58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Documents”.</a:t>
            </a:r>
            <a:endParaRPr sz="1200" dirty="0">
              <a:latin typeface="Arial"/>
              <a:cs typeface="Arial"/>
            </a:endParaRPr>
          </a:p>
          <a:p>
            <a:pPr marL="319945" marR="3464" indent="-155859" algn="just">
              <a:lnSpc>
                <a:spcPct val="143600"/>
              </a:lnSpc>
              <a:buAutoNum type="arabicPeriod"/>
              <a:tabLst>
                <a:tab pos="320378" algn="l"/>
              </a:tabLst>
            </a:pPr>
            <a:r>
              <a:rPr sz="1200" spc="-3" dirty="0">
                <a:latin typeface="Arial"/>
                <a:cs typeface="Arial"/>
              </a:rPr>
              <a:t>Jenis </a:t>
            </a:r>
            <a:r>
              <a:rPr sz="1200" dirty="0">
                <a:latin typeface="Arial"/>
                <a:cs typeface="Arial"/>
              </a:rPr>
              <a:t>data </a:t>
            </a:r>
            <a:r>
              <a:rPr sz="1200" spc="-3" dirty="0">
                <a:latin typeface="Arial"/>
                <a:cs typeface="Arial"/>
              </a:rPr>
              <a:t>time series, </a:t>
            </a:r>
            <a:r>
              <a:rPr sz="1200" dirty="0">
                <a:latin typeface="Arial"/>
                <a:cs typeface="Arial"/>
              </a:rPr>
              <a:t>apakah data </a:t>
            </a:r>
            <a:r>
              <a:rPr sz="1200" spc="-3" dirty="0">
                <a:latin typeface="Arial"/>
                <a:cs typeface="Arial"/>
              </a:rPr>
              <a:t>tersebut </a:t>
            </a:r>
            <a:r>
              <a:rPr sz="1200" spc="-7" dirty="0">
                <a:latin typeface="Arial"/>
                <a:cs typeface="Arial"/>
              </a:rPr>
              <a:t>data </a:t>
            </a:r>
            <a:r>
              <a:rPr sz="1200" dirty="0">
                <a:latin typeface="Arial"/>
                <a:cs typeface="Arial"/>
              </a:rPr>
              <a:t>tahunan (</a:t>
            </a:r>
            <a:r>
              <a:rPr sz="1200" i="1" dirty="0">
                <a:latin typeface="Arial"/>
                <a:cs typeface="Arial"/>
              </a:rPr>
              <a:t>annual</a:t>
            </a:r>
            <a:r>
              <a:rPr sz="1200" dirty="0">
                <a:latin typeface="Arial"/>
                <a:cs typeface="Arial"/>
              </a:rPr>
              <a:t>), semesteran (</a:t>
            </a:r>
            <a:r>
              <a:rPr sz="1200" i="1" dirty="0">
                <a:latin typeface="Arial"/>
                <a:cs typeface="Arial"/>
              </a:rPr>
              <a:t>semi-  </a:t>
            </a:r>
            <a:r>
              <a:rPr sz="1200" i="1" spc="-3" dirty="0">
                <a:latin typeface="Arial"/>
                <a:cs typeface="Arial"/>
              </a:rPr>
              <a:t>annual</a:t>
            </a:r>
            <a:r>
              <a:rPr sz="1200" spc="-3" dirty="0">
                <a:latin typeface="Arial"/>
                <a:cs typeface="Arial"/>
              </a:rPr>
              <a:t>), triwulanan </a:t>
            </a:r>
            <a:r>
              <a:rPr sz="1200" dirty="0">
                <a:latin typeface="Arial"/>
                <a:cs typeface="Arial"/>
              </a:rPr>
              <a:t>(</a:t>
            </a:r>
            <a:r>
              <a:rPr sz="1200" i="1" dirty="0">
                <a:latin typeface="Arial"/>
                <a:cs typeface="Arial"/>
              </a:rPr>
              <a:t>quarterly</a:t>
            </a:r>
            <a:r>
              <a:rPr sz="1200" dirty="0">
                <a:latin typeface="Arial"/>
                <a:cs typeface="Arial"/>
              </a:rPr>
              <a:t>), </a:t>
            </a:r>
            <a:r>
              <a:rPr sz="1200" spc="-3" dirty="0">
                <a:latin typeface="Arial"/>
                <a:cs typeface="Arial"/>
              </a:rPr>
              <a:t>bulanan (</a:t>
            </a:r>
            <a:r>
              <a:rPr sz="1200" i="1" spc="-3" dirty="0">
                <a:latin typeface="Arial"/>
                <a:cs typeface="Arial"/>
              </a:rPr>
              <a:t>monthly</a:t>
            </a:r>
            <a:r>
              <a:rPr sz="1200" spc="-3" dirty="0">
                <a:latin typeface="Arial"/>
                <a:cs typeface="Arial"/>
              </a:rPr>
              <a:t>), </a:t>
            </a:r>
            <a:r>
              <a:rPr sz="1200" dirty="0">
                <a:latin typeface="Arial"/>
                <a:cs typeface="Arial"/>
              </a:rPr>
              <a:t>mingguan </a:t>
            </a:r>
            <a:r>
              <a:rPr sz="1200" spc="-3" dirty="0">
                <a:latin typeface="Arial"/>
                <a:cs typeface="Arial"/>
              </a:rPr>
              <a:t>(</a:t>
            </a:r>
            <a:r>
              <a:rPr sz="1200" i="1" spc="-3" dirty="0">
                <a:latin typeface="Arial"/>
                <a:cs typeface="Arial"/>
              </a:rPr>
              <a:t>weekly</a:t>
            </a:r>
            <a:r>
              <a:rPr sz="1200" spc="-3" dirty="0">
                <a:latin typeface="Arial"/>
                <a:cs typeface="Arial"/>
              </a:rPr>
              <a:t>), </a:t>
            </a:r>
            <a:r>
              <a:rPr sz="1200" dirty="0">
                <a:latin typeface="Arial"/>
                <a:cs typeface="Arial"/>
              </a:rPr>
              <a:t>atau </a:t>
            </a:r>
            <a:r>
              <a:rPr sz="1200" spc="-3" dirty="0">
                <a:latin typeface="Arial"/>
                <a:cs typeface="Arial"/>
              </a:rPr>
              <a:t>irregular  (time </a:t>
            </a:r>
            <a:r>
              <a:rPr sz="1200" dirty="0">
                <a:latin typeface="Arial"/>
                <a:cs typeface="Arial"/>
              </a:rPr>
              <a:t>series bukan </a:t>
            </a:r>
            <a:r>
              <a:rPr sz="1200" spc="-3" dirty="0">
                <a:latin typeface="Arial"/>
                <a:cs typeface="Arial"/>
              </a:rPr>
              <a:t>berdasarkan hitungan kalender). Misalnya, </a:t>
            </a:r>
            <a:r>
              <a:rPr sz="1200" dirty="0">
                <a:latin typeface="Arial"/>
                <a:cs typeface="Arial"/>
              </a:rPr>
              <a:t>data </a:t>
            </a:r>
            <a:r>
              <a:rPr sz="1200" spc="-3" dirty="0">
                <a:latin typeface="Arial"/>
                <a:cs typeface="Arial"/>
              </a:rPr>
              <a:t>yang</a:t>
            </a:r>
            <a:r>
              <a:rPr sz="1200" spc="173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digunakan</a:t>
            </a:r>
            <a:endParaRPr sz="1200" dirty="0">
              <a:latin typeface="Arial"/>
              <a:cs typeface="Arial"/>
            </a:endParaRPr>
          </a:p>
          <a:p>
            <a:pPr marL="319945" algn="just">
              <a:spcBef>
                <a:spcPts val="402"/>
              </a:spcBef>
            </a:pPr>
            <a:r>
              <a:rPr sz="1200" spc="-3" dirty="0">
                <a:latin typeface="Arial"/>
                <a:cs typeface="Arial"/>
              </a:rPr>
              <a:t>dalam contoh ini adalah </a:t>
            </a:r>
            <a:r>
              <a:rPr sz="1200" dirty="0">
                <a:latin typeface="Arial"/>
                <a:cs typeface="Arial"/>
              </a:rPr>
              <a:t>berupa </a:t>
            </a:r>
            <a:r>
              <a:rPr sz="1200" spc="-3" dirty="0">
                <a:latin typeface="Arial"/>
                <a:cs typeface="Arial"/>
              </a:rPr>
              <a:t>data</a:t>
            </a:r>
            <a:r>
              <a:rPr sz="1200" spc="7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bulanan.</a:t>
            </a:r>
            <a:endParaRPr sz="1200" dirty="0">
              <a:latin typeface="Arial"/>
              <a:cs typeface="Arial"/>
            </a:endParaRPr>
          </a:p>
          <a:p>
            <a:pPr marL="319945" marR="6494" indent="-155859">
              <a:lnSpc>
                <a:spcPct val="143600"/>
              </a:lnSpc>
              <a:buAutoNum type="arabicPeriod" startAt="3"/>
              <a:tabLst>
                <a:tab pos="320378" algn="l"/>
              </a:tabLst>
            </a:pPr>
            <a:r>
              <a:rPr sz="1200" dirty="0">
                <a:latin typeface="Arial"/>
                <a:cs typeface="Arial"/>
              </a:rPr>
              <a:t>Periode data, </a:t>
            </a:r>
            <a:r>
              <a:rPr sz="1200" spc="-3" dirty="0">
                <a:latin typeface="Arial"/>
                <a:cs typeface="Arial"/>
              </a:rPr>
              <a:t>pertengahan </a:t>
            </a:r>
            <a:r>
              <a:rPr sz="1200" dirty="0">
                <a:latin typeface="Arial"/>
                <a:cs typeface="Arial"/>
              </a:rPr>
              <a:t>tahun </a:t>
            </a:r>
            <a:r>
              <a:rPr sz="1200" spc="-3" dirty="0">
                <a:latin typeface="Arial"/>
                <a:cs typeface="Arial"/>
              </a:rPr>
              <a:t>(periode). Misalnya, dimulai </a:t>
            </a:r>
            <a:r>
              <a:rPr sz="1200" dirty="0">
                <a:latin typeface="Arial"/>
                <a:cs typeface="Arial"/>
              </a:rPr>
              <a:t>dari tahun </a:t>
            </a:r>
            <a:r>
              <a:rPr sz="1200" spc="-3" dirty="0">
                <a:latin typeface="Arial"/>
                <a:cs typeface="Arial"/>
              </a:rPr>
              <a:t>Juli </a:t>
            </a:r>
            <a:r>
              <a:rPr sz="1200" dirty="0">
                <a:latin typeface="Arial"/>
                <a:cs typeface="Arial"/>
              </a:rPr>
              <a:t>2005  sampai </a:t>
            </a:r>
            <a:r>
              <a:rPr sz="1200" spc="-3" dirty="0">
                <a:latin typeface="Arial"/>
                <a:cs typeface="Arial"/>
              </a:rPr>
              <a:t>dengan Oktober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2011.</a:t>
            </a:r>
            <a:endParaRPr sz="1200" dirty="0">
              <a:latin typeface="Arial"/>
              <a:cs typeface="Arial"/>
            </a:endParaRPr>
          </a:p>
          <a:p>
            <a:pPr marL="319945" marR="6494" indent="-155859">
              <a:lnSpc>
                <a:spcPct val="143600"/>
              </a:lnSpc>
              <a:spcBef>
                <a:spcPts val="3"/>
              </a:spcBef>
              <a:buFont typeface="Arial"/>
              <a:buAutoNum type="arabicPeriod" startAt="3"/>
              <a:tabLst>
                <a:tab pos="320378" algn="l"/>
              </a:tabLst>
            </a:pPr>
            <a:r>
              <a:rPr sz="1200" i="1" spc="-3" dirty="0">
                <a:latin typeface="Arial"/>
                <a:cs typeface="Arial"/>
              </a:rPr>
              <a:t>Cell </a:t>
            </a:r>
            <a:r>
              <a:rPr sz="1200" dirty="0">
                <a:latin typeface="Arial"/>
                <a:cs typeface="Arial"/>
              </a:rPr>
              <a:t>data pertama </a:t>
            </a:r>
            <a:r>
              <a:rPr sz="1200" spc="-3" dirty="0">
                <a:latin typeface="Arial"/>
                <a:cs typeface="Arial"/>
              </a:rPr>
              <a:t>variable yang </a:t>
            </a:r>
            <a:r>
              <a:rPr sz="1200" dirty="0">
                <a:latin typeface="Arial"/>
                <a:cs typeface="Arial"/>
              </a:rPr>
              <a:t>berada pada kolom </a:t>
            </a:r>
            <a:r>
              <a:rPr sz="1200" spc="-3" dirty="0">
                <a:latin typeface="Arial"/>
                <a:cs typeface="Arial"/>
              </a:rPr>
              <a:t>Excel </a:t>
            </a:r>
            <a:r>
              <a:rPr sz="1200" dirty="0">
                <a:latin typeface="Arial"/>
                <a:cs typeface="Arial"/>
              </a:rPr>
              <a:t>abjad </a:t>
            </a:r>
            <a:r>
              <a:rPr sz="1200" spc="-3" dirty="0">
                <a:latin typeface="Arial"/>
                <a:cs typeface="Arial"/>
              </a:rPr>
              <a:t>paling kecil. Misalnya,  data pertama pada contoh ini berada pada Cell B2 untuk variable</a:t>
            </a:r>
            <a:r>
              <a:rPr sz="1200" spc="27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“Inflasi”.</a:t>
            </a:r>
            <a:endParaRPr sz="1200" dirty="0">
              <a:latin typeface="Arial"/>
              <a:cs typeface="Arial"/>
            </a:endParaRPr>
          </a:p>
          <a:p>
            <a:pPr marL="319945" indent="-155859">
              <a:spcBef>
                <a:spcPts val="392"/>
              </a:spcBef>
              <a:buAutoNum type="arabicPeriod" startAt="3"/>
              <a:tabLst>
                <a:tab pos="320378" algn="l"/>
              </a:tabLst>
            </a:pPr>
            <a:r>
              <a:rPr sz="1200" spc="-3" dirty="0">
                <a:latin typeface="Arial"/>
                <a:cs typeface="Arial"/>
              </a:rPr>
              <a:t>Nama “Sheet” data yang akan diolah. Misalnya, pada </a:t>
            </a:r>
            <a:r>
              <a:rPr sz="1200" dirty="0">
                <a:latin typeface="Arial"/>
                <a:cs typeface="Arial"/>
              </a:rPr>
              <a:t>contoh </a:t>
            </a:r>
            <a:r>
              <a:rPr sz="1200" spc="-3" dirty="0">
                <a:latin typeface="Arial"/>
                <a:cs typeface="Arial"/>
              </a:rPr>
              <a:t>ini berada </a:t>
            </a:r>
            <a:r>
              <a:rPr sz="1200" spc="-7" dirty="0">
                <a:latin typeface="Arial"/>
                <a:cs typeface="Arial"/>
              </a:rPr>
              <a:t>pada </a:t>
            </a:r>
            <a:r>
              <a:rPr sz="1200" spc="-3" dirty="0">
                <a:latin typeface="Arial"/>
                <a:cs typeface="Arial"/>
              </a:rPr>
              <a:t>“Sheet</a:t>
            </a:r>
            <a:r>
              <a:rPr sz="1200" spc="68" dirty="0">
                <a:latin typeface="Arial"/>
                <a:cs typeface="Arial"/>
              </a:rPr>
              <a:t> </a:t>
            </a:r>
            <a:r>
              <a:rPr sz="1200" spc="-7" dirty="0">
                <a:latin typeface="Arial"/>
                <a:cs typeface="Arial"/>
              </a:rPr>
              <a:t>2”.</a:t>
            </a:r>
            <a:endParaRPr sz="1200" dirty="0">
              <a:latin typeface="Arial"/>
              <a:cs typeface="Arial"/>
            </a:endParaRPr>
          </a:p>
          <a:p>
            <a:pPr marL="319945" marR="6927" indent="-155859">
              <a:lnSpc>
                <a:spcPct val="143600"/>
              </a:lnSpc>
              <a:buAutoNum type="arabicPeriod" startAt="3"/>
              <a:tabLst>
                <a:tab pos="320378" algn="l"/>
              </a:tabLst>
            </a:pPr>
            <a:r>
              <a:rPr sz="1200" dirty="0">
                <a:latin typeface="Arial"/>
                <a:cs typeface="Arial"/>
              </a:rPr>
              <a:t>Nama atau </a:t>
            </a:r>
            <a:r>
              <a:rPr sz="1200" spc="-3" dirty="0">
                <a:latin typeface="Arial"/>
                <a:cs typeface="Arial"/>
              </a:rPr>
              <a:t>jumlah variable yang akan diolah. Misalnya, variable yang </a:t>
            </a:r>
            <a:r>
              <a:rPr sz="1200" dirty="0">
                <a:latin typeface="Arial"/>
                <a:cs typeface="Arial"/>
              </a:rPr>
              <a:t>digunakan </a:t>
            </a:r>
            <a:r>
              <a:rPr sz="1200" spc="-3" dirty="0">
                <a:latin typeface="Arial"/>
                <a:cs typeface="Arial"/>
              </a:rPr>
              <a:t>dalam  </a:t>
            </a:r>
            <a:r>
              <a:rPr sz="1200" dirty="0">
                <a:latin typeface="Arial"/>
                <a:cs typeface="Arial"/>
              </a:rPr>
              <a:t>contoh </a:t>
            </a:r>
            <a:r>
              <a:rPr sz="1200" spc="-3" dirty="0">
                <a:latin typeface="Arial"/>
                <a:cs typeface="Arial"/>
              </a:rPr>
              <a:t>ini adalah “inflasi” dan “interest_rate” atau dua</a:t>
            </a:r>
            <a:r>
              <a:rPr sz="1200" spc="-14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variable.</a:t>
            </a:r>
            <a:endParaRPr sz="1200" dirty="0">
              <a:latin typeface="Arial"/>
              <a:cs typeface="Arial"/>
            </a:endParaRPr>
          </a:p>
          <a:p>
            <a:pPr marL="8659" marR="7793">
              <a:lnSpc>
                <a:spcPts val="1302"/>
              </a:lnSpc>
              <a:spcBef>
                <a:spcPts val="99"/>
              </a:spcBef>
            </a:pPr>
            <a:r>
              <a:rPr sz="1200" dirty="0">
                <a:latin typeface="Arial"/>
                <a:cs typeface="Arial"/>
              </a:rPr>
              <a:t>Informasi </a:t>
            </a:r>
            <a:r>
              <a:rPr sz="1200" spc="-3" dirty="0">
                <a:latin typeface="Arial"/>
                <a:cs typeface="Arial"/>
              </a:rPr>
              <a:t>tersebut </a:t>
            </a:r>
            <a:r>
              <a:rPr sz="1200" spc="-7" dirty="0">
                <a:latin typeface="Arial"/>
                <a:cs typeface="Arial"/>
              </a:rPr>
              <a:t>harus </a:t>
            </a:r>
            <a:r>
              <a:rPr sz="1200" spc="-3" dirty="0">
                <a:latin typeface="Arial"/>
                <a:cs typeface="Arial"/>
              </a:rPr>
              <a:t>diingat </a:t>
            </a:r>
            <a:r>
              <a:rPr sz="1200" dirty="0">
                <a:latin typeface="Arial"/>
                <a:cs typeface="Arial"/>
              </a:rPr>
              <a:t>karena </a:t>
            </a:r>
            <a:r>
              <a:rPr sz="1200" spc="-3" dirty="0">
                <a:latin typeface="Arial"/>
                <a:cs typeface="Arial"/>
              </a:rPr>
              <a:t>file </a:t>
            </a:r>
            <a:r>
              <a:rPr sz="1200" dirty="0">
                <a:latin typeface="Arial"/>
                <a:cs typeface="Arial"/>
              </a:rPr>
              <a:t>yang akan </a:t>
            </a:r>
            <a:r>
              <a:rPr sz="1200" spc="-3" dirty="0">
                <a:latin typeface="Arial"/>
                <a:cs typeface="Arial"/>
              </a:rPr>
              <a:t>diolah </a:t>
            </a:r>
            <a:r>
              <a:rPr sz="1200" dirty="0">
                <a:latin typeface="Arial"/>
                <a:cs typeface="Arial"/>
              </a:rPr>
              <a:t>harus berada pada </a:t>
            </a:r>
            <a:r>
              <a:rPr sz="1200" spc="-3" dirty="0">
                <a:latin typeface="Arial"/>
                <a:cs typeface="Arial"/>
              </a:rPr>
              <a:t>posisi  “tertutup” </a:t>
            </a:r>
            <a:r>
              <a:rPr sz="1200" dirty="0">
                <a:latin typeface="Arial"/>
                <a:cs typeface="Arial"/>
              </a:rPr>
              <a:t>ketika </a:t>
            </a:r>
            <a:r>
              <a:rPr sz="1200" spc="-3" dirty="0">
                <a:latin typeface="Arial"/>
                <a:cs typeface="Arial"/>
              </a:rPr>
              <a:t>dilakukan pengolahan</a:t>
            </a:r>
            <a:r>
              <a:rPr sz="1200" spc="-14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data.</a:t>
            </a:r>
            <a:endParaRPr sz="1200" dirty="0">
              <a:latin typeface="Arial"/>
              <a:cs typeface="Arial"/>
            </a:endParaRPr>
          </a:p>
          <a:p>
            <a:pPr marL="8659">
              <a:spcBef>
                <a:spcPts val="283"/>
              </a:spcBef>
            </a:pPr>
            <a:r>
              <a:rPr sz="1200" dirty="0">
                <a:latin typeface="Arial"/>
                <a:cs typeface="Arial"/>
              </a:rPr>
              <a:t>Dengan </a:t>
            </a:r>
            <a:r>
              <a:rPr sz="1200" spc="-3" dirty="0">
                <a:latin typeface="Arial"/>
                <a:cs typeface="Arial"/>
              </a:rPr>
              <a:t>demikian, langkah </a:t>
            </a:r>
            <a:r>
              <a:rPr sz="1200" dirty="0">
                <a:latin typeface="Arial"/>
                <a:cs typeface="Arial"/>
              </a:rPr>
              <a:t>membuat </a:t>
            </a:r>
            <a:r>
              <a:rPr sz="1200" spc="-3" dirty="0">
                <a:latin typeface="Arial"/>
                <a:cs typeface="Arial"/>
              </a:rPr>
              <a:t>workfile </a:t>
            </a:r>
            <a:r>
              <a:rPr sz="1200" dirty="0">
                <a:latin typeface="Arial"/>
                <a:cs typeface="Arial"/>
              </a:rPr>
              <a:t>dalam </a:t>
            </a:r>
            <a:r>
              <a:rPr sz="1200" spc="-3" dirty="0">
                <a:latin typeface="Arial"/>
                <a:cs typeface="Arial"/>
              </a:rPr>
              <a:t>EViews adalah </a:t>
            </a:r>
            <a:r>
              <a:rPr sz="1200" dirty="0">
                <a:latin typeface="Arial"/>
                <a:cs typeface="Arial"/>
              </a:rPr>
              <a:t>sebagai</a:t>
            </a:r>
            <a:r>
              <a:rPr sz="1200" spc="17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berikut.</a:t>
            </a:r>
            <a:endParaRPr sz="1200" dirty="0">
              <a:latin typeface="Arial"/>
              <a:cs typeface="Arial"/>
            </a:endParaRPr>
          </a:p>
          <a:p>
            <a:pPr marL="319945" indent="-155859">
              <a:spcBef>
                <a:spcPts val="385"/>
              </a:spcBef>
              <a:buAutoNum type="arabicPeriod"/>
              <a:tabLst>
                <a:tab pos="320378" algn="l"/>
              </a:tabLst>
            </a:pPr>
            <a:r>
              <a:rPr sz="1200" spc="-3" dirty="0">
                <a:latin typeface="Arial"/>
                <a:cs typeface="Arial"/>
              </a:rPr>
              <a:t>Aktifkan program</a:t>
            </a:r>
            <a:r>
              <a:rPr sz="1200" spc="3" dirty="0">
                <a:latin typeface="Arial"/>
                <a:cs typeface="Arial"/>
              </a:rPr>
              <a:t> </a:t>
            </a:r>
            <a:r>
              <a:rPr sz="1200" b="1" spc="-3" dirty="0">
                <a:latin typeface="Arial"/>
                <a:cs typeface="Arial"/>
              </a:rPr>
              <a:t>EViews</a:t>
            </a:r>
            <a:endParaRPr sz="1200" dirty="0">
              <a:latin typeface="Arial"/>
              <a:cs typeface="Arial"/>
            </a:endParaRPr>
          </a:p>
          <a:p>
            <a:pPr marL="319945" indent="-155859">
              <a:spcBef>
                <a:spcPts val="392"/>
              </a:spcBef>
              <a:buAutoNum type="arabicPeriod"/>
              <a:tabLst>
                <a:tab pos="320378" algn="l"/>
              </a:tabLst>
            </a:pPr>
            <a:r>
              <a:rPr sz="1200" spc="-3" dirty="0">
                <a:latin typeface="Arial"/>
                <a:cs typeface="Arial"/>
              </a:rPr>
              <a:t>Melalui main </a:t>
            </a:r>
            <a:r>
              <a:rPr sz="1200" dirty="0">
                <a:latin typeface="Arial"/>
                <a:cs typeface="Arial"/>
              </a:rPr>
              <a:t>menu, </a:t>
            </a:r>
            <a:r>
              <a:rPr sz="1200" spc="-3" dirty="0">
                <a:latin typeface="Arial"/>
                <a:cs typeface="Arial"/>
              </a:rPr>
              <a:t>klik </a:t>
            </a:r>
            <a:r>
              <a:rPr sz="1200" b="1" dirty="0">
                <a:latin typeface="Arial"/>
                <a:cs typeface="Arial"/>
              </a:rPr>
              <a:t>File – </a:t>
            </a:r>
            <a:r>
              <a:rPr sz="1200" b="1" spc="-7" dirty="0">
                <a:latin typeface="Arial"/>
                <a:cs typeface="Arial"/>
              </a:rPr>
              <a:t>View </a:t>
            </a:r>
            <a:r>
              <a:rPr sz="1200" b="1" dirty="0">
                <a:latin typeface="Arial"/>
                <a:cs typeface="Arial"/>
              </a:rPr>
              <a:t>–</a:t>
            </a:r>
            <a:r>
              <a:rPr sz="1200" b="1" spc="-3" dirty="0">
                <a:latin typeface="Arial"/>
                <a:cs typeface="Arial"/>
              </a:rPr>
              <a:t> Workfile</a:t>
            </a:r>
            <a:endParaRPr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8247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B1B04C3-1D4C-48B4-A80A-680C3C046279}"/>
              </a:ext>
            </a:extLst>
          </p:cNvPr>
          <p:cNvSpPr txBox="1"/>
          <p:nvPr/>
        </p:nvSpPr>
        <p:spPr>
          <a:xfrm>
            <a:off x="602364" y="1224437"/>
            <a:ext cx="6081424" cy="193847"/>
          </a:xfrm>
          <a:prstGeom prst="rect">
            <a:avLst/>
          </a:prstGeom>
        </p:spPr>
        <p:txBody>
          <a:bodyPr vert="horz" wrap="square" lIns="0" tIns="9092" rIns="0" bIns="0" rtlCol="0">
            <a:spAutoFit/>
          </a:bodyPr>
          <a:lstStyle/>
          <a:p>
            <a:pPr marL="8659">
              <a:spcBef>
                <a:spcPts val="72"/>
              </a:spcBef>
            </a:pPr>
            <a:r>
              <a:rPr sz="1200" spc="-3" dirty="0">
                <a:latin typeface="Arial"/>
                <a:cs typeface="Arial"/>
              </a:rPr>
              <a:t>Kotak </a:t>
            </a:r>
            <a:r>
              <a:rPr sz="1200" b="1" dirty="0">
                <a:latin typeface="Arial"/>
                <a:cs typeface="Arial"/>
              </a:rPr>
              <a:t>Workfile </a:t>
            </a:r>
            <a:r>
              <a:rPr sz="1200" b="1" spc="-3" dirty="0">
                <a:latin typeface="Arial"/>
                <a:cs typeface="Arial"/>
              </a:rPr>
              <a:t>Range </a:t>
            </a:r>
            <a:r>
              <a:rPr sz="1200" spc="-7" dirty="0">
                <a:latin typeface="Arial"/>
                <a:cs typeface="Arial"/>
              </a:rPr>
              <a:t>di </a:t>
            </a:r>
            <a:r>
              <a:rPr sz="1200" spc="-3" dirty="0">
                <a:latin typeface="Arial"/>
                <a:cs typeface="Arial"/>
              </a:rPr>
              <a:t>work area </a:t>
            </a:r>
            <a:r>
              <a:rPr sz="1200" dirty="0">
                <a:latin typeface="Arial"/>
                <a:cs typeface="Arial"/>
              </a:rPr>
              <a:t>akan </a:t>
            </a:r>
            <a:r>
              <a:rPr sz="1200" spc="-3" dirty="0">
                <a:latin typeface="Arial"/>
                <a:cs typeface="Arial"/>
              </a:rPr>
              <a:t>muncul, seperti </a:t>
            </a:r>
            <a:r>
              <a:rPr sz="1200" dirty="0">
                <a:latin typeface="Arial"/>
                <a:cs typeface="Arial"/>
              </a:rPr>
              <a:t>pada </a:t>
            </a:r>
            <a:r>
              <a:rPr sz="1200" spc="-3" dirty="0">
                <a:latin typeface="Arial"/>
                <a:cs typeface="Arial"/>
              </a:rPr>
              <a:t>tampilan berikut</a:t>
            </a:r>
            <a:r>
              <a:rPr sz="1200" spc="82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ini.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856D72D8-84B7-4A61-AFED-7D74A47A8C52}"/>
              </a:ext>
            </a:extLst>
          </p:cNvPr>
          <p:cNvSpPr txBox="1"/>
          <p:nvPr/>
        </p:nvSpPr>
        <p:spPr>
          <a:xfrm>
            <a:off x="6630727" y="1321360"/>
            <a:ext cx="5258069" cy="378075"/>
          </a:xfrm>
          <a:prstGeom prst="rect">
            <a:avLst/>
          </a:prstGeom>
        </p:spPr>
        <p:txBody>
          <a:bodyPr vert="horz" wrap="square" lIns="0" tIns="8659" rIns="0" bIns="0" rtlCol="0">
            <a:spAutoFit/>
          </a:bodyPr>
          <a:lstStyle/>
          <a:p>
            <a:pPr marL="8659">
              <a:spcBef>
                <a:spcPts val="68"/>
              </a:spcBef>
            </a:pPr>
            <a:r>
              <a:rPr sz="1200" spc="-3" dirty="0">
                <a:latin typeface="Arial"/>
                <a:cs typeface="Arial"/>
              </a:rPr>
              <a:t>Pada jendela </a:t>
            </a:r>
            <a:r>
              <a:rPr sz="1200" b="1" spc="-3" dirty="0">
                <a:latin typeface="Arial"/>
                <a:cs typeface="Arial"/>
              </a:rPr>
              <a:t>Workfile Create, </a:t>
            </a:r>
            <a:r>
              <a:rPr sz="1200" spc="-3" dirty="0">
                <a:latin typeface="Arial"/>
                <a:cs typeface="Arial"/>
              </a:rPr>
              <a:t>terdapat beberapa </a:t>
            </a:r>
            <a:r>
              <a:rPr sz="1200" dirty="0">
                <a:latin typeface="Arial"/>
                <a:cs typeface="Arial"/>
              </a:rPr>
              <a:t>kotak </a:t>
            </a:r>
            <a:r>
              <a:rPr sz="1200" spc="-3" dirty="0">
                <a:latin typeface="Arial"/>
                <a:cs typeface="Arial"/>
              </a:rPr>
              <a:t>pilihan </a:t>
            </a:r>
            <a:r>
              <a:rPr sz="1200" dirty="0">
                <a:latin typeface="Arial"/>
                <a:cs typeface="Arial"/>
              </a:rPr>
              <a:t>dan </a:t>
            </a:r>
            <a:r>
              <a:rPr sz="1200" spc="-3" dirty="0">
                <a:latin typeface="Arial"/>
                <a:cs typeface="Arial"/>
              </a:rPr>
              <a:t>tombol, antara</a:t>
            </a:r>
            <a:r>
              <a:rPr sz="1200" spc="99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lain.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D849C572-0938-4D9D-A6B8-4691B80C00E2}"/>
              </a:ext>
            </a:extLst>
          </p:cNvPr>
          <p:cNvSpPr/>
          <p:nvPr/>
        </p:nvSpPr>
        <p:spPr>
          <a:xfrm>
            <a:off x="725164" y="1670376"/>
            <a:ext cx="4836111" cy="31297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27"/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2674836E-6FC9-449C-9BFC-36FBD761723D}"/>
              </a:ext>
            </a:extLst>
          </p:cNvPr>
          <p:cNvSpPr/>
          <p:nvPr/>
        </p:nvSpPr>
        <p:spPr>
          <a:xfrm>
            <a:off x="7227126" y="1863969"/>
            <a:ext cx="3758926" cy="29361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27"/>
          </a:p>
        </p:txBody>
      </p:sp>
    </p:spTree>
    <p:extLst>
      <p:ext uri="{BB962C8B-B14F-4D97-AF65-F5344CB8AC3E}">
        <p14:creationId xmlns:p14="http://schemas.microsoft.com/office/powerpoint/2010/main" val="4250751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5996B646-4993-4532-8C96-848D8B79CA0E}"/>
              </a:ext>
            </a:extLst>
          </p:cNvPr>
          <p:cNvSpPr txBox="1"/>
          <p:nvPr/>
        </p:nvSpPr>
        <p:spPr>
          <a:xfrm>
            <a:off x="575998" y="1264693"/>
            <a:ext cx="5228453" cy="2769371"/>
          </a:xfrm>
          <a:prstGeom prst="rect">
            <a:avLst/>
          </a:prstGeom>
        </p:spPr>
        <p:txBody>
          <a:bodyPr vert="horz" wrap="square" lIns="0" tIns="8659" rIns="0" bIns="0" rtlCol="0">
            <a:spAutoFit/>
          </a:bodyPr>
          <a:lstStyle/>
          <a:p>
            <a:pPr marL="631664" marR="5195" indent="-155859">
              <a:lnSpc>
                <a:spcPct val="143600"/>
              </a:lnSpc>
              <a:spcBef>
                <a:spcPts val="68"/>
              </a:spcBef>
              <a:buFont typeface="Arial"/>
              <a:buAutoNum type="alphaLcPeriod"/>
              <a:tabLst>
                <a:tab pos="632097" algn="l"/>
              </a:tabLst>
            </a:pPr>
            <a:r>
              <a:rPr sz="1200" b="1" dirty="0">
                <a:latin typeface="Arial"/>
                <a:cs typeface="Arial"/>
              </a:rPr>
              <a:t>Frequency : </a:t>
            </a:r>
            <a:r>
              <a:rPr sz="1200" spc="-3" dirty="0">
                <a:latin typeface="Arial"/>
                <a:cs typeface="Arial"/>
              </a:rPr>
              <a:t>untuk menentukan jenis periode data time </a:t>
            </a:r>
            <a:r>
              <a:rPr sz="1200" dirty="0">
                <a:latin typeface="Arial"/>
                <a:cs typeface="Arial"/>
              </a:rPr>
              <a:t>series </a:t>
            </a:r>
            <a:r>
              <a:rPr sz="1200" spc="-3" dirty="0">
                <a:latin typeface="Arial"/>
                <a:cs typeface="Arial"/>
              </a:rPr>
              <a:t>yang digunakan.  Misalnya,</a:t>
            </a:r>
            <a:r>
              <a:rPr sz="1200" spc="3" dirty="0">
                <a:latin typeface="Arial"/>
                <a:cs typeface="Arial"/>
              </a:rPr>
              <a:t> </a:t>
            </a:r>
            <a:r>
              <a:rPr sz="1200" b="1" spc="-3" dirty="0">
                <a:latin typeface="Arial"/>
                <a:cs typeface="Arial"/>
              </a:rPr>
              <a:t>Monthly.</a:t>
            </a:r>
            <a:endParaRPr sz="1200" dirty="0">
              <a:latin typeface="Arial"/>
              <a:cs typeface="Arial"/>
            </a:endParaRPr>
          </a:p>
          <a:p>
            <a:pPr marL="631664" indent="-156292">
              <a:spcBef>
                <a:spcPts val="399"/>
              </a:spcBef>
              <a:buAutoNum type="alphaLcPeriod"/>
              <a:tabLst>
                <a:tab pos="632097" algn="l"/>
              </a:tabLst>
            </a:pPr>
            <a:r>
              <a:rPr sz="1200" dirty="0">
                <a:latin typeface="Arial"/>
                <a:cs typeface="Arial"/>
              </a:rPr>
              <a:t>Range </a:t>
            </a:r>
            <a:r>
              <a:rPr sz="1200" spc="-7" dirty="0">
                <a:latin typeface="Arial"/>
                <a:cs typeface="Arial"/>
              </a:rPr>
              <a:t>yang </a:t>
            </a:r>
            <a:r>
              <a:rPr sz="1200" dirty="0">
                <a:latin typeface="Arial"/>
                <a:cs typeface="Arial"/>
              </a:rPr>
              <a:t>terdiri </a:t>
            </a:r>
            <a:r>
              <a:rPr sz="1200" spc="-3" dirty="0">
                <a:latin typeface="Arial"/>
                <a:cs typeface="Arial"/>
              </a:rPr>
              <a:t>atas </a:t>
            </a:r>
            <a:r>
              <a:rPr sz="1200" dirty="0">
                <a:latin typeface="Arial"/>
                <a:cs typeface="Arial"/>
              </a:rPr>
              <a:t>dua </a:t>
            </a:r>
            <a:r>
              <a:rPr sz="1200" spc="-3" dirty="0">
                <a:latin typeface="Arial"/>
                <a:cs typeface="Arial"/>
              </a:rPr>
              <a:t>bagian, yaitu </a:t>
            </a:r>
            <a:r>
              <a:rPr sz="1200" dirty="0">
                <a:latin typeface="Arial"/>
                <a:cs typeface="Arial"/>
              </a:rPr>
              <a:t>:</a:t>
            </a:r>
          </a:p>
          <a:p>
            <a:pPr marL="943383" marR="4762" lvl="1" indent="-155859">
              <a:lnSpc>
                <a:spcPts val="1302"/>
              </a:lnSpc>
              <a:spcBef>
                <a:spcPts val="92"/>
              </a:spcBef>
              <a:buFont typeface="Arial"/>
              <a:buAutoNum type="arabicPeriod"/>
              <a:tabLst>
                <a:tab pos="943816" algn="l"/>
              </a:tabLst>
            </a:pPr>
            <a:r>
              <a:rPr sz="1200" b="1" dirty="0">
                <a:latin typeface="Arial"/>
                <a:cs typeface="Arial"/>
              </a:rPr>
              <a:t>Start </a:t>
            </a:r>
            <a:r>
              <a:rPr sz="1200" b="1" spc="-3" dirty="0">
                <a:latin typeface="Arial"/>
                <a:cs typeface="Arial"/>
              </a:rPr>
              <a:t>date: </a:t>
            </a:r>
            <a:r>
              <a:rPr sz="1200" spc="-3" dirty="0">
                <a:latin typeface="Arial"/>
                <a:cs typeface="Arial"/>
              </a:rPr>
              <a:t>untuk mengetik </a:t>
            </a:r>
            <a:r>
              <a:rPr sz="1200" dirty="0">
                <a:latin typeface="Arial"/>
                <a:cs typeface="Arial"/>
              </a:rPr>
              <a:t>perode </a:t>
            </a:r>
            <a:r>
              <a:rPr sz="1200" spc="-3" dirty="0">
                <a:latin typeface="Arial"/>
                <a:cs typeface="Arial"/>
              </a:rPr>
              <a:t>awal </a:t>
            </a:r>
            <a:r>
              <a:rPr sz="1200" dirty="0">
                <a:latin typeface="Arial"/>
                <a:cs typeface="Arial"/>
              </a:rPr>
              <a:t>data </a:t>
            </a:r>
            <a:r>
              <a:rPr sz="1200" spc="-3" dirty="0">
                <a:latin typeface="Arial"/>
                <a:cs typeface="Arial"/>
              </a:rPr>
              <a:t>yang diolah. Misalnya, </a:t>
            </a:r>
            <a:r>
              <a:rPr sz="1200" dirty="0">
                <a:latin typeface="Arial"/>
                <a:cs typeface="Arial"/>
              </a:rPr>
              <a:t>July  </a:t>
            </a:r>
            <a:r>
              <a:rPr sz="1200" spc="-3" dirty="0">
                <a:latin typeface="Arial"/>
                <a:cs typeface="Arial"/>
              </a:rPr>
              <a:t>2005;</a:t>
            </a:r>
            <a:endParaRPr sz="1200" dirty="0">
              <a:latin typeface="Arial"/>
              <a:cs typeface="Arial"/>
            </a:endParaRPr>
          </a:p>
          <a:p>
            <a:pPr marL="943383" lvl="1" indent="-156292">
              <a:spcBef>
                <a:spcPts val="283"/>
              </a:spcBef>
              <a:buFont typeface="Arial"/>
              <a:buAutoNum type="arabicPeriod"/>
              <a:tabLst>
                <a:tab pos="943816" algn="l"/>
              </a:tabLst>
            </a:pPr>
            <a:r>
              <a:rPr sz="1200" b="1" dirty="0">
                <a:latin typeface="Arial"/>
                <a:cs typeface="Arial"/>
              </a:rPr>
              <a:t>End date: </a:t>
            </a:r>
            <a:r>
              <a:rPr sz="1200" spc="-3" dirty="0">
                <a:latin typeface="Arial"/>
                <a:cs typeface="Arial"/>
              </a:rPr>
              <a:t>untuk mengetik periode akhir data yang diolah.</a:t>
            </a:r>
            <a:r>
              <a:rPr sz="1200" spc="170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Misalnya,</a:t>
            </a:r>
            <a:endParaRPr sz="1200" dirty="0">
              <a:latin typeface="Arial"/>
              <a:cs typeface="Arial"/>
            </a:endParaRPr>
          </a:p>
          <a:p>
            <a:pPr marL="943383">
              <a:spcBef>
                <a:spcPts val="399"/>
              </a:spcBef>
            </a:pPr>
            <a:r>
              <a:rPr sz="1200" spc="-3" dirty="0">
                <a:latin typeface="Arial"/>
                <a:cs typeface="Arial"/>
              </a:rPr>
              <a:t>October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2011.</a:t>
            </a:r>
            <a:endParaRPr sz="1200" dirty="0">
              <a:latin typeface="Arial"/>
              <a:cs typeface="Arial"/>
            </a:endParaRPr>
          </a:p>
          <a:p>
            <a:pPr marL="943383" lvl="1" indent="-156292">
              <a:spcBef>
                <a:spcPts val="385"/>
              </a:spcBef>
              <a:buFont typeface="Arial"/>
              <a:buAutoNum type="arabicPeriod" startAt="3"/>
              <a:tabLst>
                <a:tab pos="943816" algn="l"/>
              </a:tabLst>
            </a:pPr>
            <a:r>
              <a:rPr sz="1200" b="1" dirty="0">
                <a:latin typeface="Arial"/>
                <a:cs typeface="Arial"/>
              </a:rPr>
              <a:t>Ok: </a:t>
            </a:r>
            <a:r>
              <a:rPr sz="1200" spc="-3" dirty="0">
                <a:latin typeface="Arial"/>
                <a:cs typeface="Arial"/>
              </a:rPr>
              <a:t>tombol </a:t>
            </a:r>
            <a:r>
              <a:rPr sz="1200" spc="-7" dirty="0">
                <a:latin typeface="Arial"/>
                <a:cs typeface="Arial"/>
              </a:rPr>
              <a:t>untuk </a:t>
            </a:r>
            <a:r>
              <a:rPr sz="1200" spc="-3" dirty="0">
                <a:latin typeface="Arial"/>
                <a:cs typeface="Arial"/>
              </a:rPr>
              <a:t>melanjutkan </a:t>
            </a:r>
            <a:r>
              <a:rPr sz="1200" spc="3" dirty="0">
                <a:latin typeface="Arial"/>
                <a:cs typeface="Arial"/>
              </a:rPr>
              <a:t>ke </a:t>
            </a:r>
            <a:r>
              <a:rPr sz="1200" spc="-3" dirty="0">
                <a:latin typeface="Arial"/>
                <a:cs typeface="Arial"/>
              </a:rPr>
              <a:t>proses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berikutnya.</a:t>
            </a:r>
            <a:endParaRPr sz="1200" dirty="0">
              <a:latin typeface="Arial"/>
              <a:cs typeface="Arial"/>
            </a:endParaRPr>
          </a:p>
          <a:p>
            <a:pPr marL="943383" lvl="1" indent="-156292">
              <a:spcBef>
                <a:spcPts val="392"/>
              </a:spcBef>
              <a:buFont typeface="Arial"/>
              <a:buAutoNum type="arabicPeriod" startAt="3"/>
              <a:tabLst>
                <a:tab pos="943816" algn="l"/>
              </a:tabLst>
            </a:pPr>
            <a:r>
              <a:rPr sz="1200" b="1" spc="-3" dirty="0">
                <a:latin typeface="Arial"/>
                <a:cs typeface="Arial"/>
              </a:rPr>
              <a:t>Cancel: </a:t>
            </a:r>
            <a:r>
              <a:rPr sz="1200" spc="-3" dirty="0">
                <a:latin typeface="Arial"/>
                <a:cs typeface="Arial"/>
              </a:rPr>
              <a:t>tombol untuk </a:t>
            </a:r>
            <a:r>
              <a:rPr sz="1200" dirty="0">
                <a:latin typeface="Arial"/>
                <a:cs typeface="Arial"/>
              </a:rPr>
              <a:t>membatalkan proses </a:t>
            </a:r>
            <a:r>
              <a:rPr sz="1200" spc="-3" dirty="0">
                <a:latin typeface="Arial"/>
                <a:cs typeface="Arial"/>
              </a:rPr>
              <a:t>pembuatan</a:t>
            </a:r>
            <a:r>
              <a:rPr sz="1200" spc="14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workfile.</a:t>
            </a:r>
            <a:endParaRPr sz="1200" dirty="0">
              <a:latin typeface="Arial"/>
              <a:cs typeface="Arial"/>
            </a:endParaRPr>
          </a:p>
          <a:p>
            <a:pPr marL="164518" marR="3464" indent="-155859">
              <a:lnSpc>
                <a:spcPts val="1302"/>
              </a:lnSpc>
              <a:spcBef>
                <a:spcPts val="106"/>
              </a:spcBef>
            </a:pPr>
            <a:r>
              <a:rPr sz="1200" spc="-3" dirty="0">
                <a:latin typeface="Arial"/>
                <a:cs typeface="Arial"/>
              </a:rPr>
              <a:t>3. </a:t>
            </a:r>
            <a:r>
              <a:rPr sz="1200" dirty="0">
                <a:latin typeface="Arial"/>
                <a:cs typeface="Arial"/>
              </a:rPr>
              <a:t>Ketika akan </a:t>
            </a:r>
            <a:r>
              <a:rPr sz="1200" spc="-3" dirty="0">
                <a:latin typeface="Arial"/>
                <a:cs typeface="Arial"/>
              </a:rPr>
              <a:t>melanjutkan </a:t>
            </a:r>
            <a:r>
              <a:rPr sz="1200" spc="3" dirty="0">
                <a:latin typeface="Arial"/>
                <a:cs typeface="Arial"/>
              </a:rPr>
              <a:t>ke </a:t>
            </a:r>
            <a:r>
              <a:rPr sz="1200" spc="-3" dirty="0">
                <a:latin typeface="Arial"/>
                <a:cs typeface="Arial"/>
              </a:rPr>
              <a:t>proses berikutnya, </a:t>
            </a:r>
            <a:r>
              <a:rPr sz="1200" dirty="0">
                <a:latin typeface="Arial"/>
                <a:cs typeface="Arial"/>
              </a:rPr>
              <a:t>maka </a:t>
            </a:r>
            <a:r>
              <a:rPr sz="1200" spc="-3" dirty="0">
                <a:latin typeface="Arial"/>
                <a:cs typeface="Arial"/>
              </a:rPr>
              <a:t>klik </a:t>
            </a:r>
            <a:r>
              <a:rPr sz="1200" b="1" dirty="0">
                <a:latin typeface="Arial"/>
                <a:cs typeface="Arial"/>
              </a:rPr>
              <a:t>OK</a:t>
            </a:r>
            <a:r>
              <a:rPr sz="1200" dirty="0">
                <a:latin typeface="Arial"/>
                <a:cs typeface="Arial"/>
              </a:rPr>
              <a:t>. </a:t>
            </a:r>
            <a:r>
              <a:rPr sz="1200" spc="-3" dirty="0">
                <a:latin typeface="Arial"/>
                <a:cs typeface="Arial"/>
              </a:rPr>
              <a:t>Tampilan yang </a:t>
            </a:r>
            <a:r>
              <a:rPr sz="1200" dirty="0">
                <a:latin typeface="Arial"/>
                <a:cs typeface="Arial"/>
              </a:rPr>
              <a:t>akan muncul  pada </a:t>
            </a:r>
            <a:r>
              <a:rPr sz="1200" spc="-3" dirty="0">
                <a:latin typeface="Arial"/>
                <a:cs typeface="Arial"/>
              </a:rPr>
              <a:t>work </a:t>
            </a:r>
            <a:r>
              <a:rPr sz="1200" dirty="0">
                <a:latin typeface="Arial"/>
                <a:cs typeface="Arial"/>
              </a:rPr>
              <a:t>area </a:t>
            </a:r>
            <a:r>
              <a:rPr sz="1200" spc="-3" dirty="0">
                <a:latin typeface="Arial"/>
                <a:cs typeface="Arial"/>
              </a:rPr>
              <a:t>adalah seperti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berikut.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E45AC9CC-ED3D-4637-B045-EEE0C1FD0356}"/>
              </a:ext>
            </a:extLst>
          </p:cNvPr>
          <p:cNvSpPr txBox="1"/>
          <p:nvPr/>
        </p:nvSpPr>
        <p:spPr>
          <a:xfrm>
            <a:off x="2024062" y="4410868"/>
            <a:ext cx="4071938" cy="1039702"/>
          </a:xfrm>
          <a:prstGeom prst="rect">
            <a:avLst/>
          </a:prstGeom>
        </p:spPr>
        <p:txBody>
          <a:bodyPr vert="horz" wrap="square" lIns="0" tIns="7360" rIns="0" bIns="0" rtlCol="0">
            <a:spAutoFit/>
          </a:bodyPr>
          <a:lstStyle/>
          <a:p>
            <a:pPr marL="164518" marR="3464" indent="-155859" algn="just">
              <a:lnSpc>
                <a:spcPct val="143600"/>
              </a:lnSpc>
              <a:spcBef>
                <a:spcPts val="58"/>
              </a:spcBef>
            </a:pPr>
            <a:r>
              <a:rPr sz="1200" spc="-3" dirty="0">
                <a:latin typeface="Arial"/>
                <a:cs typeface="Arial"/>
              </a:rPr>
              <a:t>4. Untuk membuat </a:t>
            </a:r>
            <a:r>
              <a:rPr sz="1200" dirty="0">
                <a:latin typeface="Arial"/>
                <a:cs typeface="Arial"/>
              </a:rPr>
              <a:t>sebuah </a:t>
            </a:r>
            <a:r>
              <a:rPr sz="1200" spc="-3" dirty="0">
                <a:latin typeface="Arial"/>
                <a:cs typeface="Arial"/>
              </a:rPr>
              <a:t>workfile, pertama-tama yang </a:t>
            </a:r>
            <a:r>
              <a:rPr sz="1200" dirty="0">
                <a:latin typeface="Arial"/>
                <a:cs typeface="Arial"/>
              </a:rPr>
              <a:t>harus </a:t>
            </a:r>
            <a:r>
              <a:rPr sz="1200" spc="-3" dirty="0">
                <a:latin typeface="Arial"/>
                <a:cs typeface="Arial"/>
              </a:rPr>
              <a:t>dilakukan adalah membuat  variable. Misalnya, variable </a:t>
            </a:r>
            <a:r>
              <a:rPr sz="1200" b="1" spc="-3" dirty="0">
                <a:latin typeface="Arial"/>
                <a:cs typeface="Arial"/>
              </a:rPr>
              <a:t>Inflasi</a:t>
            </a:r>
            <a:r>
              <a:rPr sz="1200" spc="-3" dirty="0">
                <a:latin typeface="Arial"/>
                <a:cs typeface="Arial"/>
              </a:rPr>
              <a:t>. Klik </a:t>
            </a:r>
            <a:r>
              <a:rPr sz="1200" b="1" spc="-3" dirty="0">
                <a:latin typeface="Arial"/>
                <a:cs typeface="Arial"/>
              </a:rPr>
              <a:t>Object </a:t>
            </a:r>
            <a:r>
              <a:rPr sz="1200" b="1" dirty="0">
                <a:latin typeface="Arial"/>
                <a:cs typeface="Arial"/>
              </a:rPr>
              <a:t>– </a:t>
            </a:r>
            <a:r>
              <a:rPr sz="1200" b="1" spc="-7" dirty="0">
                <a:latin typeface="Arial"/>
                <a:cs typeface="Arial"/>
              </a:rPr>
              <a:t>New </a:t>
            </a:r>
            <a:r>
              <a:rPr sz="1200" b="1" spc="-3" dirty="0">
                <a:latin typeface="Arial"/>
                <a:cs typeface="Arial"/>
              </a:rPr>
              <a:t>Object </a:t>
            </a:r>
            <a:r>
              <a:rPr sz="1200" b="1" dirty="0">
                <a:latin typeface="Arial"/>
                <a:cs typeface="Arial"/>
              </a:rPr>
              <a:t>– </a:t>
            </a:r>
            <a:r>
              <a:rPr sz="1200" spc="-3" dirty="0">
                <a:latin typeface="Arial"/>
                <a:cs typeface="Arial"/>
              </a:rPr>
              <a:t>pilih </a:t>
            </a:r>
            <a:r>
              <a:rPr sz="1200" dirty="0">
                <a:latin typeface="Arial"/>
                <a:cs typeface="Arial"/>
              </a:rPr>
              <a:t>series </a:t>
            </a:r>
            <a:r>
              <a:rPr sz="1200" b="1" dirty="0">
                <a:latin typeface="Arial"/>
                <a:cs typeface="Arial"/>
              </a:rPr>
              <a:t>– </a:t>
            </a:r>
            <a:r>
              <a:rPr sz="1200" spc="-3" dirty="0">
                <a:latin typeface="Arial"/>
                <a:cs typeface="Arial"/>
              </a:rPr>
              <a:t>isikan </a:t>
            </a:r>
            <a:r>
              <a:rPr sz="1200" dirty="0">
                <a:latin typeface="Arial"/>
                <a:cs typeface="Arial"/>
              </a:rPr>
              <a:t>pada  kolom </a:t>
            </a:r>
            <a:r>
              <a:rPr sz="1200" spc="-3" dirty="0">
                <a:latin typeface="Arial"/>
                <a:cs typeface="Arial"/>
              </a:rPr>
              <a:t>name </a:t>
            </a:r>
            <a:r>
              <a:rPr sz="1200" dirty="0">
                <a:latin typeface="Arial"/>
                <a:cs typeface="Arial"/>
              </a:rPr>
              <a:t>for </a:t>
            </a:r>
            <a:r>
              <a:rPr sz="1200" spc="-3" dirty="0">
                <a:latin typeface="Arial"/>
                <a:cs typeface="Arial"/>
              </a:rPr>
              <a:t>object dengan </a:t>
            </a:r>
            <a:r>
              <a:rPr sz="1200" b="1" spc="-3" dirty="0">
                <a:latin typeface="Arial"/>
                <a:cs typeface="Arial"/>
              </a:rPr>
              <a:t>Inflasi </a:t>
            </a:r>
            <a:r>
              <a:rPr sz="1200" b="1" dirty="0">
                <a:latin typeface="Arial"/>
                <a:cs typeface="Arial"/>
              </a:rPr>
              <a:t>-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OK.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91DAD1F6-7C6D-4FB0-80C7-CDBC37E04066}"/>
              </a:ext>
            </a:extLst>
          </p:cNvPr>
          <p:cNvSpPr/>
          <p:nvPr/>
        </p:nvSpPr>
        <p:spPr>
          <a:xfrm>
            <a:off x="6643479" y="1264693"/>
            <a:ext cx="4554607" cy="36253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27"/>
          </a:p>
        </p:txBody>
      </p:sp>
    </p:spTree>
    <p:extLst>
      <p:ext uri="{BB962C8B-B14F-4D97-AF65-F5344CB8AC3E}">
        <p14:creationId xmlns:p14="http://schemas.microsoft.com/office/powerpoint/2010/main" val="1452552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F1691EBC-6636-4DAE-A079-2B956D023BAD}"/>
              </a:ext>
            </a:extLst>
          </p:cNvPr>
          <p:cNvSpPr txBox="1"/>
          <p:nvPr/>
        </p:nvSpPr>
        <p:spPr>
          <a:xfrm>
            <a:off x="1609667" y="4623717"/>
            <a:ext cx="7587341" cy="193847"/>
          </a:xfrm>
          <a:prstGeom prst="rect">
            <a:avLst/>
          </a:prstGeom>
        </p:spPr>
        <p:txBody>
          <a:bodyPr vert="horz" wrap="square" lIns="0" tIns="9092" rIns="0" bIns="0" rtlCol="0">
            <a:spAutoFit/>
          </a:bodyPr>
          <a:lstStyle/>
          <a:p>
            <a:pPr marL="8659">
              <a:spcBef>
                <a:spcPts val="72"/>
              </a:spcBef>
            </a:pPr>
            <a:r>
              <a:rPr sz="1200" spc="-3" dirty="0">
                <a:latin typeface="Arial"/>
                <a:cs typeface="Arial"/>
              </a:rPr>
              <a:t>Selanjutnya langkah yang </a:t>
            </a:r>
            <a:r>
              <a:rPr sz="1200" dirty="0">
                <a:latin typeface="Arial"/>
                <a:cs typeface="Arial"/>
              </a:rPr>
              <a:t>sama </a:t>
            </a:r>
            <a:r>
              <a:rPr sz="1200" spc="-3" dirty="0">
                <a:latin typeface="Arial"/>
                <a:cs typeface="Arial"/>
              </a:rPr>
              <a:t>untuk variable “</a:t>
            </a:r>
            <a:r>
              <a:rPr sz="1200" b="1" spc="-3" dirty="0">
                <a:latin typeface="Arial"/>
                <a:cs typeface="Arial"/>
              </a:rPr>
              <a:t>Interest_rate</a:t>
            </a:r>
            <a:r>
              <a:rPr sz="1200" spc="-3" dirty="0">
                <a:latin typeface="Arial"/>
                <a:cs typeface="Arial"/>
              </a:rPr>
              <a:t>”. Dan </a:t>
            </a:r>
            <a:r>
              <a:rPr sz="1200" spc="-7" dirty="0">
                <a:latin typeface="Arial"/>
                <a:cs typeface="Arial"/>
              </a:rPr>
              <a:t>hasilnya </a:t>
            </a:r>
            <a:r>
              <a:rPr sz="1200" dirty="0">
                <a:latin typeface="Arial"/>
                <a:cs typeface="Arial"/>
              </a:rPr>
              <a:t>akan </a:t>
            </a:r>
            <a:r>
              <a:rPr sz="1200" spc="-3" dirty="0">
                <a:latin typeface="Arial"/>
                <a:cs typeface="Arial"/>
              </a:rPr>
              <a:t>seperti</a:t>
            </a:r>
            <a:r>
              <a:rPr sz="1200" spc="89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ini.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DB28C1D5-FFA3-4F04-A150-168F99EE7F69}"/>
              </a:ext>
            </a:extLst>
          </p:cNvPr>
          <p:cNvSpPr/>
          <p:nvPr/>
        </p:nvSpPr>
        <p:spPr>
          <a:xfrm>
            <a:off x="1929847" y="1392080"/>
            <a:ext cx="6339509" cy="30526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00"/>
          </a:p>
        </p:txBody>
      </p:sp>
    </p:spTree>
    <p:extLst>
      <p:ext uri="{BB962C8B-B14F-4D97-AF65-F5344CB8AC3E}">
        <p14:creationId xmlns:p14="http://schemas.microsoft.com/office/powerpoint/2010/main" val="2329272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54B29176-2750-4C6C-BDCF-4D5C9DD50549}"/>
              </a:ext>
            </a:extLst>
          </p:cNvPr>
          <p:cNvSpPr txBox="1"/>
          <p:nvPr/>
        </p:nvSpPr>
        <p:spPr>
          <a:xfrm>
            <a:off x="3183834" y="4610167"/>
            <a:ext cx="6291470" cy="775107"/>
          </a:xfrm>
          <a:prstGeom prst="rect">
            <a:avLst/>
          </a:prstGeom>
        </p:spPr>
        <p:txBody>
          <a:bodyPr vert="horz" wrap="square" lIns="0" tIns="8659" rIns="0" bIns="0" rtlCol="0">
            <a:spAutoFit/>
          </a:bodyPr>
          <a:lstStyle/>
          <a:p>
            <a:pPr marL="164518" marR="3464" indent="-155859" algn="just">
              <a:lnSpc>
                <a:spcPct val="143700"/>
              </a:lnSpc>
              <a:spcBef>
                <a:spcPts val="68"/>
              </a:spcBef>
            </a:pPr>
            <a:r>
              <a:rPr sz="1200" spc="-3" dirty="0">
                <a:latin typeface="Arial"/>
                <a:cs typeface="Arial"/>
              </a:rPr>
              <a:t>5. Selanjutnya </a:t>
            </a:r>
            <a:r>
              <a:rPr sz="1200" dirty="0">
                <a:latin typeface="Arial"/>
                <a:cs typeface="Arial"/>
              </a:rPr>
              <a:t>ketika </a:t>
            </a:r>
            <a:r>
              <a:rPr sz="1200" spc="-3" dirty="0">
                <a:latin typeface="Arial"/>
                <a:cs typeface="Arial"/>
              </a:rPr>
              <a:t>semua variable </a:t>
            </a:r>
            <a:r>
              <a:rPr sz="1200" dirty="0">
                <a:latin typeface="Arial"/>
                <a:cs typeface="Arial"/>
              </a:rPr>
              <a:t>sudah </a:t>
            </a:r>
            <a:r>
              <a:rPr sz="1200" spc="-3" dirty="0">
                <a:latin typeface="Arial"/>
                <a:cs typeface="Arial"/>
              </a:rPr>
              <a:t>dibuat, selanjutnya klik “</a:t>
            </a:r>
            <a:r>
              <a:rPr sz="1200" b="1" spc="-3" dirty="0">
                <a:latin typeface="Arial"/>
                <a:cs typeface="Arial"/>
              </a:rPr>
              <a:t>inflasi</a:t>
            </a:r>
            <a:r>
              <a:rPr sz="1200" spc="-3" dirty="0">
                <a:latin typeface="Arial"/>
                <a:cs typeface="Arial"/>
              </a:rPr>
              <a:t>” </a:t>
            </a:r>
            <a:r>
              <a:rPr sz="1200" dirty="0">
                <a:latin typeface="Arial"/>
                <a:cs typeface="Arial"/>
              </a:rPr>
              <a:t>tekan </a:t>
            </a:r>
            <a:r>
              <a:rPr sz="1200" spc="-3" dirty="0">
                <a:latin typeface="Arial"/>
                <a:cs typeface="Arial"/>
              </a:rPr>
              <a:t>“ctrl” pada  </a:t>
            </a:r>
            <a:r>
              <a:rPr sz="1200" i="1" dirty="0">
                <a:latin typeface="Arial"/>
                <a:cs typeface="Arial"/>
              </a:rPr>
              <a:t>keyboard</a:t>
            </a:r>
            <a:r>
              <a:rPr sz="1200" dirty="0">
                <a:latin typeface="Arial"/>
                <a:cs typeface="Arial"/>
              </a:rPr>
              <a:t>, </a:t>
            </a:r>
            <a:r>
              <a:rPr sz="1200" spc="-3" dirty="0">
                <a:latin typeface="Arial"/>
                <a:cs typeface="Arial"/>
              </a:rPr>
              <a:t>dan klik “</a:t>
            </a:r>
            <a:r>
              <a:rPr sz="1200" b="1" spc="-3" dirty="0">
                <a:latin typeface="Arial"/>
                <a:cs typeface="Arial"/>
              </a:rPr>
              <a:t>interest_rate</a:t>
            </a:r>
            <a:r>
              <a:rPr sz="1200" spc="-3" dirty="0">
                <a:latin typeface="Arial"/>
                <a:cs typeface="Arial"/>
              </a:rPr>
              <a:t>” pada object icon. Kemudian, klik kanan </a:t>
            </a:r>
            <a:r>
              <a:rPr sz="1200" dirty="0">
                <a:latin typeface="Arial"/>
                <a:cs typeface="Arial"/>
              </a:rPr>
              <a:t>– </a:t>
            </a:r>
            <a:r>
              <a:rPr sz="1200" b="1" dirty="0">
                <a:latin typeface="Arial"/>
                <a:cs typeface="Arial"/>
              </a:rPr>
              <a:t>Open – </a:t>
            </a:r>
            <a:r>
              <a:rPr sz="1200" b="1" spc="-10" dirty="0">
                <a:latin typeface="Arial"/>
                <a:cs typeface="Arial"/>
              </a:rPr>
              <a:t>As  </a:t>
            </a:r>
            <a:r>
              <a:rPr sz="1200" b="1" spc="-3" dirty="0">
                <a:latin typeface="Arial"/>
                <a:cs typeface="Arial"/>
              </a:rPr>
              <a:t>Group</a:t>
            </a:r>
            <a:r>
              <a:rPr sz="1200" spc="-3" dirty="0">
                <a:latin typeface="Arial"/>
                <a:cs typeface="Arial"/>
              </a:rPr>
              <a:t>. Seperti tampilan berikut</a:t>
            </a:r>
            <a:r>
              <a:rPr sz="1200" spc="7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ini.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91261D11-612C-496B-A345-641E6D9F607A}"/>
              </a:ext>
            </a:extLst>
          </p:cNvPr>
          <p:cNvSpPr/>
          <p:nvPr/>
        </p:nvSpPr>
        <p:spPr>
          <a:xfrm>
            <a:off x="2761836" y="1166194"/>
            <a:ext cx="6832738" cy="32865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27"/>
          </a:p>
        </p:txBody>
      </p:sp>
    </p:spTree>
    <p:extLst>
      <p:ext uri="{BB962C8B-B14F-4D97-AF65-F5344CB8AC3E}">
        <p14:creationId xmlns:p14="http://schemas.microsoft.com/office/powerpoint/2010/main" val="380638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4" y="696432"/>
            <a:ext cx="9379226" cy="469762"/>
          </a:xfrm>
        </p:spPr>
        <p:txBody>
          <a:bodyPr>
            <a:noAutofit/>
          </a:bodyPr>
          <a:lstStyle/>
          <a:p>
            <a:r>
              <a:rPr lang="en-ID" sz="2000" b="1" spc="-3" dirty="0" err="1">
                <a:latin typeface="Arial"/>
                <a:cs typeface="Arial"/>
              </a:rPr>
              <a:t>Deskripsi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data </a:t>
            </a:r>
            <a:r>
              <a:rPr lang="en-ID" sz="2000" b="1" spc="-3" dirty="0">
                <a:latin typeface="Arial"/>
                <a:cs typeface="Arial"/>
              </a:rPr>
              <a:t>set, </a:t>
            </a:r>
            <a:r>
              <a:rPr lang="en-ID" sz="2000" b="1" spc="-3" dirty="0" err="1">
                <a:latin typeface="Arial"/>
                <a:cs typeface="Arial"/>
              </a:rPr>
              <a:t>Pengenalan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spc="-3" dirty="0" err="1">
                <a:latin typeface="Arial"/>
                <a:cs typeface="Arial"/>
              </a:rPr>
              <a:t>Kasus</a:t>
            </a:r>
            <a:r>
              <a:rPr lang="en-ID" sz="2000" b="1" spc="-3" dirty="0">
                <a:latin typeface="Arial"/>
                <a:cs typeface="Arial"/>
              </a:rPr>
              <a:t>, </a:t>
            </a:r>
            <a:r>
              <a:rPr lang="en-ID" sz="2000" b="1" spc="-3" dirty="0" err="1">
                <a:latin typeface="Arial"/>
                <a:cs typeface="Arial"/>
              </a:rPr>
              <a:t>Konsep</a:t>
            </a:r>
            <a:r>
              <a:rPr lang="en-ID" sz="2000" b="1" spc="-3" dirty="0">
                <a:latin typeface="Arial"/>
                <a:cs typeface="Arial"/>
              </a:rPr>
              <a:t> </a:t>
            </a:r>
            <a:r>
              <a:rPr lang="en-ID" sz="2000" b="1" dirty="0">
                <a:latin typeface="Arial"/>
                <a:cs typeface="Arial"/>
              </a:rPr>
              <a:t>Dasar</a:t>
            </a:r>
            <a:r>
              <a:rPr lang="en-ID" sz="2000" b="1" spc="48" dirty="0">
                <a:latin typeface="Arial"/>
                <a:cs typeface="Arial"/>
              </a:rPr>
              <a:t> </a:t>
            </a:r>
            <a:r>
              <a:rPr lang="en-ID" sz="2000" b="1" spc="-3" dirty="0">
                <a:latin typeface="Arial"/>
                <a:cs typeface="Arial"/>
              </a:rPr>
              <a:t>EViews</a:t>
            </a:r>
            <a:br>
              <a:rPr lang="en-ID" sz="2000" dirty="0">
                <a:latin typeface="Arial"/>
                <a:cs typeface="Arial"/>
              </a:rPr>
            </a:br>
            <a:endParaRPr lang="en-ID" sz="2000"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BDF58C91-A4E9-4CDD-9862-D3DB82B8871F}"/>
              </a:ext>
            </a:extLst>
          </p:cNvPr>
          <p:cNvSpPr txBox="1"/>
          <p:nvPr/>
        </p:nvSpPr>
        <p:spPr>
          <a:xfrm>
            <a:off x="3330098" y="4732611"/>
            <a:ext cx="5258120" cy="193847"/>
          </a:xfrm>
          <a:prstGeom prst="rect">
            <a:avLst/>
          </a:prstGeom>
        </p:spPr>
        <p:txBody>
          <a:bodyPr vert="horz" wrap="square" lIns="0" tIns="9092" rIns="0" bIns="0" rtlCol="0">
            <a:spAutoFit/>
          </a:bodyPr>
          <a:lstStyle/>
          <a:p>
            <a:pPr marL="8659">
              <a:spcBef>
                <a:spcPts val="72"/>
              </a:spcBef>
            </a:pPr>
            <a:r>
              <a:rPr sz="1200" dirty="0">
                <a:latin typeface="Arial"/>
                <a:cs typeface="Arial"/>
              </a:rPr>
              <a:t>Dengan </a:t>
            </a:r>
            <a:r>
              <a:rPr sz="1200" spc="-3" dirty="0">
                <a:latin typeface="Arial"/>
                <a:cs typeface="Arial"/>
              </a:rPr>
              <a:t>demikian </a:t>
            </a:r>
            <a:r>
              <a:rPr sz="1200" dirty="0">
                <a:latin typeface="Arial"/>
                <a:cs typeface="Arial"/>
              </a:rPr>
              <a:t>akan </a:t>
            </a:r>
            <a:r>
              <a:rPr sz="1200" spc="-3" dirty="0">
                <a:latin typeface="Arial"/>
                <a:cs typeface="Arial"/>
              </a:rPr>
              <a:t>diperoleh workfile yang perlu</a:t>
            </a:r>
            <a:r>
              <a:rPr sz="1200" spc="7" dirty="0">
                <a:latin typeface="Arial"/>
                <a:cs typeface="Arial"/>
              </a:rPr>
              <a:t> </a:t>
            </a:r>
            <a:r>
              <a:rPr sz="1200" spc="-3" dirty="0">
                <a:latin typeface="Arial"/>
                <a:cs typeface="Arial"/>
              </a:rPr>
              <a:t>diisi.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F3B7844E-2F2A-48BA-A59D-6168B5850F0D}"/>
              </a:ext>
            </a:extLst>
          </p:cNvPr>
          <p:cNvSpPr/>
          <p:nvPr/>
        </p:nvSpPr>
        <p:spPr>
          <a:xfrm>
            <a:off x="3330098" y="1564359"/>
            <a:ext cx="4316406" cy="30076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27"/>
          </a:p>
        </p:txBody>
      </p:sp>
    </p:spTree>
    <p:extLst>
      <p:ext uri="{BB962C8B-B14F-4D97-AF65-F5344CB8AC3E}">
        <p14:creationId xmlns:p14="http://schemas.microsoft.com/office/powerpoint/2010/main" val="1699373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1049</Words>
  <Application>Microsoft Office PowerPoint</Application>
  <PresentationFormat>Widescreen</PresentationFormat>
  <Paragraphs>250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Aharoni</vt:lpstr>
      <vt:lpstr>Arial</vt:lpstr>
      <vt:lpstr>Calibri</vt:lpstr>
      <vt:lpstr>Calibri Light</vt:lpstr>
      <vt:lpstr>Carlito</vt:lpstr>
      <vt:lpstr>Times New Roman</vt:lpstr>
      <vt:lpstr>Office Theme</vt:lpstr>
      <vt:lpstr>PowerPoint Presentation</vt:lpstr>
      <vt:lpstr>Deskripsi data set, Pengenalan Kasus, Konsep Dasar EViews </vt:lpstr>
      <vt:lpstr>Deskripsi data set, Pengenalan Kasus, Konsep Dasar EViews </vt:lpstr>
      <vt:lpstr>Deskripsi data set, Pengenalan Kasus, Konsep Dasar EViews </vt:lpstr>
      <vt:lpstr>Deskripsi data set, Pengenalan Kasus, Konsep Dasar EViews </vt:lpstr>
      <vt:lpstr>Deskripsi data set, Pengenalan Kasus, Konsep Dasar EViews </vt:lpstr>
      <vt:lpstr>Deskripsi data set, Pengenalan Kasus, Konsep Dasar EViews </vt:lpstr>
      <vt:lpstr>Deskripsi data set, Pengenalan Kasus, Konsep Dasar EViews </vt:lpstr>
      <vt:lpstr>Deskripsi data set, Pengenalan Kasus, Konsep Dasar EViews </vt:lpstr>
      <vt:lpstr>Deskripsi data set, Pengenalan Kasus, Konsep Dasar EViews </vt:lpstr>
      <vt:lpstr>Deskripsi data set, Pengenalan Kasus, Konsep Dasar EViews </vt:lpstr>
      <vt:lpstr>Deskripsi data set, Pengenalan Kasus, Konsep Dasar EViews 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User</cp:lastModifiedBy>
  <cp:revision>5</cp:revision>
  <dcterms:created xsi:type="dcterms:W3CDTF">2021-09-06T02:19:53Z</dcterms:created>
  <dcterms:modified xsi:type="dcterms:W3CDTF">2021-09-06T22:07:43Z</dcterms:modified>
</cp:coreProperties>
</file>