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8" r:id="rId2"/>
  </p:sldMasterIdLst>
  <p:notesMasterIdLst>
    <p:notesMasterId r:id="rId37"/>
  </p:notesMasterIdLst>
  <p:sldIdLst>
    <p:sldId id="256" r:id="rId3"/>
    <p:sldId id="504" r:id="rId4"/>
    <p:sldId id="505" r:id="rId5"/>
    <p:sldId id="514" r:id="rId6"/>
    <p:sldId id="506" r:id="rId7"/>
    <p:sldId id="507" r:id="rId8"/>
    <p:sldId id="508" r:id="rId9"/>
    <p:sldId id="509" r:id="rId10"/>
    <p:sldId id="1858" r:id="rId11"/>
    <p:sldId id="510" r:id="rId12"/>
    <p:sldId id="511" r:id="rId13"/>
    <p:sldId id="512" r:id="rId14"/>
    <p:sldId id="1857" r:id="rId15"/>
    <p:sldId id="1855" r:id="rId16"/>
    <p:sldId id="1856" r:id="rId17"/>
    <p:sldId id="513" r:id="rId18"/>
    <p:sldId id="515" r:id="rId19"/>
    <p:sldId id="516" r:id="rId20"/>
    <p:sldId id="518" r:id="rId21"/>
    <p:sldId id="1859" r:id="rId22"/>
    <p:sldId id="1860" r:id="rId23"/>
    <p:sldId id="1861" r:id="rId24"/>
    <p:sldId id="519" r:id="rId25"/>
    <p:sldId id="520" r:id="rId26"/>
    <p:sldId id="1846" r:id="rId27"/>
    <p:sldId id="1847" r:id="rId28"/>
    <p:sldId id="1848" r:id="rId29"/>
    <p:sldId id="1849" r:id="rId30"/>
    <p:sldId id="1850" r:id="rId31"/>
    <p:sldId id="1851" r:id="rId32"/>
    <p:sldId id="1853" r:id="rId33"/>
    <p:sldId id="1854" r:id="rId34"/>
    <p:sldId id="331" r:id="rId35"/>
    <p:sldId id="1862"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F9ED1-E5BA-49C2-9B8C-BB59BE6D19FD}" type="datetimeFigureOut">
              <a:rPr lang="id-ID" smtClean="0"/>
              <a:t>16/11/2020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6EB237-A1CE-43EC-96D9-0E704AB0EBC9}" type="slidenum">
              <a:rPr lang="id-ID" smtClean="0"/>
              <a:t>‹#›</a:t>
            </a:fld>
            <a:endParaRPr lang="id-ID"/>
          </a:p>
        </p:txBody>
      </p:sp>
    </p:spTree>
    <p:extLst>
      <p:ext uri="{BB962C8B-B14F-4D97-AF65-F5344CB8AC3E}">
        <p14:creationId xmlns:p14="http://schemas.microsoft.com/office/powerpoint/2010/main" val="423222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43CA486C-90C3-4EFD-90A3-97374247E5E4}"/>
              </a:ext>
            </a:extLst>
          </p:cNvPr>
          <p:cNvSpPr>
            <a:spLocks noGrp="1" noRot="1" noChangeAspect="1" noTextEdit="1"/>
          </p:cNvSpPr>
          <p:nvPr>
            <p:ph type="sldImg"/>
          </p:nvPr>
        </p:nvSpPr>
        <p:spPr/>
      </p:sp>
      <p:sp>
        <p:nvSpPr>
          <p:cNvPr id="25603" name="Notes Placeholder 2">
            <a:extLst>
              <a:ext uri="{FF2B5EF4-FFF2-40B4-BE49-F238E27FC236}">
                <a16:creationId xmlns:a16="http://schemas.microsoft.com/office/drawing/2014/main" id="{B09C431D-30FF-42CB-8727-DF8EFB0C856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a:p>
        </p:txBody>
      </p:sp>
      <p:sp>
        <p:nvSpPr>
          <p:cNvPr id="25604" name="Slide Number Placeholder 3">
            <a:extLst>
              <a:ext uri="{FF2B5EF4-FFF2-40B4-BE49-F238E27FC236}">
                <a16:creationId xmlns:a16="http://schemas.microsoft.com/office/drawing/2014/main" id="{2B8BEAEE-6628-4D17-B80A-89C1276834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16782970-5A41-4A5E-8CB3-2CF9AE7ABDC6}" type="slidenum">
              <a:rPr kumimoji="0" lang="en-US" altLang="id-ID"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27</a:t>
            </a:fld>
            <a:endParaRPr kumimoji="0" lang="en-US" altLang="id-ID"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8D5B470-DE30-40E4-999B-CBF9E726CA95}"/>
              </a:ext>
            </a:extLst>
          </p:cNvPr>
          <p:cNvSpPr>
            <a:spLocks noGrp="1" noRot="1" noChangeAspect="1" noTextEdit="1"/>
          </p:cNvSpPr>
          <p:nvPr>
            <p:ph type="sldImg"/>
          </p:nvPr>
        </p:nvSpPr>
        <p:spPr/>
      </p:sp>
      <p:sp>
        <p:nvSpPr>
          <p:cNvPr id="27651" name="Notes Placeholder 2">
            <a:extLst>
              <a:ext uri="{FF2B5EF4-FFF2-40B4-BE49-F238E27FC236}">
                <a16:creationId xmlns:a16="http://schemas.microsoft.com/office/drawing/2014/main" id="{C571711D-AA65-4041-8DBC-0FF901B7C5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a:p>
        </p:txBody>
      </p:sp>
      <p:sp>
        <p:nvSpPr>
          <p:cNvPr id="27652" name="Slide Number Placeholder 3">
            <a:extLst>
              <a:ext uri="{FF2B5EF4-FFF2-40B4-BE49-F238E27FC236}">
                <a16:creationId xmlns:a16="http://schemas.microsoft.com/office/drawing/2014/main" id="{F7AC03F7-A67C-474B-A5E4-DFD479EC59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73ABA76F-AC40-4AAC-8823-F239C244CC7D}" type="slidenum">
              <a:rPr kumimoji="0" lang="en-US" altLang="id-ID"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28</a:t>
            </a:fld>
            <a:endParaRPr kumimoji="0" lang="en-US" altLang="id-ID"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C72C96C-C033-4706-887B-5DE1AEB753C0}"/>
              </a:ext>
            </a:extLst>
          </p:cNvPr>
          <p:cNvSpPr>
            <a:spLocks noGrp="1" noRot="1" noChangeAspect="1" noTextEdit="1"/>
          </p:cNvSpPr>
          <p:nvPr>
            <p:ph type="sldImg"/>
          </p:nvPr>
        </p:nvSpPr>
        <p:spPr/>
      </p:sp>
      <p:sp>
        <p:nvSpPr>
          <p:cNvPr id="29699" name="Notes Placeholder 2">
            <a:extLst>
              <a:ext uri="{FF2B5EF4-FFF2-40B4-BE49-F238E27FC236}">
                <a16:creationId xmlns:a16="http://schemas.microsoft.com/office/drawing/2014/main" id="{DB8F61CD-F280-430A-8C41-0D4596A056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a:p>
        </p:txBody>
      </p:sp>
      <p:sp>
        <p:nvSpPr>
          <p:cNvPr id="29700" name="Slide Number Placeholder 3">
            <a:extLst>
              <a:ext uri="{FF2B5EF4-FFF2-40B4-BE49-F238E27FC236}">
                <a16:creationId xmlns:a16="http://schemas.microsoft.com/office/drawing/2014/main" id="{4D89EA3F-188F-490B-886D-C2CFCD9A6F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B2B2E3FF-58FC-4205-95CE-263B62BA5861}" type="slidenum">
              <a:rPr kumimoji="0" lang="en-US" altLang="id-ID"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29</a:t>
            </a:fld>
            <a:endParaRPr kumimoji="0" lang="en-US" altLang="id-ID"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53FC818-FB17-4144-A934-27F73AC40156}"/>
              </a:ext>
            </a:extLst>
          </p:cNvPr>
          <p:cNvSpPr>
            <a:spLocks noGrp="1" noRot="1" noChangeAspect="1" noTextEdit="1"/>
          </p:cNvSpPr>
          <p:nvPr>
            <p:ph type="sldImg"/>
          </p:nvPr>
        </p:nvSpPr>
        <p:spPr/>
      </p:sp>
      <p:sp>
        <p:nvSpPr>
          <p:cNvPr id="31747" name="Notes Placeholder 2">
            <a:extLst>
              <a:ext uri="{FF2B5EF4-FFF2-40B4-BE49-F238E27FC236}">
                <a16:creationId xmlns:a16="http://schemas.microsoft.com/office/drawing/2014/main" id="{5D139E2F-9CE8-4D82-A18F-B4A1490803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a:p>
        </p:txBody>
      </p:sp>
      <p:sp>
        <p:nvSpPr>
          <p:cNvPr id="31748" name="Slide Number Placeholder 3">
            <a:extLst>
              <a:ext uri="{FF2B5EF4-FFF2-40B4-BE49-F238E27FC236}">
                <a16:creationId xmlns:a16="http://schemas.microsoft.com/office/drawing/2014/main" id="{9FE4AD8A-EF2E-4EAD-A829-A76F3C2C65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D2CE3A2F-00FA-49F0-B523-665796C4F009}" type="slidenum">
              <a:rPr kumimoji="0" lang="en-US" altLang="id-ID"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30</a:t>
            </a:fld>
            <a:endParaRPr kumimoji="0" lang="en-US" altLang="id-ID"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4416127-FD17-4ED5-85EF-7003C824B1B7}"/>
              </a:ext>
            </a:extLst>
          </p:cNvPr>
          <p:cNvSpPr>
            <a:spLocks noGrp="1" noRot="1" noChangeAspect="1" noTextEdit="1"/>
          </p:cNvSpPr>
          <p:nvPr>
            <p:ph type="sldImg"/>
          </p:nvPr>
        </p:nvSpPr>
        <p:spPr/>
      </p:sp>
      <p:sp>
        <p:nvSpPr>
          <p:cNvPr id="33795" name="Notes Placeholder 2">
            <a:extLst>
              <a:ext uri="{FF2B5EF4-FFF2-40B4-BE49-F238E27FC236}">
                <a16:creationId xmlns:a16="http://schemas.microsoft.com/office/drawing/2014/main" id="{F605944C-C2B2-4C60-92C1-019CCEBB4C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a:p>
        </p:txBody>
      </p:sp>
      <p:sp>
        <p:nvSpPr>
          <p:cNvPr id="33796" name="Slide Number Placeholder 3">
            <a:extLst>
              <a:ext uri="{FF2B5EF4-FFF2-40B4-BE49-F238E27FC236}">
                <a16:creationId xmlns:a16="http://schemas.microsoft.com/office/drawing/2014/main" id="{9A87C647-D7C7-4A73-91E3-FEEAB1105FE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5D9AE620-A003-4A6D-998A-AC30CA40D66D}" type="slidenum">
              <a:rPr kumimoji="0" lang="en-US" altLang="id-ID"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31</a:t>
            </a:fld>
            <a:endParaRPr kumimoji="0" lang="en-US" altLang="id-ID"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BADFF75-8537-4522-A525-E9E18D920FC5}"/>
              </a:ext>
            </a:extLst>
          </p:cNvPr>
          <p:cNvSpPr>
            <a:spLocks noGrp="1" noRot="1" noChangeAspect="1" noTextEdit="1"/>
          </p:cNvSpPr>
          <p:nvPr>
            <p:ph type="sldImg"/>
          </p:nvPr>
        </p:nvSpPr>
        <p:spPr/>
      </p:sp>
      <p:sp>
        <p:nvSpPr>
          <p:cNvPr id="35843" name="Notes Placeholder 2">
            <a:extLst>
              <a:ext uri="{FF2B5EF4-FFF2-40B4-BE49-F238E27FC236}">
                <a16:creationId xmlns:a16="http://schemas.microsoft.com/office/drawing/2014/main" id="{C4DE22BF-DD53-4F80-802D-A8C26A93CD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d-ID" altLang="en-US"/>
          </a:p>
        </p:txBody>
      </p:sp>
      <p:sp>
        <p:nvSpPr>
          <p:cNvPr id="35844" name="Slide Number Placeholder 3">
            <a:extLst>
              <a:ext uri="{FF2B5EF4-FFF2-40B4-BE49-F238E27FC236}">
                <a16:creationId xmlns:a16="http://schemas.microsoft.com/office/drawing/2014/main" id="{EAE405D1-46A1-4F8D-A67F-8DCA0EFB69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fld id="{D9E52F56-8592-4C5C-BF0C-553DCC2518F8}" type="slidenum">
              <a:rPr kumimoji="0" lang="en-US" altLang="id-ID"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t>32</a:t>
            </a:fld>
            <a:endParaRPr kumimoji="0" lang="en-US" altLang="id-ID"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ECFCA5A-5DD5-4893-A5D6-29C33DA84DE1}"/>
              </a:ext>
            </a:extLst>
          </p:cNvPr>
          <p:cNvSpPr>
            <a:spLocks noGrp="1"/>
          </p:cNvSpPr>
          <p:nvPr>
            <p:ph type="dt" sz="half" idx="10"/>
          </p:nvPr>
        </p:nvSpPr>
        <p:spPr/>
        <p:txBody>
          <a:bodyPr/>
          <a:lstStyle>
            <a:lvl1pPr>
              <a:defRPr/>
            </a:lvl1pPr>
          </a:lstStyle>
          <a:p>
            <a:pPr>
              <a:defRPr/>
            </a:pPr>
            <a:fld id="{F42FB2B3-54E6-4C71-9313-03B1567CFE33}" type="datetimeFigureOut">
              <a:rPr lang="en-US"/>
              <a:pPr>
                <a:defRPr/>
              </a:pPr>
              <a:t>11/16/2020</a:t>
            </a:fld>
            <a:endParaRPr lang="en-US"/>
          </a:p>
        </p:txBody>
      </p:sp>
      <p:sp>
        <p:nvSpPr>
          <p:cNvPr id="5" name="Footer Placeholder 4">
            <a:extLst>
              <a:ext uri="{FF2B5EF4-FFF2-40B4-BE49-F238E27FC236}">
                <a16:creationId xmlns:a16="http://schemas.microsoft.com/office/drawing/2014/main" id="{2A3905C1-4AFE-44AD-A523-7A66967F4958}"/>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C0D70076-1DA3-429F-AD48-F9D28912766E}"/>
              </a:ext>
            </a:extLst>
          </p:cNvPr>
          <p:cNvSpPr>
            <a:spLocks noGrp="1"/>
          </p:cNvSpPr>
          <p:nvPr>
            <p:ph type="sldNum" sz="quarter" idx="12"/>
          </p:nvPr>
        </p:nvSpPr>
        <p:spPr/>
        <p:txBody>
          <a:bodyPr/>
          <a:lstStyle>
            <a:lvl1pPr>
              <a:defRPr/>
            </a:lvl1pPr>
          </a:lstStyle>
          <a:p>
            <a:fld id="{3FD20576-D6B2-4112-A647-8630AD914C0B}" type="slidenum">
              <a:rPr lang="en-US" altLang="id-ID"/>
              <a:pPr/>
              <a:t>‹#›</a:t>
            </a:fld>
            <a:endParaRPr lang="en-US" altLang="id-ID"/>
          </a:p>
        </p:txBody>
      </p:sp>
    </p:spTree>
    <p:extLst>
      <p:ext uri="{BB962C8B-B14F-4D97-AF65-F5344CB8AC3E}">
        <p14:creationId xmlns:p14="http://schemas.microsoft.com/office/powerpoint/2010/main" val="3264099543"/>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AFF168E-87B4-4DA6-9145-F37E8E2AC308}"/>
              </a:ext>
            </a:extLst>
          </p:cNvPr>
          <p:cNvSpPr>
            <a:spLocks noGrp="1"/>
          </p:cNvSpPr>
          <p:nvPr>
            <p:ph type="dt" sz="half" idx="10"/>
          </p:nvPr>
        </p:nvSpPr>
        <p:spPr/>
        <p:txBody>
          <a:bodyPr/>
          <a:lstStyle>
            <a:lvl1pPr>
              <a:defRPr/>
            </a:lvl1pPr>
          </a:lstStyle>
          <a:p>
            <a:pPr>
              <a:defRPr/>
            </a:pPr>
            <a:fld id="{0984C230-9EFB-4B13-9170-A61F7BB3B5D7}" type="datetimeFigureOut">
              <a:rPr lang="en-US"/>
              <a:pPr>
                <a:defRPr/>
              </a:pPr>
              <a:t>11/16/2020</a:t>
            </a:fld>
            <a:endParaRPr lang="en-US"/>
          </a:p>
        </p:txBody>
      </p:sp>
      <p:sp>
        <p:nvSpPr>
          <p:cNvPr id="5" name="Footer Placeholder 4">
            <a:extLst>
              <a:ext uri="{FF2B5EF4-FFF2-40B4-BE49-F238E27FC236}">
                <a16:creationId xmlns:a16="http://schemas.microsoft.com/office/drawing/2014/main" id="{DE2C592F-7A1F-4DFF-875D-38097FFB87C0}"/>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F99CF229-67D2-4714-8867-FAA18956197C}"/>
              </a:ext>
            </a:extLst>
          </p:cNvPr>
          <p:cNvSpPr>
            <a:spLocks noGrp="1"/>
          </p:cNvSpPr>
          <p:nvPr>
            <p:ph type="sldNum" sz="quarter" idx="12"/>
          </p:nvPr>
        </p:nvSpPr>
        <p:spPr/>
        <p:txBody>
          <a:bodyPr/>
          <a:lstStyle>
            <a:lvl1pPr>
              <a:defRPr/>
            </a:lvl1pPr>
          </a:lstStyle>
          <a:p>
            <a:fld id="{C86F8444-6769-48E0-9591-2132D52F3B9B}" type="slidenum">
              <a:rPr lang="en-US" altLang="id-ID"/>
              <a:pPr/>
              <a:t>‹#›</a:t>
            </a:fld>
            <a:endParaRPr lang="en-US" altLang="id-ID"/>
          </a:p>
        </p:txBody>
      </p:sp>
    </p:spTree>
    <p:extLst>
      <p:ext uri="{BB962C8B-B14F-4D97-AF65-F5344CB8AC3E}">
        <p14:creationId xmlns:p14="http://schemas.microsoft.com/office/powerpoint/2010/main" val="1433966508"/>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00778B-B868-46A3-BDC9-ACDB75341FC2}"/>
              </a:ext>
            </a:extLst>
          </p:cNvPr>
          <p:cNvSpPr>
            <a:spLocks noGrp="1"/>
          </p:cNvSpPr>
          <p:nvPr>
            <p:ph type="dt" sz="half" idx="10"/>
          </p:nvPr>
        </p:nvSpPr>
        <p:spPr/>
        <p:txBody>
          <a:bodyPr/>
          <a:lstStyle>
            <a:lvl1pPr>
              <a:defRPr/>
            </a:lvl1pPr>
          </a:lstStyle>
          <a:p>
            <a:pPr>
              <a:defRPr/>
            </a:pPr>
            <a:fld id="{91D86D13-6113-4CCC-9B7B-C415B0736537}" type="datetimeFigureOut">
              <a:rPr lang="en-US"/>
              <a:pPr>
                <a:defRPr/>
              </a:pPr>
              <a:t>11/16/2020</a:t>
            </a:fld>
            <a:endParaRPr lang="en-US"/>
          </a:p>
        </p:txBody>
      </p:sp>
      <p:sp>
        <p:nvSpPr>
          <p:cNvPr id="5" name="Footer Placeholder 4">
            <a:extLst>
              <a:ext uri="{FF2B5EF4-FFF2-40B4-BE49-F238E27FC236}">
                <a16:creationId xmlns:a16="http://schemas.microsoft.com/office/drawing/2014/main" id="{4BB759F9-DB56-4824-AAF8-80684DBD7F33}"/>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33C99324-92A9-4E77-84B0-838735DFFD6A}"/>
              </a:ext>
            </a:extLst>
          </p:cNvPr>
          <p:cNvSpPr>
            <a:spLocks noGrp="1"/>
          </p:cNvSpPr>
          <p:nvPr>
            <p:ph type="sldNum" sz="quarter" idx="12"/>
          </p:nvPr>
        </p:nvSpPr>
        <p:spPr/>
        <p:txBody>
          <a:bodyPr/>
          <a:lstStyle>
            <a:lvl1pPr>
              <a:defRPr/>
            </a:lvl1pPr>
          </a:lstStyle>
          <a:p>
            <a:fld id="{F7FC11E1-4AD2-4BFD-9030-5C3364A5C896}" type="slidenum">
              <a:rPr lang="en-US" altLang="id-ID"/>
              <a:pPr/>
              <a:t>‹#›</a:t>
            </a:fld>
            <a:endParaRPr lang="en-US" altLang="id-ID"/>
          </a:p>
        </p:txBody>
      </p:sp>
    </p:spTree>
    <p:extLst>
      <p:ext uri="{BB962C8B-B14F-4D97-AF65-F5344CB8AC3E}">
        <p14:creationId xmlns:p14="http://schemas.microsoft.com/office/powerpoint/2010/main" val="1391060146"/>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3ABEF76-F0C7-4A14-AC72-9FA75B8714E7}"/>
              </a:ext>
            </a:extLst>
          </p:cNvPr>
          <p:cNvSpPr>
            <a:spLocks noGrp="1"/>
          </p:cNvSpPr>
          <p:nvPr>
            <p:ph type="dt" sz="half" idx="10"/>
          </p:nvPr>
        </p:nvSpPr>
        <p:spPr/>
        <p:txBody>
          <a:bodyPr/>
          <a:lstStyle>
            <a:lvl1pPr>
              <a:defRPr/>
            </a:lvl1pPr>
          </a:lstStyle>
          <a:p>
            <a:pPr>
              <a:defRPr/>
            </a:pPr>
            <a:fld id="{D0DB1649-C00E-4AC7-904D-0FF38585E6ED}" type="datetimeFigureOut">
              <a:rPr lang="en-US"/>
              <a:pPr>
                <a:defRPr/>
              </a:pPr>
              <a:t>11/16/2020</a:t>
            </a:fld>
            <a:endParaRPr lang="en-US"/>
          </a:p>
        </p:txBody>
      </p:sp>
      <p:sp>
        <p:nvSpPr>
          <p:cNvPr id="6" name="Footer Placeholder 4">
            <a:extLst>
              <a:ext uri="{FF2B5EF4-FFF2-40B4-BE49-F238E27FC236}">
                <a16:creationId xmlns:a16="http://schemas.microsoft.com/office/drawing/2014/main" id="{754B90E0-5FA5-44A4-A7AD-B35A1F0C03DC}"/>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917D07AA-3BF7-4AED-B9CD-713BEEF1DFAC}"/>
              </a:ext>
            </a:extLst>
          </p:cNvPr>
          <p:cNvSpPr>
            <a:spLocks noGrp="1"/>
          </p:cNvSpPr>
          <p:nvPr>
            <p:ph type="sldNum" sz="quarter" idx="12"/>
          </p:nvPr>
        </p:nvSpPr>
        <p:spPr/>
        <p:txBody>
          <a:bodyPr/>
          <a:lstStyle>
            <a:lvl1pPr>
              <a:defRPr/>
            </a:lvl1pPr>
          </a:lstStyle>
          <a:p>
            <a:fld id="{EA4DAFCA-D4CA-4778-9643-730853FCCC0E}" type="slidenum">
              <a:rPr lang="en-US" altLang="id-ID"/>
              <a:pPr/>
              <a:t>‹#›</a:t>
            </a:fld>
            <a:endParaRPr lang="en-US" altLang="id-ID"/>
          </a:p>
        </p:txBody>
      </p:sp>
    </p:spTree>
    <p:extLst>
      <p:ext uri="{BB962C8B-B14F-4D97-AF65-F5344CB8AC3E}">
        <p14:creationId xmlns:p14="http://schemas.microsoft.com/office/powerpoint/2010/main" val="1598138880"/>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FA90AE2-EA45-41A4-A88D-EE4986144EB8}"/>
              </a:ext>
            </a:extLst>
          </p:cNvPr>
          <p:cNvSpPr>
            <a:spLocks noGrp="1"/>
          </p:cNvSpPr>
          <p:nvPr>
            <p:ph type="dt" sz="half" idx="10"/>
          </p:nvPr>
        </p:nvSpPr>
        <p:spPr/>
        <p:txBody>
          <a:bodyPr/>
          <a:lstStyle>
            <a:lvl1pPr>
              <a:defRPr/>
            </a:lvl1pPr>
          </a:lstStyle>
          <a:p>
            <a:pPr>
              <a:defRPr/>
            </a:pPr>
            <a:fld id="{1802D502-D3D4-44DE-8A2B-358A45B1C16F}" type="datetimeFigureOut">
              <a:rPr lang="en-US"/>
              <a:pPr>
                <a:defRPr/>
              </a:pPr>
              <a:t>11/16/2020</a:t>
            </a:fld>
            <a:endParaRPr lang="en-US"/>
          </a:p>
        </p:txBody>
      </p:sp>
      <p:sp>
        <p:nvSpPr>
          <p:cNvPr id="8" name="Footer Placeholder 4">
            <a:extLst>
              <a:ext uri="{FF2B5EF4-FFF2-40B4-BE49-F238E27FC236}">
                <a16:creationId xmlns:a16="http://schemas.microsoft.com/office/drawing/2014/main" id="{F5C66E46-6A8A-4062-AB1B-CF386D51282D}"/>
              </a:ext>
            </a:extLst>
          </p:cNvPr>
          <p:cNvSpPr>
            <a:spLocks noGrp="1"/>
          </p:cNvSpPr>
          <p:nvPr>
            <p:ph type="ftr" sz="quarter" idx="11"/>
          </p:nvPr>
        </p:nvSpPr>
        <p:spPr/>
        <p:txBody>
          <a:bodyPr/>
          <a:lstStyle>
            <a:lvl1pPr>
              <a:defRPr/>
            </a:lvl1pPr>
          </a:lstStyle>
          <a:p>
            <a:pPr>
              <a:defRPr/>
            </a:pPr>
            <a:endParaRPr lang="id-ID"/>
          </a:p>
        </p:txBody>
      </p:sp>
      <p:sp>
        <p:nvSpPr>
          <p:cNvPr id="9" name="Slide Number Placeholder 5">
            <a:extLst>
              <a:ext uri="{FF2B5EF4-FFF2-40B4-BE49-F238E27FC236}">
                <a16:creationId xmlns:a16="http://schemas.microsoft.com/office/drawing/2014/main" id="{C1A16BA9-3337-4E6E-8C5D-E3106D02F93B}"/>
              </a:ext>
            </a:extLst>
          </p:cNvPr>
          <p:cNvSpPr>
            <a:spLocks noGrp="1"/>
          </p:cNvSpPr>
          <p:nvPr>
            <p:ph type="sldNum" sz="quarter" idx="12"/>
          </p:nvPr>
        </p:nvSpPr>
        <p:spPr/>
        <p:txBody>
          <a:bodyPr/>
          <a:lstStyle>
            <a:lvl1pPr>
              <a:defRPr/>
            </a:lvl1pPr>
          </a:lstStyle>
          <a:p>
            <a:fld id="{2D534E79-DD63-4741-8990-5FB79AA462ED}" type="slidenum">
              <a:rPr lang="en-US" altLang="id-ID"/>
              <a:pPr/>
              <a:t>‹#›</a:t>
            </a:fld>
            <a:endParaRPr lang="en-US" altLang="id-ID"/>
          </a:p>
        </p:txBody>
      </p:sp>
    </p:spTree>
    <p:extLst>
      <p:ext uri="{BB962C8B-B14F-4D97-AF65-F5344CB8AC3E}">
        <p14:creationId xmlns:p14="http://schemas.microsoft.com/office/powerpoint/2010/main" val="1754537948"/>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688A1AC0-1FBD-4392-8D27-162DDB4A290A}"/>
              </a:ext>
            </a:extLst>
          </p:cNvPr>
          <p:cNvSpPr>
            <a:spLocks noGrp="1"/>
          </p:cNvSpPr>
          <p:nvPr>
            <p:ph type="dt" sz="half" idx="10"/>
          </p:nvPr>
        </p:nvSpPr>
        <p:spPr/>
        <p:txBody>
          <a:bodyPr/>
          <a:lstStyle>
            <a:lvl1pPr>
              <a:defRPr/>
            </a:lvl1pPr>
          </a:lstStyle>
          <a:p>
            <a:pPr>
              <a:defRPr/>
            </a:pPr>
            <a:fld id="{084E7C19-FD43-42D0-A13F-599FE0BF3B79}" type="datetimeFigureOut">
              <a:rPr lang="en-US"/>
              <a:pPr>
                <a:defRPr/>
              </a:pPr>
              <a:t>11/16/2020</a:t>
            </a:fld>
            <a:endParaRPr lang="en-US"/>
          </a:p>
        </p:txBody>
      </p:sp>
      <p:sp>
        <p:nvSpPr>
          <p:cNvPr id="4" name="Footer Placeholder 4">
            <a:extLst>
              <a:ext uri="{FF2B5EF4-FFF2-40B4-BE49-F238E27FC236}">
                <a16:creationId xmlns:a16="http://schemas.microsoft.com/office/drawing/2014/main" id="{CC18E694-9ABA-431A-9227-5C49E888D6EC}"/>
              </a:ext>
            </a:extLst>
          </p:cNvPr>
          <p:cNvSpPr>
            <a:spLocks noGrp="1"/>
          </p:cNvSpPr>
          <p:nvPr>
            <p:ph type="ftr" sz="quarter" idx="11"/>
          </p:nvPr>
        </p:nvSpPr>
        <p:spPr/>
        <p:txBody>
          <a:bodyPr/>
          <a:lstStyle>
            <a:lvl1pPr>
              <a:defRPr/>
            </a:lvl1pPr>
          </a:lstStyle>
          <a:p>
            <a:pPr>
              <a:defRPr/>
            </a:pPr>
            <a:endParaRPr lang="id-ID"/>
          </a:p>
        </p:txBody>
      </p:sp>
      <p:sp>
        <p:nvSpPr>
          <p:cNvPr id="5" name="Slide Number Placeholder 5">
            <a:extLst>
              <a:ext uri="{FF2B5EF4-FFF2-40B4-BE49-F238E27FC236}">
                <a16:creationId xmlns:a16="http://schemas.microsoft.com/office/drawing/2014/main" id="{B1D42DA7-C836-480B-AEDA-19CA66C58B36}"/>
              </a:ext>
            </a:extLst>
          </p:cNvPr>
          <p:cNvSpPr>
            <a:spLocks noGrp="1"/>
          </p:cNvSpPr>
          <p:nvPr>
            <p:ph type="sldNum" sz="quarter" idx="12"/>
          </p:nvPr>
        </p:nvSpPr>
        <p:spPr/>
        <p:txBody>
          <a:bodyPr/>
          <a:lstStyle>
            <a:lvl1pPr>
              <a:defRPr/>
            </a:lvl1pPr>
          </a:lstStyle>
          <a:p>
            <a:fld id="{63A7ED8F-2E4F-485C-A822-6C094EC8BF90}" type="slidenum">
              <a:rPr lang="en-US" altLang="id-ID"/>
              <a:pPr/>
              <a:t>‹#›</a:t>
            </a:fld>
            <a:endParaRPr lang="en-US" altLang="id-ID"/>
          </a:p>
        </p:txBody>
      </p:sp>
    </p:spTree>
    <p:extLst>
      <p:ext uri="{BB962C8B-B14F-4D97-AF65-F5344CB8AC3E}">
        <p14:creationId xmlns:p14="http://schemas.microsoft.com/office/powerpoint/2010/main" val="1589052955"/>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CC9A6C9-4223-4F7F-8966-5D50AAC511BB}"/>
              </a:ext>
            </a:extLst>
          </p:cNvPr>
          <p:cNvSpPr>
            <a:spLocks noGrp="1"/>
          </p:cNvSpPr>
          <p:nvPr>
            <p:ph type="dt" sz="half" idx="10"/>
          </p:nvPr>
        </p:nvSpPr>
        <p:spPr/>
        <p:txBody>
          <a:bodyPr/>
          <a:lstStyle>
            <a:lvl1pPr>
              <a:defRPr/>
            </a:lvl1pPr>
          </a:lstStyle>
          <a:p>
            <a:pPr>
              <a:defRPr/>
            </a:pPr>
            <a:fld id="{842B2243-4F3B-4315-B29C-B9C65C8D2B14}" type="datetimeFigureOut">
              <a:rPr lang="en-US"/>
              <a:pPr>
                <a:defRPr/>
              </a:pPr>
              <a:t>11/16/2020</a:t>
            </a:fld>
            <a:endParaRPr lang="en-US"/>
          </a:p>
        </p:txBody>
      </p:sp>
      <p:sp>
        <p:nvSpPr>
          <p:cNvPr id="3" name="Footer Placeholder 4">
            <a:extLst>
              <a:ext uri="{FF2B5EF4-FFF2-40B4-BE49-F238E27FC236}">
                <a16:creationId xmlns:a16="http://schemas.microsoft.com/office/drawing/2014/main" id="{ABC516F4-7CE6-4D59-A991-F5179D26B77D}"/>
              </a:ext>
            </a:extLst>
          </p:cNvPr>
          <p:cNvSpPr>
            <a:spLocks noGrp="1"/>
          </p:cNvSpPr>
          <p:nvPr>
            <p:ph type="ftr" sz="quarter" idx="11"/>
          </p:nvPr>
        </p:nvSpPr>
        <p:spPr/>
        <p:txBody>
          <a:bodyPr/>
          <a:lstStyle>
            <a:lvl1pPr>
              <a:defRPr/>
            </a:lvl1pPr>
          </a:lstStyle>
          <a:p>
            <a:pPr>
              <a:defRPr/>
            </a:pPr>
            <a:endParaRPr lang="id-ID"/>
          </a:p>
        </p:txBody>
      </p:sp>
      <p:sp>
        <p:nvSpPr>
          <p:cNvPr id="4" name="Slide Number Placeholder 5">
            <a:extLst>
              <a:ext uri="{FF2B5EF4-FFF2-40B4-BE49-F238E27FC236}">
                <a16:creationId xmlns:a16="http://schemas.microsoft.com/office/drawing/2014/main" id="{8993DF5C-909C-4A8B-A787-0247E7A078FF}"/>
              </a:ext>
            </a:extLst>
          </p:cNvPr>
          <p:cNvSpPr>
            <a:spLocks noGrp="1"/>
          </p:cNvSpPr>
          <p:nvPr>
            <p:ph type="sldNum" sz="quarter" idx="12"/>
          </p:nvPr>
        </p:nvSpPr>
        <p:spPr/>
        <p:txBody>
          <a:bodyPr/>
          <a:lstStyle>
            <a:lvl1pPr>
              <a:defRPr/>
            </a:lvl1pPr>
          </a:lstStyle>
          <a:p>
            <a:fld id="{45F5C47E-E819-4C0A-88FF-E9F9F4BDA60B}" type="slidenum">
              <a:rPr lang="en-US" altLang="id-ID"/>
              <a:pPr/>
              <a:t>‹#›</a:t>
            </a:fld>
            <a:endParaRPr lang="en-US" altLang="id-ID"/>
          </a:p>
        </p:txBody>
      </p:sp>
    </p:spTree>
    <p:extLst>
      <p:ext uri="{BB962C8B-B14F-4D97-AF65-F5344CB8AC3E}">
        <p14:creationId xmlns:p14="http://schemas.microsoft.com/office/powerpoint/2010/main" val="2024087016"/>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4DFC7E4-E6F9-4B2A-A162-98C39BBA430A}"/>
              </a:ext>
            </a:extLst>
          </p:cNvPr>
          <p:cNvSpPr>
            <a:spLocks noGrp="1"/>
          </p:cNvSpPr>
          <p:nvPr>
            <p:ph type="dt" sz="half" idx="10"/>
          </p:nvPr>
        </p:nvSpPr>
        <p:spPr/>
        <p:txBody>
          <a:bodyPr/>
          <a:lstStyle>
            <a:lvl1pPr>
              <a:defRPr/>
            </a:lvl1pPr>
          </a:lstStyle>
          <a:p>
            <a:pPr>
              <a:defRPr/>
            </a:pPr>
            <a:fld id="{3286F85A-D4DA-4D78-BCCF-672FFA61643C}" type="datetimeFigureOut">
              <a:rPr lang="en-US"/>
              <a:pPr>
                <a:defRPr/>
              </a:pPr>
              <a:t>11/16/2020</a:t>
            </a:fld>
            <a:endParaRPr lang="en-US"/>
          </a:p>
        </p:txBody>
      </p:sp>
      <p:sp>
        <p:nvSpPr>
          <p:cNvPr id="6" name="Footer Placeholder 4">
            <a:extLst>
              <a:ext uri="{FF2B5EF4-FFF2-40B4-BE49-F238E27FC236}">
                <a16:creationId xmlns:a16="http://schemas.microsoft.com/office/drawing/2014/main" id="{FAA51A06-5B3C-4BDB-9D98-2464E4ACF1C2}"/>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911E6B6D-A153-4E53-BCFA-DFC85753E8BE}"/>
              </a:ext>
            </a:extLst>
          </p:cNvPr>
          <p:cNvSpPr>
            <a:spLocks noGrp="1"/>
          </p:cNvSpPr>
          <p:nvPr>
            <p:ph type="sldNum" sz="quarter" idx="12"/>
          </p:nvPr>
        </p:nvSpPr>
        <p:spPr/>
        <p:txBody>
          <a:bodyPr/>
          <a:lstStyle>
            <a:lvl1pPr>
              <a:defRPr/>
            </a:lvl1pPr>
          </a:lstStyle>
          <a:p>
            <a:fld id="{6D0651CD-A9BF-4B44-8AB3-E7599C0F6187}" type="slidenum">
              <a:rPr lang="en-US" altLang="id-ID"/>
              <a:pPr/>
              <a:t>‹#›</a:t>
            </a:fld>
            <a:endParaRPr lang="en-US" altLang="id-ID"/>
          </a:p>
        </p:txBody>
      </p:sp>
    </p:spTree>
    <p:extLst>
      <p:ext uri="{BB962C8B-B14F-4D97-AF65-F5344CB8AC3E}">
        <p14:creationId xmlns:p14="http://schemas.microsoft.com/office/powerpoint/2010/main" val="1076384927"/>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F65700A-5582-4501-8C3F-7960E66483AB}"/>
              </a:ext>
            </a:extLst>
          </p:cNvPr>
          <p:cNvSpPr>
            <a:spLocks noGrp="1"/>
          </p:cNvSpPr>
          <p:nvPr>
            <p:ph type="dt" sz="half" idx="10"/>
          </p:nvPr>
        </p:nvSpPr>
        <p:spPr/>
        <p:txBody>
          <a:bodyPr/>
          <a:lstStyle>
            <a:lvl1pPr>
              <a:defRPr/>
            </a:lvl1pPr>
          </a:lstStyle>
          <a:p>
            <a:pPr>
              <a:defRPr/>
            </a:pPr>
            <a:fld id="{97DD775A-2A57-48E0-A833-3C62BB155414}" type="datetimeFigureOut">
              <a:rPr lang="en-US"/>
              <a:pPr>
                <a:defRPr/>
              </a:pPr>
              <a:t>11/16/2020</a:t>
            </a:fld>
            <a:endParaRPr lang="en-US"/>
          </a:p>
        </p:txBody>
      </p:sp>
      <p:sp>
        <p:nvSpPr>
          <p:cNvPr id="6" name="Footer Placeholder 4">
            <a:extLst>
              <a:ext uri="{FF2B5EF4-FFF2-40B4-BE49-F238E27FC236}">
                <a16:creationId xmlns:a16="http://schemas.microsoft.com/office/drawing/2014/main" id="{97C5FBC2-669C-49F1-8BD7-F0FA889B5362}"/>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B803B1EF-75D0-4CB6-9D42-B8F0F2BCE7F9}"/>
              </a:ext>
            </a:extLst>
          </p:cNvPr>
          <p:cNvSpPr>
            <a:spLocks noGrp="1"/>
          </p:cNvSpPr>
          <p:nvPr>
            <p:ph type="sldNum" sz="quarter" idx="12"/>
          </p:nvPr>
        </p:nvSpPr>
        <p:spPr/>
        <p:txBody>
          <a:bodyPr/>
          <a:lstStyle>
            <a:lvl1pPr>
              <a:defRPr/>
            </a:lvl1pPr>
          </a:lstStyle>
          <a:p>
            <a:fld id="{F2CFCCAB-D5FB-4587-A0D6-AF9092AD90D4}" type="slidenum">
              <a:rPr lang="en-US" altLang="id-ID"/>
              <a:pPr/>
              <a:t>‹#›</a:t>
            </a:fld>
            <a:endParaRPr lang="en-US" altLang="id-ID"/>
          </a:p>
        </p:txBody>
      </p:sp>
    </p:spTree>
    <p:extLst>
      <p:ext uri="{BB962C8B-B14F-4D97-AF65-F5344CB8AC3E}">
        <p14:creationId xmlns:p14="http://schemas.microsoft.com/office/powerpoint/2010/main" val="3971161814"/>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662C6BF-F035-401F-93DF-07C6CBE2B949}"/>
              </a:ext>
            </a:extLst>
          </p:cNvPr>
          <p:cNvSpPr>
            <a:spLocks noGrp="1"/>
          </p:cNvSpPr>
          <p:nvPr>
            <p:ph type="dt" sz="half" idx="10"/>
          </p:nvPr>
        </p:nvSpPr>
        <p:spPr/>
        <p:txBody>
          <a:bodyPr/>
          <a:lstStyle>
            <a:lvl1pPr>
              <a:defRPr/>
            </a:lvl1pPr>
          </a:lstStyle>
          <a:p>
            <a:pPr>
              <a:defRPr/>
            </a:pPr>
            <a:fld id="{1CBF1B46-E150-4150-9ADE-C35D70F54B33}" type="datetimeFigureOut">
              <a:rPr lang="en-US"/>
              <a:pPr>
                <a:defRPr/>
              </a:pPr>
              <a:t>11/16/2020</a:t>
            </a:fld>
            <a:endParaRPr lang="en-US"/>
          </a:p>
        </p:txBody>
      </p:sp>
      <p:sp>
        <p:nvSpPr>
          <p:cNvPr id="6" name="Footer Placeholder 4">
            <a:extLst>
              <a:ext uri="{FF2B5EF4-FFF2-40B4-BE49-F238E27FC236}">
                <a16:creationId xmlns:a16="http://schemas.microsoft.com/office/drawing/2014/main" id="{BF3B14BC-4AB0-4C75-8D9C-044D8D8D15CC}"/>
              </a:ext>
            </a:extLst>
          </p:cNvPr>
          <p:cNvSpPr>
            <a:spLocks noGrp="1"/>
          </p:cNvSpPr>
          <p:nvPr>
            <p:ph type="ftr" sz="quarter" idx="11"/>
          </p:nvPr>
        </p:nvSpPr>
        <p:spPr/>
        <p:txBody>
          <a:bodyPr/>
          <a:lstStyle>
            <a:lvl1pPr>
              <a:defRPr/>
            </a:lvl1pPr>
          </a:lstStyle>
          <a:p>
            <a:pPr>
              <a:defRPr/>
            </a:pPr>
            <a:endParaRPr lang="id-ID"/>
          </a:p>
        </p:txBody>
      </p:sp>
      <p:sp>
        <p:nvSpPr>
          <p:cNvPr id="7" name="Slide Number Placeholder 5">
            <a:extLst>
              <a:ext uri="{FF2B5EF4-FFF2-40B4-BE49-F238E27FC236}">
                <a16:creationId xmlns:a16="http://schemas.microsoft.com/office/drawing/2014/main" id="{BAE4EAF9-BCCB-43F5-8DD1-1DF09C13F9BC}"/>
              </a:ext>
            </a:extLst>
          </p:cNvPr>
          <p:cNvSpPr>
            <a:spLocks noGrp="1"/>
          </p:cNvSpPr>
          <p:nvPr>
            <p:ph type="sldNum" sz="quarter" idx="12"/>
          </p:nvPr>
        </p:nvSpPr>
        <p:spPr/>
        <p:txBody>
          <a:bodyPr/>
          <a:lstStyle>
            <a:lvl1pPr>
              <a:defRPr/>
            </a:lvl1pPr>
          </a:lstStyle>
          <a:p>
            <a:fld id="{A25CF790-457E-4B2A-8C69-79F49E60C956}" type="slidenum">
              <a:rPr lang="en-US" altLang="id-ID"/>
              <a:pPr/>
              <a:t>‹#›</a:t>
            </a:fld>
            <a:endParaRPr lang="en-US" altLang="id-ID"/>
          </a:p>
        </p:txBody>
      </p:sp>
    </p:spTree>
    <p:extLst>
      <p:ext uri="{BB962C8B-B14F-4D97-AF65-F5344CB8AC3E}">
        <p14:creationId xmlns:p14="http://schemas.microsoft.com/office/powerpoint/2010/main" val="3573900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a:extLst>
              <a:ext uri="{FF2B5EF4-FFF2-40B4-BE49-F238E27FC236}">
                <a16:creationId xmlns:a16="http://schemas.microsoft.com/office/drawing/2014/main" id="{DDF04E4B-DAB4-41A0-A14B-23C665EE70C5}"/>
              </a:ext>
            </a:extLst>
          </p:cNvPr>
          <p:cNvSpPr>
            <a:spLocks noGrp="1"/>
          </p:cNvSpPr>
          <p:nvPr>
            <p:ph type="dt" sz="half" idx="10"/>
          </p:nvPr>
        </p:nvSpPr>
        <p:spPr/>
        <p:txBody>
          <a:bodyPr/>
          <a:lstStyle>
            <a:lvl1pPr>
              <a:defRPr/>
            </a:lvl1pPr>
          </a:lstStyle>
          <a:p>
            <a:pPr>
              <a:defRPr/>
            </a:pPr>
            <a:fld id="{E620F0EF-DD1E-49A1-A821-BBC4C086C57B}" type="datetimeFigureOut">
              <a:rPr lang="en-US"/>
              <a:pPr>
                <a:defRPr/>
              </a:pPr>
              <a:t>11/16/2020</a:t>
            </a:fld>
            <a:endParaRPr lang="en-US"/>
          </a:p>
        </p:txBody>
      </p:sp>
      <p:sp>
        <p:nvSpPr>
          <p:cNvPr id="5" name="Footer Placeholder 4">
            <a:extLst>
              <a:ext uri="{FF2B5EF4-FFF2-40B4-BE49-F238E27FC236}">
                <a16:creationId xmlns:a16="http://schemas.microsoft.com/office/drawing/2014/main" id="{7E297C46-1CB6-48FD-B92A-32DD3661F560}"/>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1B4B8BF7-9266-4E5E-B5A5-1547F1D789EC}"/>
              </a:ext>
            </a:extLst>
          </p:cNvPr>
          <p:cNvSpPr>
            <a:spLocks noGrp="1"/>
          </p:cNvSpPr>
          <p:nvPr>
            <p:ph type="sldNum" sz="quarter" idx="12"/>
          </p:nvPr>
        </p:nvSpPr>
        <p:spPr/>
        <p:txBody>
          <a:bodyPr/>
          <a:lstStyle>
            <a:lvl1pPr>
              <a:defRPr/>
            </a:lvl1pPr>
          </a:lstStyle>
          <a:p>
            <a:fld id="{6B579B19-256D-4834-8906-21AF4A7F4715}" type="slidenum">
              <a:rPr lang="en-US" altLang="id-ID"/>
              <a:pPr/>
              <a:t>‹#›</a:t>
            </a:fld>
            <a:endParaRPr lang="en-US" altLang="id-ID"/>
          </a:p>
        </p:txBody>
      </p:sp>
    </p:spTree>
    <p:extLst>
      <p:ext uri="{BB962C8B-B14F-4D97-AF65-F5344CB8AC3E}">
        <p14:creationId xmlns:p14="http://schemas.microsoft.com/office/powerpoint/2010/main" val="4127971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CDDB80-4622-4473-8334-3B7192D668DE}"/>
              </a:ext>
            </a:extLst>
          </p:cNvPr>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6" name="TextBox 5">
            <a:extLst>
              <a:ext uri="{FF2B5EF4-FFF2-40B4-BE49-F238E27FC236}">
                <a16:creationId xmlns:a16="http://schemas.microsoft.com/office/drawing/2014/main" id="{4040BF89-6D03-447A-8718-5E75F1526727}"/>
              </a:ext>
            </a:extLst>
          </p:cNvPr>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id="{70F933DC-495C-45AC-ACB2-47DEBA9DD699}"/>
              </a:ext>
            </a:extLst>
          </p:cNvPr>
          <p:cNvSpPr>
            <a:spLocks noGrp="1"/>
          </p:cNvSpPr>
          <p:nvPr>
            <p:ph type="dt" sz="half" idx="15"/>
          </p:nvPr>
        </p:nvSpPr>
        <p:spPr/>
        <p:txBody>
          <a:bodyPr/>
          <a:lstStyle>
            <a:lvl1pPr>
              <a:defRPr/>
            </a:lvl1pPr>
          </a:lstStyle>
          <a:p>
            <a:pPr>
              <a:defRPr/>
            </a:pPr>
            <a:fld id="{53DBF03C-75F3-44E7-B87B-3062532AF80F}" type="datetimeFigureOut">
              <a:rPr lang="en-US"/>
              <a:pPr>
                <a:defRPr/>
              </a:pPr>
              <a:t>11/16/2020</a:t>
            </a:fld>
            <a:endParaRPr lang="en-US"/>
          </a:p>
        </p:txBody>
      </p:sp>
      <p:sp>
        <p:nvSpPr>
          <p:cNvPr id="8" name="Footer Placeholder 4">
            <a:extLst>
              <a:ext uri="{FF2B5EF4-FFF2-40B4-BE49-F238E27FC236}">
                <a16:creationId xmlns:a16="http://schemas.microsoft.com/office/drawing/2014/main" id="{92F134B9-4C28-4D1A-A264-ED96A5C6DF67}"/>
              </a:ext>
            </a:extLst>
          </p:cNvPr>
          <p:cNvSpPr>
            <a:spLocks noGrp="1"/>
          </p:cNvSpPr>
          <p:nvPr>
            <p:ph type="ftr" sz="quarter" idx="16"/>
          </p:nvPr>
        </p:nvSpPr>
        <p:spPr/>
        <p:txBody>
          <a:bodyPr/>
          <a:lstStyle>
            <a:lvl1pPr>
              <a:defRPr/>
            </a:lvl1pPr>
          </a:lstStyle>
          <a:p>
            <a:pPr>
              <a:defRPr/>
            </a:pPr>
            <a:endParaRPr lang="id-ID"/>
          </a:p>
        </p:txBody>
      </p:sp>
      <p:sp>
        <p:nvSpPr>
          <p:cNvPr id="9" name="Slide Number Placeholder 5">
            <a:extLst>
              <a:ext uri="{FF2B5EF4-FFF2-40B4-BE49-F238E27FC236}">
                <a16:creationId xmlns:a16="http://schemas.microsoft.com/office/drawing/2014/main" id="{1C6A7BB6-0E75-4F83-9FA9-6AC1747644FB}"/>
              </a:ext>
            </a:extLst>
          </p:cNvPr>
          <p:cNvSpPr>
            <a:spLocks noGrp="1"/>
          </p:cNvSpPr>
          <p:nvPr>
            <p:ph type="sldNum" sz="quarter" idx="17"/>
          </p:nvPr>
        </p:nvSpPr>
        <p:spPr/>
        <p:txBody>
          <a:bodyPr/>
          <a:lstStyle>
            <a:lvl1pPr>
              <a:defRPr/>
            </a:lvl1pPr>
          </a:lstStyle>
          <a:p>
            <a:fld id="{A086029E-4D9B-4B10-A53E-7464BD4FA577}" type="slidenum">
              <a:rPr lang="en-US" altLang="id-ID"/>
              <a:pPr/>
              <a:t>‹#›</a:t>
            </a:fld>
            <a:endParaRPr lang="en-US" altLang="id-ID"/>
          </a:p>
        </p:txBody>
      </p:sp>
    </p:spTree>
    <p:extLst>
      <p:ext uri="{BB962C8B-B14F-4D97-AF65-F5344CB8AC3E}">
        <p14:creationId xmlns:p14="http://schemas.microsoft.com/office/powerpoint/2010/main" val="3017715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32D38-2DBB-455E-8545-C864FEF8B2D2}"/>
              </a:ext>
            </a:extLst>
          </p:cNvPr>
          <p:cNvSpPr>
            <a:spLocks noGrp="1"/>
          </p:cNvSpPr>
          <p:nvPr>
            <p:ph type="dt" sz="half" idx="10"/>
          </p:nvPr>
        </p:nvSpPr>
        <p:spPr/>
        <p:txBody>
          <a:bodyPr/>
          <a:lstStyle>
            <a:lvl1pPr>
              <a:defRPr/>
            </a:lvl1pPr>
          </a:lstStyle>
          <a:p>
            <a:pPr>
              <a:defRPr/>
            </a:pPr>
            <a:fld id="{6EBF85B9-C87D-43E4-85E5-FAF0AD336D36}" type="datetimeFigureOut">
              <a:rPr lang="en-US"/>
              <a:pPr>
                <a:defRPr/>
              </a:pPr>
              <a:t>11/16/2020</a:t>
            </a:fld>
            <a:endParaRPr lang="en-US"/>
          </a:p>
        </p:txBody>
      </p:sp>
      <p:sp>
        <p:nvSpPr>
          <p:cNvPr id="5" name="Footer Placeholder 4">
            <a:extLst>
              <a:ext uri="{FF2B5EF4-FFF2-40B4-BE49-F238E27FC236}">
                <a16:creationId xmlns:a16="http://schemas.microsoft.com/office/drawing/2014/main" id="{3F2D2859-E3BD-456A-B765-484D051D8824}"/>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EEAB7256-FF15-4E9D-B81D-19CE8268B7D3}"/>
              </a:ext>
            </a:extLst>
          </p:cNvPr>
          <p:cNvSpPr>
            <a:spLocks noGrp="1"/>
          </p:cNvSpPr>
          <p:nvPr>
            <p:ph type="sldNum" sz="quarter" idx="12"/>
          </p:nvPr>
        </p:nvSpPr>
        <p:spPr/>
        <p:txBody>
          <a:bodyPr/>
          <a:lstStyle>
            <a:lvl1pPr>
              <a:defRPr/>
            </a:lvl1pPr>
          </a:lstStyle>
          <a:p>
            <a:fld id="{CF48D8C6-89D4-4C6B-8DE2-3A1E95EF6AB5}" type="slidenum">
              <a:rPr lang="en-US" altLang="id-ID"/>
              <a:pPr/>
              <a:t>‹#›</a:t>
            </a:fld>
            <a:endParaRPr lang="en-US" altLang="id-ID"/>
          </a:p>
        </p:txBody>
      </p:sp>
    </p:spTree>
    <p:extLst>
      <p:ext uri="{BB962C8B-B14F-4D97-AF65-F5344CB8AC3E}">
        <p14:creationId xmlns:p14="http://schemas.microsoft.com/office/powerpoint/2010/main" val="330735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868EFF1-FACC-43D7-A3D3-3A01F2717D2E}"/>
              </a:ext>
            </a:extLst>
          </p:cNvPr>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747817-6C92-4F14-A5BB-21FBCC90E31F}"/>
              </a:ext>
            </a:extLst>
          </p:cNvPr>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a:extLst>
              <a:ext uri="{FF2B5EF4-FFF2-40B4-BE49-F238E27FC236}">
                <a16:creationId xmlns:a16="http://schemas.microsoft.com/office/drawing/2014/main" id="{07DE5F96-A7E0-4EF9-A2FB-E7B73729A51F}"/>
              </a:ext>
            </a:extLst>
          </p:cNvPr>
          <p:cNvSpPr>
            <a:spLocks noGrp="1"/>
          </p:cNvSpPr>
          <p:nvPr>
            <p:ph type="dt" sz="half" idx="18"/>
          </p:nvPr>
        </p:nvSpPr>
        <p:spPr/>
        <p:txBody>
          <a:bodyPr/>
          <a:lstStyle>
            <a:lvl1pPr>
              <a:defRPr/>
            </a:lvl1pPr>
          </a:lstStyle>
          <a:p>
            <a:pPr>
              <a:defRPr/>
            </a:pPr>
            <a:fld id="{32621EDC-1B9E-436C-B2F5-528A0F6C22A5}" type="datetimeFigureOut">
              <a:rPr lang="en-US"/>
              <a:pPr>
                <a:defRPr/>
              </a:pPr>
              <a:t>11/16/2020</a:t>
            </a:fld>
            <a:endParaRPr lang="en-US"/>
          </a:p>
        </p:txBody>
      </p:sp>
      <p:sp>
        <p:nvSpPr>
          <p:cNvPr id="12" name="Footer Placeholder 4">
            <a:extLst>
              <a:ext uri="{FF2B5EF4-FFF2-40B4-BE49-F238E27FC236}">
                <a16:creationId xmlns:a16="http://schemas.microsoft.com/office/drawing/2014/main" id="{6EC21FE3-376C-4AEA-9803-DBC8F760B44F}"/>
              </a:ext>
            </a:extLst>
          </p:cNvPr>
          <p:cNvSpPr>
            <a:spLocks noGrp="1"/>
          </p:cNvSpPr>
          <p:nvPr>
            <p:ph type="ftr" sz="quarter" idx="19"/>
          </p:nvPr>
        </p:nvSpPr>
        <p:spPr/>
        <p:txBody>
          <a:bodyPr/>
          <a:lstStyle>
            <a:lvl1pPr>
              <a:defRPr/>
            </a:lvl1pPr>
          </a:lstStyle>
          <a:p>
            <a:pPr>
              <a:defRPr/>
            </a:pPr>
            <a:endParaRPr lang="id-ID"/>
          </a:p>
        </p:txBody>
      </p:sp>
      <p:sp>
        <p:nvSpPr>
          <p:cNvPr id="13" name="Slide Number Placeholder 5">
            <a:extLst>
              <a:ext uri="{FF2B5EF4-FFF2-40B4-BE49-F238E27FC236}">
                <a16:creationId xmlns:a16="http://schemas.microsoft.com/office/drawing/2014/main" id="{1C9DD2F2-CBA1-4406-A9AA-7FF24A163F20}"/>
              </a:ext>
            </a:extLst>
          </p:cNvPr>
          <p:cNvSpPr>
            <a:spLocks noGrp="1"/>
          </p:cNvSpPr>
          <p:nvPr>
            <p:ph type="sldNum" sz="quarter" idx="20"/>
          </p:nvPr>
        </p:nvSpPr>
        <p:spPr/>
        <p:txBody>
          <a:bodyPr/>
          <a:lstStyle>
            <a:lvl1pPr>
              <a:defRPr/>
            </a:lvl1pPr>
          </a:lstStyle>
          <a:p>
            <a:fld id="{0EFA0FC5-E565-484D-8844-C9DC9AFC6D47}" type="slidenum">
              <a:rPr lang="en-US" altLang="id-ID"/>
              <a:pPr/>
              <a:t>‹#›</a:t>
            </a:fld>
            <a:endParaRPr lang="en-US" altLang="id-ID"/>
          </a:p>
        </p:txBody>
      </p:sp>
    </p:spTree>
    <p:extLst>
      <p:ext uri="{BB962C8B-B14F-4D97-AF65-F5344CB8AC3E}">
        <p14:creationId xmlns:p14="http://schemas.microsoft.com/office/powerpoint/2010/main" val="637836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792CBDC0-3637-4535-A0FE-7A84999AF534}"/>
              </a:ext>
            </a:extLst>
          </p:cNvPr>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123DE22-273E-4D0C-8A43-9D95CD060E48}"/>
              </a:ext>
            </a:extLst>
          </p:cNvPr>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3">
            <a:extLst>
              <a:ext uri="{FF2B5EF4-FFF2-40B4-BE49-F238E27FC236}">
                <a16:creationId xmlns:a16="http://schemas.microsoft.com/office/drawing/2014/main" id="{B10F2C07-21B8-40EC-9314-72BD5A13F4E6}"/>
              </a:ext>
            </a:extLst>
          </p:cNvPr>
          <p:cNvSpPr>
            <a:spLocks noGrp="1"/>
          </p:cNvSpPr>
          <p:nvPr>
            <p:ph type="dt" sz="half" idx="23"/>
          </p:nvPr>
        </p:nvSpPr>
        <p:spPr/>
        <p:txBody>
          <a:bodyPr/>
          <a:lstStyle>
            <a:lvl1pPr>
              <a:defRPr/>
            </a:lvl1pPr>
          </a:lstStyle>
          <a:p>
            <a:pPr>
              <a:defRPr/>
            </a:pPr>
            <a:fld id="{3697F67C-EDE8-4690-BABC-0AF824FC3B53}" type="datetimeFigureOut">
              <a:rPr lang="en-US"/>
              <a:pPr>
                <a:defRPr/>
              </a:pPr>
              <a:t>11/16/2020</a:t>
            </a:fld>
            <a:endParaRPr lang="en-US"/>
          </a:p>
        </p:txBody>
      </p:sp>
      <p:sp>
        <p:nvSpPr>
          <p:cNvPr id="16" name="Footer Placeholder 4">
            <a:extLst>
              <a:ext uri="{FF2B5EF4-FFF2-40B4-BE49-F238E27FC236}">
                <a16:creationId xmlns:a16="http://schemas.microsoft.com/office/drawing/2014/main" id="{C990339A-302B-4E92-ADFC-D6B2D5F6D7EA}"/>
              </a:ext>
            </a:extLst>
          </p:cNvPr>
          <p:cNvSpPr>
            <a:spLocks noGrp="1"/>
          </p:cNvSpPr>
          <p:nvPr>
            <p:ph type="ftr" sz="quarter" idx="24"/>
          </p:nvPr>
        </p:nvSpPr>
        <p:spPr/>
        <p:txBody>
          <a:bodyPr/>
          <a:lstStyle>
            <a:lvl1pPr>
              <a:defRPr/>
            </a:lvl1pPr>
          </a:lstStyle>
          <a:p>
            <a:pPr>
              <a:defRPr/>
            </a:pPr>
            <a:endParaRPr lang="id-ID"/>
          </a:p>
        </p:txBody>
      </p:sp>
      <p:sp>
        <p:nvSpPr>
          <p:cNvPr id="17" name="Slide Number Placeholder 5">
            <a:extLst>
              <a:ext uri="{FF2B5EF4-FFF2-40B4-BE49-F238E27FC236}">
                <a16:creationId xmlns:a16="http://schemas.microsoft.com/office/drawing/2014/main" id="{7824044E-478A-46E4-BFFC-909F3A4201BE}"/>
              </a:ext>
            </a:extLst>
          </p:cNvPr>
          <p:cNvSpPr>
            <a:spLocks noGrp="1"/>
          </p:cNvSpPr>
          <p:nvPr>
            <p:ph type="sldNum" sz="quarter" idx="25"/>
          </p:nvPr>
        </p:nvSpPr>
        <p:spPr/>
        <p:txBody>
          <a:bodyPr/>
          <a:lstStyle>
            <a:lvl1pPr>
              <a:defRPr/>
            </a:lvl1pPr>
          </a:lstStyle>
          <a:p>
            <a:fld id="{43D36956-6A2B-4479-9F29-FD67D26E8071}" type="slidenum">
              <a:rPr lang="en-US" altLang="id-ID"/>
              <a:pPr/>
              <a:t>‹#›</a:t>
            </a:fld>
            <a:endParaRPr lang="en-US" altLang="id-ID"/>
          </a:p>
        </p:txBody>
      </p:sp>
    </p:spTree>
    <p:extLst>
      <p:ext uri="{BB962C8B-B14F-4D97-AF65-F5344CB8AC3E}">
        <p14:creationId xmlns:p14="http://schemas.microsoft.com/office/powerpoint/2010/main" val="2785985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52D5A9-8194-411C-A3B4-BC61F8CFC3A3}"/>
              </a:ext>
            </a:extLst>
          </p:cNvPr>
          <p:cNvSpPr>
            <a:spLocks noGrp="1"/>
          </p:cNvSpPr>
          <p:nvPr>
            <p:ph type="dt" sz="half" idx="10"/>
          </p:nvPr>
        </p:nvSpPr>
        <p:spPr/>
        <p:txBody>
          <a:bodyPr/>
          <a:lstStyle>
            <a:lvl1pPr>
              <a:defRPr/>
            </a:lvl1pPr>
          </a:lstStyle>
          <a:p>
            <a:pPr>
              <a:defRPr/>
            </a:pPr>
            <a:fld id="{76DA02DD-2A1F-4759-BA18-2BD3E8C976AB}" type="datetimeFigureOut">
              <a:rPr lang="en-US"/>
              <a:pPr>
                <a:defRPr/>
              </a:pPr>
              <a:t>11/16/2020</a:t>
            </a:fld>
            <a:endParaRPr lang="en-US"/>
          </a:p>
        </p:txBody>
      </p:sp>
      <p:sp>
        <p:nvSpPr>
          <p:cNvPr id="5" name="Footer Placeholder 4">
            <a:extLst>
              <a:ext uri="{FF2B5EF4-FFF2-40B4-BE49-F238E27FC236}">
                <a16:creationId xmlns:a16="http://schemas.microsoft.com/office/drawing/2014/main" id="{145090D6-457A-4A0D-98E7-1B879A144EF4}"/>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D1ECFBDE-FB91-4624-8138-9D8A1DA1898D}"/>
              </a:ext>
            </a:extLst>
          </p:cNvPr>
          <p:cNvSpPr>
            <a:spLocks noGrp="1"/>
          </p:cNvSpPr>
          <p:nvPr>
            <p:ph type="sldNum" sz="quarter" idx="12"/>
          </p:nvPr>
        </p:nvSpPr>
        <p:spPr/>
        <p:txBody>
          <a:bodyPr/>
          <a:lstStyle>
            <a:lvl1pPr>
              <a:defRPr/>
            </a:lvl1pPr>
          </a:lstStyle>
          <a:p>
            <a:fld id="{51B6F5A4-9319-4768-BCB2-4CCC20DA48AA}" type="slidenum">
              <a:rPr lang="en-US" altLang="id-ID"/>
              <a:pPr/>
              <a:t>‹#›</a:t>
            </a:fld>
            <a:endParaRPr lang="en-US" altLang="id-ID"/>
          </a:p>
        </p:txBody>
      </p:sp>
    </p:spTree>
    <p:extLst>
      <p:ext uri="{BB962C8B-B14F-4D97-AF65-F5344CB8AC3E}">
        <p14:creationId xmlns:p14="http://schemas.microsoft.com/office/powerpoint/2010/main" val="1222938808"/>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F292C6-244E-4C8D-8A5A-F4BEE3518C9F}"/>
              </a:ext>
            </a:extLst>
          </p:cNvPr>
          <p:cNvSpPr>
            <a:spLocks noGrp="1"/>
          </p:cNvSpPr>
          <p:nvPr>
            <p:ph type="dt" sz="half" idx="10"/>
          </p:nvPr>
        </p:nvSpPr>
        <p:spPr/>
        <p:txBody>
          <a:bodyPr/>
          <a:lstStyle>
            <a:lvl1pPr>
              <a:defRPr/>
            </a:lvl1pPr>
          </a:lstStyle>
          <a:p>
            <a:pPr>
              <a:defRPr/>
            </a:pPr>
            <a:fld id="{1E3CF99E-552F-4CE3-ABF9-8405626838A4}" type="datetimeFigureOut">
              <a:rPr lang="en-US"/>
              <a:pPr>
                <a:defRPr/>
              </a:pPr>
              <a:t>11/16/2020</a:t>
            </a:fld>
            <a:endParaRPr lang="en-US"/>
          </a:p>
        </p:txBody>
      </p:sp>
      <p:sp>
        <p:nvSpPr>
          <p:cNvPr id="5" name="Footer Placeholder 4">
            <a:extLst>
              <a:ext uri="{FF2B5EF4-FFF2-40B4-BE49-F238E27FC236}">
                <a16:creationId xmlns:a16="http://schemas.microsoft.com/office/drawing/2014/main" id="{CD08EB57-1ED2-4585-BE0C-DC36307D584C}"/>
              </a:ext>
            </a:extLst>
          </p:cNvPr>
          <p:cNvSpPr>
            <a:spLocks noGrp="1"/>
          </p:cNvSpPr>
          <p:nvPr>
            <p:ph type="ftr" sz="quarter" idx="11"/>
          </p:nvPr>
        </p:nvSpPr>
        <p:spPr/>
        <p:txBody>
          <a:bodyPr/>
          <a:lstStyle>
            <a:lvl1pPr>
              <a:defRPr/>
            </a:lvl1pPr>
          </a:lstStyle>
          <a:p>
            <a:pPr>
              <a:defRPr/>
            </a:pPr>
            <a:endParaRPr lang="id-ID"/>
          </a:p>
        </p:txBody>
      </p:sp>
      <p:sp>
        <p:nvSpPr>
          <p:cNvPr id="6" name="Slide Number Placeholder 5">
            <a:extLst>
              <a:ext uri="{FF2B5EF4-FFF2-40B4-BE49-F238E27FC236}">
                <a16:creationId xmlns:a16="http://schemas.microsoft.com/office/drawing/2014/main" id="{23637571-F128-4C3C-BB1F-3B440807C250}"/>
              </a:ext>
            </a:extLst>
          </p:cNvPr>
          <p:cNvSpPr>
            <a:spLocks noGrp="1"/>
          </p:cNvSpPr>
          <p:nvPr>
            <p:ph type="sldNum" sz="quarter" idx="12"/>
          </p:nvPr>
        </p:nvSpPr>
        <p:spPr/>
        <p:txBody>
          <a:bodyPr/>
          <a:lstStyle>
            <a:lvl1pPr>
              <a:defRPr/>
            </a:lvl1pPr>
          </a:lstStyle>
          <a:p>
            <a:fld id="{D4284B0A-A508-4DA2-92F2-12376A00E531}" type="slidenum">
              <a:rPr lang="en-US" altLang="id-ID"/>
              <a:pPr/>
              <a:t>‹#›</a:t>
            </a:fld>
            <a:endParaRPr lang="en-US" altLang="id-ID"/>
          </a:p>
        </p:txBody>
      </p:sp>
    </p:spTree>
    <p:extLst>
      <p:ext uri="{BB962C8B-B14F-4D97-AF65-F5344CB8AC3E}">
        <p14:creationId xmlns:p14="http://schemas.microsoft.com/office/powerpoint/2010/main" val="1176089232"/>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21" Type="http://schemas.openxmlformats.org/officeDocument/2006/relationships/image" Target="../media/image4.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3.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6.png"/><Relationship Id="rId10" Type="http://schemas.openxmlformats.org/officeDocument/2006/relationships/slideLayout" Target="../slideLayouts/slideLayout26.xml"/><Relationship Id="rId19" Type="http://schemas.openxmlformats.org/officeDocument/2006/relationships/image" Target="../media/image2.jpe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11/16/2020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D046A9D1-A647-44B3-91D0-CD3DC6F565B1}"/>
              </a:ext>
            </a:extLst>
          </p:cNvPr>
          <p:cNvPicPr>
            <a:picLocks noChangeAspect="1"/>
          </p:cNvPicPr>
          <p:nvPr/>
        </p:nvPicPr>
        <p:blipFill>
          <a:blip r:embed="rId20">
            <a:extLst>
              <a:ext uri="{28A0092B-C50C-407E-A947-70E740481C1C}">
                <a14:useLocalDpi xmlns:a14="http://schemas.microsoft.com/office/drawing/2010/main" val="0"/>
              </a:ext>
            </a:extLst>
          </a:blip>
          <a:srcRect l="3613"/>
          <a:stretch>
            <a:fillRect/>
          </a:stretch>
        </p:blipFill>
        <p:spPr bwMode="auto">
          <a:xfrm>
            <a:off x="0" y="2670175"/>
            <a:ext cx="403701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a:extLst>
              <a:ext uri="{FF2B5EF4-FFF2-40B4-BE49-F238E27FC236}">
                <a16:creationId xmlns:a16="http://schemas.microsoft.com/office/drawing/2014/main" id="{875A4FD1-370F-4E99-830C-A98E27B9D8F4}"/>
              </a:ext>
            </a:extLst>
          </p:cNvPr>
          <p:cNvPicPr>
            <a:picLocks noChangeAspect="1"/>
          </p:cNvPicPr>
          <p:nvPr/>
        </p:nvPicPr>
        <p:blipFill>
          <a:blip r:embed="rId21">
            <a:extLst>
              <a:ext uri="{28A0092B-C50C-407E-A947-70E740481C1C}">
                <a14:useLocalDpi xmlns:a14="http://schemas.microsoft.com/office/drawing/2010/main" val="0"/>
              </a:ext>
            </a:extLst>
          </a:blip>
          <a:srcRect l="35640"/>
          <a:stretch>
            <a:fillRect/>
          </a:stretch>
        </p:blipFill>
        <p:spPr bwMode="auto">
          <a:xfrm>
            <a:off x="0" y="2892425"/>
            <a:ext cx="1522413"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116E45D7-55DD-4E27-923E-F34AF86C989F}"/>
              </a:ext>
            </a:extLst>
          </p:cNvPr>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a:extLst>
              <a:ext uri="{FF2B5EF4-FFF2-40B4-BE49-F238E27FC236}">
                <a16:creationId xmlns:a16="http://schemas.microsoft.com/office/drawing/2014/main" id="{BA63B50D-14F4-4CEF-B7CB-0BE76CAC3951}"/>
              </a:ext>
            </a:extLst>
          </p:cNvPr>
          <p:cNvPicPr>
            <a:picLocks noChangeAspect="1"/>
          </p:cNvPicPr>
          <p:nvPr/>
        </p:nvPicPr>
        <p:blipFill>
          <a:blip r:embed="rId22">
            <a:extLst>
              <a:ext uri="{28A0092B-C50C-407E-A947-70E740481C1C}">
                <a14:useLocalDpi xmlns:a14="http://schemas.microsoft.com/office/drawing/2010/main" val="0"/>
              </a:ext>
            </a:extLst>
          </a:blip>
          <a:srcRect t="28813"/>
          <a:stretch>
            <a:fillRect/>
          </a:stretch>
        </p:blipFill>
        <p:spPr bwMode="auto">
          <a:xfrm>
            <a:off x="7999413" y="0"/>
            <a:ext cx="16033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a:extLst>
              <a:ext uri="{FF2B5EF4-FFF2-40B4-BE49-F238E27FC236}">
                <a16:creationId xmlns:a16="http://schemas.microsoft.com/office/drawing/2014/main" id="{C8C1812E-9FC0-42E4-AD48-9FBADC955922}"/>
              </a:ext>
            </a:extLst>
          </p:cNvPr>
          <p:cNvPicPr>
            <a:picLocks noChangeAspect="1"/>
          </p:cNvPicPr>
          <p:nvPr/>
        </p:nvPicPr>
        <p:blipFill>
          <a:blip r:embed="rId23">
            <a:extLst>
              <a:ext uri="{28A0092B-C50C-407E-A947-70E740481C1C}">
                <a14:useLocalDpi xmlns:a14="http://schemas.microsoft.com/office/drawing/2010/main" val="0"/>
              </a:ext>
            </a:extLst>
          </a:blip>
          <a:srcRect b="23320"/>
          <a:stretch>
            <a:fillRect/>
          </a:stretch>
        </p:blipFill>
        <p:spPr bwMode="auto">
          <a:xfrm>
            <a:off x="8605838" y="6096000"/>
            <a:ext cx="993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2D53BBC4-ADD9-4724-B311-54C3CA587E0D}"/>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a:extLst>
              <a:ext uri="{FF2B5EF4-FFF2-40B4-BE49-F238E27FC236}">
                <a16:creationId xmlns:a16="http://schemas.microsoft.com/office/drawing/2014/main" id="{1D503FB8-EEF2-45A8-89ED-FF8CB44C2261}"/>
              </a:ext>
            </a:extLst>
          </p:cNvPr>
          <p:cNvSpPr>
            <a:spLocks noGrp="1"/>
          </p:cNvSpPr>
          <p:nvPr>
            <p:ph type="title"/>
          </p:nvPr>
        </p:nvSpPr>
        <p:spPr bwMode="auto">
          <a:xfrm>
            <a:off x="646113" y="452438"/>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5" name="Text Placeholder 2">
            <a:extLst>
              <a:ext uri="{FF2B5EF4-FFF2-40B4-BE49-F238E27FC236}">
                <a16:creationId xmlns:a16="http://schemas.microsoft.com/office/drawing/2014/main" id="{8BFFDA3D-9165-4069-818C-DADDBE2D2D22}"/>
              </a:ext>
            </a:extLst>
          </p:cNvPr>
          <p:cNvSpPr>
            <a:spLocks noGrp="1"/>
          </p:cNvSpPr>
          <p:nvPr>
            <p:ph type="body" idx="1"/>
          </p:nvPr>
        </p:nvSpPr>
        <p:spPr bwMode="auto">
          <a:xfrm>
            <a:off x="1103313" y="2052638"/>
            <a:ext cx="89471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D832B37-33E0-4143-BBE0-21B059A3DCC7}"/>
              </a:ext>
            </a:extLst>
          </p:cNvPr>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66E66FD7-9079-459C-BC4F-A97BB5027578}" type="datetimeFigureOut">
              <a:rPr lang="en-US"/>
              <a:pPr>
                <a:defRPr/>
              </a:pPr>
              <a:t>11/16/2020</a:t>
            </a:fld>
            <a:endParaRPr lang="en-US"/>
          </a:p>
        </p:txBody>
      </p:sp>
      <p:sp>
        <p:nvSpPr>
          <p:cNvPr id="5" name="Footer Placeholder 4">
            <a:extLst>
              <a:ext uri="{FF2B5EF4-FFF2-40B4-BE49-F238E27FC236}">
                <a16:creationId xmlns:a16="http://schemas.microsoft.com/office/drawing/2014/main" id="{4D56A4B1-9360-4543-A54F-5B59EC5A3C80}"/>
              </a:ext>
            </a:extLst>
          </p:cNvPr>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id-ID"/>
          </a:p>
        </p:txBody>
      </p:sp>
      <p:sp>
        <p:nvSpPr>
          <p:cNvPr id="6" name="Slide Number Placeholder 5">
            <a:extLst>
              <a:ext uri="{FF2B5EF4-FFF2-40B4-BE49-F238E27FC236}">
                <a16:creationId xmlns:a16="http://schemas.microsoft.com/office/drawing/2014/main" id="{98FEFAC6-C227-4FA8-A9B2-40F920DC9790}"/>
              </a:ext>
            </a:extLst>
          </p:cNvPr>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rgbClr val="FFFFFF"/>
                </a:solidFill>
              </a:defRPr>
            </a:lvl1pPr>
          </a:lstStyle>
          <a:p>
            <a:fld id="{B04ED4FF-4895-4858-A651-94985D24998F}" type="slidenum">
              <a:rPr lang="en-US" altLang="id-ID"/>
              <a:pPr/>
              <a:t>‹#›</a:t>
            </a:fld>
            <a:endParaRPr lang="en-US" altLang="id-ID"/>
          </a:p>
        </p:txBody>
      </p:sp>
    </p:spTree>
    <p:extLst>
      <p:ext uri="{BB962C8B-B14F-4D97-AF65-F5344CB8AC3E}">
        <p14:creationId xmlns:p14="http://schemas.microsoft.com/office/powerpoint/2010/main" val="4153757113"/>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ransition spd="slow">
    <p:cover/>
  </p:transition>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sistemmanajemenkeselamatankerja.blogspot.com/2013/10/identifikasi-bahaya-penilaian-resiko.html" TargetMode="External"/><Relationship Id="rId2" Type="http://schemas.openxmlformats.org/officeDocument/2006/relationships/hyperlink" Target="https://sistemmanajemenkeselamatankerja.blogspot.com/2013/04/contoh-kebijakan-k3-osh-policy.html" TargetMode="External"/><Relationship Id="rId1" Type="http://schemas.openxmlformats.org/officeDocument/2006/relationships/slideLayout" Target="../slideLayouts/slideLayout2.xml"/><Relationship Id="rId6" Type="http://schemas.openxmlformats.org/officeDocument/2006/relationships/hyperlink" Target="https://sistemmanajemenkeselamatankerja.blogspot.com/2013/09/pengertian-bahaya-dan-faktor-faktor.html" TargetMode="External"/><Relationship Id="rId5" Type="http://schemas.openxmlformats.org/officeDocument/2006/relationships/hyperlink" Target="https://sistemmanajemenkeselamatankerja.blogspot.com/2013/04/contoh-sasaran-dan-program-k3-ohs.html" TargetMode="External"/><Relationship Id="rId4" Type="http://schemas.openxmlformats.org/officeDocument/2006/relationships/hyperlink" Target="https://sistemmanajemenkeselamatankerja.blogspot.com/2013/09/pengertian-resiko-dan-penilaian-matrik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istemmanajemenkeselamatankerja.blogspot.com/2013/09/penyebab-kecelakaan-kerja-domino-effect.html" TargetMode="External"/><Relationship Id="rId2" Type="http://schemas.openxmlformats.org/officeDocument/2006/relationships/hyperlink" Target="https://sistemmanajemenkeselamatankerja.blogspot.com/2013/10/pengukuran-dan-pemantauan-k3.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istemmanajemenkeselamatankerja.blogspot.com/2013/10/alat-pelindung-diri-apd.html" TargetMode="External"/><Relationship Id="rId2" Type="http://schemas.openxmlformats.org/officeDocument/2006/relationships/hyperlink" Target="https://sistemmanajemenkeselamatankerja.blogspot.com/2013/10/syarat-syarat-k3-keselamatan-dan.html" TargetMode="External"/><Relationship Id="rId1" Type="http://schemas.openxmlformats.org/officeDocument/2006/relationships/slideLayout" Target="../slideLayouts/slideLayout2.xml"/><Relationship Id="rId4" Type="http://schemas.openxmlformats.org/officeDocument/2006/relationships/hyperlink" Target="https://sistemmanajemenkeselamatankerja.blogspot.com/2013/10/pengertian-definisi-tempat-kerja-dalam.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9494" y="1393373"/>
            <a:ext cx="9203419" cy="1756229"/>
          </a:xfrm>
        </p:spPr>
        <p:txBody>
          <a:bodyPr/>
          <a:lstStyle/>
          <a:p>
            <a:pPr algn="l"/>
            <a:r>
              <a:rPr lang="id-ID" sz="6000" b="1" dirty="0">
                <a:solidFill>
                  <a:srgbClr val="0070C0"/>
                </a:solidFill>
                <a:effectLst>
                  <a:outerShdw blurRad="38100" dist="38100" dir="2700000" algn="tl">
                    <a:srgbClr val="000000">
                      <a:alpha val="43137"/>
                    </a:srgbClr>
                  </a:outerShdw>
                </a:effectLst>
              </a:rPr>
              <a:t>PENERAPAN KESELAMATAN DAN KESEHATAN KERJA</a:t>
            </a:r>
          </a:p>
        </p:txBody>
      </p:sp>
      <p:pic>
        <p:nvPicPr>
          <p:cNvPr id="5" name="Picture 4">
            <a:extLst>
              <a:ext uri="{FF2B5EF4-FFF2-40B4-BE49-F238E27FC236}">
                <a16:creationId xmlns:a16="http://schemas.microsoft.com/office/drawing/2014/main" id="{B7AC61BD-02DA-4222-892C-128972B83C6D}"/>
              </a:ext>
            </a:extLst>
          </p:cNvPr>
          <p:cNvPicPr>
            <a:picLocks noChangeAspect="1"/>
          </p:cNvPicPr>
          <p:nvPr/>
        </p:nvPicPr>
        <p:blipFill>
          <a:blip r:embed="rId2"/>
          <a:stretch>
            <a:fillRect/>
          </a:stretch>
        </p:blipFill>
        <p:spPr>
          <a:xfrm>
            <a:off x="1045929" y="3410858"/>
            <a:ext cx="2639797" cy="3798137"/>
          </a:xfrm>
          <a:prstGeom prst="rect">
            <a:avLst/>
          </a:prstGeom>
        </p:spPr>
      </p:pic>
    </p:spTree>
    <p:extLst>
      <p:ext uri="{BB962C8B-B14F-4D97-AF65-F5344CB8AC3E}">
        <p14:creationId xmlns:p14="http://schemas.microsoft.com/office/powerpoint/2010/main" val="42075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CD93-20EE-49BF-8580-AF559573D3D1}"/>
              </a:ext>
            </a:extLst>
          </p:cNvPr>
          <p:cNvSpPr>
            <a:spLocks noGrp="1"/>
          </p:cNvSpPr>
          <p:nvPr>
            <p:ph type="title"/>
          </p:nvPr>
        </p:nvSpPr>
        <p:spPr>
          <a:xfrm>
            <a:off x="677333" y="609600"/>
            <a:ext cx="9750521" cy="1320800"/>
          </a:xfrm>
        </p:spPr>
        <p:txBody>
          <a:bodyPr/>
          <a:lstStyle/>
          <a:p>
            <a:r>
              <a:rPr lang="en-ID" sz="3600" dirty="0" err="1">
                <a:solidFill>
                  <a:schemeClr val="accent6"/>
                </a:solidFill>
              </a:rPr>
              <a:t>Pembelia</a:t>
            </a:r>
            <a:r>
              <a:rPr lang="id-ID" sz="3600" dirty="0">
                <a:solidFill>
                  <a:schemeClr val="accent6"/>
                </a:solidFill>
              </a:rPr>
              <a:t>n/</a:t>
            </a:r>
            <a:r>
              <a:rPr lang="en-ID" sz="3600" dirty="0" err="1">
                <a:solidFill>
                  <a:schemeClr val="accent6"/>
                </a:solidFill>
              </a:rPr>
              <a:t>pengadaan</a:t>
            </a:r>
            <a:r>
              <a:rPr lang="en-ID" sz="3600" dirty="0">
                <a:solidFill>
                  <a:schemeClr val="accent6"/>
                </a:solidFill>
              </a:rPr>
              <a:t> </a:t>
            </a:r>
            <a:r>
              <a:rPr lang="en-ID" sz="3600" dirty="0" err="1">
                <a:solidFill>
                  <a:schemeClr val="accent6"/>
                </a:solidFill>
              </a:rPr>
              <a:t>barang</a:t>
            </a:r>
            <a:r>
              <a:rPr lang="en-ID" sz="3600" dirty="0">
                <a:solidFill>
                  <a:schemeClr val="accent6"/>
                </a:solidFill>
              </a:rPr>
              <a:t> dan </a:t>
            </a:r>
            <a:r>
              <a:rPr lang="en-ID" sz="3600" dirty="0" err="1">
                <a:solidFill>
                  <a:schemeClr val="accent6"/>
                </a:solidFill>
              </a:rPr>
              <a:t>jasa</a:t>
            </a:r>
            <a:endParaRPr lang="en-ID" dirty="0">
              <a:solidFill>
                <a:schemeClr val="accent6"/>
              </a:solidFill>
            </a:endParaRPr>
          </a:p>
        </p:txBody>
      </p:sp>
      <p:sp>
        <p:nvSpPr>
          <p:cNvPr id="4" name="TextBox 3">
            <a:extLst>
              <a:ext uri="{FF2B5EF4-FFF2-40B4-BE49-F238E27FC236}">
                <a16:creationId xmlns:a16="http://schemas.microsoft.com/office/drawing/2014/main" id="{E14D5ECC-A5B6-4C9D-9B34-174FEECA98CA}"/>
              </a:ext>
            </a:extLst>
          </p:cNvPr>
          <p:cNvSpPr txBox="1"/>
          <p:nvPr/>
        </p:nvSpPr>
        <p:spPr>
          <a:xfrm>
            <a:off x="677333" y="1399784"/>
            <a:ext cx="10480194" cy="4401205"/>
          </a:xfrm>
          <a:prstGeom prst="rect">
            <a:avLst/>
          </a:prstGeom>
          <a:noFill/>
        </p:spPr>
        <p:txBody>
          <a:bodyPr wrap="square">
            <a:spAutoFit/>
          </a:bodyPr>
          <a:lstStyle/>
          <a:p>
            <a:r>
              <a:rPr lang="en-ID" sz="2800" dirty="0" err="1"/>
              <a:t>Sistem</a:t>
            </a:r>
            <a:r>
              <a:rPr lang="en-ID" sz="2800" dirty="0"/>
              <a:t> </a:t>
            </a:r>
            <a:r>
              <a:rPr lang="en-ID" sz="2800" dirty="0" err="1"/>
              <a:t>pembelian</a:t>
            </a:r>
            <a:r>
              <a:rPr lang="en-ID" sz="2800" dirty="0"/>
              <a:t>/</a:t>
            </a:r>
            <a:r>
              <a:rPr lang="en-ID" sz="2800" dirty="0" err="1"/>
              <a:t>pengadaan</a:t>
            </a:r>
            <a:r>
              <a:rPr lang="en-ID" sz="2800" dirty="0"/>
              <a:t> </a:t>
            </a:r>
            <a:r>
              <a:rPr lang="en-ID" sz="2800" dirty="0" err="1"/>
              <a:t>barang</a:t>
            </a:r>
            <a:r>
              <a:rPr lang="en-ID" sz="2800" dirty="0"/>
              <a:t> dan </a:t>
            </a:r>
            <a:r>
              <a:rPr lang="en-ID" sz="2800" dirty="0" err="1"/>
              <a:t>jasa</a:t>
            </a:r>
            <a:r>
              <a:rPr lang="en-ID" sz="2800" dirty="0"/>
              <a:t> </a:t>
            </a:r>
            <a:r>
              <a:rPr lang="en-ID" sz="2800" dirty="0" err="1"/>
              <a:t>harus</a:t>
            </a:r>
            <a:r>
              <a:rPr lang="en-ID" sz="2800" dirty="0"/>
              <a:t>: </a:t>
            </a:r>
          </a:p>
          <a:p>
            <a:pPr marL="342900" indent="-342900">
              <a:buAutoNum type="alphaLcPeriod"/>
            </a:pPr>
            <a:r>
              <a:rPr lang="en-ID" sz="2800" dirty="0" err="1"/>
              <a:t>Terintegrasi</a:t>
            </a:r>
            <a:r>
              <a:rPr lang="en-ID" sz="2800" dirty="0"/>
              <a:t> </a:t>
            </a:r>
            <a:r>
              <a:rPr lang="en-ID" sz="2800" dirty="0" err="1"/>
              <a:t>dalam</a:t>
            </a:r>
            <a:r>
              <a:rPr lang="en-ID" sz="2800" dirty="0"/>
              <a:t> strategi </a:t>
            </a:r>
            <a:r>
              <a:rPr lang="en-ID" sz="2800" dirty="0" err="1"/>
              <a:t>penanganan</a:t>
            </a:r>
            <a:r>
              <a:rPr lang="en-ID" sz="2800" dirty="0"/>
              <a:t> </a:t>
            </a:r>
            <a:r>
              <a:rPr lang="en-ID" sz="2800" dirty="0" err="1"/>
              <a:t>pencegahan</a:t>
            </a:r>
            <a:r>
              <a:rPr lang="en-ID" sz="2800" dirty="0"/>
              <a:t> </a:t>
            </a:r>
            <a:r>
              <a:rPr lang="en-ID" sz="2800" dirty="0" err="1"/>
              <a:t>kecelakaan</a:t>
            </a:r>
            <a:r>
              <a:rPr lang="en-ID" sz="2800" dirty="0"/>
              <a:t> dan </a:t>
            </a:r>
            <a:r>
              <a:rPr lang="en-ID" sz="2800" dirty="0" err="1"/>
              <a:t>penyakit</a:t>
            </a:r>
            <a:r>
              <a:rPr lang="en-ID" sz="2800" dirty="0"/>
              <a:t> </a:t>
            </a:r>
            <a:r>
              <a:rPr lang="en-ID" sz="2800" dirty="0" err="1"/>
              <a:t>akibat</a:t>
            </a:r>
            <a:r>
              <a:rPr lang="en-ID" sz="2800" dirty="0"/>
              <a:t> </a:t>
            </a:r>
            <a:r>
              <a:rPr lang="en-ID" sz="2800" dirty="0" err="1"/>
              <a:t>kerja</a:t>
            </a:r>
            <a:r>
              <a:rPr lang="en-ID" sz="2800" dirty="0"/>
              <a:t>;</a:t>
            </a:r>
          </a:p>
          <a:p>
            <a:pPr marL="342900" indent="-342900">
              <a:buAutoNum type="alphaLcPeriod"/>
            </a:pPr>
            <a:r>
              <a:rPr lang="en-ID" sz="2800" dirty="0" err="1"/>
              <a:t>Menjamin</a:t>
            </a:r>
            <a:r>
              <a:rPr lang="en-ID" sz="2800" dirty="0"/>
              <a:t> agar </a:t>
            </a:r>
            <a:r>
              <a:rPr lang="en-ID" sz="2800" dirty="0" err="1"/>
              <a:t>produk</a:t>
            </a:r>
            <a:r>
              <a:rPr lang="en-ID" sz="2800" dirty="0"/>
              <a:t> </a:t>
            </a:r>
            <a:r>
              <a:rPr lang="en-ID" sz="2800" dirty="0" err="1"/>
              <a:t>barang</a:t>
            </a:r>
            <a:r>
              <a:rPr lang="en-ID" sz="2800" dirty="0"/>
              <a:t> dan </a:t>
            </a:r>
            <a:r>
              <a:rPr lang="en-ID" sz="2800" dirty="0" err="1"/>
              <a:t>jasa</a:t>
            </a:r>
            <a:r>
              <a:rPr lang="en-ID" sz="2800" dirty="0"/>
              <a:t> </a:t>
            </a:r>
            <a:r>
              <a:rPr lang="en-ID" sz="2800" dirty="0" err="1"/>
              <a:t>serta</a:t>
            </a:r>
            <a:r>
              <a:rPr lang="en-ID" sz="2800" dirty="0"/>
              <a:t> </a:t>
            </a:r>
            <a:r>
              <a:rPr lang="en-ID" sz="2800" dirty="0" err="1"/>
              <a:t>mitra</a:t>
            </a:r>
            <a:r>
              <a:rPr lang="en-ID" sz="2800" dirty="0"/>
              <a:t> </a:t>
            </a:r>
            <a:r>
              <a:rPr lang="en-ID" sz="2800" dirty="0" err="1"/>
              <a:t>kerja</a:t>
            </a:r>
            <a:r>
              <a:rPr lang="en-ID" sz="2800" dirty="0"/>
              <a:t> </a:t>
            </a:r>
            <a:r>
              <a:rPr lang="en-ID" sz="2800" dirty="0" err="1"/>
              <a:t>perusahaan</a:t>
            </a:r>
            <a:r>
              <a:rPr lang="en-ID" sz="2800" dirty="0"/>
              <a:t> </a:t>
            </a:r>
            <a:r>
              <a:rPr lang="en-ID" sz="2800" dirty="0" err="1"/>
              <a:t>memenuhi</a:t>
            </a:r>
            <a:r>
              <a:rPr lang="en-ID" sz="2800" dirty="0"/>
              <a:t> </a:t>
            </a:r>
            <a:r>
              <a:rPr lang="en-ID" sz="2800" dirty="0" err="1"/>
              <a:t>persyaratan</a:t>
            </a:r>
            <a:r>
              <a:rPr lang="en-ID" sz="2800" dirty="0"/>
              <a:t> K3;</a:t>
            </a:r>
          </a:p>
          <a:p>
            <a:pPr marL="342900" indent="-342900">
              <a:buAutoNum type="alphaLcPeriod"/>
            </a:pPr>
            <a:r>
              <a:rPr lang="en-ID" sz="2800" dirty="0"/>
              <a:t>Pada </a:t>
            </a:r>
            <a:r>
              <a:rPr lang="en-ID" sz="2800" dirty="0" err="1"/>
              <a:t>saat</a:t>
            </a:r>
            <a:r>
              <a:rPr lang="en-ID" sz="2800" dirty="0"/>
              <a:t> </a:t>
            </a:r>
            <a:r>
              <a:rPr lang="en-ID" sz="2800" dirty="0" err="1"/>
              <a:t>barang</a:t>
            </a:r>
            <a:r>
              <a:rPr lang="en-ID" sz="2800" dirty="0"/>
              <a:t> dan </a:t>
            </a:r>
            <a:r>
              <a:rPr lang="en-ID" sz="2800" dirty="0" err="1"/>
              <a:t>jasa</a:t>
            </a:r>
            <a:r>
              <a:rPr lang="en-ID" sz="2800" dirty="0"/>
              <a:t> </a:t>
            </a:r>
            <a:r>
              <a:rPr lang="en-ID" sz="2800" dirty="0" err="1"/>
              <a:t>diterima</a:t>
            </a:r>
            <a:r>
              <a:rPr lang="en-ID" sz="2800" dirty="0"/>
              <a:t> di </a:t>
            </a:r>
            <a:r>
              <a:rPr lang="en-ID" sz="2800" dirty="0" err="1"/>
              <a:t>tempat</a:t>
            </a:r>
            <a:r>
              <a:rPr lang="en-ID" sz="2800" dirty="0"/>
              <a:t> </a:t>
            </a:r>
            <a:r>
              <a:rPr lang="en-ID" sz="2800" dirty="0" err="1"/>
              <a:t>kerja</a:t>
            </a:r>
            <a:r>
              <a:rPr lang="en-ID" sz="2800" dirty="0"/>
              <a:t>, </a:t>
            </a:r>
            <a:r>
              <a:rPr lang="en-ID" sz="2800" dirty="0" err="1"/>
              <a:t>perusahaan</a:t>
            </a:r>
            <a:r>
              <a:rPr lang="en-ID" sz="2800" dirty="0"/>
              <a:t> </a:t>
            </a:r>
            <a:r>
              <a:rPr lang="en-ID" sz="2800" dirty="0" err="1"/>
              <a:t>harus</a:t>
            </a:r>
            <a:r>
              <a:rPr lang="en-ID" sz="2800" dirty="0"/>
              <a:t> </a:t>
            </a:r>
            <a:r>
              <a:rPr lang="en-ID" sz="2800" dirty="0" err="1"/>
              <a:t>menjelaskan</a:t>
            </a:r>
            <a:r>
              <a:rPr lang="en-ID" sz="2800" dirty="0"/>
              <a:t> </a:t>
            </a:r>
            <a:r>
              <a:rPr lang="en-ID" sz="2800" dirty="0" err="1"/>
              <a:t>kepada</a:t>
            </a:r>
            <a:r>
              <a:rPr lang="en-ID" sz="2800" dirty="0"/>
              <a:t> </a:t>
            </a:r>
            <a:r>
              <a:rPr lang="en-ID" sz="2800" dirty="0" err="1"/>
              <a:t>semua</a:t>
            </a:r>
            <a:r>
              <a:rPr lang="en-ID" sz="2800" dirty="0"/>
              <a:t> </a:t>
            </a:r>
            <a:r>
              <a:rPr lang="en-ID" sz="2800" dirty="0" err="1"/>
              <a:t>pihak</a:t>
            </a:r>
            <a:r>
              <a:rPr lang="en-ID" sz="2800" dirty="0"/>
              <a:t> yang </a:t>
            </a:r>
            <a:r>
              <a:rPr lang="en-ID" sz="2800" dirty="0" err="1"/>
              <a:t>akan</a:t>
            </a:r>
            <a:r>
              <a:rPr lang="en-ID" sz="2800" dirty="0"/>
              <a:t> </a:t>
            </a:r>
            <a:r>
              <a:rPr lang="en-ID" sz="2800" dirty="0" err="1"/>
              <a:t>menggunakan</a:t>
            </a:r>
            <a:r>
              <a:rPr lang="en-ID" sz="2800" dirty="0"/>
              <a:t> </a:t>
            </a:r>
            <a:r>
              <a:rPr lang="en-ID" sz="2800" dirty="0" err="1"/>
              <a:t>barang</a:t>
            </a:r>
            <a:r>
              <a:rPr lang="en-ID" sz="2800" dirty="0"/>
              <a:t> dan </a:t>
            </a:r>
            <a:r>
              <a:rPr lang="en-ID" sz="2800" dirty="0" err="1"/>
              <a:t>jasa</a:t>
            </a:r>
            <a:r>
              <a:rPr lang="en-ID" sz="2800" dirty="0"/>
              <a:t> </a:t>
            </a:r>
            <a:r>
              <a:rPr lang="en-ID" sz="2800" dirty="0" err="1"/>
              <a:t>tersebut</a:t>
            </a:r>
            <a:r>
              <a:rPr lang="en-ID" sz="2800" dirty="0"/>
              <a:t> </a:t>
            </a:r>
            <a:r>
              <a:rPr lang="en-ID" sz="2800" dirty="0" err="1"/>
              <a:t>mengenai</a:t>
            </a:r>
            <a:r>
              <a:rPr lang="en-ID" sz="2800" dirty="0"/>
              <a:t> </a:t>
            </a:r>
            <a:r>
              <a:rPr lang="en-ID" sz="2800" dirty="0" err="1"/>
              <a:t>identifikasi</a:t>
            </a:r>
            <a:r>
              <a:rPr lang="en-ID" sz="2800" dirty="0"/>
              <a:t>, </a:t>
            </a:r>
            <a:r>
              <a:rPr lang="en-ID" sz="2800" dirty="0" err="1"/>
              <a:t>penilaian</a:t>
            </a:r>
            <a:r>
              <a:rPr lang="en-ID" sz="2800" dirty="0"/>
              <a:t> dan </a:t>
            </a:r>
            <a:r>
              <a:rPr lang="en-ID" sz="2800" dirty="0" err="1"/>
              <a:t>pengendalian</a:t>
            </a:r>
            <a:r>
              <a:rPr lang="en-ID" sz="2800" dirty="0"/>
              <a:t> </a:t>
            </a:r>
            <a:r>
              <a:rPr lang="en-ID" sz="2800" dirty="0" err="1"/>
              <a:t>risiko</a:t>
            </a:r>
            <a:r>
              <a:rPr lang="en-ID" sz="2800" dirty="0"/>
              <a:t> </a:t>
            </a:r>
            <a:r>
              <a:rPr lang="en-ID" sz="2800" dirty="0" err="1"/>
              <a:t>kecelakaan</a:t>
            </a:r>
            <a:r>
              <a:rPr lang="en-ID" sz="2800" dirty="0"/>
              <a:t> dan </a:t>
            </a:r>
            <a:r>
              <a:rPr lang="en-ID" sz="2800" dirty="0" err="1"/>
              <a:t>penyakit</a:t>
            </a:r>
            <a:r>
              <a:rPr lang="en-ID" sz="2800" dirty="0"/>
              <a:t> </a:t>
            </a:r>
            <a:r>
              <a:rPr lang="en-ID" sz="2800" dirty="0" err="1"/>
              <a:t>akibat</a:t>
            </a:r>
            <a:r>
              <a:rPr lang="en-ID" sz="2800" dirty="0"/>
              <a:t> </a:t>
            </a:r>
            <a:r>
              <a:rPr lang="en-ID" sz="2800" dirty="0" err="1"/>
              <a:t>kerja</a:t>
            </a:r>
            <a:r>
              <a:rPr lang="en-ID" sz="2800" dirty="0"/>
              <a:t>.</a:t>
            </a:r>
          </a:p>
        </p:txBody>
      </p:sp>
    </p:spTree>
    <p:extLst>
      <p:ext uri="{BB962C8B-B14F-4D97-AF65-F5344CB8AC3E}">
        <p14:creationId xmlns:p14="http://schemas.microsoft.com/office/powerpoint/2010/main" val="384523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CD93-20EE-49BF-8580-AF559573D3D1}"/>
              </a:ext>
            </a:extLst>
          </p:cNvPr>
          <p:cNvSpPr>
            <a:spLocks noGrp="1"/>
          </p:cNvSpPr>
          <p:nvPr>
            <p:ph type="title"/>
          </p:nvPr>
        </p:nvSpPr>
        <p:spPr>
          <a:xfrm>
            <a:off x="677333" y="609600"/>
            <a:ext cx="9750521" cy="1320800"/>
          </a:xfrm>
        </p:spPr>
        <p:txBody>
          <a:bodyPr/>
          <a:lstStyle/>
          <a:p>
            <a:r>
              <a:rPr lang="en-ID" dirty="0" err="1"/>
              <a:t>P</a:t>
            </a:r>
            <a:r>
              <a:rPr lang="en-ID" sz="3600" dirty="0" err="1"/>
              <a:t>roduk</a:t>
            </a:r>
            <a:r>
              <a:rPr lang="en-ID" sz="3600" dirty="0"/>
              <a:t> </a:t>
            </a:r>
            <a:r>
              <a:rPr lang="en-ID" sz="3600" dirty="0" err="1"/>
              <a:t>akhir</a:t>
            </a:r>
            <a:endParaRPr lang="en-ID" dirty="0"/>
          </a:p>
        </p:txBody>
      </p:sp>
      <p:sp>
        <p:nvSpPr>
          <p:cNvPr id="4" name="TextBox 3">
            <a:extLst>
              <a:ext uri="{FF2B5EF4-FFF2-40B4-BE49-F238E27FC236}">
                <a16:creationId xmlns:a16="http://schemas.microsoft.com/office/drawing/2014/main" id="{941BDADE-6C5F-4536-B473-6CFAAED54310}"/>
              </a:ext>
            </a:extLst>
          </p:cNvPr>
          <p:cNvSpPr txBox="1"/>
          <p:nvPr/>
        </p:nvSpPr>
        <p:spPr>
          <a:xfrm>
            <a:off x="677333" y="1593472"/>
            <a:ext cx="10344727" cy="1384995"/>
          </a:xfrm>
          <a:prstGeom prst="rect">
            <a:avLst/>
          </a:prstGeom>
          <a:noFill/>
        </p:spPr>
        <p:txBody>
          <a:bodyPr wrap="square">
            <a:spAutoFit/>
          </a:bodyPr>
          <a:lstStyle/>
          <a:p>
            <a:r>
              <a:rPr lang="en-ID" sz="2800" dirty="0" err="1"/>
              <a:t>Produk</a:t>
            </a:r>
            <a:r>
              <a:rPr lang="en-ID" sz="2800" dirty="0"/>
              <a:t> </a:t>
            </a:r>
            <a:r>
              <a:rPr lang="en-ID" sz="2800" dirty="0" err="1"/>
              <a:t>akhir</a:t>
            </a:r>
            <a:r>
              <a:rPr lang="en-ID" sz="2800" dirty="0"/>
              <a:t> </a:t>
            </a:r>
            <a:r>
              <a:rPr lang="en-ID" sz="2800" dirty="0" err="1"/>
              <a:t>berupa</a:t>
            </a:r>
            <a:r>
              <a:rPr lang="en-ID" sz="2800" dirty="0"/>
              <a:t> </a:t>
            </a:r>
            <a:r>
              <a:rPr lang="en-ID" sz="2800" dirty="0" err="1"/>
              <a:t>barang</a:t>
            </a:r>
            <a:r>
              <a:rPr lang="en-ID" sz="2800" dirty="0"/>
              <a:t> </a:t>
            </a:r>
            <a:r>
              <a:rPr lang="en-ID" sz="2800" dirty="0" err="1"/>
              <a:t>atau</a:t>
            </a:r>
            <a:r>
              <a:rPr lang="en-ID" sz="2800" dirty="0"/>
              <a:t> </a:t>
            </a:r>
            <a:r>
              <a:rPr lang="en-ID" sz="2800" dirty="0" err="1"/>
              <a:t>jasa</a:t>
            </a:r>
            <a:r>
              <a:rPr lang="en-ID" sz="2800" dirty="0"/>
              <a:t> </a:t>
            </a:r>
            <a:r>
              <a:rPr lang="en-ID" sz="2800" dirty="0" err="1"/>
              <a:t>harus</a:t>
            </a:r>
            <a:r>
              <a:rPr lang="en-ID" sz="2800" dirty="0"/>
              <a:t> </a:t>
            </a:r>
            <a:r>
              <a:rPr lang="en-ID" sz="2800" dirty="0" err="1"/>
              <a:t>dapat</a:t>
            </a:r>
            <a:r>
              <a:rPr lang="en-ID" sz="2800" dirty="0"/>
              <a:t> </a:t>
            </a:r>
            <a:r>
              <a:rPr lang="en-ID" sz="2800" dirty="0" err="1"/>
              <a:t>dijamin</a:t>
            </a:r>
            <a:r>
              <a:rPr lang="en-ID" sz="2800" dirty="0"/>
              <a:t> </a:t>
            </a:r>
            <a:r>
              <a:rPr lang="en-ID" sz="2800" dirty="0" err="1"/>
              <a:t>keselamatannya</a:t>
            </a:r>
            <a:r>
              <a:rPr lang="en-ID" sz="2800" dirty="0"/>
              <a:t> </a:t>
            </a:r>
            <a:r>
              <a:rPr lang="en-ID" sz="2800" dirty="0" err="1"/>
              <a:t>dalam</a:t>
            </a:r>
            <a:r>
              <a:rPr lang="en-ID" sz="2800" dirty="0"/>
              <a:t> </a:t>
            </a:r>
            <a:r>
              <a:rPr lang="en-ID" sz="2800" dirty="0" err="1"/>
              <a:t>pengemasan</a:t>
            </a:r>
            <a:r>
              <a:rPr lang="en-ID" sz="2800" dirty="0"/>
              <a:t>, </a:t>
            </a:r>
            <a:r>
              <a:rPr lang="en-ID" sz="2800" dirty="0" err="1"/>
              <a:t>penyimpanan</a:t>
            </a:r>
            <a:r>
              <a:rPr lang="en-ID" sz="2800" dirty="0"/>
              <a:t>, </a:t>
            </a:r>
            <a:r>
              <a:rPr lang="en-ID" sz="2800" dirty="0" err="1"/>
              <a:t>pendistribusian</a:t>
            </a:r>
            <a:r>
              <a:rPr lang="en-ID" sz="2800" dirty="0"/>
              <a:t> dan </a:t>
            </a:r>
            <a:r>
              <a:rPr lang="en-ID" sz="2800" dirty="0" err="1"/>
              <a:t>penggunaan</a:t>
            </a:r>
            <a:r>
              <a:rPr lang="en-ID" sz="2800" dirty="0"/>
              <a:t> </a:t>
            </a:r>
            <a:r>
              <a:rPr lang="en-ID" sz="2800" dirty="0" err="1"/>
              <a:t>serta</a:t>
            </a:r>
            <a:r>
              <a:rPr lang="en-ID" sz="2800" dirty="0"/>
              <a:t> </a:t>
            </a:r>
            <a:r>
              <a:rPr lang="en-ID" sz="2800" dirty="0" err="1"/>
              <a:t>pemusnahannya</a:t>
            </a:r>
            <a:r>
              <a:rPr lang="en-ID" sz="2800" dirty="0"/>
              <a:t>. </a:t>
            </a:r>
          </a:p>
        </p:txBody>
      </p:sp>
    </p:spTree>
    <p:extLst>
      <p:ext uri="{BB962C8B-B14F-4D97-AF65-F5344CB8AC3E}">
        <p14:creationId xmlns:p14="http://schemas.microsoft.com/office/powerpoint/2010/main" val="1351094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CD93-20EE-49BF-8580-AF559573D3D1}"/>
              </a:ext>
            </a:extLst>
          </p:cNvPr>
          <p:cNvSpPr>
            <a:spLocks noGrp="1"/>
          </p:cNvSpPr>
          <p:nvPr>
            <p:ph type="title"/>
          </p:nvPr>
        </p:nvSpPr>
        <p:spPr>
          <a:xfrm>
            <a:off x="677333" y="609600"/>
            <a:ext cx="9750521" cy="1320800"/>
          </a:xfrm>
        </p:spPr>
        <p:txBody>
          <a:bodyPr/>
          <a:lstStyle/>
          <a:p>
            <a:r>
              <a:rPr lang="en-ID" dirty="0" err="1">
                <a:solidFill>
                  <a:schemeClr val="accent6"/>
                </a:solidFill>
              </a:rPr>
              <a:t>U</a:t>
            </a:r>
            <a:r>
              <a:rPr lang="en-ID" sz="3600" dirty="0" err="1">
                <a:solidFill>
                  <a:schemeClr val="accent6"/>
                </a:solidFill>
              </a:rPr>
              <a:t>paya</a:t>
            </a:r>
            <a:r>
              <a:rPr lang="en-ID" sz="3600" dirty="0">
                <a:solidFill>
                  <a:schemeClr val="accent6"/>
                </a:solidFill>
              </a:rPr>
              <a:t> </a:t>
            </a:r>
            <a:r>
              <a:rPr lang="en-ID" sz="3600" dirty="0" err="1">
                <a:solidFill>
                  <a:schemeClr val="accent6"/>
                </a:solidFill>
              </a:rPr>
              <a:t>menghadapi</a:t>
            </a:r>
            <a:r>
              <a:rPr lang="en-ID" sz="3600" dirty="0">
                <a:solidFill>
                  <a:schemeClr val="accent6"/>
                </a:solidFill>
              </a:rPr>
              <a:t> </a:t>
            </a:r>
            <a:r>
              <a:rPr lang="en-ID" sz="3600" dirty="0" err="1">
                <a:solidFill>
                  <a:schemeClr val="accent6"/>
                </a:solidFill>
              </a:rPr>
              <a:t>keadaan</a:t>
            </a:r>
            <a:r>
              <a:rPr lang="en-ID" sz="3600" dirty="0">
                <a:solidFill>
                  <a:schemeClr val="accent6"/>
                </a:solidFill>
              </a:rPr>
              <a:t> </a:t>
            </a:r>
            <a:r>
              <a:rPr lang="en-ID" sz="3600" dirty="0" err="1">
                <a:solidFill>
                  <a:schemeClr val="accent6"/>
                </a:solidFill>
              </a:rPr>
              <a:t>darurat</a:t>
            </a:r>
            <a:r>
              <a:rPr lang="en-ID" sz="3600" dirty="0">
                <a:solidFill>
                  <a:schemeClr val="accent6"/>
                </a:solidFill>
              </a:rPr>
              <a:t> </a:t>
            </a:r>
            <a:r>
              <a:rPr lang="en-ID" sz="3600" dirty="0" err="1">
                <a:solidFill>
                  <a:schemeClr val="accent6"/>
                </a:solidFill>
              </a:rPr>
              <a:t>kecelakaan</a:t>
            </a:r>
            <a:r>
              <a:rPr lang="en-ID" sz="3600" dirty="0">
                <a:solidFill>
                  <a:schemeClr val="accent6"/>
                </a:solidFill>
              </a:rPr>
              <a:t> dan </a:t>
            </a:r>
            <a:r>
              <a:rPr lang="en-ID" sz="3600" dirty="0" err="1">
                <a:solidFill>
                  <a:schemeClr val="accent6"/>
                </a:solidFill>
              </a:rPr>
              <a:t>bencana</a:t>
            </a:r>
            <a:r>
              <a:rPr lang="en-ID" sz="3600" dirty="0">
                <a:solidFill>
                  <a:schemeClr val="accent6"/>
                </a:solidFill>
              </a:rPr>
              <a:t> </a:t>
            </a:r>
            <a:r>
              <a:rPr lang="en-ID" sz="3600" dirty="0" err="1">
                <a:solidFill>
                  <a:schemeClr val="accent6"/>
                </a:solidFill>
              </a:rPr>
              <a:t>industri</a:t>
            </a:r>
            <a:endParaRPr lang="en-ID" dirty="0">
              <a:solidFill>
                <a:schemeClr val="accent6"/>
              </a:solidFill>
            </a:endParaRPr>
          </a:p>
        </p:txBody>
      </p:sp>
    </p:spTree>
    <p:extLst>
      <p:ext uri="{BB962C8B-B14F-4D97-AF65-F5344CB8AC3E}">
        <p14:creationId xmlns:p14="http://schemas.microsoft.com/office/powerpoint/2010/main" val="3587275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7971C1-7374-44F3-B34F-E76EFA3F5946}"/>
              </a:ext>
            </a:extLst>
          </p:cNvPr>
          <p:cNvSpPr txBox="1"/>
          <p:nvPr/>
        </p:nvSpPr>
        <p:spPr>
          <a:xfrm>
            <a:off x="314036" y="4124328"/>
            <a:ext cx="11083636" cy="2246769"/>
          </a:xfrm>
          <a:prstGeom prst="rect">
            <a:avLst/>
          </a:prstGeom>
          <a:noFill/>
        </p:spPr>
        <p:txBody>
          <a:bodyPr wrap="square">
            <a:spAutoFit/>
          </a:bodyPr>
          <a:lstStyle/>
          <a:p>
            <a:r>
              <a:rPr lang="en-ID" sz="2800" dirty="0" err="1"/>
              <a:t>Prosedur</a:t>
            </a:r>
            <a:r>
              <a:rPr lang="en-ID" sz="2800" dirty="0"/>
              <a:t> </a:t>
            </a:r>
            <a:r>
              <a:rPr lang="en-ID" sz="2800" dirty="0" err="1"/>
              <a:t>menghadapi</a:t>
            </a:r>
            <a:r>
              <a:rPr lang="en-ID" sz="2800" dirty="0"/>
              <a:t> </a:t>
            </a:r>
            <a:r>
              <a:rPr lang="en-ID" sz="2800" dirty="0" err="1"/>
              <a:t>keadaan</a:t>
            </a:r>
            <a:r>
              <a:rPr lang="en-ID" sz="2800" dirty="0"/>
              <a:t> </a:t>
            </a:r>
            <a:r>
              <a:rPr lang="en-ID" sz="2800" dirty="0" err="1"/>
              <a:t>darurat</a:t>
            </a:r>
            <a:r>
              <a:rPr lang="en-ID" sz="2800" dirty="0"/>
              <a:t> </a:t>
            </a:r>
            <a:r>
              <a:rPr lang="en-ID" sz="2800" dirty="0" err="1"/>
              <a:t>harus</a:t>
            </a:r>
            <a:r>
              <a:rPr lang="en-ID" sz="2800" dirty="0"/>
              <a:t> </a:t>
            </a:r>
            <a:r>
              <a:rPr lang="en-ID" sz="2800" dirty="0" err="1"/>
              <a:t>diuji</a:t>
            </a:r>
            <a:r>
              <a:rPr lang="en-ID" sz="2800" dirty="0"/>
              <a:t> </a:t>
            </a:r>
            <a:r>
              <a:rPr lang="en-ID" sz="2800" dirty="0" err="1"/>
              <a:t>secara</a:t>
            </a:r>
            <a:r>
              <a:rPr lang="en-ID" sz="2800" dirty="0"/>
              <a:t> </a:t>
            </a:r>
            <a:r>
              <a:rPr lang="en-ID" sz="2800" dirty="0" err="1"/>
              <a:t>berkala</a:t>
            </a:r>
            <a:r>
              <a:rPr lang="en-ID" sz="2800" dirty="0"/>
              <a:t> oleh </a:t>
            </a:r>
            <a:r>
              <a:rPr lang="en-ID" sz="2800" dirty="0" err="1"/>
              <a:t>personil</a:t>
            </a:r>
            <a:r>
              <a:rPr lang="en-ID" sz="2800" dirty="0"/>
              <a:t> yang </a:t>
            </a:r>
            <a:r>
              <a:rPr lang="en-ID" sz="2800" dirty="0" err="1"/>
              <a:t>merniliki</a:t>
            </a:r>
            <a:r>
              <a:rPr lang="en-ID" sz="2800" dirty="0"/>
              <a:t> </a:t>
            </a:r>
            <a:r>
              <a:rPr lang="en-ID" sz="2800" dirty="0" err="1"/>
              <a:t>kompetensi</a:t>
            </a:r>
            <a:r>
              <a:rPr lang="en-ID" sz="2800" dirty="0"/>
              <a:t> </a:t>
            </a:r>
            <a:r>
              <a:rPr lang="en-ID" sz="2800" dirty="0" err="1"/>
              <a:t>kerja</a:t>
            </a:r>
            <a:r>
              <a:rPr lang="en-ID" sz="2800" dirty="0"/>
              <a:t>, dan </a:t>
            </a:r>
            <a:r>
              <a:rPr lang="en-ID" sz="2800" dirty="0" err="1"/>
              <a:t>untuk</a:t>
            </a:r>
            <a:r>
              <a:rPr lang="en-ID" sz="2800" dirty="0"/>
              <a:t> </a:t>
            </a:r>
            <a:r>
              <a:rPr lang="en-ID" sz="2800" dirty="0" err="1"/>
              <a:t>instalasi</a:t>
            </a:r>
            <a:r>
              <a:rPr lang="en-ID" sz="2800" dirty="0"/>
              <a:t> yang </a:t>
            </a:r>
            <a:r>
              <a:rPr lang="en-ID" sz="2800" dirty="0" err="1"/>
              <a:t>mempunyai</a:t>
            </a:r>
            <a:r>
              <a:rPr lang="en-ID" sz="2800" dirty="0"/>
              <a:t> </a:t>
            </a:r>
            <a:r>
              <a:rPr lang="en-ID" sz="2800" dirty="0" err="1"/>
              <a:t>batraya</a:t>
            </a:r>
            <a:r>
              <a:rPr lang="en-ID" sz="2800" dirty="0"/>
              <a:t> </a:t>
            </a:r>
            <a:r>
              <a:rPr lang="en-ID" sz="2800" dirty="0" err="1"/>
              <a:t>besar</a:t>
            </a:r>
            <a:r>
              <a:rPr lang="en-ID" sz="2800" dirty="0"/>
              <a:t> </a:t>
            </a:r>
            <a:r>
              <a:rPr lang="en-ID" sz="2800" dirty="0" err="1"/>
              <a:t>harus</a:t>
            </a:r>
            <a:r>
              <a:rPr lang="en-ID" sz="2800" dirty="0"/>
              <a:t> </a:t>
            </a:r>
            <a:r>
              <a:rPr lang="en-ID" sz="2800" dirty="0" err="1"/>
              <a:t>dikoordinasikan</a:t>
            </a:r>
            <a:r>
              <a:rPr lang="en-ID" sz="2800" dirty="0"/>
              <a:t> </a:t>
            </a:r>
            <a:r>
              <a:rPr lang="en-ID" sz="2800" dirty="0" err="1"/>
              <a:t>dengan</a:t>
            </a:r>
            <a:r>
              <a:rPr lang="en-ID" sz="2800" dirty="0"/>
              <a:t> </a:t>
            </a:r>
            <a:r>
              <a:rPr lang="en-ID" sz="2800" dirty="0" err="1"/>
              <a:t>instansi</a:t>
            </a:r>
            <a:r>
              <a:rPr lang="en-ID" sz="2800" dirty="0"/>
              <a:t> </a:t>
            </a:r>
            <a:r>
              <a:rPr lang="en-ID" sz="2800" dirty="0" err="1"/>
              <a:t>terkait</a:t>
            </a:r>
            <a:r>
              <a:rPr lang="en-ID" sz="2800" dirty="0"/>
              <a:t> yang </a:t>
            </a:r>
            <a:r>
              <a:rPr lang="en-ID" sz="2800" dirty="0" err="1"/>
              <a:t>berwenang</a:t>
            </a:r>
            <a:r>
              <a:rPr lang="en-ID" sz="2800" dirty="0"/>
              <a:t> </a:t>
            </a:r>
            <a:r>
              <a:rPr lang="en-ID" sz="2800" dirty="0" err="1"/>
              <a:t>untuk</a:t>
            </a:r>
            <a:r>
              <a:rPr lang="en-ID" sz="2800" dirty="0"/>
              <a:t> </a:t>
            </a:r>
            <a:r>
              <a:rPr lang="en-ID" sz="2800" dirty="0" err="1"/>
              <a:t>mengetahui</a:t>
            </a:r>
            <a:r>
              <a:rPr lang="en-ID" sz="2800" dirty="0"/>
              <a:t> </a:t>
            </a:r>
            <a:r>
              <a:rPr lang="en-ID" sz="2800" dirty="0" err="1"/>
              <a:t>kehandalan</a:t>
            </a:r>
            <a:r>
              <a:rPr lang="en-ID" sz="2800" dirty="0"/>
              <a:t> pada </a:t>
            </a:r>
            <a:r>
              <a:rPr lang="en-ID" sz="2800" dirty="0" err="1"/>
              <a:t>saat</a:t>
            </a:r>
            <a:r>
              <a:rPr lang="en-ID" sz="2800" dirty="0"/>
              <a:t> </a:t>
            </a:r>
            <a:r>
              <a:rPr lang="en-ID" sz="2800" dirty="0" err="1"/>
              <a:t>kejadian</a:t>
            </a:r>
            <a:r>
              <a:rPr lang="en-ID" sz="2800" dirty="0"/>
              <a:t> yang </a:t>
            </a:r>
            <a:r>
              <a:rPr lang="en-ID" sz="2800" dirty="0" err="1"/>
              <a:t>sebenarnya</a:t>
            </a:r>
            <a:r>
              <a:rPr lang="en-ID" sz="2800" dirty="0"/>
              <a:t>.</a:t>
            </a:r>
          </a:p>
        </p:txBody>
      </p:sp>
      <p:sp>
        <p:nvSpPr>
          <p:cNvPr id="6" name="TextBox 5">
            <a:extLst>
              <a:ext uri="{FF2B5EF4-FFF2-40B4-BE49-F238E27FC236}">
                <a16:creationId xmlns:a16="http://schemas.microsoft.com/office/drawing/2014/main" id="{3C9971A0-6391-4632-8B1C-A3124CD18E93}"/>
              </a:ext>
            </a:extLst>
          </p:cNvPr>
          <p:cNvSpPr txBox="1"/>
          <p:nvPr/>
        </p:nvSpPr>
        <p:spPr>
          <a:xfrm>
            <a:off x="387927" y="411356"/>
            <a:ext cx="11083636" cy="3108543"/>
          </a:xfrm>
          <a:prstGeom prst="rect">
            <a:avLst/>
          </a:prstGeom>
          <a:noFill/>
        </p:spPr>
        <p:txBody>
          <a:bodyPr wrap="square">
            <a:spAutoFit/>
          </a:bodyPr>
          <a:lstStyle/>
          <a:p>
            <a:r>
              <a:rPr lang="en-ID" sz="2800" dirty="0" err="1"/>
              <a:t>Upaya</a:t>
            </a:r>
            <a:r>
              <a:rPr lang="en-ID" sz="2800" dirty="0"/>
              <a:t> </a:t>
            </a:r>
            <a:r>
              <a:rPr lang="en-ID" sz="2800" dirty="0" err="1"/>
              <a:t>Menghadapi</a:t>
            </a:r>
            <a:r>
              <a:rPr lang="en-ID" sz="2800" dirty="0"/>
              <a:t> </a:t>
            </a:r>
            <a:r>
              <a:rPr lang="en-ID" sz="2800" dirty="0" err="1"/>
              <a:t>Keadaan</a:t>
            </a:r>
            <a:r>
              <a:rPr lang="en-ID" sz="2800" dirty="0"/>
              <a:t> </a:t>
            </a:r>
            <a:r>
              <a:rPr lang="en-ID" sz="2800" dirty="0" err="1"/>
              <a:t>Darurat</a:t>
            </a:r>
            <a:r>
              <a:rPr lang="en-ID" sz="2800" dirty="0"/>
              <a:t> </a:t>
            </a:r>
            <a:r>
              <a:rPr lang="en-ID" sz="2800" dirty="0" err="1"/>
              <a:t>Kecelakaan</a:t>
            </a:r>
            <a:r>
              <a:rPr lang="en-ID" sz="2800" dirty="0"/>
              <a:t> dan </a:t>
            </a:r>
            <a:r>
              <a:rPr lang="en-ID" sz="2800" dirty="0" err="1"/>
              <a:t>Bencana</a:t>
            </a:r>
            <a:r>
              <a:rPr lang="en-ID" sz="2800" dirty="0"/>
              <a:t> </a:t>
            </a:r>
            <a:r>
              <a:rPr lang="en-ID" sz="2800" dirty="0" err="1"/>
              <a:t>lndustri</a:t>
            </a:r>
            <a:r>
              <a:rPr lang="en-ID" sz="2800" dirty="0"/>
              <a:t> Perusahaan </a:t>
            </a:r>
            <a:r>
              <a:rPr lang="en-ID" sz="2800" dirty="0" err="1"/>
              <a:t>harus</a:t>
            </a:r>
            <a:r>
              <a:rPr lang="en-ID" sz="2800" dirty="0"/>
              <a:t> </a:t>
            </a:r>
            <a:r>
              <a:rPr lang="en-ID" sz="2800" dirty="0" err="1"/>
              <a:t>memiliki</a:t>
            </a:r>
            <a:r>
              <a:rPr lang="en-ID" sz="2800" dirty="0"/>
              <a:t> </a:t>
            </a:r>
            <a:r>
              <a:rPr lang="en-ID" sz="2800" dirty="0" err="1"/>
              <a:t>prosedur</a:t>
            </a:r>
            <a:r>
              <a:rPr lang="en-ID" sz="2800" dirty="0"/>
              <a:t> </a:t>
            </a:r>
            <a:r>
              <a:rPr lang="en-ID" sz="2800" dirty="0" err="1"/>
              <a:t>sebagai</a:t>
            </a:r>
            <a:r>
              <a:rPr lang="en-ID" sz="2800" dirty="0"/>
              <a:t> </a:t>
            </a:r>
            <a:r>
              <a:rPr lang="en-ID" sz="2800" dirty="0" err="1"/>
              <a:t>upaya</a:t>
            </a:r>
            <a:r>
              <a:rPr lang="en-ID" sz="2800" dirty="0"/>
              <a:t> </a:t>
            </a:r>
            <a:r>
              <a:rPr lang="en-ID" sz="2800" dirty="0" err="1"/>
              <a:t>menghadapi</a:t>
            </a:r>
            <a:r>
              <a:rPr lang="en-ID" sz="2800" dirty="0"/>
              <a:t> </a:t>
            </a:r>
            <a:r>
              <a:rPr lang="en-ID" sz="2800" dirty="0" err="1"/>
              <a:t>keadaan</a:t>
            </a:r>
            <a:r>
              <a:rPr lang="en-ID" sz="2800" dirty="0"/>
              <a:t> </a:t>
            </a:r>
            <a:r>
              <a:rPr lang="en-ID" sz="2800" dirty="0" err="1"/>
              <a:t>darurat</a:t>
            </a:r>
            <a:r>
              <a:rPr lang="en-ID" sz="2800" dirty="0"/>
              <a:t> </a:t>
            </a:r>
            <a:r>
              <a:rPr lang="en-ID" sz="2800" dirty="0" err="1"/>
              <a:t>kecelakaan</a:t>
            </a:r>
            <a:r>
              <a:rPr lang="en-ID" sz="2800" dirty="0"/>
              <a:t> dan </a:t>
            </a:r>
            <a:r>
              <a:rPr lang="en-ID" sz="2800" dirty="0" err="1"/>
              <a:t>bencana</a:t>
            </a:r>
            <a:r>
              <a:rPr lang="en-ID" sz="2800" dirty="0"/>
              <a:t> </a:t>
            </a:r>
            <a:r>
              <a:rPr lang="en-ID" sz="2800" dirty="0" err="1"/>
              <a:t>industri</a:t>
            </a:r>
            <a:r>
              <a:rPr lang="en-ID" sz="2800" dirty="0"/>
              <a:t>, yang </a:t>
            </a:r>
            <a:r>
              <a:rPr lang="en-ID" sz="2800" dirty="0" err="1"/>
              <a:t>meliputi</a:t>
            </a:r>
            <a:r>
              <a:rPr lang="en-ID" sz="2800" dirty="0"/>
              <a:t>: </a:t>
            </a:r>
          </a:p>
          <a:p>
            <a:pPr marL="342900" indent="-342900">
              <a:buAutoNum type="alphaLcPeriod"/>
            </a:pPr>
            <a:r>
              <a:rPr lang="en-ID" sz="2800" dirty="0" err="1"/>
              <a:t>penyediaan</a:t>
            </a:r>
            <a:r>
              <a:rPr lang="en-ID" sz="2800" dirty="0"/>
              <a:t> </a:t>
            </a:r>
            <a:r>
              <a:rPr lang="en-ID" sz="2800" dirty="0" err="1"/>
              <a:t>personil</a:t>
            </a:r>
            <a:r>
              <a:rPr lang="en-ID" sz="2800" dirty="0"/>
              <a:t> dan </a:t>
            </a:r>
            <a:r>
              <a:rPr lang="en-ID" sz="2800" dirty="0" err="1"/>
              <a:t>fasilitas</a:t>
            </a:r>
            <a:r>
              <a:rPr lang="en-ID" sz="2800" dirty="0"/>
              <a:t> P3K </a:t>
            </a:r>
            <a:r>
              <a:rPr lang="en-ID" sz="2800" dirty="0" err="1"/>
              <a:t>dengan</a:t>
            </a:r>
            <a:r>
              <a:rPr lang="en-ID" sz="2800" dirty="0"/>
              <a:t> </a:t>
            </a:r>
            <a:r>
              <a:rPr lang="en-ID" sz="2800" dirty="0" err="1"/>
              <a:t>jumlah</a:t>
            </a:r>
            <a:r>
              <a:rPr lang="en-ID" sz="2800" dirty="0"/>
              <a:t> yang </a:t>
            </a:r>
            <a:r>
              <a:rPr lang="en-ID" sz="2800" dirty="0" err="1"/>
              <a:t>cukup</a:t>
            </a:r>
            <a:r>
              <a:rPr lang="en-ID" sz="2800" dirty="0"/>
              <a:t> dan </a:t>
            </a:r>
            <a:r>
              <a:rPr lang="en-ID" sz="2800" dirty="0" err="1"/>
              <a:t>sesuai</a:t>
            </a:r>
            <a:r>
              <a:rPr lang="en-ID" sz="2800" dirty="0"/>
              <a:t> </a:t>
            </a:r>
            <a:r>
              <a:rPr lang="en-ID" sz="2800" dirty="0" err="1"/>
              <a:t>sampai</a:t>
            </a:r>
            <a:r>
              <a:rPr lang="en-ID" sz="2800" dirty="0"/>
              <a:t> </a:t>
            </a:r>
            <a:r>
              <a:rPr lang="en-ID" sz="2800" dirty="0" err="1"/>
              <a:t>mendapatkan</a:t>
            </a:r>
            <a:r>
              <a:rPr lang="en-ID" sz="2800" dirty="0"/>
              <a:t> </a:t>
            </a:r>
            <a:r>
              <a:rPr lang="en-ID" sz="2800" dirty="0" err="1"/>
              <a:t>pertolongan</a:t>
            </a:r>
            <a:r>
              <a:rPr lang="en-ID" sz="2800" dirty="0"/>
              <a:t> </a:t>
            </a:r>
            <a:r>
              <a:rPr lang="en-ID" sz="2800" dirty="0" err="1"/>
              <a:t>medik</a:t>
            </a:r>
            <a:r>
              <a:rPr lang="en-ID" sz="2800" dirty="0"/>
              <a:t>; dan </a:t>
            </a:r>
          </a:p>
          <a:p>
            <a:pPr marL="342900" indent="-342900">
              <a:buAutoNum type="alphaLcPeriod"/>
            </a:pPr>
            <a:r>
              <a:rPr lang="en-ID" sz="2800" dirty="0"/>
              <a:t>proses </a:t>
            </a:r>
            <a:r>
              <a:rPr lang="en-ID" sz="2800" dirty="0" err="1"/>
              <a:t>perawatan</a:t>
            </a:r>
            <a:r>
              <a:rPr lang="en-ID" sz="2800" dirty="0"/>
              <a:t> </a:t>
            </a:r>
            <a:r>
              <a:rPr lang="en-ID" sz="2800" dirty="0" err="1"/>
              <a:t>lanjutan</a:t>
            </a:r>
            <a:r>
              <a:rPr lang="en-ID" sz="2800" dirty="0"/>
              <a:t>.</a:t>
            </a:r>
          </a:p>
        </p:txBody>
      </p:sp>
    </p:spTree>
    <p:extLst>
      <p:ext uri="{BB962C8B-B14F-4D97-AF65-F5344CB8AC3E}">
        <p14:creationId xmlns:p14="http://schemas.microsoft.com/office/powerpoint/2010/main" val="1690580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ChangeArrowheads="1"/>
          </p:cNvSpPr>
          <p:nvPr/>
        </p:nvSpPr>
        <p:spPr bwMode="auto">
          <a:xfrm>
            <a:off x="406400" y="576552"/>
            <a:ext cx="11157527" cy="611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25000"/>
              </a:spcBef>
            </a:pPr>
            <a:r>
              <a:rPr lang="en-GB" sz="2400" b="1" dirty="0" err="1">
                <a:latin typeface="Georgia" pitchFamily="18" charset="0"/>
              </a:rPr>
              <a:t>Peraturan</a:t>
            </a:r>
            <a:r>
              <a:rPr lang="en-GB" sz="2400" b="1" dirty="0">
                <a:latin typeface="Georgia" pitchFamily="18" charset="0"/>
              </a:rPr>
              <a:t> </a:t>
            </a:r>
            <a:r>
              <a:rPr lang="id-ID" sz="2400" b="1" dirty="0">
                <a:latin typeface="Georgia" pitchFamily="18" charset="0"/>
              </a:rPr>
              <a:t>Pemerintah 50/2012</a:t>
            </a:r>
            <a:r>
              <a:rPr lang="en-GB" sz="2400" b="1" dirty="0">
                <a:latin typeface="Georgia" pitchFamily="18" charset="0"/>
              </a:rPr>
              <a:t> </a:t>
            </a:r>
            <a:r>
              <a:rPr lang="en-GB" sz="2400" b="1" dirty="0" err="1">
                <a:latin typeface="Georgia" pitchFamily="18" charset="0"/>
              </a:rPr>
              <a:t>Tentang</a:t>
            </a:r>
            <a:r>
              <a:rPr lang="en-GB" sz="2400" b="1" dirty="0">
                <a:latin typeface="Georgia" pitchFamily="18" charset="0"/>
              </a:rPr>
              <a:t> </a:t>
            </a:r>
            <a:r>
              <a:rPr lang="en-GB" sz="2400" b="1" dirty="0" err="1">
                <a:latin typeface="Georgia" pitchFamily="18" charset="0"/>
              </a:rPr>
              <a:t>Sistem</a:t>
            </a:r>
            <a:r>
              <a:rPr lang="en-GB" sz="2400" b="1" dirty="0">
                <a:latin typeface="Georgia" pitchFamily="18" charset="0"/>
              </a:rPr>
              <a:t> Manajemen </a:t>
            </a:r>
            <a:r>
              <a:rPr lang="en-GB" sz="2400" b="1" dirty="0" err="1">
                <a:latin typeface="Georgia" pitchFamily="18" charset="0"/>
              </a:rPr>
              <a:t>Keselamatan</a:t>
            </a:r>
            <a:r>
              <a:rPr lang="en-GB" sz="2400" b="1" dirty="0">
                <a:latin typeface="Georgia" pitchFamily="18" charset="0"/>
              </a:rPr>
              <a:t> &amp; </a:t>
            </a:r>
            <a:r>
              <a:rPr lang="en-GB" sz="2400" b="1" dirty="0" err="1">
                <a:latin typeface="Georgia" pitchFamily="18" charset="0"/>
              </a:rPr>
              <a:t>Kesehatan</a:t>
            </a:r>
            <a:r>
              <a:rPr lang="en-GB" sz="2400" b="1" dirty="0">
                <a:latin typeface="Georgia" pitchFamily="18" charset="0"/>
              </a:rPr>
              <a:t> </a:t>
            </a:r>
            <a:r>
              <a:rPr lang="en-GB" sz="2400" b="1" dirty="0" err="1">
                <a:latin typeface="Georgia" pitchFamily="18" charset="0"/>
              </a:rPr>
              <a:t>Kerja</a:t>
            </a:r>
            <a:endParaRPr lang="en-GB" sz="2400" b="1" dirty="0">
              <a:latin typeface="Georgia" pitchFamily="18" charset="0"/>
            </a:endParaRPr>
          </a:p>
          <a:p>
            <a:pPr algn="just">
              <a:lnSpc>
                <a:spcPct val="80000"/>
              </a:lnSpc>
              <a:spcBef>
                <a:spcPct val="25000"/>
              </a:spcBef>
            </a:pPr>
            <a:endParaRPr lang="en-GB" sz="1000" dirty="0">
              <a:latin typeface="Georgia" pitchFamily="18" charset="0"/>
            </a:endParaRPr>
          </a:p>
          <a:p>
            <a:pPr marL="617538" indent="-514350">
              <a:buFont typeface="+mj-lt"/>
              <a:buAutoNum type="alphaLcPeriod"/>
              <a:defRPr/>
            </a:pPr>
            <a:r>
              <a:rPr lang="id-ID" sz="2800" dirty="0"/>
              <a:t>P</a:t>
            </a:r>
            <a:r>
              <a:rPr lang="en-GB" sz="2800" dirty="0" err="1"/>
              <a:t>etugas</a:t>
            </a:r>
            <a:r>
              <a:rPr lang="en-GB" sz="2800" dirty="0"/>
              <a:t> yang </a:t>
            </a:r>
            <a:r>
              <a:rPr lang="en-GB" sz="2800" dirty="0" err="1"/>
              <a:t>bertanggung</a:t>
            </a:r>
            <a:r>
              <a:rPr lang="en-GB" sz="2800" dirty="0"/>
              <a:t> </a:t>
            </a:r>
            <a:r>
              <a:rPr lang="en-GB" sz="2800" dirty="0" err="1"/>
              <a:t>jawab</a:t>
            </a:r>
            <a:r>
              <a:rPr lang="en-GB" sz="2800" dirty="0"/>
              <a:t> </a:t>
            </a:r>
            <a:r>
              <a:rPr lang="en-GB" sz="2800" dirty="0" err="1"/>
              <a:t>menangani</a:t>
            </a:r>
            <a:r>
              <a:rPr lang="en-GB" sz="2800" dirty="0"/>
              <a:t> </a:t>
            </a:r>
            <a:r>
              <a:rPr lang="en-GB" sz="2800" dirty="0" err="1"/>
              <a:t>keadaan</a:t>
            </a:r>
            <a:r>
              <a:rPr lang="en-GB" sz="2800" dirty="0"/>
              <a:t> </a:t>
            </a:r>
            <a:r>
              <a:rPr lang="en-GB" sz="2800" dirty="0" err="1"/>
              <a:t>darurat</a:t>
            </a:r>
            <a:r>
              <a:rPr lang="en-GB" sz="2800" dirty="0"/>
              <a:t> </a:t>
            </a:r>
            <a:r>
              <a:rPr lang="id-ID" sz="2800" dirty="0"/>
              <a:t>telah ditetapkan dan </a:t>
            </a:r>
            <a:r>
              <a:rPr lang="en-GB" sz="2800" dirty="0" err="1"/>
              <a:t>mendapatkan</a:t>
            </a:r>
            <a:r>
              <a:rPr lang="en-GB" sz="2800" dirty="0"/>
              <a:t> </a:t>
            </a:r>
            <a:r>
              <a:rPr lang="id-ID" sz="2800" dirty="0"/>
              <a:t>pe</a:t>
            </a:r>
            <a:r>
              <a:rPr lang="en-GB" sz="2800" dirty="0" err="1"/>
              <a:t>latihan</a:t>
            </a:r>
            <a:endParaRPr lang="id-ID" sz="2800" dirty="0"/>
          </a:p>
          <a:p>
            <a:pPr marL="617538" indent="-514350">
              <a:buFont typeface="+mj-lt"/>
              <a:buAutoNum type="alphaLcPeriod"/>
              <a:defRPr/>
            </a:pPr>
            <a:r>
              <a:rPr lang="id-ID" sz="2800" dirty="0"/>
              <a:t>Keadaan darurat yang potensial di dalam dan/atau di luar tempat kerja telah diidentifikasi dan </a:t>
            </a:r>
            <a:r>
              <a:rPr lang="en-GB" sz="2800" dirty="0" err="1"/>
              <a:t>prosedur</a:t>
            </a:r>
            <a:r>
              <a:rPr lang="en-GB" sz="2800" dirty="0"/>
              <a:t> </a:t>
            </a:r>
            <a:r>
              <a:rPr lang="en-GB" sz="2800" dirty="0" err="1"/>
              <a:t>keadaan</a:t>
            </a:r>
            <a:r>
              <a:rPr lang="en-GB" sz="2800" dirty="0"/>
              <a:t> </a:t>
            </a:r>
            <a:r>
              <a:rPr lang="en-GB" sz="2800" dirty="0" err="1"/>
              <a:t>darurat</a:t>
            </a:r>
            <a:r>
              <a:rPr lang="id-ID" sz="2800" dirty="0"/>
              <a:t> telah didokumentasikan dan diinformasikan agar diketahui oleh seluruh orang yang ada di tempat kerja</a:t>
            </a:r>
          </a:p>
          <a:p>
            <a:pPr marL="617538" indent="-514350">
              <a:buFont typeface="+mj-lt"/>
              <a:buAutoNum type="alphaLcPeriod"/>
              <a:defRPr/>
            </a:pPr>
            <a:r>
              <a:rPr lang="id-ID" sz="2800" dirty="0"/>
              <a:t>Penyediaan alat/sarana dan prosedur keadaan darurat berdasarkan hasil identifikasi dan diuji serta ditinjau secara rutin oleh petugas yang kompeten dan berwenang</a:t>
            </a:r>
          </a:p>
          <a:p>
            <a:pPr marL="617538" indent="-514350">
              <a:buFont typeface="+mj-lt"/>
              <a:buAutoNum type="alphaLcPeriod"/>
              <a:defRPr/>
            </a:pPr>
            <a:r>
              <a:rPr lang="id-ID" sz="2800" dirty="0"/>
              <a:t>Tenaga kerja mendapatkan instruksi dan pelatihan mengenai prosedur keadaan darurat yang sesuai dengan tingkat risiko</a:t>
            </a:r>
            <a:endParaRPr lang="id-ID" sz="2400" b="1" i="1" kern="0" dirty="0">
              <a:solidFill>
                <a:srgbClr val="0070C0"/>
              </a:solidFill>
              <a:latin typeface="Calibri" pitchFamily="34" charset="0"/>
            </a:endParaRPr>
          </a:p>
          <a:p>
            <a:pPr marL="534988" lvl="1" indent="-355600" algn="just">
              <a:lnSpc>
                <a:spcPct val="110000"/>
              </a:lnSpc>
              <a:spcBef>
                <a:spcPct val="35000"/>
              </a:spcBef>
              <a:spcAft>
                <a:spcPct val="30000"/>
              </a:spcAft>
              <a:buFont typeface="Wingdings" pitchFamily="2" charset="2"/>
              <a:buChar char="@"/>
            </a:pPr>
            <a:endParaRPr lang="en-US" sz="2000" dirty="0"/>
          </a:p>
        </p:txBody>
      </p:sp>
    </p:spTree>
    <p:extLst>
      <p:ext uri="{BB962C8B-B14F-4D97-AF65-F5344CB8AC3E}">
        <p14:creationId xmlns:p14="http://schemas.microsoft.com/office/powerpoint/2010/main" val="3721898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86327" y="327171"/>
            <a:ext cx="11157528" cy="550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80000"/>
              </a:lnSpc>
              <a:spcBef>
                <a:spcPct val="25000"/>
              </a:spcBef>
            </a:pPr>
            <a:endParaRPr lang="en-GB" sz="1000" dirty="0">
              <a:latin typeface="Georgia" pitchFamily="18" charset="0"/>
            </a:endParaRPr>
          </a:p>
          <a:p>
            <a:pPr marL="522288" lvl="1" indent="-342900" algn="just">
              <a:lnSpc>
                <a:spcPct val="110000"/>
              </a:lnSpc>
              <a:spcBef>
                <a:spcPct val="35000"/>
              </a:spcBef>
              <a:spcAft>
                <a:spcPct val="30000"/>
              </a:spcAft>
              <a:buFont typeface="+mj-lt"/>
              <a:buAutoNum type="alphaLcPeriod" startAt="5"/>
            </a:pPr>
            <a:r>
              <a:rPr lang="id-ID" sz="2400" dirty="0"/>
              <a:t>Petugas penanganan keadaan darurat ditetapkan dan diberikan pelatihan khusus serta diinformasikan kepada seluruh orang yang ada di tempat kerja</a:t>
            </a:r>
          </a:p>
          <a:p>
            <a:pPr marL="522288" lvl="1" indent="-342900" algn="just">
              <a:lnSpc>
                <a:spcPct val="110000"/>
              </a:lnSpc>
              <a:spcBef>
                <a:spcPct val="35000"/>
              </a:spcBef>
              <a:spcAft>
                <a:spcPct val="30000"/>
              </a:spcAft>
              <a:buFont typeface="+mj-lt"/>
              <a:buAutoNum type="alphaLcPeriod" startAt="5"/>
            </a:pPr>
            <a:r>
              <a:rPr lang="id-ID" sz="2400" dirty="0"/>
              <a:t>Instruksi/prosedur keadaan darurat dan hubungan keadaan darurat diperlihatkan secara jelas dan menyolok serta diketahui oleh seluruh tenaga kerja di perusahaan</a:t>
            </a:r>
          </a:p>
          <a:p>
            <a:pPr marL="522288" lvl="1" indent="-342900" algn="just">
              <a:lnSpc>
                <a:spcPct val="110000"/>
              </a:lnSpc>
              <a:spcBef>
                <a:spcPct val="35000"/>
              </a:spcBef>
              <a:spcAft>
                <a:spcPct val="30000"/>
              </a:spcAft>
              <a:buFont typeface="+mj-lt"/>
              <a:buAutoNum type="alphaLcPeriod" startAt="5"/>
            </a:pPr>
            <a:r>
              <a:rPr lang="id-ID" sz="2400" dirty="0"/>
              <a:t>Peralatan, dan sistem tanda bahaya keadaan darurat disediakan, diperiksa, diuji dan dipelihara secara berkala sesuai dengan peraturan perundang-undangan, standar dan pedoman teknis yang relevan</a:t>
            </a:r>
          </a:p>
          <a:p>
            <a:pPr marL="522288" lvl="1" indent="-342900" algn="just">
              <a:lnSpc>
                <a:spcPct val="110000"/>
              </a:lnSpc>
              <a:spcBef>
                <a:spcPct val="35000"/>
              </a:spcBef>
              <a:spcAft>
                <a:spcPct val="30000"/>
              </a:spcAft>
              <a:buFont typeface="+mj-lt"/>
              <a:buAutoNum type="alphaLcPeriod" startAt="5"/>
            </a:pPr>
            <a:r>
              <a:rPr lang="id-ID" sz="2400" dirty="0"/>
              <a:t>Jenis, jumlah, </a:t>
            </a:r>
            <a:r>
              <a:rPr lang="en-GB" sz="2400" dirty="0" err="1"/>
              <a:t>penempatan</a:t>
            </a:r>
            <a:r>
              <a:rPr lang="id-ID" sz="2400" dirty="0"/>
              <a:t> dan kemudah an untuk mendapatkan alat keadaan darurat telah sesuai dengan peraturan perundang-undangan atau standar dan dinilai oleh petugas yang kompeten dan berwenang</a:t>
            </a:r>
            <a:endParaRPr lang="en-US" sz="2400" dirty="0"/>
          </a:p>
        </p:txBody>
      </p:sp>
    </p:spTree>
    <p:extLst>
      <p:ext uri="{BB962C8B-B14F-4D97-AF65-F5344CB8AC3E}">
        <p14:creationId xmlns:p14="http://schemas.microsoft.com/office/powerpoint/2010/main" val="3729751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CD93-20EE-49BF-8580-AF559573D3D1}"/>
              </a:ext>
            </a:extLst>
          </p:cNvPr>
          <p:cNvSpPr>
            <a:spLocks noGrp="1"/>
          </p:cNvSpPr>
          <p:nvPr>
            <p:ph type="title"/>
          </p:nvPr>
        </p:nvSpPr>
        <p:spPr>
          <a:xfrm>
            <a:off x="677333" y="609600"/>
            <a:ext cx="9750521" cy="1320800"/>
          </a:xfrm>
        </p:spPr>
        <p:txBody>
          <a:bodyPr/>
          <a:lstStyle/>
          <a:p>
            <a:r>
              <a:rPr lang="en-ID" dirty="0" err="1">
                <a:solidFill>
                  <a:schemeClr val="accent6"/>
                </a:solidFill>
              </a:rPr>
              <a:t>R</a:t>
            </a:r>
            <a:r>
              <a:rPr lang="en-ID" sz="3600" dirty="0" err="1">
                <a:solidFill>
                  <a:schemeClr val="accent6"/>
                </a:solidFill>
              </a:rPr>
              <a:t>encana</a:t>
            </a:r>
            <a:r>
              <a:rPr lang="en-ID" sz="3600" dirty="0">
                <a:solidFill>
                  <a:schemeClr val="accent6"/>
                </a:solidFill>
              </a:rPr>
              <a:t> dan </a:t>
            </a:r>
            <a:r>
              <a:rPr lang="en-ID" sz="3600" dirty="0" err="1">
                <a:solidFill>
                  <a:schemeClr val="accent6"/>
                </a:solidFill>
              </a:rPr>
              <a:t>pemulihan</a:t>
            </a:r>
            <a:r>
              <a:rPr lang="en-ID" sz="3600" dirty="0">
                <a:solidFill>
                  <a:schemeClr val="accent6"/>
                </a:solidFill>
              </a:rPr>
              <a:t> </a:t>
            </a:r>
            <a:r>
              <a:rPr lang="en-ID" sz="3600" dirty="0" err="1">
                <a:solidFill>
                  <a:schemeClr val="accent6"/>
                </a:solidFill>
              </a:rPr>
              <a:t>keadaan</a:t>
            </a:r>
            <a:r>
              <a:rPr lang="en-ID" sz="3600" dirty="0">
                <a:solidFill>
                  <a:schemeClr val="accent6"/>
                </a:solidFill>
              </a:rPr>
              <a:t> </a:t>
            </a:r>
            <a:r>
              <a:rPr lang="en-ID" sz="3600" dirty="0" err="1">
                <a:solidFill>
                  <a:schemeClr val="accent6"/>
                </a:solidFill>
              </a:rPr>
              <a:t>darurat</a:t>
            </a:r>
            <a:endParaRPr lang="en-ID" dirty="0">
              <a:solidFill>
                <a:schemeClr val="accent6"/>
              </a:solidFill>
            </a:endParaRPr>
          </a:p>
        </p:txBody>
      </p:sp>
      <p:sp>
        <p:nvSpPr>
          <p:cNvPr id="4" name="TextBox 3">
            <a:extLst>
              <a:ext uri="{FF2B5EF4-FFF2-40B4-BE49-F238E27FC236}">
                <a16:creationId xmlns:a16="http://schemas.microsoft.com/office/drawing/2014/main" id="{ABC92138-A20E-4A19-A181-1F27E265CE19}"/>
              </a:ext>
            </a:extLst>
          </p:cNvPr>
          <p:cNvSpPr txBox="1"/>
          <p:nvPr/>
        </p:nvSpPr>
        <p:spPr>
          <a:xfrm>
            <a:off x="677333" y="1874728"/>
            <a:ext cx="10498667" cy="3108543"/>
          </a:xfrm>
          <a:prstGeom prst="rect">
            <a:avLst/>
          </a:prstGeom>
          <a:noFill/>
        </p:spPr>
        <p:txBody>
          <a:bodyPr wrap="square">
            <a:spAutoFit/>
          </a:bodyPr>
          <a:lstStyle/>
          <a:p>
            <a:r>
              <a:rPr lang="en-ID" sz="2800" dirty="0" err="1"/>
              <a:t>Rencana</a:t>
            </a:r>
            <a:r>
              <a:rPr lang="en-ID" sz="2800" dirty="0"/>
              <a:t> dan </a:t>
            </a:r>
            <a:r>
              <a:rPr lang="en-ID" sz="2800" dirty="0" err="1"/>
              <a:t>Pemulihan</a:t>
            </a:r>
            <a:r>
              <a:rPr lang="en-ID" sz="2800" dirty="0"/>
              <a:t> </a:t>
            </a:r>
            <a:r>
              <a:rPr lang="en-ID" sz="2800" dirty="0" err="1"/>
              <a:t>Keadaan</a:t>
            </a:r>
            <a:r>
              <a:rPr lang="en-ID" sz="2800" dirty="0"/>
              <a:t> </a:t>
            </a:r>
            <a:r>
              <a:rPr lang="en-ID" sz="2800" dirty="0" err="1"/>
              <a:t>Darurat</a:t>
            </a:r>
            <a:r>
              <a:rPr lang="en-ID" sz="2800" dirty="0"/>
              <a:t> </a:t>
            </a:r>
          </a:p>
          <a:p>
            <a:endParaRPr lang="en-ID" sz="2800" dirty="0"/>
          </a:p>
          <a:p>
            <a:r>
              <a:rPr lang="en-ID" sz="2800" dirty="0" err="1"/>
              <a:t>Dalam</a:t>
            </a:r>
            <a:r>
              <a:rPr lang="en-ID" sz="2800" dirty="0"/>
              <a:t> </a:t>
            </a:r>
            <a:r>
              <a:rPr lang="en-ID" sz="2800" dirty="0" err="1"/>
              <a:t>melaksanakan</a:t>
            </a:r>
            <a:r>
              <a:rPr lang="en-ID" sz="2800" dirty="0"/>
              <a:t> </a:t>
            </a:r>
            <a:r>
              <a:rPr lang="en-ID" sz="2800" dirty="0" err="1"/>
              <a:t>rencana</a:t>
            </a:r>
            <a:r>
              <a:rPr lang="en-ID" sz="2800" dirty="0"/>
              <a:t> dan </a:t>
            </a:r>
            <a:r>
              <a:rPr lang="en-ID" sz="2800" dirty="0" err="1"/>
              <a:t>pemulihan</a:t>
            </a:r>
            <a:r>
              <a:rPr lang="en-ID" sz="2800" dirty="0"/>
              <a:t> </a:t>
            </a:r>
            <a:r>
              <a:rPr lang="en-ID" sz="2800" dirty="0" err="1"/>
              <a:t>keadaan</a:t>
            </a:r>
            <a:r>
              <a:rPr lang="en-ID" sz="2800" dirty="0"/>
              <a:t> </a:t>
            </a:r>
            <a:r>
              <a:rPr lang="en-ID" sz="2800" dirty="0" err="1"/>
              <a:t>darurat</a:t>
            </a:r>
            <a:r>
              <a:rPr lang="en-ID" sz="2800" dirty="0"/>
              <a:t> </a:t>
            </a:r>
            <a:r>
              <a:rPr lang="en-ID" sz="2800" dirty="0" err="1"/>
              <a:t>setiap</a:t>
            </a:r>
            <a:r>
              <a:rPr lang="en-ID" sz="2800" dirty="0"/>
              <a:t> </a:t>
            </a:r>
            <a:r>
              <a:rPr lang="en-ID" sz="2800" dirty="0" err="1"/>
              <a:t>perusahaan</a:t>
            </a:r>
            <a:r>
              <a:rPr lang="en-ID" sz="2800" dirty="0"/>
              <a:t> </a:t>
            </a:r>
            <a:r>
              <a:rPr lang="en-ID" sz="2800" dirty="0" err="1"/>
              <a:t>harus</a:t>
            </a:r>
            <a:r>
              <a:rPr lang="en-ID" sz="2800" dirty="0"/>
              <a:t> </a:t>
            </a:r>
            <a:r>
              <a:rPr lang="en-ID" sz="2800" dirty="0" err="1"/>
              <a:t>memiliki</a:t>
            </a:r>
            <a:r>
              <a:rPr lang="en-ID" sz="2800" dirty="0"/>
              <a:t> </a:t>
            </a:r>
            <a:r>
              <a:rPr lang="en-ID" sz="2800" dirty="0" err="1"/>
              <a:t>prosedur</a:t>
            </a:r>
            <a:r>
              <a:rPr lang="en-ID" sz="2800" dirty="0"/>
              <a:t> </a:t>
            </a:r>
            <a:r>
              <a:rPr lang="en-ID" sz="2800" dirty="0" err="1"/>
              <a:t>rencana</a:t>
            </a:r>
            <a:r>
              <a:rPr lang="en-ID" sz="2800" dirty="0"/>
              <a:t> </a:t>
            </a:r>
            <a:r>
              <a:rPr lang="en-ID" sz="2800" dirty="0" err="1"/>
              <a:t>pemulihan</a:t>
            </a:r>
            <a:r>
              <a:rPr lang="en-ID" sz="2800" dirty="0"/>
              <a:t> </a:t>
            </a:r>
            <a:r>
              <a:rPr lang="en-ID" sz="2800" dirty="0" err="1"/>
              <a:t>keadaan</a:t>
            </a:r>
            <a:r>
              <a:rPr lang="en-ID" sz="2800" dirty="0"/>
              <a:t> </a:t>
            </a:r>
            <a:r>
              <a:rPr lang="en-ID" sz="2800" dirty="0" err="1"/>
              <a:t>darurat</a:t>
            </a:r>
            <a:r>
              <a:rPr lang="en-ID" sz="2800" dirty="0"/>
              <a:t> </a:t>
            </a:r>
            <a:r>
              <a:rPr lang="en-ID" sz="2800" dirty="0" err="1"/>
              <a:t>secara</a:t>
            </a:r>
            <a:r>
              <a:rPr lang="en-ID" sz="2800" dirty="0"/>
              <a:t> </a:t>
            </a:r>
            <a:r>
              <a:rPr lang="en-ID" sz="2800" dirty="0" err="1"/>
              <a:t>cepat</a:t>
            </a:r>
            <a:r>
              <a:rPr lang="en-ID" sz="2800" dirty="0"/>
              <a:t> </a:t>
            </a:r>
            <a:r>
              <a:rPr lang="en-ID" sz="2800" dirty="0" err="1"/>
              <a:t>untuk</a:t>
            </a:r>
            <a:r>
              <a:rPr lang="en-ID" sz="2800" dirty="0"/>
              <a:t> </a:t>
            </a:r>
            <a:r>
              <a:rPr lang="en-ID" sz="2800" dirty="0" err="1"/>
              <a:t>mengembalikan</a:t>
            </a:r>
            <a:r>
              <a:rPr lang="en-ID" sz="2800" dirty="0"/>
              <a:t> pada </a:t>
            </a:r>
            <a:r>
              <a:rPr lang="en-ID" sz="2800" dirty="0" err="1"/>
              <a:t>kondisi</a:t>
            </a:r>
            <a:r>
              <a:rPr lang="en-ID" sz="2800" dirty="0"/>
              <a:t> yang normal dan </a:t>
            </a:r>
            <a:r>
              <a:rPr lang="en-ID" sz="2800" dirty="0" err="1"/>
              <a:t>membantu</a:t>
            </a:r>
            <a:r>
              <a:rPr lang="en-ID" sz="2800" dirty="0"/>
              <a:t> </a:t>
            </a:r>
            <a:r>
              <a:rPr lang="en-ID" sz="2800" dirty="0" err="1"/>
              <a:t>pemulihan</a:t>
            </a:r>
            <a:r>
              <a:rPr lang="en-ID" sz="2800" dirty="0"/>
              <a:t> </a:t>
            </a:r>
            <a:r>
              <a:rPr lang="en-ID" sz="2800" dirty="0" err="1"/>
              <a:t>tenaga</a:t>
            </a:r>
            <a:r>
              <a:rPr lang="en-ID" sz="2800" dirty="0"/>
              <a:t> </a:t>
            </a:r>
            <a:r>
              <a:rPr lang="en-ID" sz="2800" dirty="0" err="1"/>
              <a:t>kerja</a:t>
            </a:r>
            <a:r>
              <a:rPr lang="en-ID" sz="2800" dirty="0"/>
              <a:t> yang </a:t>
            </a:r>
            <a:r>
              <a:rPr lang="en-ID" sz="2800" dirty="0" err="1"/>
              <a:t>mengalami</a:t>
            </a:r>
            <a:r>
              <a:rPr lang="en-ID" sz="2800" dirty="0"/>
              <a:t> trauma.</a:t>
            </a:r>
          </a:p>
        </p:txBody>
      </p:sp>
    </p:spTree>
    <p:extLst>
      <p:ext uri="{BB962C8B-B14F-4D97-AF65-F5344CB8AC3E}">
        <p14:creationId xmlns:p14="http://schemas.microsoft.com/office/powerpoint/2010/main" val="2789899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BDED41-F736-4655-B5B1-E9EC652C31BE}"/>
              </a:ext>
            </a:extLst>
          </p:cNvPr>
          <p:cNvSpPr txBox="1"/>
          <p:nvPr/>
        </p:nvSpPr>
        <p:spPr>
          <a:xfrm>
            <a:off x="332509" y="134402"/>
            <a:ext cx="11028218" cy="6124754"/>
          </a:xfrm>
          <a:prstGeom prst="rect">
            <a:avLst/>
          </a:prstGeom>
          <a:noFill/>
        </p:spPr>
        <p:txBody>
          <a:bodyPr wrap="square">
            <a:spAutoFit/>
          </a:bodyPr>
          <a:lstStyle/>
          <a:p>
            <a:r>
              <a:rPr lang="en-ID" sz="2800" dirty="0" err="1"/>
              <a:t>Pasal</a:t>
            </a:r>
            <a:r>
              <a:rPr lang="en-ID" sz="2800" dirty="0"/>
              <a:t> 12 </a:t>
            </a:r>
          </a:p>
          <a:p>
            <a:pPr marL="534988" indent="-534988"/>
            <a:r>
              <a:rPr lang="en-ID" sz="2800" dirty="0"/>
              <a:t>(1) </a:t>
            </a:r>
            <a:r>
              <a:rPr lang="en-ID" sz="2800" dirty="0" err="1"/>
              <a:t>Pengusaha</a:t>
            </a:r>
            <a:r>
              <a:rPr lang="en-ID" sz="2800" dirty="0"/>
              <a:t> </a:t>
            </a:r>
            <a:r>
              <a:rPr lang="en-ID" sz="2800" dirty="0" err="1"/>
              <a:t>dalam</a:t>
            </a:r>
            <a:r>
              <a:rPr lang="en-ID" sz="2800" dirty="0"/>
              <a:t> </a:t>
            </a:r>
            <a:r>
              <a:rPr lang="en-ID" sz="2800" dirty="0" err="1"/>
              <a:t>melaksanakan</a:t>
            </a:r>
            <a:r>
              <a:rPr lang="en-ID" sz="2800" dirty="0"/>
              <a:t> </a:t>
            </a:r>
            <a:r>
              <a:rPr lang="en-ID" sz="2800" dirty="0" err="1"/>
              <a:t>kegiatan</a:t>
            </a:r>
            <a:r>
              <a:rPr lang="en-ID" sz="2800" dirty="0"/>
              <a:t> </a:t>
            </a:r>
            <a:r>
              <a:rPr lang="en-ID" sz="2800" dirty="0" err="1"/>
              <a:t>sebagaimana</a:t>
            </a:r>
            <a:r>
              <a:rPr lang="en-ID" sz="2800" dirty="0"/>
              <a:t> </a:t>
            </a:r>
            <a:r>
              <a:rPr lang="en-ID" sz="2800" dirty="0" err="1"/>
              <a:t>dimaksud</a:t>
            </a:r>
            <a:r>
              <a:rPr lang="en-ID" sz="2800" dirty="0"/>
              <a:t> </a:t>
            </a:r>
            <a:r>
              <a:rPr lang="en-ID" sz="2800" dirty="0" err="1"/>
              <a:t>dalam</a:t>
            </a:r>
            <a:r>
              <a:rPr lang="en-ID" sz="2800" dirty="0"/>
              <a:t> </a:t>
            </a:r>
            <a:r>
              <a:rPr lang="en-ID" sz="2800" dirty="0" err="1"/>
              <a:t>Pasal</a:t>
            </a:r>
            <a:r>
              <a:rPr lang="en-ID" sz="2800" dirty="0"/>
              <a:t> 11 </a:t>
            </a:r>
            <a:r>
              <a:rPr lang="en-ID" sz="2800" dirty="0" err="1"/>
              <a:t>harus</a:t>
            </a:r>
            <a:r>
              <a:rPr lang="en-ID" sz="2800" dirty="0"/>
              <a:t>: </a:t>
            </a:r>
          </a:p>
          <a:p>
            <a:pPr marL="895350" indent="-360363">
              <a:buAutoNum type="alphaLcPeriod"/>
            </a:pPr>
            <a:r>
              <a:rPr lang="en-ID" sz="2800" dirty="0" err="1"/>
              <a:t>Menunjuk</a:t>
            </a:r>
            <a:r>
              <a:rPr lang="en-ID" sz="2800" dirty="0"/>
              <a:t> </a:t>
            </a:r>
            <a:r>
              <a:rPr lang="en-ID" sz="2800" dirty="0" err="1"/>
              <a:t>sumber</a:t>
            </a:r>
            <a:r>
              <a:rPr lang="en-ID" sz="2800" dirty="0"/>
              <a:t> </a:t>
            </a:r>
            <a:r>
              <a:rPr lang="en-ID" sz="2800" dirty="0" err="1"/>
              <a:t>daya</a:t>
            </a:r>
            <a:r>
              <a:rPr lang="en-ID" sz="2800" dirty="0"/>
              <a:t> </a:t>
            </a:r>
            <a:r>
              <a:rPr lang="en-ID" sz="2800" dirty="0" err="1"/>
              <a:t>manusia</a:t>
            </a:r>
            <a:r>
              <a:rPr lang="en-ID" sz="2800" dirty="0"/>
              <a:t> yang </a:t>
            </a:r>
            <a:r>
              <a:rPr lang="en-ID" sz="2800" dirty="0" err="1"/>
              <a:t>mempunyai</a:t>
            </a:r>
            <a:r>
              <a:rPr lang="en-ID" sz="2800" dirty="0"/>
              <a:t> </a:t>
            </a:r>
            <a:r>
              <a:rPr lang="en-ID" sz="2800" dirty="0" err="1"/>
              <a:t>kompetensi</a:t>
            </a:r>
            <a:r>
              <a:rPr lang="en-ID" sz="2800" dirty="0"/>
              <a:t> </a:t>
            </a:r>
            <a:r>
              <a:rPr lang="en-ID" sz="2800" dirty="0" err="1"/>
              <a:t>kerja</a:t>
            </a:r>
            <a:r>
              <a:rPr lang="en-ID" sz="2800" dirty="0"/>
              <a:t> dan </a:t>
            </a:r>
            <a:r>
              <a:rPr lang="en-ID" sz="2800" dirty="0" err="1"/>
              <a:t>kewenangan</a:t>
            </a:r>
            <a:r>
              <a:rPr lang="en-ID" sz="2800" dirty="0"/>
              <a:t> di </a:t>
            </a:r>
            <a:r>
              <a:rPr lang="en-ID" sz="2800" dirty="0" err="1"/>
              <a:t>bidang</a:t>
            </a:r>
            <a:r>
              <a:rPr lang="en-ID" sz="2800" dirty="0"/>
              <a:t> K3; </a:t>
            </a:r>
          </a:p>
          <a:p>
            <a:pPr marL="895350" indent="-360363">
              <a:buAutoNum type="alphaLcPeriod"/>
            </a:pPr>
            <a:r>
              <a:rPr lang="en-ID" sz="2800" dirty="0" err="1"/>
              <a:t>Melibatkan</a:t>
            </a:r>
            <a:r>
              <a:rPr lang="en-ID" sz="2800" dirty="0"/>
              <a:t> </a:t>
            </a:r>
            <a:r>
              <a:rPr lang="en-ID" sz="2800" dirty="0" err="1"/>
              <a:t>seluruh</a:t>
            </a:r>
            <a:r>
              <a:rPr lang="en-ID" sz="2800" dirty="0"/>
              <a:t> </a:t>
            </a:r>
            <a:r>
              <a:rPr lang="en-ID" sz="2800" dirty="0" err="1"/>
              <a:t>pekerja</a:t>
            </a:r>
            <a:r>
              <a:rPr lang="en-ID" sz="2800" dirty="0"/>
              <a:t>/</a:t>
            </a:r>
            <a:r>
              <a:rPr lang="en-ID" sz="2800" dirty="0" err="1"/>
              <a:t>buruh</a:t>
            </a:r>
            <a:r>
              <a:rPr lang="en-ID" sz="2800" dirty="0"/>
              <a:t>; </a:t>
            </a:r>
          </a:p>
          <a:p>
            <a:pPr marL="895350" indent="-360363">
              <a:buAutoNum type="alphaLcPeriod"/>
            </a:pPr>
            <a:r>
              <a:rPr lang="en-ID" sz="2800" dirty="0" err="1">
                <a:solidFill>
                  <a:srgbClr val="00B0F0"/>
                </a:solidFill>
              </a:rPr>
              <a:t>Membuat</a:t>
            </a:r>
            <a:r>
              <a:rPr lang="en-ID" sz="2800" dirty="0">
                <a:solidFill>
                  <a:srgbClr val="00B0F0"/>
                </a:solidFill>
              </a:rPr>
              <a:t> </a:t>
            </a:r>
            <a:r>
              <a:rPr lang="en-ID" sz="2800" dirty="0" err="1">
                <a:solidFill>
                  <a:srgbClr val="00B0F0"/>
                </a:solidFill>
              </a:rPr>
              <a:t>petunjuk</a:t>
            </a:r>
            <a:r>
              <a:rPr lang="en-ID" sz="2800" dirty="0">
                <a:solidFill>
                  <a:srgbClr val="00B0F0"/>
                </a:solidFill>
              </a:rPr>
              <a:t> K3 yang </a:t>
            </a:r>
            <a:r>
              <a:rPr lang="en-ID" sz="2800" dirty="0" err="1">
                <a:solidFill>
                  <a:srgbClr val="00B0F0"/>
                </a:solidFill>
              </a:rPr>
              <a:t>harus</a:t>
            </a:r>
            <a:r>
              <a:rPr lang="en-ID" sz="2800" dirty="0">
                <a:solidFill>
                  <a:srgbClr val="00B0F0"/>
                </a:solidFill>
              </a:rPr>
              <a:t> </a:t>
            </a:r>
            <a:r>
              <a:rPr lang="en-ID" sz="2800" dirty="0" err="1">
                <a:solidFill>
                  <a:srgbClr val="00B0F0"/>
                </a:solidFill>
              </a:rPr>
              <a:t>dipatuhi</a:t>
            </a:r>
            <a:r>
              <a:rPr lang="en-ID" sz="2800" dirty="0">
                <a:solidFill>
                  <a:srgbClr val="00B0F0"/>
                </a:solidFill>
              </a:rPr>
              <a:t> oleh </a:t>
            </a:r>
            <a:r>
              <a:rPr lang="en-ID" sz="2800" dirty="0" err="1">
                <a:solidFill>
                  <a:srgbClr val="00B0F0"/>
                </a:solidFill>
              </a:rPr>
              <a:t>seluruh</a:t>
            </a:r>
            <a:r>
              <a:rPr lang="en-ID" sz="2800" dirty="0">
                <a:solidFill>
                  <a:srgbClr val="00B0F0"/>
                </a:solidFill>
              </a:rPr>
              <a:t> </a:t>
            </a:r>
            <a:r>
              <a:rPr lang="en-ID" sz="2800" dirty="0" err="1">
                <a:solidFill>
                  <a:srgbClr val="00B0F0"/>
                </a:solidFill>
              </a:rPr>
              <a:t>pekerja</a:t>
            </a:r>
            <a:r>
              <a:rPr lang="en-ID" sz="2800" dirty="0">
                <a:solidFill>
                  <a:srgbClr val="00B0F0"/>
                </a:solidFill>
              </a:rPr>
              <a:t>/</a:t>
            </a:r>
            <a:r>
              <a:rPr lang="en-ID" sz="2800" dirty="0" err="1">
                <a:solidFill>
                  <a:srgbClr val="00B0F0"/>
                </a:solidFill>
              </a:rPr>
              <a:t>buruh</a:t>
            </a:r>
            <a:r>
              <a:rPr lang="en-ID" sz="2800" dirty="0">
                <a:solidFill>
                  <a:srgbClr val="00B0F0"/>
                </a:solidFill>
              </a:rPr>
              <a:t>, orang lain </a:t>
            </a:r>
            <a:r>
              <a:rPr lang="en-ID" sz="2800" dirty="0" err="1">
                <a:solidFill>
                  <a:srgbClr val="00B0F0"/>
                </a:solidFill>
              </a:rPr>
              <a:t>selain</a:t>
            </a:r>
            <a:r>
              <a:rPr lang="en-ID" sz="2800" dirty="0">
                <a:solidFill>
                  <a:srgbClr val="00B0F0"/>
                </a:solidFill>
              </a:rPr>
              <a:t> </a:t>
            </a:r>
            <a:r>
              <a:rPr lang="en-ID" sz="2800" dirty="0" err="1">
                <a:solidFill>
                  <a:srgbClr val="00B0F0"/>
                </a:solidFill>
              </a:rPr>
              <a:t>pekerja</a:t>
            </a:r>
            <a:r>
              <a:rPr lang="en-ID" sz="2800" dirty="0">
                <a:solidFill>
                  <a:srgbClr val="00B0F0"/>
                </a:solidFill>
              </a:rPr>
              <a:t>/</a:t>
            </a:r>
            <a:r>
              <a:rPr lang="en-ID" sz="2800" dirty="0" err="1">
                <a:solidFill>
                  <a:srgbClr val="00B0F0"/>
                </a:solidFill>
              </a:rPr>
              <a:t>buruh</a:t>
            </a:r>
            <a:r>
              <a:rPr lang="en-ID" sz="2800" dirty="0">
                <a:solidFill>
                  <a:srgbClr val="00B0F0"/>
                </a:solidFill>
              </a:rPr>
              <a:t> yang </a:t>
            </a:r>
            <a:r>
              <a:rPr lang="en-ID" sz="2800" dirty="0" err="1">
                <a:solidFill>
                  <a:srgbClr val="00B0F0"/>
                </a:solidFill>
              </a:rPr>
              <a:t>berada</a:t>
            </a:r>
            <a:r>
              <a:rPr lang="en-ID" sz="2800" dirty="0">
                <a:solidFill>
                  <a:srgbClr val="00B0F0"/>
                </a:solidFill>
              </a:rPr>
              <a:t> di </a:t>
            </a:r>
            <a:r>
              <a:rPr lang="en-ID" sz="2800" dirty="0" err="1">
                <a:solidFill>
                  <a:srgbClr val="00B0F0"/>
                </a:solidFill>
              </a:rPr>
              <a:t>perusahaan</a:t>
            </a:r>
            <a:r>
              <a:rPr lang="en-ID" sz="2800" dirty="0">
                <a:solidFill>
                  <a:srgbClr val="00B0F0"/>
                </a:solidFill>
              </a:rPr>
              <a:t>, dan </a:t>
            </a:r>
            <a:r>
              <a:rPr lang="en-ID" sz="2800" dirty="0" err="1">
                <a:solidFill>
                  <a:srgbClr val="00B0F0"/>
                </a:solidFill>
              </a:rPr>
              <a:t>pihak</a:t>
            </a:r>
            <a:r>
              <a:rPr lang="en-ID" sz="2800" dirty="0">
                <a:solidFill>
                  <a:srgbClr val="00B0F0"/>
                </a:solidFill>
              </a:rPr>
              <a:t> lain yang </a:t>
            </a:r>
            <a:r>
              <a:rPr lang="en-ID" sz="2800" dirty="0" err="1">
                <a:solidFill>
                  <a:srgbClr val="00B0F0"/>
                </a:solidFill>
              </a:rPr>
              <a:t>terkait</a:t>
            </a:r>
            <a:r>
              <a:rPr lang="en-ID" sz="2800" dirty="0"/>
              <a:t>; </a:t>
            </a:r>
          </a:p>
          <a:p>
            <a:pPr marL="895350" indent="-360363">
              <a:buAutoNum type="alphaLcPeriod"/>
            </a:pPr>
            <a:r>
              <a:rPr lang="en-ID" sz="2800" dirty="0" err="1"/>
              <a:t>Membuat</a:t>
            </a:r>
            <a:r>
              <a:rPr lang="en-ID" sz="2800" dirty="0"/>
              <a:t> </a:t>
            </a:r>
            <a:r>
              <a:rPr lang="en-ID" sz="2800" dirty="0" err="1"/>
              <a:t>prosedur</a:t>
            </a:r>
            <a:r>
              <a:rPr lang="en-ID" sz="2800" dirty="0"/>
              <a:t> </a:t>
            </a:r>
            <a:r>
              <a:rPr lang="en-ID" sz="2800" dirty="0" err="1"/>
              <a:t>informasi</a:t>
            </a:r>
            <a:r>
              <a:rPr lang="en-ID" sz="2800" dirty="0"/>
              <a:t>; </a:t>
            </a:r>
          </a:p>
          <a:p>
            <a:pPr marL="895350" indent="-360363">
              <a:buAutoNum type="alphaLcPeriod"/>
            </a:pPr>
            <a:r>
              <a:rPr lang="en-ID" sz="2800" dirty="0" err="1">
                <a:solidFill>
                  <a:srgbClr val="00B0F0"/>
                </a:solidFill>
              </a:rPr>
              <a:t>Membuat</a:t>
            </a:r>
            <a:r>
              <a:rPr lang="en-ID" sz="2800" dirty="0">
                <a:solidFill>
                  <a:srgbClr val="00B0F0"/>
                </a:solidFill>
              </a:rPr>
              <a:t> </a:t>
            </a:r>
            <a:r>
              <a:rPr lang="en-ID" sz="2800" dirty="0" err="1">
                <a:solidFill>
                  <a:srgbClr val="00B0F0"/>
                </a:solidFill>
              </a:rPr>
              <a:t>prosedur</a:t>
            </a:r>
            <a:r>
              <a:rPr lang="en-ID" sz="2800" dirty="0">
                <a:solidFill>
                  <a:srgbClr val="00B0F0"/>
                </a:solidFill>
              </a:rPr>
              <a:t> </a:t>
            </a:r>
            <a:r>
              <a:rPr lang="en-ID" sz="2800" dirty="0" err="1">
                <a:solidFill>
                  <a:srgbClr val="00B0F0"/>
                </a:solidFill>
              </a:rPr>
              <a:t>pelaporan</a:t>
            </a:r>
            <a:r>
              <a:rPr lang="en-ID" sz="2800" dirty="0"/>
              <a:t>; dan </a:t>
            </a:r>
          </a:p>
          <a:p>
            <a:pPr marL="895350" indent="-360363">
              <a:buAutoNum type="alphaLcPeriod"/>
            </a:pPr>
            <a:r>
              <a:rPr lang="en-ID" sz="2800" dirty="0" err="1">
                <a:solidFill>
                  <a:srgbClr val="00B0F0"/>
                </a:solidFill>
              </a:rPr>
              <a:t>Mendokumentasikan</a:t>
            </a:r>
            <a:r>
              <a:rPr lang="en-ID" sz="2800" dirty="0">
                <a:solidFill>
                  <a:srgbClr val="00B0F0"/>
                </a:solidFill>
              </a:rPr>
              <a:t> </a:t>
            </a:r>
            <a:r>
              <a:rPr lang="en-ID" sz="2800" dirty="0" err="1">
                <a:solidFill>
                  <a:srgbClr val="00B0F0"/>
                </a:solidFill>
              </a:rPr>
              <a:t>seluruh</a:t>
            </a:r>
            <a:r>
              <a:rPr lang="en-ID" sz="2800" dirty="0">
                <a:solidFill>
                  <a:srgbClr val="00B0F0"/>
                </a:solidFill>
              </a:rPr>
              <a:t> </a:t>
            </a:r>
            <a:r>
              <a:rPr lang="en-ID" sz="2800" dirty="0" err="1">
                <a:solidFill>
                  <a:srgbClr val="00B0F0"/>
                </a:solidFill>
              </a:rPr>
              <a:t>kegiatan</a:t>
            </a:r>
            <a:r>
              <a:rPr lang="en-ID" sz="2800" dirty="0">
                <a:solidFill>
                  <a:srgbClr val="00B0F0"/>
                </a:solidFill>
              </a:rPr>
              <a:t>.</a:t>
            </a:r>
          </a:p>
          <a:p>
            <a:pPr marL="534988" indent="-534988"/>
            <a:r>
              <a:rPr lang="en-ID" sz="2800" dirty="0"/>
              <a:t>(2)	</a:t>
            </a:r>
            <a:r>
              <a:rPr lang="en-ID" sz="2800" dirty="0" err="1"/>
              <a:t>Pelaksanaan</a:t>
            </a:r>
            <a:r>
              <a:rPr lang="en-ID" sz="2800" dirty="0"/>
              <a:t> </a:t>
            </a:r>
            <a:r>
              <a:rPr lang="en-ID" sz="2800" dirty="0" err="1"/>
              <a:t>kegiatan</a:t>
            </a:r>
            <a:r>
              <a:rPr lang="en-ID" sz="2800" dirty="0"/>
              <a:t> </a:t>
            </a:r>
            <a:r>
              <a:rPr lang="en-ID" sz="2800" dirty="0" err="1"/>
              <a:t>sebagaimana</a:t>
            </a:r>
            <a:r>
              <a:rPr lang="en-ID" sz="2800" dirty="0"/>
              <a:t> </a:t>
            </a:r>
            <a:r>
              <a:rPr lang="en-ID" sz="2800" dirty="0" err="1"/>
              <a:t>dimaksud</a:t>
            </a:r>
            <a:r>
              <a:rPr lang="en-ID" sz="2800" dirty="0"/>
              <a:t> pada </a:t>
            </a:r>
            <a:r>
              <a:rPr lang="en-ID" sz="2800" dirty="0" err="1"/>
              <a:t>ayat</a:t>
            </a:r>
            <a:r>
              <a:rPr lang="en-ID" sz="2800" dirty="0"/>
              <a:t> (1) </a:t>
            </a:r>
            <a:r>
              <a:rPr lang="en-ID" sz="2800" dirty="0" err="1"/>
              <a:t>harus</a:t>
            </a:r>
            <a:r>
              <a:rPr lang="en-ID" sz="2800" dirty="0"/>
              <a:t> </a:t>
            </a:r>
            <a:r>
              <a:rPr lang="en-ID" sz="2800" dirty="0" err="1"/>
              <a:t>diintegrasikan</a:t>
            </a:r>
            <a:r>
              <a:rPr lang="en-ID" sz="2800" dirty="0"/>
              <a:t> </a:t>
            </a:r>
            <a:r>
              <a:rPr lang="en-ID" sz="2800" dirty="0" err="1"/>
              <a:t>dengan</a:t>
            </a:r>
            <a:r>
              <a:rPr lang="en-ID" sz="2800" dirty="0"/>
              <a:t> </a:t>
            </a:r>
            <a:r>
              <a:rPr lang="en-ID" sz="2800" dirty="0" err="1"/>
              <a:t>kegiatan</a:t>
            </a:r>
            <a:r>
              <a:rPr lang="en-ID" sz="2800" dirty="0"/>
              <a:t> </a:t>
            </a:r>
            <a:r>
              <a:rPr lang="en-ID" sz="2800" dirty="0" err="1"/>
              <a:t>manajemen</a:t>
            </a:r>
            <a:r>
              <a:rPr lang="en-ID" sz="2800" dirty="0"/>
              <a:t> </a:t>
            </a:r>
            <a:r>
              <a:rPr lang="en-ID" sz="2800" dirty="0" err="1"/>
              <a:t>perusahaan</a:t>
            </a:r>
            <a:r>
              <a:rPr lang="en-ID" sz="2800" dirty="0"/>
              <a:t>. </a:t>
            </a:r>
          </a:p>
        </p:txBody>
      </p:sp>
    </p:spTree>
    <p:extLst>
      <p:ext uri="{BB962C8B-B14F-4D97-AF65-F5344CB8AC3E}">
        <p14:creationId xmlns:p14="http://schemas.microsoft.com/office/powerpoint/2010/main" val="3586079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CD93-20EE-49BF-8580-AF559573D3D1}"/>
              </a:ext>
            </a:extLst>
          </p:cNvPr>
          <p:cNvSpPr>
            <a:spLocks noGrp="1"/>
          </p:cNvSpPr>
          <p:nvPr>
            <p:ph type="title"/>
          </p:nvPr>
        </p:nvSpPr>
        <p:spPr>
          <a:xfrm>
            <a:off x="418715" y="314036"/>
            <a:ext cx="10424776" cy="1662546"/>
          </a:xfrm>
        </p:spPr>
        <p:txBody>
          <a:bodyPr>
            <a:normAutofit fontScale="90000"/>
          </a:bodyPr>
          <a:lstStyle/>
          <a:p>
            <a:r>
              <a:rPr lang="en-ID" sz="3600" dirty="0" err="1">
                <a:solidFill>
                  <a:srgbClr val="00B0F0"/>
                </a:solidFill>
              </a:rPr>
              <a:t>Membuat</a:t>
            </a:r>
            <a:r>
              <a:rPr lang="en-ID" sz="3600" dirty="0">
                <a:solidFill>
                  <a:srgbClr val="00B0F0"/>
                </a:solidFill>
              </a:rPr>
              <a:t> </a:t>
            </a:r>
            <a:r>
              <a:rPr lang="en-ID" sz="3600" dirty="0" err="1">
                <a:solidFill>
                  <a:srgbClr val="00B0F0"/>
                </a:solidFill>
              </a:rPr>
              <a:t>petunjuk</a:t>
            </a:r>
            <a:r>
              <a:rPr lang="en-ID" sz="3600" dirty="0">
                <a:solidFill>
                  <a:srgbClr val="00B0F0"/>
                </a:solidFill>
              </a:rPr>
              <a:t> K3 yang </a:t>
            </a:r>
            <a:r>
              <a:rPr lang="en-ID" sz="3600" dirty="0" err="1">
                <a:solidFill>
                  <a:srgbClr val="00B0F0"/>
                </a:solidFill>
              </a:rPr>
              <a:t>harus</a:t>
            </a:r>
            <a:r>
              <a:rPr lang="en-ID" sz="3600" dirty="0">
                <a:solidFill>
                  <a:srgbClr val="00B0F0"/>
                </a:solidFill>
              </a:rPr>
              <a:t> </a:t>
            </a:r>
            <a:r>
              <a:rPr lang="en-ID" sz="3600" dirty="0" err="1">
                <a:solidFill>
                  <a:srgbClr val="00B0F0"/>
                </a:solidFill>
              </a:rPr>
              <a:t>dipatuhi</a:t>
            </a:r>
            <a:r>
              <a:rPr lang="en-ID" sz="3600" dirty="0">
                <a:solidFill>
                  <a:srgbClr val="00B0F0"/>
                </a:solidFill>
              </a:rPr>
              <a:t> oleh </a:t>
            </a:r>
            <a:r>
              <a:rPr lang="en-ID" sz="3600" dirty="0" err="1">
                <a:solidFill>
                  <a:srgbClr val="00B0F0"/>
                </a:solidFill>
              </a:rPr>
              <a:t>seluruh</a:t>
            </a:r>
            <a:r>
              <a:rPr lang="en-ID" sz="3600" dirty="0">
                <a:solidFill>
                  <a:srgbClr val="00B0F0"/>
                </a:solidFill>
              </a:rPr>
              <a:t> </a:t>
            </a:r>
            <a:r>
              <a:rPr lang="en-ID" sz="3600" dirty="0" err="1">
                <a:solidFill>
                  <a:srgbClr val="00B0F0"/>
                </a:solidFill>
              </a:rPr>
              <a:t>pekerja</a:t>
            </a:r>
            <a:r>
              <a:rPr lang="en-ID" sz="3600" dirty="0">
                <a:solidFill>
                  <a:srgbClr val="00B0F0"/>
                </a:solidFill>
              </a:rPr>
              <a:t>/</a:t>
            </a:r>
            <a:r>
              <a:rPr lang="en-ID" sz="3600" dirty="0" err="1">
                <a:solidFill>
                  <a:srgbClr val="00B0F0"/>
                </a:solidFill>
              </a:rPr>
              <a:t>buruh</a:t>
            </a:r>
            <a:r>
              <a:rPr lang="en-ID" sz="3600" dirty="0">
                <a:solidFill>
                  <a:srgbClr val="00B0F0"/>
                </a:solidFill>
              </a:rPr>
              <a:t>, orang lain </a:t>
            </a:r>
            <a:r>
              <a:rPr lang="en-ID" sz="3600" dirty="0" err="1">
                <a:solidFill>
                  <a:srgbClr val="00B0F0"/>
                </a:solidFill>
              </a:rPr>
              <a:t>selain</a:t>
            </a:r>
            <a:r>
              <a:rPr lang="en-ID" sz="3600" dirty="0">
                <a:solidFill>
                  <a:srgbClr val="00B0F0"/>
                </a:solidFill>
              </a:rPr>
              <a:t> </a:t>
            </a:r>
            <a:r>
              <a:rPr lang="en-ID" sz="3600" dirty="0" err="1">
                <a:solidFill>
                  <a:srgbClr val="00B0F0"/>
                </a:solidFill>
              </a:rPr>
              <a:t>pekerja</a:t>
            </a:r>
            <a:r>
              <a:rPr lang="en-ID" sz="3600" dirty="0">
                <a:solidFill>
                  <a:srgbClr val="00B0F0"/>
                </a:solidFill>
              </a:rPr>
              <a:t>/</a:t>
            </a:r>
            <a:r>
              <a:rPr lang="en-ID" sz="3600" dirty="0" err="1">
                <a:solidFill>
                  <a:srgbClr val="00B0F0"/>
                </a:solidFill>
              </a:rPr>
              <a:t>buruh</a:t>
            </a:r>
            <a:r>
              <a:rPr lang="en-ID" sz="3600" dirty="0">
                <a:solidFill>
                  <a:srgbClr val="00B0F0"/>
                </a:solidFill>
              </a:rPr>
              <a:t> yang </a:t>
            </a:r>
            <a:r>
              <a:rPr lang="en-ID" sz="3600" dirty="0" err="1">
                <a:solidFill>
                  <a:srgbClr val="00B0F0"/>
                </a:solidFill>
              </a:rPr>
              <a:t>berada</a:t>
            </a:r>
            <a:r>
              <a:rPr lang="en-ID" sz="3600" dirty="0">
                <a:solidFill>
                  <a:srgbClr val="00B0F0"/>
                </a:solidFill>
              </a:rPr>
              <a:t> di </a:t>
            </a:r>
            <a:r>
              <a:rPr lang="en-ID" sz="3600" dirty="0" err="1">
                <a:solidFill>
                  <a:srgbClr val="00B0F0"/>
                </a:solidFill>
              </a:rPr>
              <a:t>perusahaan</a:t>
            </a:r>
            <a:r>
              <a:rPr lang="en-ID" sz="3600" dirty="0">
                <a:solidFill>
                  <a:srgbClr val="00B0F0"/>
                </a:solidFill>
              </a:rPr>
              <a:t>, dan </a:t>
            </a:r>
            <a:r>
              <a:rPr lang="en-ID" sz="3600" dirty="0" err="1">
                <a:solidFill>
                  <a:srgbClr val="00B0F0"/>
                </a:solidFill>
              </a:rPr>
              <a:t>pihak</a:t>
            </a:r>
            <a:r>
              <a:rPr lang="en-ID" sz="3600" dirty="0">
                <a:solidFill>
                  <a:srgbClr val="00B0F0"/>
                </a:solidFill>
              </a:rPr>
              <a:t> lain yang </a:t>
            </a:r>
            <a:r>
              <a:rPr lang="en-ID" sz="3600" dirty="0" err="1">
                <a:solidFill>
                  <a:srgbClr val="00B0F0"/>
                </a:solidFill>
              </a:rPr>
              <a:t>terkait</a:t>
            </a:r>
            <a:endParaRPr lang="en-ID" dirty="0">
              <a:solidFill>
                <a:srgbClr val="00B0F0"/>
              </a:solidFill>
            </a:endParaRPr>
          </a:p>
        </p:txBody>
      </p:sp>
      <p:sp>
        <p:nvSpPr>
          <p:cNvPr id="4" name="TextBox 3">
            <a:extLst>
              <a:ext uri="{FF2B5EF4-FFF2-40B4-BE49-F238E27FC236}">
                <a16:creationId xmlns:a16="http://schemas.microsoft.com/office/drawing/2014/main" id="{A1B750C3-CFE4-4ED2-A2C2-99BDC6C1EF83}"/>
              </a:ext>
            </a:extLst>
          </p:cNvPr>
          <p:cNvSpPr txBox="1"/>
          <p:nvPr/>
        </p:nvSpPr>
        <p:spPr>
          <a:xfrm>
            <a:off x="674255" y="2641600"/>
            <a:ext cx="10424776" cy="2677656"/>
          </a:xfrm>
          <a:prstGeom prst="rect">
            <a:avLst/>
          </a:prstGeom>
          <a:noFill/>
        </p:spPr>
        <p:txBody>
          <a:bodyPr wrap="square" rtlCol="0">
            <a:spAutoFit/>
          </a:bodyPr>
          <a:lstStyle/>
          <a:p>
            <a:r>
              <a:rPr lang="en-US" sz="2800" dirty="0" err="1"/>
              <a:t>Petunjuk</a:t>
            </a:r>
            <a:r>
              <a:rPr lang="en-US" sz="2800" dirty="0"/>
              <a:t> K3 </a:t>
            </a:r>
            <a:r>
              <a:rPr lang="en-US" sz="2800" dirty="0" err="1"/>
              <a:t>berupa</a:t>
            </a:r>
            <a:r>
              <a:rPr lang="en-US" sz="2800" dirty="0"/>
              <a:t> :</a:t>
            </a:r>
          </a:p>
          <a:p>
            <a:pPr marL="514350" indent="-514350">
              <a:buFont typeface="+mj-lt"/>
              <a:buAutoNum type="arabicPeriod"/>
            </a:pPr>
            <a:r>
              <a:rPr lang="en-US" sz="2800" dirty="0" err="1"/>
              <a:t>Pedoman</a:t>
            </a:r>
            <a:endParaRPr lang="en-US" sz="2800" dirty="0"/>
          </a:p>
          <a:p>
            <a:pPr marL="514350" indent="-514350">
              <a:buFont typeface="+mj-lt"/>
              <a:buAutoNum type="arabicPeriod"/>
            </a:pPr>
            <a:r>
              <a:rPr lang="en-US" sz="2800" dirty="0" err="1"/>
              <a:t>Prosedur</a:t>
            </a:r>
            <a:endParaRPr lang="en-US" sz="2800" dirty="0"/>
          </a:p>
          <a:p>
            <a:pPr marL="514350" indent="-514350">
              <a:buFont typeface="+mj-lt"/>
              <a:buAutoNum type="arabicPeriod"/>
            </a:pPr>
            <a:r>
              <a:rPr lang="en-US" sz="2800" dirty="0" err="1"/>
              <a:t>Instruksi</a:t>
            </a:r>
            <a:r>
              <a:rPr lang="en-US" sz="2800" dirty="0"/>
              <a:t> </a:t>
            </a:r>
            <a:r>
              <a:rPr lang="en-US" sz="2800" dirty="0" err="1"/>
              <a:t>Kerja</a:t>
            </a:r>
            <a:endParaRPr lang="en-US" sz="2800" dirty="0"/>
          </a:p>
          <a:p>
            <a:pPr marL="514350" indent="-514350">
              <a:buFont typeface="+mj-lt"/>
              <a:buAutoNum type="arabicPeriod"/>
            </a:pPr>
            <a:r>
              <a:rPr lang="en-US" sz="2800" dirty="0" err="1"/>
              <a:t>Standar</a:t>
            </a:r>
            <a:endParaRPr lang="en-US" sz="2800" dirty="0"/>
          </a:p>
          <a:p>
            <a:pPr marL="514350" indent="-514350">
              <a:buFont typeface="+mj-lt"/>
              <a:buAutoNum type="arabicPeriod"/>
            </a:pPr>
            <a:r>
              <a:rPr lang="en-US" sz="2800" dirty="0" err="1"/>
              <a:t>Rambu</a:t>
            </a:r>
            <a:r>
              <a:rPr lang="en-US" sz="2800" dirty="0"/>
              <a:t> K3</a:t>
            </a:r>
            <a:endParaRPr lang="en-ID" sz="2800" dirty="0"/>
          </a:p>
        </p:txBody>
      </p:sp>
    </p:spTree>
    <p:extLst>
      <p:ext uri="{BB962C8B-B14F-4D97-AF65-F5344CB8AC3E}">
        <p14:creationId xmlns:p14="http://schemas.microsoft.com/office/powerpoint/2010/main" val="387788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2A1D-25E5-4399-BB54-B75AAF09A54E}"/>
              </a:ext>
            </a:extLst>
          </p:cNvPr>
          <p:cNvSpPr>
            <a:spLocks noGrp="1"/>
          </p:cNvSpPr>
          <p:nvPr>
            <p:ph type="title"/>
          </p:nvPr>
        </p:nvSpPr>
        <p:spPr>
          <a:xfrm>
            <a:off x="602672" y="129309"/>
            <a:ext cx="2010449" cy="609600"/>
          </a:xfrm>
        </p:spPr>
        <p:txBody>
          <a:bodyPr>
            <a:normAutofit fontScale="90000"/>
          </a:bodyPr>
          <a:lstStyle/>
          <a:p>
            <a:pPr marL="720725" indent="-720725"/>
            <a:r>
              <a:rPr lang="en-ID" dirty="0" err="1">
                <a:solidFill>
                  <a:srgbClr val="002060"/>
                </a:solidFill>
              </a:rPr>
              <a:t>Pasal</a:t>
            </a:r>
            <a:r>
              <a:rPr lang="en-ID" dirty="0">
                <a:solidFill>
                  <a:srgbClr val="002060"/>
                </a:solidFill>
              </a:rPr>
              <a:t> 13 </a:t>
            </a:r>
            <a:br>
              <a:rPr lang="en-ID" dirty="0">
                <a:solidFill>
                  <a:srgbClr val="002060"/>
                </a:solidFill>
              </a:rPr>
            </a:br>
            <a:br>
              <a:rPr lang="en-ID" dirty="0">
                <a:solidFill>
                  <a:srgbClr val="002060"/>
                </a:solidFill>
              </a:rPr>
            </a:br>
            <a:endParaRPr lang="en-ID" dirty="0">
              <a:solidFill>
                <a:srgbClr val="002060"/>
              </a:solidFill>
            </a:endParaRPr>
          </a:p>
        </p:txBody>
      </p:sp>
      <p:sp>
        <p:nvSpPr>
          <p:cNvPr id="5" name="TextBox 4">
            <a:extLst>
              <a:ext uri="{FF2B5EF4-FFF2-40B4-BE49-F238E27FC236}">
                <a16:creationId xmlns:a16="http://schemas.microsoft.com/office/drawing/2014/main" id="{0C6A8166-F009-41F6-B76D-83B52A406C03}"/>
              </a:ext>
            </a:extLst>
          </p:cNvPr>
          <p:cNvSpPr txBox="1"/>
          <p:nvPr/>
        </p:nvSpPr>
        <p:spPr>
          <a:xfrm>
            <a:off x="602672" y="873036"/>
            <a:ext cx="10305473" cy="2246769"/>
          </a:xfrm>
          <a:prstGeom prst="rect">
            <a:avLst/>
          </a:prstGeom>
          <a:noFill/>
        </p:spPr>
        <p:txBody>
          <a:bodyPr wrap="square">
            <a:spAutoFit/>
          </a:bodyPr>
          <a:lstStyle/>
          <a:p>
            <a:pPr marL="628650" indent="-628650"/>
            <a:r>
              <a:rPr lang="en-ID" sz="2800" dirty="0"/>
              <a:t>(1) 	</a:t>
            </a:r>
            <a:r>
              <a:rPr lang="en-ID" sz="2800" dirty="0" err="1"/>
              <a:t>Prosedur</a:t>
            </a:r>
            <a:r>
              <a:rPr lang="en-ID" sz="2800" dirty="0"/>
              <a:t> </a:t>
            </a:r>
            <a:r>
              <a:rPr lang="en-ID" sz="2800" dirty="0" err="1"/>
              <a:t>informasi</a:t>
            </a:r>
            <a:r>
              <a:rPr lang="en-ID" sz="2800" dirty="0"/>
              <a:t> </a:t>
            </a:r>
            <a:r>
              <a:rPr lang="en-ID" sz="2800" dirty="0" err="1"/>
              <a:t>sebagaimana</a:t>
            </a:r>
            <a:r>
              <a:rPr lang="en-ID" sz="2800" dirty="0"/>
              <a:t> </a:t>
            </a:r>
            <a:r>
              <a:rPr lang="en-ID" sz="2800" dirty="0" err="1"/>
              <a:t>dimaksud</a:t>
            </a:r>
            <a:r>
              <a:rPr lang="en-ID" sz="2800" dirty="0"/>
              <a:t> </a:t>
            </a:r>
            <a:r>
              <a:rPr lang="en-ID" sz="2800" dirty="0" err="1"/>
              <a:t>dalam</a:t>
            </a:r>
            <a:r>
              <a:rPr lang="en-ID" sz="2800" dirty="0"/>
              <a:t> </a:t>
            </a:r>
            <a:r>
              <a:rPr lang="en-ID" sz="2800" dirty="0" err="1"/>
              <a:t>Pasal</a:t>
            </a:r>
            <a:r>
              <a:rPr lang="en-ID" sz="2800" dirty="0"/>
              <a:t> 12 </a:t>
            </a:r>
            <a:r>
              <a:rPr lang="en-ID" sz="2800" dirty="0" err="1"/>
              <a:t>ayat</a:t>
            </a:r>
            <a:r>
              <a:rPr lang="en-ID" sz="2800" dirty="0"/>
              <a:t> (1) </a:t>
            </a:r>
            <a:r>
              <a:rPr lang="en-ID" sz="2800" dirty="0" err="1"/>
              <a:t>huruf</a:t>
            </a:r>
            <a:r>
              <a:rPr lang="en-ID" sz="2800" dirty="0"/>
              <a:t> d </a:t>
            </a:r>
            <a:r>
              <a:rPr lang="en-ID" sz="2800" dirty="0">
                <a:solidFill>
                  <a:schemeClr val="accent5"/>
                </a:solidFill>
              </a:rPr>
              <a:t>(</a:t>
            </a:r>
            <a:r>
              <a:rPr lang="en-ID" sz="2800" dirty="0" err="1">
                <a:solidFill>
                  <a:schemeClr val="accent5"/>
                </a:solidFill>
              </a:rPr>
              <a:t>membuat</a:t>
            </a:r>
            <a:r>
              <a:rPr lang="en-ID" sz="2800" dirty="0">
                <a:solidFill>
                  <a:schemeClr val="accent5"/>
                </a:solidFill>
              </a:rPr>
              <a:t> </a:t>
            </a:r>
            <a:r>
              <a:rPr lang="en-ID" sz="2800" dirty="0" err="1">
                <a:solidFill>
                  <a:schemeClr val="accent5"/>
                </a:solidFill>
              </a:rPr>
              <a:t>prosedur</a:t>
            </a:r>
            <a:r>
              <a:rPr lang="en-ID" sz="2800" dirty="0">
                <a:solidFill>
                  <a:schemeClr val="accent5"/>
                </a:solidFill>
              </a:rPr>
              <a:t> </a:t>
            </a:r>
            <a:r>
              <a:rPr lang="en-ID" sz="2800" dirty="0" err="1">
                <a:solidFill>
                  <a:schemeClr val="accent5"/>
                </a:solidFill>
              </a:rPr>
              <a:t>informasi</a:t>
            </a:r>
            <a:r>
              <a:rPr lang="en-ID" sz="2800" dirty="0">
                <a:solidFill>
                  <a:schemeClr val="accent5"/>
                </a:solidFill>
              </a:rPr>
              <a:t>) </a:t>
            </a:r>
            <a:r>
              <a:rPr lang="en-ID" sz="2800" dirty="0" err="1"/>
              <a:t>harus</a:t>
            </a:r>
            <a:r>
              <a:rPr lang="en-ID" sz="2800" dirty="0"/>
              <a:t> </a:t>
            </a:r>
            <a:r>
              <a:rPr lang="en-ID" sz="2800" dirty="0" err="1"/>
              <a:t>memberikan</a:t>
            </a:r>
            <a:r>
              <a:rPr lang="en-ID" sz="2800" dirty="0"/>
              <a:t> </a:t>
            </a:r>
            <a:r>
              <a:rPr lang="en-ID" sz="2800" dirty="0" err="1"/>
              <a:t>jaminan</a:t>
            </a:r>
            <a:r>
              <a:rPr lang="en-ID" sz="2800" dirty="0"/>
              <a:t> </a:t>
            </a:r>
            <a:r>
              <a:rPr lang="en-ID" sz="2800" dirty="0" err="1"/>
              <a:t>bahwa</a:t>
            </a:r>
            <a:r>
              <a:rPr lang="en-ID" sz="2800" dirty="0"/>
              <a:t> </a:t>
            </a:r>
            <a:r>
              <a:rPr lang="en-ID" sz="2800" dirty="0" err="1"/>
              <a:t>informasi</a:t>
            </a:r>
            <a:r>
              <a:rPr lang="en-ID" sz="2800" dirty="0"/>
              <a:t> K3 </a:t>
            </a:r>
            <a:r>
              <a:rPr lang="en-ID" sz="2800" dirty="0" err="1"/>
              <a:t>dikomunikasikan</a:t>
            </a:r>
            <a:r>
              <a:rPr lang="en-ID" sz="2800" dirty="0"/>
              <a:t> </a:t>
            </a:r>
            <a:r>
              <a:rPr lang="en-ID" sz="2800" dirty="0" err="1"/>
              <a:t>kepada</a:t>
            </a:r>
            <a:r>
              <a:rPr lang="en-ID" sz="2800" dirty="0"/>
              <a:t> </a:t>
            </a:r>
            <a:r>
              <a:rPr lang="en-ID" sz="2800" dirty="0" err="1"/>
              <a:t>semua</a:t>
            </a:r>
            <a:r>
              <a:rPr lang="en-ID" sz="2800" dirty="0"/>
              <a:t> </a:t>
            </a:r>
            <a:r>
              <a:rPr lang="en-ID" sz="2800" dirty="0" err="1"/>
              <a:t>pihak</a:t>
            </a:r>
            <a:r>
              <a:rPr lang="en-ID" sz="2800" dirty="0"/>
              <a:t> </a:t>
            </a:r>
            <a:r>
              <a:rPr lang="en-ID" sz="2800" dirty="0" err="1"/>
              <a:t>dalam</a:t>
            </a:r>
            <a:r>
              <a:rPr lang="en-ID" sz="2800" dirty="0"/>
              <a:t> </a:t>
            </a:r>
            <a:r>
              <a:rPr lang="en-ID" sz="2800" dirty="0" err="1"/>
              <a:t>perusahaan</a:t>
            </a:r>
            <a:r>
              <a:rPr lang="en-ID" sz="2800" dirty="0"/>
              <a:t> dan </a:t>
            </a:r>
            <a:r>
              <a:rPr lang="en-ID" sz="2800" dirty="0" err="1"/>
              <a:t>pihak</a:t>
            </a:r>
            <a:r>
              <a:rPr lang="en-ID" sz="2800" dirty="0"/>
              <a:t> </a:t>
            </a:r>
            <a:r>
              <a:rPr lang="en-ID" sz="2800" dirty="0" err="1"/>
              <a:t>terkait</a:t>
            </a:r>
            <a:r>
              <a:rPr lang="en-ID" sz="2800" dirty="0"/>
              <a:t> di </a:t>
            </a:r>
            <a:r>
              <a:rPr lang="en-ID" sz="2800" dirty="0" err="1"/>
              <a:t>luar</a:t>
            </a:r>
            <a:r>
              <a:rPr lang="en-ID" sz="2800" dirty="0"/>
              <a:t> </a:t>
            </a:r>
            <a:r>
              <a:rPr lang="en-ID" sz="2800" dirty="0" err="1"/>
              <a:t>perusahaan</a:t>
            </a:r>
            <a:r>
              <a:rPr lang="en-ID" sz="2800" dirty="0"/>
              <a:t>. </a:t>
            </a:r>
          </a:p>
        </p:txBody>
      </p:sp>
      <p:sp>
        <p:nvSpPr>
          <p:cNvPr id="8" name="TextBox 7">
            <a:extLst>
              <a:ext uri="{FF2B5EF4-FFF2-40B4-BE49-F238E27FC236}">
                <a16:creationId xmlns:a16="http://schemas.microsoft.com/office/drawing/2014/main" id="{FB4C2665-D0AB-4501-A6FA-33F880B913C9}"/>
              </a:ext>
            </a:extLst>
          </p:cNvPr>
          <p:cNvSpPr txBox="1"/>
          <p:nvPr/>
        </p:nvSpPr>
        <p:spPr>
          <a:xfrm>
            <a:off x="1357745" y="3429000"/>
            <a:ext cx="9661237" cy="523220"/>
          </a:xfrm>
          <a:prstGeom prst="rect">
            <a:avLst/>
          </a:prstGeom>
          <a:noFill/>
        </p:spPr>
        <p:txBody>
          <a:bodyPr wrap="square" rtlCol="0">
            <a:spAutoFit/>
          </a:bodyPr>
          <a:lstStyle/>
          <a:p>
            <a:r>
              <a:rPr lang="en-US" sz="2800" dirty="0"/>
              <a:t>Perusahaan </a:t>
            </a:r>
            <a:r>
              <a:rPr lang="en-US" sz="2800" dirty="0" err="1"/>
              <a:t>membuat</a:t>
            </a:r>
            <a:r>
              <a:rPr lang="en-US" sz="2800" dirty="0"/>
              <a:t> </a:t>
            </a:r>
            <a:r>
              <a:rPr lang="en-US" sz="2800" dirty="0" err="1"/>
              <a:t>Prosedur</a:t>
            </a:r>
            <a:r>
              <a:rPr lang="en-US" sz="2800" dirty="0"/>
              <a:t> </a:t>
            </a:r>
            <a:r>
              <a:rPr lang="en-US" sz="2800" dirty="0" err="1"/>
              <a:t>Komunikasi</a:t>
            </a:r>
            <a:r>
              <a:rPr lang="en-US" sz="2800" dirty="0"/>
              <a:t> </a:t>
            </a:r>
            <a:endParaRPr lang="en-ID" sz="2800" dirty="0"/>
          </a:p>
        </p:txBody>
      </p:sp>
    </p:spTree>
    <p:extLst>
      <p:ext uri="{BB962C8B-B14F-4D97-AF65-F5344CB8AC3E}">
        <p14:creationId xmlns:p14="http://schemas.microsoft.com/office/powerpoint/2010/main" val="2969154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2641600"/>
            <a:ext cx="8380108"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mercialScript BT" pitchFamily="66" charset="0"/>
              </a:rPr>
              <a:t>Lanjut</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mercialScript BT" pitchFamily="66" charset="0"/>
              </a:rPr>
              <a:t> </a:t>
            </a:r>
            <a:r>
              <a:rPr lang="en-US"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mercialScript BT" pitchFamily="66" charset="0"/>
              </a:rPr>
              <a:t>pertemuan</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mercialScript BT" pitchFamily="66" charset="0"/>
              </a:rPr>
              <a:t> 2</a:t>
            </a:r>
            <a:endParaRPr lang="en-US" sz="3200" b="1" dirty="0">
              <a:ln w="11430"/>
              <a:solidFill>
                <a:srgbClr val="FFC000"/>
              </a:solidFill>
              <a:effectLst>
                <a:outerShdw blurRad="50800" dist="39000" dir="5460000" algn="tl">
                  <a:srgbClr val="000000">
                    <a:alpha val="38000"/>
                  </a:srgbClr>
                </a:outerShdw>
              </a:effectLst>
              <a:latin typeface="CommercialScript BT" pitchFamily="66" charset="0"/>
            </a:endParaRPr>
          </a:p>
        </p:txBody>
      </p:sp>
    </p:spTree>
    <p:extLst>
      <p:ext uri="{BB962C8B-B14F-4D97-AF65-F5344CB8AC3E}">
        <p14:creationId xmlns:p14="http://schemas.microsoft.com/office/powerpoint/2010/main" val="375806029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01BDAA-EB9F-4271-8161-8682542B761A}"/>
              </a:ext>
            </a:extLst>
          </p:cNvPr>
          <p:cNvSpPr txBox="1"/>
          <p:nvPr/>
        </p:nvSpPr>
        <p:spPr>
          <a:xfrm>
            <a:off x="510311" y="231109"/>
            <a:ext cx="10776525" cy="954107"/>
          </a:xfrm>
          <a:prstGeom prst="rect">
            <a:avLst/>
          </a:prstGeom>
          <a:noFill/>
        </p:spPr>
        <p:txBody>
          <a:bodyPr wrap="square">
            <a:spAutoFit/>
          </a:bodyPr>
          <a:lstStyle/>
          <a:p>
            <a:r>
              <a:rPr lang="en-ID" sz="2800" cap="all" dirty="0" err="1">
                <a:latin typeface="Arial" panose="020B0604020202020204" pitchFamily="34" charset="0"/>
                <a:cs typeface="Arial" panose="020B0604020202020204" pitchFamily="34" charset="0"/>
              </a:rPr>
              <a:t>Informasi</a:t>
            </a:r>
            <a:r>
              <a:rPr lang="en-ID" sz="2800" cap="all" dirty="0">
                <a:latin typeface="Arial" panose="020B0604020202020204" pitchFamily="34" charset="0"/>
                <a:cs typeface="Arial" panose="020B0604020202020204" pitchFamily="34" charset="0"/>
              </a:rPr>
              <a:t> K3 </a:t>
            </a:r>
            <a:r>
              <a:rPr lang="en-ID" sz="2800" cap="all" dirty="0" err="1">
                <a:latin typeface="Arial" panose="020B0604020202020204" pitchFamily="34" charset="0"/>
                <a:cs typeface="Arial" panose="020B0604020202020204" pitchFamily="34" charset="0"/>
              </a:rPr>
              <a:t>kepada</a:t>
            </a:r>
            <a:r>
              <a:rPr lang="en-ID" sz="2800" cap="all" dirty="0">
                <a:latin typeface="Arial" panose="020B0604020202020204" pitchFamily="34" charset="0"/>
                <a:cs typeface="Arial" panose="020B0604020202020204" pitchFamily="34" charset="0"/>
              </a:rPr>
              <a:t> </a:t>
            </a:r>
            <a:r>
              <a:rPr lang="en-ID" sz="2800" cap="all" dirty="0" err="1">
                <a:latin typeface="Arial" panose="020B0604020202020204" pitchFamily="34" charset="0"/>
                <a:cs typeface="Arial" panose="020B0604020202020204" pitchFamily="34" charset="0"/>
              </a:rPr>
              <a:t>semua</a:t>
            </a:r>
            <a:r>
              <a:rPr lang="en-ID" sz="2800" cap="all" dirty="0">
                <a:latin typeface="Arial" panose="020B0604020202020204" pitchFamily="34" charset="0"/>
                <a:cs typeface="Arial" panose="020B0604020202020204" pitchFamily="34" charset="0"/>
              </a:rPr>
              <a:t> </a:t>
            </a:r>
            <a:r>
              <a:rPr lang="en-ID" sz="2800" cap="all" dirty="0" err="1">
                <a:latin typeface="Arial" panose="020B0604020202020204" pitchFamily="34" charset="0"/>
                <a:cs typeface="Arial" panose="020B0604020202020204" pitchFamily="34" charset="0"/>
              </a:rPr>
              <a:t>pihak</a:t>
            </a:r>
            <a:r>
              <a:rPr lang="en-ID" sz="2800" cap="all" dirty="0">
                <a:latin typeface="Arial" panose="020B0604020202020204" pitchFamily="34" charset="0"/>
                <a:cs typeface="Arial" panose="020B0604020202020204" pitchFamily="34" charset="0"/>
              </a:rPr>
              <a:t> </a:t>
            </a:r>
            <a:r>
              <a:rPr lang="en-ID" sz="2800" cap="all" dirty="0" err="1">
                <a:latin typeface="Arial" panose="020B0604020202020204" pitchFamily="34" charset="0"/>
                <a:cs typeface="Arial" panose="020B0604020202020204" pitchFamily="34" charset="0"/>
              </a:rPr>
              <a:t>dalam</a:t>
            </a:r>
            <a:r>
              <a:rPr lang="en-ID" sz="2800" cap="all" dirty="0">
                <a:latin typeface="Arial" panose="020B0604020202020204" pitchFamily="34" charset="0"/>
                <a:cs typeface="Arial" panose="020B0604020202020204" pitchFamily="34" charset="0"/>
              </a:rPr>
              <a:t> </a:t>
            </a:r>
            <a:r>
              <a:rPr lang="en-ID" sz="2800" cap="all" dirty="0" err="1">
                <a:latin typeface="Arial" panose="020B0604020202020204" pitchFamily="34" charset="0"/>
                <a:cs typeface="Arial" panose="020B0604020202020204" pitchFamily="34" charset="0"/>
              </a:rPr>
              <a:t>perusahaan</a:t>
            </a:r>
            <a:r>
              <a:rPr lang="en-ID" sz="2800" cap="all" dirty="0">
                <a:latin typeface="Arial" panose="020B0604020202020204" pitchFamily="34" charset="0"/>
                <a:cs typeface="Arial" panose="020B0604020202020204" pitchFamily="34" charset="0"/>
              </a:rPr>
              <a:t> dan </a:t>
            </a:r>
            <a:r>
              <a:rPr lang="en-ID" sz="2800" cap="all" dirty="0" err="1">
                <a:latin typeface="Arial" panose="020B0604020202020204" pitchFamily="34" charset="0"/>
                <a:cs typeface="Arial" panose="020B0604020202020204" pitchFamily="34" charset="0"/>
              </a:rPr>
              <a:t>pihak</a:t>
            </a:r>
            <a:r>
              <a:rPr lang="en-ID" sz="2800" cap="all" dirty="0">
                <a:latin typeface="Arial" panose="020B0604020202020204" pitchFamily="34" charset="0"/>
                <a:cs typeface="Arial" panose="020B0604020202020204" pitchFamily="34" charset="0"/>
              </a:rPr>
              <a:t> </a:t>
            </a:r>
            <a:r>
              <a:rPr lang="en-ID" sz="2800" cap="all" dirty="0" err="1">
                <a:latin typeface="Arial" panose="020B0604020202020204" pitchFamily="34" charset="0"/>
                <a:cs typeface="Arial" panose="020B0604020202020204" pitchFamily="34" charset="0"/>
              </a:rPr>
              <a:t>terkait</a:t>
            </a:r>
            <a:r>
              <a:rPr lang="en-ID" sz="2800" cap="all" dirty="0">
                <a:latin typeface="Arial" panose="020B0604020202020204" pitchFamily="34" charset="0"/>
                <a:cs typeface="Arial" panose="020B0604020202020204" pitchFamily="34" charset="0"/>
              </a:rPr>
              <a:t> </a:t>
            </a:r>
            <a:r>
              <a:rPr lang="en-ID" sz="2800" cap="all" dirty="0" err="1">
                <a:latin typeface="Arial" panose="020B0604020202020204" pitchFamily="34" charset="0"/>
                <a:cs typeface="Arial" panose="020B0604020202020204" pitchFamily="34" charset="0"/>
              </a:rPr>
              <a:t>diluar</a:t>
            </a:r>
            <a:r>
              <a:rPr lang="en-ID" sz="2800" cap="all" dirty="0">
                <a:latin typeface="Arial" panose="020B0604020202020204" pitchFamily="34" charset="0"/>
                <a:cs typeface="Arial" panose="020B0604020202020204" pitchFamily="34" charset="0"/>
              </a:rPr>
              <a:t> </a:t>
            </a:r>
            <a:r>
              <a:rPr lang="en-ID" sz="2800" cap="all" dirty="0" err="1">
                <a:latin typeface="Arial" panose="020B0604020202020204" pitchFamily="34" charset="0"/>
                <a:cs typeface="Arial" panose="020B0604020202020204" pitchFamily="34" charset="0"/>
              </a:rPr>
              <a:t>perusahaan</a:t>
            </a:r>
            <a:r>
              <a:rPr lang="en-ID" sz="2800" cap="all" dirty="0">
                <a:latin typeface="Arial" panose="020B0604020202020204" pitchFamily="34" charset="0"/>
                <a:cs typeface="Arial" panose="020B0604020202020204" pitchFamily="34" charset="0"/>
              </a:rPr>
              <a:t> </a:t>
            </a:r>
            <a:r>
              <a:rPr lang="en-ID" sz="2800" cap="all" dirty="0" err="1">
                <a:latin typeface="Arial" panose="020B0604020202020204" pitchFamily="34" charset="0"/>
                <a:cs typeface="Arial" panose="020B0604020202020204" pitchFamily="34" charset="0"/>
              </a:rPr>
              <a:t>berupa</a:t>
            </a:r>
            <a:r>
              <a:rPr lang="en-ID" sz="2800" cap="all" dirty="0">
                <a:latin typeface="Arial" panose="020B0604020202020204" pitchFamily="34" charset="0"/>
                <a:cs typeface="Arial" panose="020B0604020202020204" pitchFamily="34" charset="0"/>
              </a:rPr>
              <a:t> : </a:t>
            </a:r>
          </a:p>
        </p:txBody>
      </p:sp>
      <p:sp>
        <p:nvSpPr>
          <p:cNvPr id="8" name="TextBox 7">
            <a:extLst>
              <a:ext uri="{FF2B5EF4-FFF2-40B4-BE49-F238E27FC236}">
                <a16:creationId xmlns:a16="http://schemas.microsoft.com/office/drawing/2014/main" id="{A41A8F58-1935-40EF-95EB-31B476ED972A}"/>
              </a:ext>
            </a:extLst>
          </p:cNvPr>
          <p:cNvSpPr txBox="1"/>
          <p:nvPr/>
        </p:nvSpPr>
        <p:spPr>
          <a:xfrm>
            <a:off x="611911" y="1508228"/>
            <a:ext cx="11367653" cy="4493538"/>
          </a:xfrm>
          <a:prstGeom prst="rect">
            <a:avLst/>
          </a:prstGeom>
          <a:noFill/>
        </p:spPr>
        <p:txBody>
          <a:bodyPr wrap="square">
            <a:spAutoFit/>
          </a:bodyPr>
          <a:lstStyle/>
          <a:p>
            <a:pPr algn="l"/>
            <a:r>
              <a:rPr lang="en-ID" sz="2600" b="0" i="0" dirty="0" err="1">
                <a:solidFill>
                  <a:schemeClr val="accent4">
                    <a:lumMod val="50000"/>
                  </a:schemeClr>
                </a:solidFill>
                <a:effectLst/>
                <a:latin typeface="Roboto"/>
              </a:rPr>
              <a:t>Informasi-informasi</a:t>
            </a:r>
            <a:r>
              <a:rPr lang="en-ID" sz="2600" b="0" i="0" dirty="0">
                <a:solidFill>
                  <a:schemeClr val="accent4">
                    <a:lumMod val="50000"/>
                  </a:schemeClr>
                </a:solidFill>
                <a:effectLst/>
                <a:latin typeface="Roboto"/>
              </a:rPr>
              <a:t> yang </a:t>
            </a:r>
            <a:r>
              <a:rPr lang="en-ID" sz="2600" b="0" i="0" dirty="0" err="1">
                <a:solidFill>
                  <a:schemeClr val="accent4">
                    <a:lumMod val="50000"/>
                  </a:schemeClr>
                </a:solidFill>
                <a:effectLst/>
                <a:latin typeface="Roboto"/>
              </a:rPr>
              <a:t>termasuk</a:t>
            </a:r>
            <a:r>
              <a:rPr lang="en-ID" sz="2600" b="0" i="0" dirty="0">
                <a:solidFill>
                  <a:schemeClr val="accent4">
                    <a:lumMod val="50000"/>
                  </a:schemeClr>
                </a:solidFill>
                <a:effectLst/>
                <a:latin typeface="Roboto"/>
              </a:rPr>
              <a:t> </a:t>
            </a:r>
            <a:r>
              <a:rPr lang="en-ID" sz="2600" b="0" i="0" dirty="0" err="1">
                <a:solidFill>
                  <a:schemeClr val="accent4">
                    <a:lumMod val="50000"/>
                  </a:schemeClr>
                </a:solidFill>
                <a:effectLst/>
                <a:latin typeface="Roboto"/>
              </a:rPr>
              <a:t>dalam</a:t>
            </a:r>
            <a:r>
              <a:rPr lang="en-ID" sz="2600" b="0" i="0" dirty="0">
                <a:solidFill>
                  <a:schemeClr val="accent4">
                    <a:lumMod val="50000"/>
                  </a:schemeClr>
                </a:solidFill>
                <a:effectLst/>
                <a:latin typeface="Roboto"/>
              </a:rPr>
              <a:t> </a:t>
            </a:r>
            <a:r>
              <a:rPr lang="en-ID" sz="2600" b="0" i="0" dirty="0" err="1">
                <a:solidFill>
                  <a:schemeClr val="accent4">
                    <a:lumMod val="50000"/>
                  </a:schemeClr>
                </a:solidFill>
                <a:effectLst/>
                <a:latin typeface="Roboto"/>
              </a:rPr>
              <a:t>komunikasi</a:t>
            </a:r>
            <a:r>
              <a:rPr lang="en-ID" sz="2600" b="0" i="0" dirty="0">
                <a:solidFill>
                  <a:schemeClr val="accent4">
                    <a:lumMod val="50000"/>
                  </a:schemeClr>
                </a:solidFill>
                <a:effectLst/>
                <a:latin typeface="Roboto"/>
              </a:rPr>
              <a:t> internal </a:t>
            </a:r>
            <a:r>
              <a:rPr lang="en-ID" sz="2600" b="0" i="0" dirty="0" err="1">
                <a:solidFill>
                  <a:schemeClr val="accent4">
                    <a:lumMod val="50000"/>
                  </a:schemeClr>
                </a:solidFill>
                <a:effectLst/>
                <a:latin typeface="Roboto"/>
              </a:rPr>
              <a:t>antara</a:t>
            </a:r>
            <a:r>
              <a:rPr lang="en-ID" sz="2600" b="0" i="0" dirty="0">
                <a:solidFill>
                  <a:schemeClr val="accent4">
                    <a:lumMod val="50000"/>
                  </a:schemeClr>
                </a:solidFill>
                <a:effectLst/>
                <a:latin typeface="Roboto"/>
              </a:rPr>
              <a:t> lain :</a:t>
            </a:r>
          </a:p>
          <a:p>
            <a:pPr marL="360363" indent="-360363" algn="l">
              <a:buFont typeface="+mj-lt"/>
              <a:buAutoNum type="arabicPeriod"/>
            </a:pPr>
            <a:r>
              <a:rPr lang="en-ID" sz="2600" b="0" i="0" u="none" strike="noStrike" dirty="0" err="1">
                <a:solidFill>
                  <a:srgbClr val="0070C0"/>
                </a:solidFill>
                <a:effectLst/>
                <a:latin typeface="Roboto"/>
                <a:hlinkClick r:id="rId2">
                  <a:extLst>
                    <a:ext uri="{A12FA001-AC4F-418D-AE19-62706E023703}">
                      <ahyp:hlinkClr xmlns:ahyp="http://schemas.microsoft.com/office/drawing/2018/hyperlinkcolor" val="tx"/>
                    </a:ext>
                  </a:extLst>
                </a:hlinkClick>
              </a:rPr>
              <a:t>Komitmen</a:t>
            </a:r>
            <a:r>
              <a:rPr lang="en-ID" sz="2600" b="0" i="0" dirty="0">
                <a:solidFill>
                  <a:srgbClr val="0070C0"/>
                </a:solidFill>
                <a:effectLst/>
                <a:latin typeface="Roboto"/>
              </a:rPr>
              <a:t> Perusahaan </a:t>
            </a:r>
            <a:r>
              <a:rPr lang="en-ID" sz="2600" b="0" i="0" dirty="0" err="1">
                <a:solidFill>
                  <a:srgbClr val="0070C0"/>
                </a:solidFill>
                <a:effectLst/>
                <a:latin typeface="Roboto"/>
              </a:rPr>
              <a:t>terhadap</a:t>
            </a:r>
            <a:r>
              <a:rPr lang="en-ID" sz="2600" b="0" i="0" dirty="0">
                <a:solidFill>
                  <a:srgbClr val="0070C0"/>
                </a:solidFill>
                <a:effectLst/>
                <a:latin typeface="Roboto"/>
              </a:rPr>
              <a:t> </a:t>
            </a:r>
            <a:r>
              <a:rPr lang="en-ID" sz="2600" b="0" i="0" dirty="0" err="1">
                <a:solidFill>
                  <a:srgbClr val="0070C0"/>
                </a:solidFill>
                <a:effectLst/>
                <a:latin typeface="Roboto"/>
              </a:rPr>
              <a:t>Penerapan</a:t>
            </a:r>
            <a:r>
              <a:rPr lang="en-ID" sz="2600" b="0" i="0" dirty="0">
                <a:solidFill>
                  <a:srgbClr val="0070C0"/>
                </a:solidFill>
                <a:effectLst/>
                <a:latin typeface="Roboto"/>
              </a:rPr>
              <a:t> K3 di </a:t>
            </a:r>
            <a:r>
              <a:rPr lang="en-ID" sz="2600" b="0" i="0" dirty="0" err="1">
                <a:solidFill>
                  <a:srgbClr val="0070C0"/>
                </a:solidFill>
                <a:effectLst/>
                <a:latin typeface="Roboto"/>
              </a:rPr>
              <a:t>tempat</a:t>
            </a:r>
            <a:r>
              <a:rPr lang="en-ID" sz="2600" b="0" i="0" dirty="0">
                <a:solidFill>
                  <a:srgbClr val="0070C0"/>
                </a:solidFill>
                <a:effectLst/>
                <a:latin typeface="Roboto"/>
              </a:rPr>
              <a:t> </a:t>
            </a:r>
            <a:r>
              <a:rPr lang="en-ID" sz="2600" b="0" i="0" dirty="0" err="1">
                <a:solidFill>
                  <a:srgbClr val="0070C0"/>
                </a:solidFill>
                <a:effectLst/>
                <a:latin typeface="Roboto"/>
              </a:rPr>
              <a:t>kerja</a:t>
            </a:r>
            <a:r>
              <a:rPr lang="en-ID" sz="2600" b="0" i="0" dirty="0">
                <a:solidFill>
                  <a:srgbClr val="0070C0"/>
                </a:solidFill>
                <a:effectLst/>
                <a:latin typeface="Roboto"/>
              </a:rPr>
              <a:t>.</a:t>
            </a:r>
          </a:p>
          <a:p>
            <a:pPr marL="360363" indent="-360363" algn="l">
              <a:buFont typeface="+mj-lt"/>
              <a:buAutoNum type="arabicPeriod"/>
            </a:pPr>
            <a:r>
              <a:rPr lang="en-ID" sz="2600" b="0" i="0" dirty="0">
                <a:solidFill>
                  <a:srgbClr val="0070C0"/>
                </a:solidFill>
                <a:effectLst/>
                <a:latin typeface="Roboto"/>
              </a:rPr>
              <a:t>Program-program yang </a:t>
            </a:r>
            <a:r>
              <a:rPr lang="en-ID" sz="2600" b="0" i="0" dirty="0" err="1">
                <a:solidFill>
                  <a:srgbClr val="0070C0"/>
                </a:solidFill>
                <a:effectLst/>
                <a:latin typeface="Roboto"/>
              </a:rPr>
              <a:t>berkaitan</a:t>
            </a:r>
            <a:r>
              <a:rPr lang="en-ID" sz="2600" b="0" i="0" dirty="0">
                <a:solidFill>
                  <a:srgbClr val="0070C0"/>
                </a:solidFill>
                <a:effectLst/>
                <a:latin typeface="Roboto"/>
              </a:rPr>
              <a:t> </a:t>
            </a:r>
            <a:r>
              <a:rPr lang="en-ID" sz="2600" b="0" i="0" dirty="0" err="1">
                <a:solidFill>
                  <a:srgbClr val="0070C0"/>
                </a:solidFill>
                <a:effectLst/>
                <a:latin typeface="Roboto"/>
              </a:rPr>
              <a:t>dengan</a:t>
            </a:r>
            <a:r>
              <a:rPr lang="en-ID" sz="2600" b="0" i="0" dirty="0">
                <a:solidFill>
                  <a:srgbClr val="0070C0"/>
                </a:solidFill>
                <a:effectLst/>
                <a:latin typeface="Roboto"/>
              </a:rPr>
              <a:t> </a:t>
            </a:r>
            <a:r>
              <a:rPr lang="en-ID" sz="2600" b="0" i="0" dirty="0" err="1">
                <a:solidFill>
                  <a:srgbClr val="0070C0"/>
                </a:solidFill>
                <a:effectLst/>
                <a:latin typeface="Roboto"/>
              </a:rPr>
              <a:t>Penerapan</a:t>
            </a:r>
            <a:r>
              <a:rPr lang="en-ID" sz="2600" b="0" i="0" dirty="0">
                <a:solidFill>
                  <a:srgbClr val="0070C0"/>
                </a:solidFill>
                <a:effectLst/>
                <a:latin typeface="Roboto"/>
              </a:rPr>
              <a:t> K3 di </a:t>
            </a:r>
            <a:r>
              <a:rPr lang="en-ID" sz="2600" b="0" i="0" dirty="0" err="1">
                <a:solidFill>
                  <a:srgbClr val="0070C0"/>
                </a:solidFill>
                <a:effectLst/>
                <a:latin typeface="Roboto"/>
              </a:rPr>
              <a:t>tempat</a:t>
            </a:r>
            <a:r>
              <a:rPr lang="en-ID" sz="2600" b="0" i="0" dirty="0">
                <a:solidFill>
                  <a:srgbClr val="0070C0"/>
                </a:solidFill>
                <a:effectLst/>
                <a:latin typeface="Roboto"/>
              </a:rPr>
              <a:t> </a:t>
            </a:r>
            <a:r>
              <a:rPr lang="en-ID" sz="2600" b="0" i="0" dirty="0" err="1">
                <a:solidFill>
                  <a:srgbClr val="0070C0"/>
                </a:solidFill>
                <a:effectLst/>
                <a:latin typeface="Roboto"/>
              </a:rPr>
              <a:t>kerja</a:t>
            </a:r>
            <a:r>
              <a:rPr lang="en-ID" sz="2600" b="0" i="0" dirty="0">
                <a:solidFill>
                  <a:srgbClr val="0070C0"/>
                </a:solidFill>
                <a:effectLst/>
                <a:latin typeface="Roboto"/>
              </a:rPr>
              <a:t>.</a:t>
            </a:r>
          </a:p>
          <a:p>
            <a:pPr marL="360363" indent="-360363" algn="l">
              <a:buFont typeface="+mj-lt"/>
              <a:buAutoNum type="arabicPeriod"/>
            </a:pPr>
            <a:r>
              <a:rPr lang="en-ID" sz="2600" b="0" i="0" u="none" strike="noStrike" dirty="0" err="1">
                <a:solidFill>
                  <a:srgbClr val="0070C0"/>
                </a:solidFill>
                <a:effectLst/>
                <a:latin typeface="Roboto"/>
                <a:hlinkClick r:id="rId3">
                  <a:extLst>
                    <a:ext uri="{A12FA001-AC4F-418D-AE19-62706E023703}">
                      <ahyp:hlinkClr xmlns:ahyp="http://schemas.microsoft.com/office/drawing/2018/hyperlinkcolor" val="tx"/>
                    </a:ext>
                  </a:extLst>
                </a:hlinkClick>
              </a:rPr>
              <a:t>Identifikasi</a:t>
            </a:r>
            <a:r>
              <a:rPr lang="en-ID" sz="2600" b="0" i="0" u="none" strike="noStrike" dirty="0">
                <a:solidFill>
                  <a:srgbClr val="0070C0"/>
                </a:solidFill>
                <a:effectLst/>
                <a:latin typeface="Roboto"/>
                <a:hlinkClick r:id="rId3">
                  <a:extLst>
                    <a:ext uri="{A12FA001-AC4F-418D-AE19-62706E023703}">
                      <ahyp:hlinkClr xmlns:ahyp="http://schemas.microsoft.com/office/drawing/2018/hyperlinkcolor" val="tx"/>
                    </a:ext>
                  </a:extLst>
                </a:hlinkClick>
              </a:rPr>
              <a:t> </a:t>
            </a:r>
            <a:r>
              <a:rPr lang="en-ID" sz="2600" b="0" i="0" u="none" strike="noStrike" dirty="0" err="1">
                <a:solidFill>
                  <a:srgbClr val="0070C0"/>
                </a:solidFill>
                <a:effectLst/>
                <a:latin typeface="Roboto"/>
                <a:hlinkClick r:id="rId3">
                  <a:extLst>
                    <a:ext uri="{A12FA001-AC4F-418D-AE19-62706E023703}">
                      <ahyp:hlinkClr xmlns:ahyp="http://schemas.microsoft.com/office/drawing/2018/hyperlinkcolor" val="tx"/>
                    </a:ext>
                  </a:extLst>
                </a:hlinkClick>
              </a:rPr>
              <a:t>bahaya</a:t>
            </a:r>
            <a:r>
              <a:rPr lang="en-ID" sz="2600" b="0" i="0" dirty="0">
                <a:solidFill>
                  <a:srgbClr val="0070C0"/>
                </a:solidFill>
                <a:effectLst/>
                <a:latin typeface="Roboto"/>
              </a:rPr>
              <a:t>, </a:t>
            </a:r>
            <a:r>
              <a:rPr lang="en-ID" sz="2600" b="0" i="0" dirty="0" err="1">
                <a:solidFill>
                  <a:srgbClr val="0070C0"/>
                </a:solidFill>
                <a:effectLst/>
                <a:latin typeface="Roboto"/>
              </a:rPr>
              <a:t>penilaian</a:t>
            </a:r>
            <a:r>
              <a:rPr lang="en-ID" sz="2600" b="0" i="0" dirty="0">
                <a:solidFill>
                  <a:srgbClr val="0070C0"/>
                </a:solidFill>
                <a:effectLst/>
                <a:latin typeface="Roboto"/>
              </a:rPr>
              <a:t> dan </a:t>
            </a:r>
            <a:r>
              <a:rPr lang="en-ID" sz="2600" b="0" i="0" dirty="0" err="1">
                <a:solidFill>
                  <a:srgbClr val="0070C0"/>
                </a:solidFill>
                <a:effectLst/>
                <a:latin typeface="Roboto"/>
              </a:rPr>
              <a:t>pengendalian</a:t>
            </a:r>
            <a:r>
              <a:rPr lang="en-ID" sz="2600" b="0" i="0" dirty="0">
                <a:solidFill>
                  <a:srgbClr val="0070C0"/>
                </a:solidFill>
                <a:effectLst/>
                <a:latin typeface="Roboto"/>
              </a:rPr>
              <a:t> </a:t>
            </a:r>
            <a:r>
              <a:rPr lang="en-ID" sz="2600" b="0" i="0" u="none" strike="noStrike" dirty="0" err="1">
                <a:solidFill>
                  <a:srgbClr val="0070C0"/>
                </a:solidFill>
                <a:effectLst/>
                <a:latin typeface="Roboto"/>
                <a:hlinkClick r:id="rId4">
                  <a:extLst>
                    <a:ext uri="{A12FA001-AC4F-418D-AE19-62706E023703}">
                      <ahyp:hlinkClr xmlns:ahyp="http://schemas.microsoft.com/office/drawing/2018/hyperlinkcolor" val="tx"/>
                    </a:ext>
                  </a:extLst>
                </a:hlinkClick>
              </a:rPr>
              <a:t>resiko</a:t>
            </a:r>
            <a:r>
              <a:rPr lang="en-ID" sz="2600" b="0" i="0" u="none" strike="noStrike" dirty="0">
                <a:solidFill>
                  <a:srgbClr val="0070C0"/>
                </a:solidFill>
                <a:effectLst/>
                <a:latin typeface="Roboto"/>
                <a:hlinkClick r:id="rId4">
                  <a:extLst>
                    <a:ext uri="{A12FA001-AC4F-418D-AE19-62706E023703}">
                      <ahyp:hlinkClr xmlns:ahyp="http://schemas.microsoft.com/office/drawing/2018/hyperlinkcolor" val="tx"/>
                    </a:ext>
                  </a:extLst>
                </a:hlinkClick>
              </a:rPr>
              <a:t> K3</a:t>
            </a:r>
            <a:r>
              <a:rPr lang="en-ID" sz="2600" b="0" i="0" dirty="0">
                <a:solidFill>
                  <a:srgbClr val="0070C0"/>
                </a:solidFill>
                <a:effectLst/>
                <a:latin typeface="Roboto"/>
              </a:rPr>
              <a:t> di </a:t>
            </a:r>
            <a:r>
              <a:rPr lang="en-ID" sz="2600" b="0" i="0" dirty="0" err="1">
                <a:solidFill>
                  <a:srgbClr val="0070C0"/>
                </a:solidFill>
                <a:effectLst/>
                <a:latin typeface="Roboto"/>
              </a:rPr>
              <a:t>tempat</a:t>
            </a:r>
            <a:r>
              <a:rPr lang="en-ID" sz="2600" b="0" i="0" dirty="0">
                <a:solidFill>
                  <a:srgbClr val="0070C0"/>
                </a:solidFill>
                <a:effectLst/>
                <a:latin typeface="Roboto"/>
              </a:rPr>
              <a:t> </a:t>
            </a:r>
            <a:r>
              <a:rPr lang="en-ID" sz="2600" b="0" i="0" dirty="0" err="1">
                <a:solidFill>
                  <a:srgbClr val="0070C0"/>
                </a:solidFill>
                <a:effectLst/>
                <a:latin typeface="Roboto"/>
              </a:rPr>
              <a:t>kerja</a:t>
            </a:r>
            <a:r>
              <a:rPr lang="en-ID" sz="2600" b="0" i="0" dirty="0">
                <a:solidFill>
                  <a:srgbClr val="0070C0"/>
                </a:solidFill>
                <a:effectLst/>
                <a:latin typeface="Roboto"/>
              </a:rPr>
              <a:t>.</a:t>
            </a:r>
          </a:p>
          <a:p>
            <a:pPr marL="360363" indent="-360363" algn="l">
              <a:buFont typeface="+mj-lt"/>
              <a:buAutoNum type="arabicPeriod"/>
            </a:pPr>
            <a:r>
              <a:rPr lang="en-ID" sz="2600" b="0" i="0" dirty="0" err="1">
                <a:solidFill>
                  <a:srgbClr val="0070C0"/>
                </a:solidFill>
                <a:effectLst/>
                <a:latin typeface="Roboto"/>
              </a:rPr>
              <a:t>Prosedur</a:t>
            </a:r>
            <a:r>
              <a:rPr lang="en-ID" sz="2600" b="0" i="0" dirty="0">
                <a:solidFill>
                  <a:srgbClr val="0070C0"/>
                </a:solidFill>
                <a:effectLst/>
                <a:latin typeface="Roboto"/>
              </a:rPr>
              <a:t> </a:t>
            </a:r>
            <a:r>
              <a:rPr lang="en-ID" sz="2600" b="0" i="0" dirty="0" err="1">
                <a:solidFill>
                  <a:srgbClr val="0070C0"/>
                </a:solidFill>
                <a:effectLst/>
                <a:latin typeface="Roboto"/>
              </a:rPr>
              <a:t>kerja</a:t>
            </a:r>
            <a:r>
              <a:rPr lang="en-ID" sz="2600" b="0" i="0" dirty="0">
                <a:solidFill>
                  <a:srgbClr val="0070C0"/>
                </a:solidFill>
                <a:effectLst/>
                <a:latin typeface="Roboto"/>
              </a:rPr>
              <a:t>, </a:t>
            </a:r>
            <a:r>
              <a:rPr lang="en-ID" sz="2600" b="0" i="0" dirty="0" err="1">
                <a:solidFill>
                  <a:srgbClr val="0070C0"/>
                </a:solidFill>
                <a:effectLst/>
                <a:latin typeface="Roboto"/>
              </a:rPr>
              <a:t>instruksi</a:t>
            </a:r>
            <a:r>
              <a:rPr lang="en-ID" sz="2600" b="0" i="0" dirty="0">
                <a:solidFill>
                  <a:srgbClr val="0070C0"/>
                </a:solidFill>
                <a:effectLst/>
                <a:latin typeface="Roboto"/>
              </a:rPr>
              <a:t> </a:t>
            </a:r>
            <a:r>
              <a:rPr lang="en-ID" sz="2600" b="0" i="0" dirty="0" err="1">
                <a:solidFill>
                  <a:srgbClr val="0070C0"/>
                </a:solidFill>
                <a:effectLst/>
                <a:latin typeface="Roboto"/>
              </a:rPr>
              <a:t>kerja</a:t>
            </a:r>
            <a:r>
              <a:rPr lang="en-ID" sz="2600" b="0" i="0" dirty="0">
                <a:solidFill>
                  <a:srgbClr val="0070C0"/>
                </a:solidFill>
                <a:effectLst/>
                <a:latin typeface="Roboto"/>
              </a:rPr>
              <a:t>, diagram </a:t>
            </a:r>
            <a:r>
              <a:rPr lang="en-ID" sz="2600" b="0" i="0" dirty="0" err="1">
                <a:solidFill>
                  <a:srgbClr val="0070C0"/>
                </a:solidFill>
                <a:effectLst/>
                <a:latin typeface="Roboto"/>
              </a:rPr>
              <a:t>alur</a:t>
            </a:r>
            <a:r>
              <a:rPr lang="en-ID" sz="2600" b="0" i="0" dirty="0">
                <a:solidFill>
                  <a:srgbClr val="0070C0"/>
                </a:solidFill>
                <a:effectLst/>
                <a:latin typeface="Roboto"/>
              </a:rPr>
              <a:t> proses </a:t>
            </a:r>
            <a:r>
              <a:rPr lang="en-ID" sz="2600" b="0" i="0" dirty="0" err="1">
                <a:solidFill>
                  <a:srgbClr val="0070C0"/>
                </a:solidFill>
                <a:effectLst/>
                <a:latin typeface="Roboto"/>
              </a:rPr>
              <a:t>kerja</a:t>
            </a:r>
            <a:r>
              <a:rPr lang="en-ID" sz="2600" b="0" i="0" dirty="0">
                <a:solidFill>
                  <a:srgbClr val="0070C0"/>
                </a:solidFill>
                <a:effectLst/>
                <a:latin typeface="Roboto"/>
              </a:rPr>
              <a:t> </a:t>
            </a:r>
            <a:r>
              <a:rPr lang="en-ID" sz="2600" b="0" i="0" dirty="0" err="1">
                <a:solidFill>
                  <a:srgbClr val="0070C0"/>
                </a:solidFill>
                <a:effectLst/>
                <a:latin typeface="Roboto"/>
              </a:rPr>
              <a:t>serta</a:t>
            </a:r>
            <a:r>
              <a:rPr lang="en-ID" sz="2600" b="0" i="0" dirty="0">
                <a:solidFill>
                  <a:srgbClr val="0070C0"/>
                </a:solidFill>
                <a:effectLst/>
                <a:latin typeface="Roboto"/>
              </a:rPr>
              <a:t> material/</a:t>
            </a:r>
            <a:r>
              <a:rPr lang="en-ID" sz="2600" b="0" i="0" dirty="0" err="1">
                <a:solidFill>
                  <a:srgbClr val="0070C0"/>
                </a:solidFill>
                <a:effectLst/>
                <a:latin typeface="Roboto"/>
              </a:rPr>
              <a:t>bahan</a:t>
            </a:r>
            <a:r>
              <a:rPr lang="en-ID" sz="2600" b="0" i="0" dirty="0">
                <a:solidFill>
                  <a:srgbClr val="0070C0"/>
                </a:solidFill>
                <a:effectLst/>
                <a:latin typeface="Roboto"/>
              </a:rPr>
              <a:t>/</a:t>
            </a:r>
            <a:r>
              <a:rPr lang="en-ID" sz="2600" b="0" i="0" dirty="0" err="1">
                <a:solidFill>
                  <a:srgbClr val="0070C0"/>
                </a:solidFill>
                <a:effectLst/>
                <a:latin typeface="Roboto"/>
              </a:rPr>
              <a:t>alat</a:t>
            </a:r>
            <a:r>
              <a:rPr lang="en-ID" sz="2600" b="0" i="0" dirty="0">
                <a:solidFill>
                  <a:srgbClr val="0070C0"/>
                </a:solidFill>
                <a:effectLst/>
                <a:latin typeface="Roboto"/>
              </a:rPr>
              <a:t>/</a:t>
            </a:r>
            <a:r>
              <a:rPr lang="en-ID" sz="2600" b="0" i="0" dirty="0" err="1">
                <a:solidFill>
                  <a:srgbClr val="0070C0"/>
                </a:solidFill>
                <a:effectLst/>
                <a:latin typeface="Roboto"/>
              </a:rPr>
              <a:t>mesin</a:t>
            </a:r>
            <a:r>
              <a:rPr lang="en-ID" sz="2600" b="0" i="0" dirty="0">
                <a:solidFill>
                  <a:srgbClr val="0070C0"/>
                </a:solidFill>
                <a:effectLst/>
                <a:latin typeface="Roboto"/>
              </a:rPr>
              <a:t> yang </a:t>
            </a:r>
            <a:r>
              <a:rPr lang="en-ID" sz="2600" b="0" i="0" dirty="0" err="1">
                <a:solidFill>
                  <a:srgbClr val="0070C0"/>
                </a:solidFill>
                <a:effectLst/>
                <a:latin typeface="Roboto"/>
              </a:rPr>
              <a:t>digunakan</a:t>
            </a:r>
            <a:r>
              <a:rPr lang="en-ID" sz="2600" b="0" i="0" dirty="0">
                <a:solidFill>
                  <a:srgbClr val="0070C0"/>
                </a:solidFill>
                <a:effectLst/>
                <a:latin typeface="Roboto"/>
              </a:rPr>
              <a:t> </a:t>
            </a:r>
            <a:r>
              <a:rPr lang="en-ID" sz="2600" b="0" i="0" dirty="0" err="1">
                <a:solidFill>
                  <a:srgbClr val="0070C0"/>
                </a:solidFill>
                <a:effectLst/>
                <a:latin typeface="Roboto"/>
              </a:rPr>
              <a:t>dalam</a:t>
            </a:r>
            <a:r>
              <a:rPr lang="en-ID" sz="2600" b="0" i="0" dirty="0">
                <a:solidFill>
                  <a:srgbClr val="0070C0"/>
                </a:solidFill>
                <a:effectLst/>
                <a:latin typeface="Roboto"/>
              </a:rPr>
              <a:t> proses </a:t>
            </a:r>
            <a:r>
              <a:rPr lang="en-ID" sz="2600" b="0" i="0" dirty="0" err="1">
                <a:solidFill>
                  <a:srgbClr val="0070C0"/>
                </a:solidFill>
                <a:effectLst/>
                <a:latin typeface="Roboto"/>
              </a:rPr>
              <a:t>kerja</a:t>
            </a:r>
            <a:r>
              <a:rPr lang="en-ID" sz="2600" b="0" i="0" dirty="0">
                <a:solidFill>
                  <a:srgbClr val="0070C0"/>
                </a:solidFill>
                <a:effectLst/>
                <a:latin typeface="Roboto"/>
              </a:rPr>
              <a:t>.</a:t>
            </a:r>
          </a:p>
          <a:p>
            <a:pPr marL="360363" indent="-360363" algn="l">
              <a:buFont typeface="+mj-lt"/>
              <a:buAutoNum type="arabicPeriod"/>
            </a:pPr>
            <a:r>
              <a:rPr lang="en-ID" sz="2600" b="0" i="0" u="none" strike="noStrike" dirty="0" err="1">
                <a:solidFill>
                  <a:srgbClr val="0070C0"/>
                </a:solidFill>
                <a:effectLst/>
                <a:latin typeface="Roboto"/>
                <a:hlinkClick r:id="rId5">
                  <a:extLst>
                    <a:ext uri="{A12FA001-AC4F-418D-AE19-62706E023703}">
                      <ahyp:hlinkClr xmlns:ahyp="http://schemas.microsoft.com/office/drawing/2018/hyperlinkcolor" val="tx"/>
                    </a:ext>
                  </a:extLst>
                </a:hlinkClick>
              </a:rPr>
              <a:t>Tujuan</a:t>
            </a:r>
            <a:r>
              <a:rPr lang="en-ID" sz="2600" b="0" i="0" u="none" strike="noStrike" dirty="0">
                <a:solidFill>
                  <a:srgbClr val="0070C0"/>
                </a:solidFill>
                <a:effectLst/>
                <a:latin typeface="Roboto"/>
                <a:hlinkClick r:id="rId5">
                  <a:extLst>
                    <a:ext uri="{A12FA001-AC4F-418D-AE19-62706E023703}">
                      <ahyp:hlinkClr xmlns:ahyp="http://schemas.microsoft.com/office/drawing/2018/hyperlinkcolor" val="tx"/>
                    </a:ext>
                  </a:extLst>
                </a:hlinkClick>
              </a:rPr>
              <a:t> K3</a:t>
            </a:r>
            <a:r>
              <a:rPr lang="en-ID" sz="2600" b="0" i="0" dirty="0">
                <a:solidFill>
                  <a:srgbClr val="0070C0"/>
                </a:solidFill>
                <a:effectLst/>
                <a:latin typeface="Roboto"/>
              </a:rPr>
              <a:t> dan </a:t>
            </a:r>
            <a:r>
              <a:rPr lang="en-ID" sz="2600" b="0" i="0" dirty="0" err="1">
                <a:solidFill>
                  <a:srgbClr val="0070C0"/>
                </a:solidFill>
                <a:effectLst/>
                <a:latin typeface="Roboto"/>
              </a:rPr>
              <a:t>aktivitas</a:t>
            </a:r>
            <a:r>
              <a:rPr lang="en-ID" sz="2600" b="0" i="0" dirty="0">
                <a:solidFill>
                  <a:srgbClr val="0070C0"/>
                </a:solidFill>
                <a:effectLst/>
                <a:latin typeface="Roboto"/>
              </a:rPr>
              <a:t> </a:t>
            </a:r>
            <a:r>
              <a:rPr lang="en-ID" sz="2600" b="0" i="0" dirty="0" err="1">
                <a:solidFill>
                  <a:srgbClr val="0070C0"/>
                </a:solidFill>
                <a:effectLst/>
                <a:latin typeface="Roboto"/>
              </a:rPr>
              <a:t>peningkatan</a:t>
            </a:r>
            <a:r>
              <a:rPr lang="en-ID" sz="2600" b="0" i="0" dirty="0">
                <a:solidFill>
                  <a:srgbClr val="0070C0"/>
                </a:solidFill>
                <a:effectLst/>
                <a:latin typeface="Roboto"/>
              </a:rPr>
              <a:t> </a:t>
            </a:r>
            <a:r>
              <a:rPr lang="en-ID" sz="2600" b="0" i="0" dirty="0" err="1">
                <a:solidFill>
                  <a:srgbClr val="0070C0"/>
                </a:solidFill>
                <a:effectLst/>
                <a:latin typeface="Roboto"/>
              </a:rPr>
              <a:t>berkelanjutan</a:t>
            </a:r>
            <a:r>
              <a:rPr lang="en-ID" sz="2600" b="0" i="0" dirty="0">
                <a:solidFill>
                  <a:srgbClr val="0070C0"/>
                </a:solidFill>
                <a:effectLst/>
                <a:latin typeface="Roboto"/>
              </a:rPr>
              <a:t> </a:t>
            </a:r>
            <a:r>
              <a:rPr lang="en-ID" sz="2600" b="0" i="0" dirty="0" err="1">
                <a:solidFill>
                  <a:srgbClr val="0070C0"/>
                </a:solidFill>
                <a:effectLst/>
                <a:latin typeface="Roboto"/>
              </a:rPr>
              <a:t>lainnya</a:t>
            </a:r>
            <a:r>
              <a:rPr lang="en-ID" sz="2600" b="0" i="0" dirty="0">
                <a:solidFill>
                  <a:srgbClr val="0070C0"/>
                </a:solidFill>
                <a:effectLst/>
                <a:latin typeface="Roboto"/>
              </a:rPr>
              <a:t>.</a:t>
            </a:r>
          </a:p>
          <a:p>
            <a:pPr marL="360363" indent="-360363" algn="l">
              <a:buFont typeface="+mj-lt"/>
              <a:buAutoNum type="arabicPeriod"/>
            </a:pPr>
            <a:r>
              <a:rPr lang="en-ID" sz="2600" b="0" i="0" dirty="0">
                <a:solidFill>
                  <a:srgbClr val="0070C0"/>
                </a:solidFill>
                <a:effectLst/>
                <a:latin typeface="Roboto"/>
              </a:rPr>
              <a:t>Hasil-</a:t>
            </a:r>
            <a:r>
              <a:rPr lang="en-ID" sz="2600" b="0" i="0" dirty="0" err="1">
                <a:solidFill>
                  <a:srgbClr val="0070C0"/>
                </a:solidFill>
                <a:effectLst/>
                <a:latin typeface="Roboto"/>
              </a:rPr>
              <a:t>hasil</a:t>
            </a:r>
            <a:r>
              <a:rPr lang="en-ID" sz="2600" b="0" i="0" dirty="0">
                <a:solidFill>
                  <a:srgbClr val="0070C0"/>
                </a:solidFill>
                <a:effectLst/>
                <a:latin typeface="Roboto"/>
              </a:rPr>
              <a:t> </a:t>
            </a:r>
            <a:r>
              <a:rPr lang="en-ID" sz="2600" b="0" i="0" dirty="0" err="1">
                <a:solidFill>
                  <a:srgbClr val="0070C0"/>
                </a:solidFill>
                <a:effectLst/>
                <a:latin typeface="Roboto"/>
              </a:rPr>
              <a:t>investigasi</a:t>
            </a:r>
            <a:r>
              <a:rPr lang="en-ID" sz="2600" b="0" i="0" dirty="0">
                <a:solidFill>
                  <a:srgbClr val="0070C0"/>
                </a:solidFill>
                <a:effectLst/>
                <a:latin typeface="Roboto"/>
              </a:rPr>
              <a:t> </a:t>
            </a:r>
            <a:r>
              <a:rPr lang="en-ID" sz="2600" b="0" i="0" dirty="0" err="1">
                <a:solidFill>
                  <a:srgbClr val="0070C0"/>
                </a:solidFill>
                <a:effectLst/>
                <a:latin typeface="Roboto"/>
              </a:rPr>
              <a:t>kecelakaan</a:t>
            </a:r>
            <a:r>
              <a:rPr lang="en-ID" sz="2600" b="0" i="0" dirty="0">
                <a:solidFill>
                  <a:srgbClr val="0070C0"/>
                </a:solidFill>
                <a:effectLst/>
                <a:latin typeface="Roboto"/>
              </a:rPr>
              <a:t> </a:t>
            </a:r>
            <a:r>
              <a:rPr lang="en-ID" sz="2600" b="0" i="0" dirty="0" err="1">
                <a:solidFill>
                  <a:srgbClr val="0070C0"/>
                </a:solidFill>
                <a:effectLst/>
                <a:latin typeface="Roboto"/>
              </a:rPr>
              <a:t>kerja</a:t>
            </a:r>
            <a:r>
              <a:rPr lang="en-ID" sz="2600" b="0" i="0" dirty="0">
                <a:solidFill>
                  <a:srgbClr val="0070C0"/>
                </a:solidFill>
                <a:effectLst/>
                <a:latin typeface="Roboto"/>
              </a:rPr>
              <a:t>.</a:t>
            </a:r>
          </a:p>
          <a:p>
            <a:pPr marL="360363" indent="-360363" algn="l">
              <a:buFont typeface="+mj-lt"/>
              <a:buAutoNum type="arabicPeriod"/>
            </a:pPr>
            <a:r>
              <a:rPr lang="en-ID" sz="2600" b="0" i="0" dirty="0" err="1">
                <a:solidFill>
                  <a:srgbClr val="0070C0"/>
                </a:solidFill>
                <a:effectLst/>
                <a:latin typeface="Roboto"/>
              </a:rPr>
              <a:t>Perkembangan</a:t>
            </a:r>
            <a:r>
              <a:rPr lang="en-ID" sz="2600" b="0" i="0" dirty="0">
                <a:solidFill>
                  <a:srgbClr val="0070C0"/>
                </a:solidFill>
                <a:effectLst/>
                <a:latin typeface="Roboto"/>
              </a:rPr>
              <a:t> </a:t>
            </a:r>
            <a:r>
              <a:rPr lang="en-ID" sz="2600" b="0" i="0" dirty="0" err="1">
                <a:solidFill>
                  <a:srgbClr val="0070C0"/>
                </a:solidFill>
                <a:effectLst/>
                <a:latin typeface="Roboto"/>
              </a:rPr>
              <a:t>aktivitas</a:t>
            </a:r>
            <a:r>
              <a:rPr lang="en-ID" sz="2600" b="0" i="0" dirty="0">
                <a:solidFill>
                  <a:srgbClr val="0070C0"/>
                </a:solidFill>
                <a:effectLst/>
                <a:latin typeface="Roboto"/>
              </a:rPr>
              <a:t> </a:t>
            </a:r>
            <a:r>
              <a:rPr lang="en-ID" sz="2600" b="0" i="0" dirty="0" err="1">
                <a:solidFill>
                  <a:srgbClr val="0070C0"/>
                </a:solidFill>
                <a:effectLst/>
                <a:latin typeface="Roboto"/>
              </a:rPr>
              <a:t>pengendalian</a:t>
            </a:r>
            <a:r>
              <a:rPr lang="en-ID" sz="2600" b="0" i="0" dirty="0">
                <a:solidFill>
                  <a:srgbClr val="0070C0"/>
                </a:solidFill>
                <a:effectLst/>
                <a:latin typeface="Roboto"/>
              </a:rPr>
              <a:t> </a:t>
            </a:r>
            <a:r>
              <a:rPr lang="en-ID" sz="2600" b="0" i="0" u="none" strike="noStrike" dirty="0" err="1">
                <a:solidFill>
                  <a:srgbClr val="0070C0"/>
                </a:solidFill>
                <a:effectLst/>
                <a:latin typeface="Roboto"/>
                <a:hlinkClick r:id="rId6">
                  <a:extLst>
                    <a:ext uri="{A12FA001-AC4F-418D-AE19-62706E023703}">
                      <ahyp:hlinkClr xmlns:ahyp="http://schemas.microsoft.com/office/drawing/2018/hyperlinkcolor" val="tx"/>
                    </a:ext>
                  </a:extLst>
                </a:hlinkClick>
              </a:rPr>
              <a:t>bahaya</a:t>
            </a:r>
            <a:r>
              <a:rPr lang="en-ID" sz="2600" b="0" i="0" dirty="0">
                <a:solidFill>
                  <a:srgbClr val="0070C0"/>
                </a:solidFill>
                <a:effectLst/>
                <a:latin typeface="Roboto"/>
              </a:rPr>
              <a:t> di </a:t>
            </a:r>
            <a:r>
              <a:rPr lang="en-ID" sz="2600" b="0" i="0" dirty="0" err="1">
                <a:solidFill>
                  <a:srgbClr val="0070C0"/>
                </a:solidFill>
                <a:effectLst/>
                <a:latin typeface="Roboto"/>
              </a:rPr>
              <a:t>tempat</a:t>
            </a:r>
            <a:r>
              <a:rPr lang="en-ID" sz="2600" b="0" i="0" dirty="0">
                <a:solidFill>
                  <a:srgbClr val="0070C0"/>
                </a:solidFill>
                <a:effectLst/>
                <a:latin typeface="Roboto"/>
              </a:rPr>
              <a:t> </a:t>
            </a:r>
            <a:r>
              <a:rPr lang="en-ID" sz="2600" b="0" i="0" dirty="0" err="1">
                <a:solidFill>
                  <a:srgbClr val="0070C0"/>
                </a:solidFill>
                <a:effectLst/>
                <a:latin typeface="Roboto"/>
              </a:rPr>
              <a:t>kerja</a:t>
            </a:r>
            <a:r>
              <a:rPr lang="en-ID" sz="2600" b="0" i="0" dirty="0">
                <a:solidFill>
                  <a:srgbClr val="0070C0"/>
                </a:solidFill>
                <a:effectLst/>
                <a:latin typeface="Roboto"/>
              </a:rPr>
              <a:t>.</a:t>
            </a:r>
          </a:p>
          <a:p>
            <a:pPr marL="360363" indent="-360363" algn="l">
              <a:buFont typeface="+mj-lt"/>
              <a:buAutoNum type="arabicPeriod"/>
            </a:pPr>
            <a:r>
              <a:rPr lang="en-ID" sz="2600" b="0" i="0" dirty="0" err="1">
                <a:solidFill>
                  <a:srgbClr val="0070C0"/>
                </a:solidFill>
                <a:effectLst/>
                <a:latin typeface="Roboto"/>
              </a:rPr>
              <a:t>Perubahan-perubahan</a:t>
            </a:r>
            <a:r>
              <a:rPr lang="en-ID" sz="2600" b="0" i="0" dirty="0">
                <a:solidFill>
                  <a:srgbClr val="0070C0"/>
                </a:solidFill>
                <a:effectLst/>
                <a:latin typeface="Roboto"/>
              </a:rPr>
              <a:t> </a:t>
            </a:r>
            <a:r>
              <a:rPr lang="en-ID" sz="2600" b="0" i="0" dirty="0" err="1">
                <a:solidFill>
                  <a:srgbClr val="0070C0"/>
                </a:solidFill>
                <a:effectLst/>
                <a:latin typeface="Roboto"/>
              </a:rPr>
              <a:t>manajemen</a:t>
            </a:r>
            <a:r>
              <a:rPr lang="en-ID" sz="2600" b="0" i="0" dirty="0">
                <a:solidFill>
                  <a:srgbClr val="0070C0"/>
                </a:solidFill>
                <a:effectLst/>
                <a:latin typeface="Roboto"/>
              </a:rPr>
              <a:t> Perusahaan yang </a:t>
            </a:r>
            <a:r>
              <a:rPr lang="en-ID" sz="2600" b="0" i="0" dirty="0" err="1">
                <a:solidFill>
                  <a:srgbClr val="0070C0"/>
                </a:solidFill>
                <a:effectLst/>
                <a:latin typeface="Roboto"/>
              </a:rPr>
              <a:t>mempengaruhi</a:t>
            </a:r>
            <a:r>
              <a:rPr lang="en-ID" sz="2600" b="0" i="0" dirty="0">
                <a:solidFill>
                  <a:srgbClr val="0070C0"/>
                </a:solidFill>
                <a:effectLst/>
                <a:latin typeface="Roboto"/>
              </a:rPr>
              <a:t> </a:t>
            </a:r>
            <a:r>
              <a:rPr lang="en-ID" sz="2600" b="0" i="0" dirty="0" err="1">
                <a:solidFill>
                  <a:srgbClr val="0070C0"/>
                </a:solidFill>
                <a:effectLst/>
                <a:latin typeface="Roboto"/>
              </a:rPr>
              <a:t>penerapan</a:t>
            </a:r>
            <a:r>
              <a:rPr lang="en-ID" sz="2600" b="0" i="0" dirty="0">
                <a:solidFill>
                  <a:srgbClr val="0070C0"/>
                </a:solidFill>
                <a:effectLst/>
                <a:latin typeface="Roboto"/>
              </a:rPr>
              <a:t> K3 di </a:t>
            </a:r>
            <a:r>
              <a:rPr lang="en-ID" sz="2600" b="0" i="0" dirty="0" err="1">
                <a:solidFill>
                  <a:srgbClr val="0070C0"/>
                </a:solidFill>
                <a:effectLst/>
                <a:latin typeface="Roboto"/>
              </a:rPr>
              <a:t>tempat</a:t>
            </a:r>
            <a:r>
              <a:rPr lang="en-ID" sz="2600" b="0" i="0" dirty="0">
                <a:solidFill>
                  <a:srgbClr val="0070C0"/>
                </a:solidFill>
                <a:effectLst/>
                <a:latin typeface="Roboto"/>
              </a:rPr>
              <a:t> </a:t>
            </a:r>
            <a:r>
              <a:rPr lang="en-ID" sz="2600" b="0" i="0" dirty="0" err="1">
                <a:solidFill>
                  <a:srgbClr val="0070C0"/>
                </a:solidFill>
                <a:effectLst/>
                <a:latin typeface="Roboto"/>
              </a:rPr>
              <a:t>kerja</a:t>
            </a:r>
            <a:r>
              <a:rPr lang="en-ID" sz="2600" b="0" i="0" dirty="0">
                <a:solidFill>
                  <a:srgbClr val="0070C0"/>
                </a:solidFill>
                <a:effectLst/>
                <a:latin typeface="Roboto"/>
              </a:rPr>
              <a:t>, </a:t>
            </a:r>
            <a:r>
              <a:rPr lang="en-ID" sz="2600" b="0" i="0" dirty="0" err="1">
                <a:solidFill>
                  <a:srgbClr val="0070C0"/>
                </a:solidFill>
                <a:effectLst/>
                <a:latin typeface="Roboto"/>
              </a:rPr>
              <a:t>dsb</a:t>
            </a:r>
            <a:r>
              <a:rPr lang="en-ID" sz="2600" b="0" i="0" dirty="0">
                <a:solidFill>
                  <a:srgbClr val="0070C0"/>
                </a:solidFill>
                <a:effectLst/>
                <a:latin typeface="Roboto"/>
              </a:rPr>
              <a:t>.</a:t>
            </a:r>
          </a:p>
        </p:txBody>
      </p:sp>
    </p:spTree>
    <p:extLst>
      <p:ext uri="{BB962C8B-B14F-4D97-AF65-F5344CB8AC3E}">
        <p14:creationId xmlns:p14="http://schemas.microsoft.com/office/powerpoint/2010/main" val="1437706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5B5B38-3CF9-4A9E-A4FE-E08FBCD04B7B}"/>
              </a:ext>
            </a:extLst>
          </p:cNvPr>
          <p:cNvSpPr txBox="1"/>
          <p:nvPr/>
        </p:nvSpPr>
        <p:spPr>
          <a:xfrm>
            <a:off x="581891" y="1261285"/>
            <a:ext cx="10935854" cy="4832092"/>
          </a:xfrm>
          <a:prstGeom prst="rect">
            <a:avLst/>
          </a:prstGeom>
          <a:noFill/>
        </p:spPr>
        <p:txBody>
          <a:bodyPr wrap="square">
            <a:spAutoFit/>
          </a:bodyPr>
          <a:lstStyle/>
          <a:p>
            <a:pPr algn="l"/>
            <a:r>
              <a:rPr lang="en-ID" sz="2800" b="0" i="0" dirty="0" err="1">
                <a:solidFill>
                  <a:schemeClr val="accent5">
                    <a:lumMod val="50000"/>
                  </a:schemeClr>
                </a:solidFill>
                <a:effectLst/>
                <a:latin typeface="Roboto"/>
              </a:rPr>
              <a:t>Informasi-informasi</a:t>
            </a:r>
            <a:r>
              <a:rPr lang="en-ID" sz="2800" b="0" i="0" dirty="0">
                <a:solidFill>
                  <a:schemeClr val="accent5">
                    <a:lumMod val="50000"/>
                  </a:schemeClr>
                </a:solidFill>
                <a:effectLst/>
                <a:latin typeface="Roboto"/>
              </a:rPr>
              <a:t> </a:t>
            </a:r>
            <a:r>
              <a:rPr lang="en-ID" sz="2800" b="0" i="0" dirty="0" err="1">
                <a:solidFill>
                  <a:schemeClr val="accent5">
                    <a:lumMod val="50000"/>
                  </a:schemeClr>
                </a:solidFill>
                <a:effectLst/>
                <a:latin typeface="Roboto"/>
              </a:rPr>
              <a:t>terkait</a:t>
            </a:r>
            <a:r>
              <a:rPr lang="en-ID" sz="2800" b="0" i="0" dirty="0">
                <a:solidFill>
                  <a:schemeClr val="accent5">
                    <a:lumMod val="50000"/>
                  </a:schemeClr>
                </a:solidFill>
                <a:effectLst/>
                <a:latin typeface="Roboto"/>
              </a:rPr>
              <a:t> </a:t>
            </a:r>
            <a:r>
              <a:rPr lang="en-ID" sz="2800" b="0" i="0" dirty="0" err="1">
                <a:solidFill>
                  <a:schemeClr val="accent5">
                    <a:lumMod val="50000"/>
                  </a:schemeClr>
                </a:solidFill>
                <a:effectLst/>
                <a:latin typeface="Roboto"/>
              </a:rPr>
              <a:t>komunikasi</a:t>
            </a:r>
            <a:r>
              <a:rPr lang="en-ID" sz="2800" b="0" i="0" dirty="0">
                <a:solidFill>
                  <a:schemeClr val="accent5">
                    <a:lumMod val="50000"/>
                  </a:schemeClr>
                </a:solidFill>
                <a:effectLst/>
                <a:latin typeface="Roboto"/>
              </a:rPr>
              <a:t> </a:t>
            </a:r>
            <a:r>
              <a:rPr lang="en-ID" sz="2800" b="0" i="0" dirty="0" err="1">
                <a:solidFill>
                  <a:schemeClr val="accent5">
                    <a:lumMod val="50000"/>
                  </a:schemeClr>
                </a:solidFill>
                <a:effectLst/>
                <a:latin typeface="Roboto"/>
              </a:rPr>
              <a:t>eksternal</a:t>
            </a:r>
            <a:r>
              <a:rPr lang="en-ID" sz="2800" b="0" i="0" dirty="0">
                <a:solidFill>
                  <a:schemeClr val="accent5">
                    <a:lumMod val="50000"/>
                  </a:schemeClr>
                </a:solidFill>
                <a:effectLst/>
                <a:latin typeface="Roboto"/>
              </a:rPr>
              <a:t> </a:t>
            </a:r>
            <a:r>
              <a:rPr lang="en-ID" sz="2800" b="0" i="0" dirty="0" err="1">
                <a:solidFill>
                  <a:schemeClr val="accent5">
                    <a:lumMod val="50000"/>
                  </a:schemeClr>
                </a:solidFill>
                <a:effectLst/>
                <a:latin typeface="Roboto"/>
              </a:rPr>
              <a:t>dengan</a:t>
            </a:r>
            <a:r>
              <a:rPr lang="en-ID" sz="2800" b="0" i="0" dirty="0">
                <a:solidFill>
                  <a:schemeClr val="accent5">
                    <a:lumMod val="50000"/>
                  </a:schemeClr>
                </a:solidFill>
                <a:effectLst/>
                <a:latin typeface="Roboto"/>
              </a:rPr>
              <a:t> </a:t>
            </a:r>
            <a:r>
              <a:rPr lang="en-ID" sz="2800" b="0" i="0" dirty="0" err="1">
                <a:solidFill>
                  <a:schemeClr val="accent5">
                    <a:lumMod val="50000"/>
                  </a:schemeClr>
                </a:solidFill>
                <a:effectLst/>
                <a:latin typeface="Roboto"/>
              </a:rPr>
              <a:t>kontrakator</a:t>
            </a:r>
            <a:r>
              <a:rPr lang="en-ID" sz="2800" b="0" i="0" dirty="0">
                <a:solidFill>
                  <a:schemeClr val="accent5">
                    <a:lumMod val="50000"/>
                  </a:schemeClr>
                </a:solidFill>
                <a:effectLst/>
                <a:latin typeface="Roboto"/>
              </a:rPr>
              <a:t> </a:t>
            </a:r>
            <a:r>
              <a:rPr lang="en-ID" sz="2800" b="0" i="0" dirty="0" err="1">
                <a:solidFill>
                  <a:schemeClr val="accent5">
                    <a:lumMod val="50000"/>
                  </a:schemeClr>
                </a:solidFill>
                <a:effectLst/>
                <a:latin typeface="Roboto"/>
              </a:rPr>
              <a:t>antara</a:t>
            </a:r>
            <a:r>
              <a:rPr lang="en-ID" sz="2800" b="0" i="0" dirty="0">
                <a:solidFill>
                  <a:schemeClr val="accent5">
                    <a:lumMod val="50000"/>
                  </a:schemeClr>
                </a:solidFill>
                <a:effectLst/>
                <a:latin typeface="Roboto"/>
              </a:rPr>
              <a:t> lain :</a:t>
            </a:r>
          </a:p>
          <a:p>
            <a:pPr marL="534988" indent="-534988" algn="l">
              <a:buFont typeface="+mj-lt"/>
              <a:buAutoNum type="arabicPeriod"/>
            </a:pPr>
            <a:r>
              <a:rPr lang="en-ID" sz="2800" b="0" i="0" dirty="0" err="1">
                <a:solidFill>
                  <a:srgbClr val="0070C0"/>
                </a:solidFill>
                <a:effectLst/>
                <a:latin typeface="Roboto"/>
              </a:rPr>
              <a:t>Sistem</a:t>
            </a:r>
            <a:r>
              <a:rPr lang="en-ID" sz="2800" b="0" i="0" dirty="0">
                <a:solidFill>
                  <a:srgbClr val="0070C0"/>
                </a:solidFill>
                <a:effectLst/>
                <a:latin typeface="Roboto"/>
              </a:rPr>
              <a:t> </a:t>
            </a:r>
            <a:r>
              <a:rPr lang="en-ID" sz="2800" b="0" i="0" dirty="0" err="1">
                <a:solidFill>
                  <a:srgbClr val="0070C0"/>
                </a:solidFill>
                <a:effectLst/>
                <a:latin typeface="Roboto"/>
              </a:rPr>
              <a:t>Manajemen</a:t>
            </a:r>
            <a:r>
              <a:rPr lang="en-ID" sz="2800" b="0" i="0" dirty="0">
                <a:solidFill>
                  <a:srgbClr val="0070C0"/>
                </a:solidFill>
                <a:effectLst/>
                <a:latin typeface="Roboto"/>
              </a:rPr>
              <a:t> K3 </a:t>
            </a:r>
            <a:r>
              <a:rPr lang="en-ID" sz="2800" b="0" i="0" dirty="0" err="1">
                <a:solidFill>
                  <a:srgbClr val="0070C0"/>
                </a:solidFill>
                <a:effectLst/>
                <a:latin typeface="Roboto"/>
              </a:rPr>
              <a:t>kontraktor</a:t>
            </a:r>
            <a:r>
              <a:rPr lang="en-ID" sz="2800" b="0" i="0" dirty="0">
                <a:solidFill>
                  <a:srgbClr val="0070C0"/>
                </a:solidFill>
                <a:effectLst/>
                <a:latin typeface="Roboto"/>
              </a:rPr>
              <a:t> individual.</a:t>
            </a:r>
          </a:p>
          <a:p>
            <a:pPr marL="534988" indent="-534988" algn="l">
              <a:buFont typeface="+mj-lt"/>
              <a:buAutoNum type="arabicPeriod"/>
            </a:pPr>
            <a:r>
              <a:rPr lang="en-ID" sz="2800" b="0" i="0" dirty="0" err="1">
                <a:solidFill>
                  <a:srgbClr val="0070C0"/>
                </a:solidFill>
                <a:effectLst/>
                <a:latin typeface="Roboto"/>
              </a:rPr>
              <a:t>Peraturan</a:t>
            </a:r>
            <a:r>
              <a:rPr lang="en-ID" sz="2800" b="0" i="0" dirty="0">
                <a:solidFill>
                  <a:srgbClr val="0070C0"/>
                </a:solidFill>
                <a:effectLst/>
                <a:latin typeface="Roboto"/>
              </a:rPr>
              <a:t> dan </a:t>
            </a:r>
            <a:r>
              <a:rPr lang="en-ID" sz="2800" b="0" i="0" dirty="0" err="1">
                <a:solidFill>
                  <a:srgbClr val="0070C0"/>
                </a:solidFill>
                <a:effectLst/>
                <a:latin typeface="Roboto"/>
              </a:rPr>
              <a:t>persyaratan</a:t>
            </a:r>
            <a:r>
              <a:rPr lang="en-ID" sz="2800" b="0" i="0" dirty="0">
                <a:solidFill>
                  <a:srgbClr val="0070C0"/>
                </a:solidFill>
                <a:effectLst/>
                <a:latin typeface="Roboto"/>
              </a:rPr>
              <a:t> </a:t>
            </a:r>
            <a:r>
              <a:rPr lang="en-ID" sz="2800" b="0" i="0" dirty="0" err="1">
                <a:solidFill>
                  <a:srgbClr val="0070C0"/>
                </a:solidFill>
                <a:effectLst/>
                <a:latin typeface="Roboto"/>
              </a:rPr>
              <a:t>komunikasi</a:t>
            </a:r>
            <a:r>
              <a:rPr lang="en-ID" sz="2800" b="0" i="0" dirty="0">
                <a:solidFill>
                  <a:srgbClr val="0070C0"/>
                </a:solidFill>
                <a:effectLst/>
                <a:latin typeface="Roboto"/>
              </a:rPr>
              <a:t> </a:t>
            </a:r>
            <a:r>
              <a:rPr lang="en-ID" sz="2800" b="0" i="0" dirty="0" err="1">
                <a:solidFill>
                  <a:srgbClr val="0070C0"/>
                </a:solidFill>
                <a:effectLst/>
                <a:latin typeface="Roboto"/>
              </a:rPr>
              <a:t>kontraktor</a:t>
            </a:r>
            <a:r>
              <a:rPr lang="en-ID" sz="2800" b="0" i="0" dirty="0">
                <a:solidFill>
                  <a:srgbClr val="0070C0"/>
                </a:solidFill>
                <a:effectLst/>
                <a:latin typeface="Roboto"/>
              </a:rPr>
              <a:t>.</a:t>
            </a:r>
          </a:p>
          <a:p>
            <a:pPr marL="534988" indent="-534988" algn="l">
              <a:buFont typeface="+mj-lt"/>
              <a:buAutoNum type="arabicPeriod"/>
            </a:pPr>
            <a:r>
              <a:rPr lang="en-ID" sz="2800" b="0" i="0" dirty="0">
                <a:solidFill>
                  <a:srgbClr val="0070C0"/>
                </a:solidFill>
                <a:effectLst/>
                <a:latin typeface="Roboto"/>
              </a:rPr>
              <a:t>Kinerja K3 </a:t>
            </a:r>
            <a:r>
              <a:rPr lang="en-ID" sz="2800" b="0" i="0" dirty="0" err="1">
                <a:solidFill>
                  <a:srgbClr val="0070C0"/>
                </a:solidFill>
                <a:effectLst/>
                <a:latin typeface="Roboto"/>
              </a:rPr>
              <a:t>kontraktor</a:t>
            </a:r>
            <a:r>
              <a:rPr lang="en-ID" sz="2800" b="0" i="0" dirty="0">
                <a:solidFill>
                  <a:srgbClr val="0070C0"/>
                </a:solidFill>
                <a:effectLst/>
                <a:latin typeface="Roboto"/>
              </a:rPr>
              <a:t>.</a:t>
            </a:r>
          </a:p>
          <a:p>
            <a:pPr marL="534988" indent="-534988" algn="l">
              <a:buFont typeface="+mj-lt"/>
              <a:buAutoNum type="arabicPeriod"/>
            </a:pPr>
            <a:r>
              <a:rPr lang="en-ID" sz="2800" b="0" i="0" dirty="0">
                <a:solidFill>
                  <a:srgbClr val="0070C0"/>
                </a:solidFill>
                <a:effectLst/>
                <a:latin typeface="Roboto"/>
              </a:rPr>
              <a:t>Daftar </a:t>
            </a:r>
            <a:r>
              <a:rPr lang="en-ID" sz="2800" b="0" i="0" dirty="0" err="1">
                <a:solidFill>
                  <a:srgbClr val="0070C0"/>
                </a:solidFill>
                <a:effectLst/>
                <a:latin typeface="Roboto"/>
              </a:rPr>
              <a:t>kontraktor</a:t>
            </a:r>
            <a:r>
              <a:rPr lang="en-ID" sz="2800" b="0" i="0" dirty="0">
                <a:solidFill>
                  <a:srgbClr val="0070C0"/>
                </a:solidFill>
                <a:effectLst/>
                <a:latin typeface="Roboto"/>
              </a:rPr>
              <a:t> lain di </a:t>
            </a:r>
            <a:r>
              <a:rPr lang="en-ID" sz="2800" b="0" i="0" dirty="0" err="1">
                <a:solidFill>
                  <a:srgbClr val="0070C0"/>
                </a:solidFill>
                <a:effectLst/>
                <a:latin typeface="Roboto"/>
              </a:rPr>
              <a:t>tempat</a:t>
            </a:r>
            <a:r>
              <a:rPr lang="en-ID" sz="2800" b="0" i="0" dirty="0">
                <a:solidFill>
                  <a:srgbClr val="0070C0"/>
                </a:solidFill>
                <a:effectLst/>
                <a:latin typeface="Roboto"/>
              </a:rPr>
              <a:t> </a:t>
            </a:r>
            <a:r>
              <a:rPr lang="en-ID" sz="2800" b="0" i="0" dirty="0" err="1">
                <a:solidFill>
                  <a:srgbClr val="0070C0"/>
                </a:solidFill>
                <a:effectLst/>
                <a:latin typeface="Roboto"/>
              </a:rPr>
              <a:t>kerja</a:t>
            </a:r>
            <a:r>
              <a:rPr lang="en-ID" sz="2800" b="0" i="0" dirty="0">
                <a:solidFill>
                  <a:srgbClr val="0070C0"/>
                </a:solidFill>
                <a:effectLst/>
                <a:latin typeface="Roboto"/>
              </a:rPr>
              <a:t>.</a:t>
            </a:r>
          </a:p>
          <a:p>
            <a:pPr marL="534988" indent="-534988" algn="l">
              <a:buFont typeface="+mj-lt"/>
              <a:buAutoNum type="arabicPeriod"/>
            </a:pPr>
            <a:r>
              <a:rPr lang="en-ID" sz="2800" b="0" i="0" dirty="0">
                <a:solidFill>
                  <a:srgbClr val="0070C0"/>
                </a:solidFill>
                <a:effectLst/>
                <a:latin typeface="Roboto"/>
              </a:rPr>
              <a:t>Hasil </a:t>
            </a:r>
            <a:r>
              <a:rPr lang="en-ID" sz="2800" b="0" i="0" u="none" strike="noStrike" dirty="0" err="1">
                <a:solidFill>
                  <a:srgbClr val="0070C0"/>
                </a:solidFill>
                <a:effectLst/>
                <a:latin typeface="Roboto"/>
                <a:hlinkClick r:id="rId2">
                  <a:extLst>
                    <a:ext uri="{A12FA001-AC4F-418D-AE19-62706E023703}">
                      <ahyp:hlinkClr xmlns:ahyp="http://schemas.microsoft.com/office/drawing/2018/hyperlinkcolor" val="tx"/>
                    </a:ext>
                  </a:extLst>
                </a:hlinkClick>
              </a:rPr>
              <a:t>pemeriksaan</a:t>
            </a:r>
            <a:r>
              <a:rPr lang="en-ID" sz="2800" b="0" i="0" u="none" strike="noStrike" dirty="0">
                <a:solidFill>
                  <a:srgbClr val="0070C0"/>
                </a:solidFill>
                <a:effectLst/>
                <a:latin typeface="Roboto"/>
                <a:hlinkClick r:id="rId2">
                  <a:extLst>
                    <a:ext uri="{A12FA001-AC4F-418D-AE19-62706E023703}">
                      <ahyp:hlinkClr xmlns:ahyp="http://schemas.microsoft.com/office/drawing/2018/hyperlinkcolor" val="tx"/>
                    </a:ext>
                  </a:extLst>
                </a:hlinkClick>
              </a:rPr>
              <a:t> dan </a:t>
            </a:r>
            <a:r>
              <a:rPr lang="en-ID" sz="2800" b="0" i="0" u="none" strike="noStrike" dirty="0" err="1">
                <a:solidFill>
                  <a:srgbClr val="0070C0"/>
                </a:solidFill>
                <a:effectLst/>
                <a:latin typeface="Roboto"/>
                <a:hlinkClick r:id="rId2">
                  <a:extLst>
                    <a:ext uri="{A12FA001-AC4F-418D-AE19-62706E023703}">
                      <ahyp:hlinkClr xmlns:ahyp="http://schemas.microsoft.com/office/drawing/2018/hyperlinkcolor" val="tx"/>
                    </a:ext>
                  </a:extLst>
                </a:hlinkClick>
              </a:rPr>
              <a:t>pemantauan</a:t>
            </a:r>
            <a:r>
              <a:rPr lang="en-ID" sz="2800" b="0" i="0" u="none" strike="noStrike" dirty="0">
                <a:solidFill>
                  <a:srgbClr val="0070C0"/>
                </a:solidFill>
                <a:effectLst/>
                <a:latin typeface="Roboto"/>
                <a:hlinkClick r:id="rId2">
                  <a:extLst>
                    <a:ext uri="{A12FA001-AC4F-418D-AE19-62706E023703}">
                      <ahyp:hlinkClr xmlns:ahyp="http://schemas.microsoft.com/office/drawing/2018/hyperlinkcolor" val="tx"/>
                    </a:ext>
                  </a:extLst>
                </a:hlinkClick>
              </a:rPr>
              <a:t> K3</a:t>
            </a:r>
            <a:r>
              <a:rPr lang="en-ID" sz="2800" b="0" i="0" dirty="0">
                <a:solidFill>
                  <a:srgbClr val="0070C0"/>
                </a:solidFill>
                <a:effectLst/>
                <a:latin typeface="Roboto"/>
              </a:rPr>
              <a:t>.</a:t>
            </a:r>
          </a:p>
          <a:p>
            <a:pPr marL="534988" indent="-534988" algn="l">
              <a:buFont typeface="+mj-lt"/>
              <a:buAutoNum type="arabicPeriod"/>
            </a:pPr>
            <a:r>
              <a:rPr lang="en-ID" sz="2800" b="0" i="0" dirty="0" err="1">
                <a:solidFill>
                  <a:srgbClr val="0070C0"/>
                </a:solidFill>
                <a:effectLst/>
                <a:latin typeface="Roboto"/>
              </a:rPr>
              <a:t>Tanggap</a:t>
            </a:r>
            <a:r>
              <a:rPr lang="en-ID" sz="2800" b="0" i="0" dirty="0">
                <a:solidFill>
                  <a:srgbClr val="0070C0"/>
                </a:solidFill>
                <a:effectLst/>
                <a:latin typeface="Roboto"/>
              </a:rPr>
              <a:t> </a:t>
            </a:r>
            <a:r>
              <a:rPr lang="en-ID" sz="2800" b="0" i="0" dirty="0" err="1">
                <a:solidFill>
                  <a:srgbClr val="0070C0"/>
                </a:solidFill>
                <a:effectLst/>
                <a:latin typeface="Roboto"/>
              </a:rPr>
              <a:t>Darurat</a:t>
            </a:r>
            <a:r>
              <a:rPr lang="en-ID" sz="2800" b="0" i="0" dirty="0">
                <a:solidFill>
                  <a:srgbClr val="0070C0"/>
                </a:solidFill>
                <a:effectLst/>
                <a:latin typeface="Roboto"/>
              </a:rPr>
              <a:t>.</a:t>
            </a:r>
          </a:p>
          <a:p>
            <a:pPr marL="534988" indent="-534988" algn="l">
              <a:buFont typeface="+mj-lt"/>
              <a:buAutoNum type="arabicPeriod"/>
            </a:pPr>
            <a:r>
              <a:rPr lang="en-ID" sz="2800" b="0" i="0" dirty="0">
                <a:solidFill>
                  <a:srgbClr val="0070C0"/>
                </a:solidFill>
                <a:effectLst/>
                <a:latin typeface="Roboto"/>
              </a:rPr>
              <a:t>Hasil </a:t>
            </a:r>
            <a:r>
              <a:rPr lang="en-ID" sz="2800" b="0" i="0" u="none" strike="noStrike" dirty="0" err="1">
                <a:solidFill>
                  <a:srgbClr val="0070C0"/>
                </a:solidFill>
                <a:effectLst/>
                <a:latin typeface="Roboto"/>
                <a:hlinkClick r:id="rId3">
                  <a:extLst>
                    <a:ext uri="{A12FA001-AC4F-418D-AE19-62706E023703}">
                      <ahyp:hlinkClr xmlns:ahyp="http://schemas.microsoft.com/office/drawing/2018/hyperlinkcolor" val="tx"/>
                    </a:ext>
                  </a:extLst>
                </a:hlinkClick>
              </a:rPr>
              <a:t>investigasi</a:t>
            </a:r>
            <a:r>
              <a:rPr lang="en-ID" sz="2800" b="0" i="0" u="none" strike="noStrike" dirty="0">
                <a:solidFill>
                  <a:srgbClr val="0070C0"/>
                </a:solidFill>
                <a:effectLst/>
                <a:latin typeface="Roboto"/>
                <a:hlinkClick r:id="rId3">
                  <a:extLst>
                    <a:ext uri="{A12FA001-AC4F-418D-AE19-62706E023703}">
                      <ahyp:hlinkClr xmlns:ahyp="http://schemas.microsoft.com/office/drawing/2018/hyperlinkcolor" val="tx"/>
                    </a:ext>
                  </a:extLst>
                </a:hlinkClick>
              </a:rPr>
              <a:t> </a:t>
            </a:r>
            <a:r>
              <a:rPr lang="en-ID" sz="2800" b="0" i="0" u="none" strike="noStrike" dirty="0" err="1">
                <a:solidFill>
                  <a:srgbClr val="0070C0"/>
                </a:solidFill>
                <a:effectLst/>
                <a:latin typeface="Roboto"/>
                <a:hlinkClick r:id="rId3">
                  <a:extLst>
                    <a:ext uri="{A12FA001-AC4F-418D-AE19-62706E023703}">
                      <ahyp:hlinkClr xmlns:ahyp="http://schemas.microsoft.com/office/drawing/2018/hyperlinkcolor" val="tx"/>
                    </a:ext>
                  </a:extLst>
                </a:hlinkClick>
              </a:rPr>
              <a:t>kecelakaan</a:t>
            </a:r>
            <a:r>
              <a:rPr lang="en-ID" sz="2800" b="0" i="0" dirty="0">
                <a:solidFill>
                  <a:srgbClr val="0070C0"/>
                </a:solidFill>
                <a:effectLst/>
                <a:latin typeface="Roboto"/>
              </a:rPr>
              <a:t>, </a:t>
            </a:r>
            <a:r>
              <a:rPr lang="en-ID" sz="2800" b="0" i="0" dirty="0" err="1">
                <a:solidFill>
                  <a:srgbClr val="0070C0"/>
                </a:solidFill>
                <a:effectLst/>
                <a:latin typeface="Roboto"/>
              </a:rPr>
              <a:t>ketidaksesuaian</a:t>
            </a:r>
            <a:r>
              <a:rPr lang="en-ID" sz="2800" b="0" i="0" dirty="0">
                <a:solidFill>
                  <a:srgbClr val="0070C0"/>
                </a:solidFill>
                <a:effectLst/>
                <a:latin typeface="Roboto"/>
              </a:rPr>
              <a:t> dan </a:t>
            </a:r>
            <a:r>
              <a:rPr lang="en-ID" sz="2800" b="0" i="0" dirty="0" err="1">
                <a:solidFill>
                  <a:srgbClr val="0070C0"/>
                </a:solidFill>
                <a:effectLst/>
                <a:latin typeface="Roboto"/>
              </a:rPr>
              <a:t>tindakan</a:t>
            </a:r>
            <a:r>
              <a:rPr lang="en-ID" sz="2800" b="0" i="0" dirty="0">
                <a:solidFill>
                  <a:srgbClr val="0070C0"/>
                </a:solidFill>
                <a:effectLst/>
                <a:latin typeface="Roboto"/>
              </a:rPr>
              <a:t> </a:t>
            </a:r>
            <a:r>
              <a:rPr lang="en-ID" sz="2800" b="0" i="0" dirty="0" err="1">
                <a:solidFill>
                  <a:srgbClr val="0070C0"/>
                </a:solidFill>
                <a:effectLst/>
                <a:latin typeface="Roboto"/>
              </a:rPr>
              <a:t>perbaikan</a:t>
            </a:r>
            <a:r>
              <a:rPr lang="en-ID" sz="2800" b="0" i="0" dirty="0">
                <a:solidFill>
                  <a:srgbClr val="0070C0"/>
                </a:solidFill>
                <a:effectLst/>
                <a:latin typeface="Roboto"/>
              </a:rPr>
              <a:t> dan </a:t>
            </a:r>
            <a:r>
              <a:rPr lang="en-ID" sz="2800" b="0" i="0" dirty="0" err="1">
                <a:solidFill>
                  <a:srgbClr val="0070C0"/>
                </a:solidFill>
                <a:effectLst/>
                <a:latin typeface="Roboto"/>
              </a:rPr>
              <a:t>tindakan</a:t>
            </a:r>
            <a:r>
              <a:rPr lang="en-ID" sz="2800" b="0" i="0" dirty="0">
                <a:solidFill>
                  <a:srgbClr val="0070C0"/>
                </a:solidFill>
                <a:effectLst/>
                <a:latin typeface="Roboto"/>
              </a:rPr>
              <a:t> </a:t>
            </a:r>
            <a:r>
              <a:rPr lang="en-ID" sz="2800" b="0" i="0" dirty="0" err="1">
                <a:solidFill>
                  <a:srgbClr val="0070C0"/>
                </a:solidFill>
                <a:effectLst/>
                <a:latin typeface="Roboto"/>
              </a:rPr>
              <a:t>pencegahan</a:t>
            </a:r>
            <a:r>
              <a:rPr lang="en-ID" sz="2800" b="0" i="0" dirty="0">
                <a:solidFill>
                  <a:srgbClr val="0070C0"/>
                </a:solidFill>
                <a:effectLst/>
                <a:latin typeface="Roboto"/>
              </a:rPr>
              <a:t>.</a:t>
            </a:r>
          </a:p>
          <a:p>
            <a:pPr marL="534988" indent="-534988" algn="l">
              <a:buFont typeface="+mj-lt"/>
              <a:buAutoNum type="arabicPeriod"/>
            </a:pPr>
            <a:r>
              <a:rPr lang="en-ID" sz="2800" b="0" i="0" dirty="0" err="1">
                <a:solidFill>
                  <a:srgbClr val="0070C0"/>
                </a:solidFill>
                <a:effectLst/>
                <a:latin typeface="Roboto"/>
              </a:rPr>
              <a:t>Persyaratan</a:t>
            </a:r>
            <a:r>
              <a:rPr lang="en-ID" sz="2800" b="0" i="0" dirty="0">
                <a:solidFill>
                  <a:srgbClr val="0070C0"/>
                </a:solidFill>
                <a:effectLst/>
                <a:latin typeface="Roboto"/>
              </a:rPr>
              <a:t> </a:t>
            </a:r>
            <a:r>
              <a:rPr lang="en-ID" sz="2800" b="0" i="0" dirty="0" err="1">
                <a:solidFill>
                  <a:srgbClr val="0070C0"/>
                </a:solidFill>
                <a:effectLst/>
                <a:latin typeface="Roboto"/>
              </a:rPr>
              <a:t>komunikasi</a:t>
            </a:r>
            <a:r>
              <a:rPr lang="en-ID" sz="2800" b="0" i="0" dirty="0">
                <a:solidFill>
                  <a:srgbClr val="0070C0"/>
                </a:solidFill>
                <a:effectLst/>
                <a:latin typeface="Roboto"/>
              </a:rPr>
              <a:t> </a:t>
            </a:r>
            <a:r>
              <a:rPr lang="en-ID" sz="2800" b="0" i="0" dirty="0" err="1">
                <a:solidFill>
                  <a:srgbClr val="0070C0"/>
                </a:solidFill>
                <a:effectLst/>
                <a:latin typeface="Roboto"/>
              </a:rPr>
              <a:t>harian</a:t>
            </a:r>
            <a:r>
              <a:rPr lang="en-ID" sz="2800" b="0" i="0" dirty="0">
                <a:solidFill>
                  <a:srgbClr val="0070C0"/>
                </a:solidFill>
                <a:effectLst/>
                <a:latin typeface="Roboto"/>
              </a:rPr>
              <a:t>, </a:t>
            </a:r>
            <a:r>
              <a:rPr lang="en-ID" sz="2800" b="0" i="0" dirty="0" err="1">
                <a:solidFill>
                  <a:srgbClr val="0070C0"/>
                </a:solidFill>
                <a:effectLst/>
                <a:latin typeface="Roboto"/>
              </a:rPr>
              <a:t>dsb</a:t>
            </a:r>
            <a:r>
              <a:rPr lang="en-ID" sz="2800" b="0" i="0" dirty="0">
                <a:solidFill>
                  <a:srgbClr val="0070C0"/>
                </a:solidFill>
                <a:effectLst/>
                <a:latin typeface="Roboto"/>
              </a:rPr>
              <a:t>.</a:t>
            </a:r>
          </a:p>
        </p:txBody>
      </p:sp>
    </p:spTree>
    <p:extLst>
      <p:ext uri="{BB962C8B-B14F-4D97-AF65-F5344CB8AC3E}">
        <p14:creationId xmlns:p14="http://schemas.microsoft.com/office/powerpoint/2010/main" val="3320859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3B95CC-D497-47A9-B7A7-29A78402336D}"/>
              </a:ext>
            </a:extLst>
          </p:cNvPr>
          <p:cNvSpPr txBox="1"/>
          <p:nvPr/>
        </p:nvSpPr>
        <p:spPr>
          <a:xfrm>
            <a:off x="665018" y="1214965"/>
            <a:ext cx="10686473" cy="3539430"/>
          </a:xfrm>
          <a:prstGeom prst="rect">
            <a:avLst/>
          </a:prstGeom>
          <a:noFill/>
        </p:spPr>
        <p:txBody>
          <a:bodyPr wrap="square">
            <a:spAutoFit/>
          </a:bodyPr>
          <a:lstStyle/>
          <a:p>
            <a:pPr algn="l"/>
            <a:r>
              <a:rPr lang="en-ID" sz="2800" b="0" i="0" dirty="0" err="1">
                <a:effectLst/>
                <a:latin typeface="Roboto"/>
              </a:rPr>
              <a:t>Informasi-informasi</a:t>
            </a:r>
            <a:r>
              <a:rPr lang="en-ID" sz="2800" b="0" i="0" dirty="0">
                <a:effectLst/>
                <a:latin typeface="Roboto"/>
              </a:rPr>
              <a:t> </a:t>
            </a:r>
            <a:r>
              <a:rPr lang="en-ID" sz="2800" b="0" i="0" dirty="0" err="1">
                <a:effectLst/>
                <a:latin typeface="Roboto"/>
              </a:rPr>
              <a:t>terkait</a:t>
            </a:r>
            <a:r>
              <a:rPr lang="en-ID" sz="2800" b="0" i="0" dirty="0">
                <a:effectLst/>
                <a:latin typeface="Roboto"/>
              </a:rPr>
              <a:t> </a:t>
            </a:r>
            <a:r>
              <a:rPr lang="en-ID" sz="2800" b="0" i="0" dirty="0" err="1">
                <a:effectLst/>
                <a:latin typeface="Roboto"/>
              </a:rPr>
              <a:t>komunikasi</a:t>
            </a:r>
            <a:r>
              <a:rPr lang="en-ID" sz="2800" b="0" i="0" dirty="0">
                <a:effectLst/>
                <a:latin typeface="Roboto"/>
              </a:rPr>
              <a:t> </a:t>
            </a:r>
            <a:r>
              <a:rPr lang="en-ID" sz="2800" b="0" i="0" dirty="0" err="1">
                <a:effectLst/>
                <a:latin typeface="Roboto"/>
              </a:rPr>
              <a:t>eksternal</a:t>
            </a:r>
            <a:r>
              <a:rPr lang="en-ID" sz="2800" b="0" i="0" dirty="0">
                <a:effectLst/>
                <a:latin typeface="Roboto"/>
              </a:rPr>
              <a:t> </a:t>
            </a:r>
            <a:r>
              <a:rPr lang="en-ID" sz="2800" b="0" i="0" dirty="0" err="1">
                <a:effectLst/>
                <a:latin typeface="Roboto"/>
              </a:rPr>
              <a:t>dengan</a:t>
            </a:r>
            <a:r>
              <a:rPr lang="en-ID" sz="2800" b="0" i="0" dirty="0">
                <a:effectLst/>
                <a:latin typeface="Roboto"/>
              </a:rPr>
              <a:t> </a:t>
            </a:r>
            <a:r>
              <a:rPr lang="en-ID" sz="2800" b="0" i="0" dirty="0" err="1">
                <a:effectLst/>
                <a:latin typeface="Roboto"/>
              </a:rPr>
              <a:t>pengunjung</a:t>
            </a:r>
            <a:r>
              <a:rPr lang="en-ID" sz="2800" b="0" i="0" dirty="0">
                <a:effectLst/>
                <a:latin typeface="Roboto"/>
              </a:rPr>
              <a:t>/</a:t>
            </a:r>
            <a:r>
              <a:rPr lang="en-ID" sz="2800" b="0" i="0" dirty="0" err="1">
                <a:effectLst/>
                <a:latin typeface="Roboto"/>
              </a:rPr>
              <a:t>tamu</a:t>
            </a:r>
            <a:r>
              <a:rPr lang="en-ID" sz="2800" b="0" i="0" dirty="0">
                <a:effectLst/>
                <a:latin typeface="Roboto"/>
              </a:rPr>
              <a:t> </a:t>
            </a:r>
            <a:r>
              <a:rPr lang="en-ID" sz="2800" b="0" i="0" dirty="0" err="1">
                <a:effectLst/>
                <a:latin typeface="Roboto"/>
              </a:rPr>
              <a:t>antara</a:t>
            </a:r>
            <a:r>
              <a:rPr lang="en-ID" sz="2800" b="0" i="0" dirty="0">
                <a:effectLst/>
                <a:latin typeface="Roboto"/>
              </a:rPr>
              <a:t> lain :</a:t>
            </a:r>
          </a:p>
          <a:p>
            <a:pPr algn="l"/>
            <a:endParaRPr lang="en-ID" sz="2800" b="0" i="0" dirty="0">
              <a:effectLst/>
              <a:latin typeface="Roboto"/>
            </a:endParaRPr>
          </a:p>
          <a:p>
            <a:pPr marL="628650" indent="-628650" algn="l">
              <a:buFont typeface="+mj-lt"/>
              <a:buAutoNum type="arabicPeriod"/>
            </a:pPr>
            <a:r>
              <a:rPr lang="en-ID" sz="2800" b="0" i="0" u="none" strike="noStrike" dirty="0" err="1">
                <a:solidFill>
                  <a:srgbClr val="00B0F0"/>
                </a:solidFill>
                <a:effectLst/>
                <a:latin typeface="Roboto"/>
                <a:hlinkClick r:id="rId2">
                  <a:extLst>
                    <a:ext uri="{A12FA001-AC4F-418D-AE19-62706E023703}">
                      <ahyp:hlinkClr xmlns:ahyp="http://schemas.microsoft.com/office/drawing/2018/hyperlinkcolor" val="tx"/>
                    </a:ext>
                  </a:extLst>
                </a:hlinkClick>
              </a:rPr>
              <a:t>Persyaratan-persyaratan</a:t>
            </a:r>
            <a:r>
              <a:rPr lang="en-ID" sz="2800" b="0" i="0" u="none" strike="noStrike" dirty="0">
                <a:solidFill>
                  <a:srgbClr val="00B0F0"/>
                </a:solidFill>
                <a:effectLst/>
                <a:latin typeface="Roboto"/>
                <a:hlinkClick r:id="rId2">
                  <a:extLst>
                    <a:ext uri="{A12FA001-AC4F-418D-AE19-62706E023703}">
                      <ahyp:hlinkClr xmlns:ahyp="http://schemas.microsoft.com/office/drawing/2018/hyperlinkcolor" val="tx"/>
                    </a:ext>
                  </a:extLst>
                </a:hlinkClick>
              </a:rPr>
              <a:t> K3</a:t>
            </a:r>
            <a:r>
              <a:rPr lang="en-ID" sz="2800" b="0" i="0" dirty="0">
                <a:solidFill>
                  <a:srgbClr val="00B0F0"/>
                </a:solidFill>
                <a:effectLst/>
                <a:latin typeface="Roboto"/>
              </a:rPr>
              <a:t> </a:t>
            </a:r>
            <a:r>
              <a:rPr lang="en-ID" sz="2800" b="0" i="0" dirty="0" err="1">
                <a:solidFill>
                  <a:srgbClr val="00B0F0"/>
                </a:solidFill>
                <a:effectLst/>
                <a:latin typeface="Roboto"/>
              </a:rPr>
              <a:t>untuk</a:t>
            </a:r>
            <a:r>
              <a:rPr lang="en-ID" sz="2800" b="0" i="0" dirty="0">
                <a:solidFill>
                  <a:srgbClr val="00B0F0"/>
                </a:solidFill>
                <a:effectLst/>
                <a:latin typeface="Roboto"/>
              </a:rPr>
              <a:t> </a:t>
            </a:r>
            <a:r>
              <a:rPr lang="en-ID" sz="2800" b="0" i="0" dirty="0" err="1">
                <a:solidFill>
                  <a:srgbClr val="00B0F0"/>
                </a:solidFill>
                <a:effectLst/>
                <a:latin typeface="Roboto"/>
              </a:rPr>
              <a:t>tamu</a:t>
            </a:r>
            <a:r>
              <a:rPr lang="en-ID" sz="2800" b="0" i="0" dirty="0">
                <a:solidFill>
                  <a:srgbClr val="00B0F0"/>
                </a:solidFill>
                <a:effectLst/>
                <a:latin typeface="Roboto"/>
              </a:rPr>
              <a:t>.</a:t>
            </a:r>
          </a:p>
          <a:p>
            <a:pPr marL="628650" indent="-628650" algn="l">
              <a:buFont typeface="+mj-lt"/>
              <a:buAutoNum type="arabicPeriod"/>
            </a:pPr>
            <a:r>
              <a:rPr lang="en-ID" sz="2800" b="0" i="0" dirty="0" err="1">
                <a:solidFill>
                  <a:srgbClr val="00B0F0"/>
                </a:solidFill>
                <a:effectLst/>
                <a:latin typeface="Roboto"/>
              </a:rPr>
              <a:t>Prosedur</a:t>
            </a:r>
            <a:r>
              <a:rPr lang="en-ID" sz="2800" b="0" i="0" dirty="0">
                <a:solidFill>
                  <a:srgbClr val="00B0F0"/>
                </a:solidFill>
                <a:effectLst/>
                <a:latin typeface="Roboto"/>
              </a:rPr>
              <a:t> </a:t>
            </a:r>
            <a:r>
              <a:rPr lang="en-ID" sz="2800" b="0" i="0" dirty="0" err="1">
                <a:solidFill>
                  <a:srgbClr val="00B0F0"/>
                </a:solidFill>
                <a:effectLst/>
                <a:latin typeface="Roboto"/>
              </a:rPr>
              <a:t>evakuasi</a:t>
            </a:r>
            <a:r>
              <a:rPr lang="en-ID" sz="2800" b="0" i="0" dirty="0">
                <a:solidFill>
                  <a:srgbClr val="00B0F0"/>
                </a:solidFill>
                <a:effectLst/>
                <a:latin typeface="Roboto"/>
              </a:rPr>
              <a:t> </a:t>
            </a:r>
            <a:r>
              <a:rPr lang="en-ID" sz="2800" b="0" i="0" dirty="0" err="1">
                <a:solidFill>
                  <a:srgbClr val="00B0F0"/>
                </a:solidFill>
                <a:effectLst/>
                <a:latin typeface="Roboto"/>
              </a:rPr>
              <a:t>darurat</a:t>
            </a:r>
            <a:r>
              <a:rPr lang="en-ID" sz="2800" b="0" i="0" dirty="0">
                <a:solidFill>
                  <a:srgbClr val="00B0F0"/>
                </a:solidFill>
                <a:effectLst/>
                <a:latin typeface="Roboto"/>
              </a:rPr>
              <a:t>.</a:t>
            </a:r>
          </a:p>
          <a:p>
            <a:pPr marL="628650" indent="-628650" algn="l">
              <a:buFont typeface="+mj-lt"/>
              <a:buAutoNum type="arabicPeriod"/>
            </a:pPr>
            <a:r>
              <a:rPr lang="en-ID" sz="2800" b="0" i="0" dirty="0" err="1">
                <a:solidFill>
                  <a:srgbClr val="00B0F0"/>
                </a:solidFill>
                <a:effectLst/>
                <a:latin typeface="Roboto"/>
              </a:rPr>
              <a:t>Aturan</a:t>
            </a:r>
            <a:r>
              <a:rPr lang="en-ID" sz="2800" b="0" i="0" dirty="0">
                <a:solidFill>
                  <a:srgbClr val="00B0F0"/>
                </a:solidFill>
                <a:effectLst/>
                <a:latin typeface="Roboto"/>
              </a:rPr>
              <a:t> </a:t>
            </a:r>
            <a:r>
              <a:rPr lang="en-ID" sz="2800" b="0" i="0" dirty="0" err="1">
                <a:solidFill>
                  <a:srgbClr val="00B0F0"/>
                </a:solidFill>
                <a:effectLst/>
                <a:latin typeface="Roboto"/>
              </a:rPr>
              <a:t>lalu</a:t>
            </a:r>
            <a:r>
              <a:rPr lang="en-ID" sz="2800" b="0" i="0" dirty="0">
                <a:solidFill>
                  <a:srgbClr val="00B0F0"/>
                </a:solidFill>
                <a:effectLst/>
                <a:latin typeface="Roboto"/>
              </a:rPr>
              <a:t> </a:t>
            </a:r>
            <a:r>
              <a:rPr lang="en-ID" sz="2800" b="0" i="0" dirty="0" err="1">
                <a:solidFill>
                  <a:srgbClr val="00B0F0"/>
                </a:solidFill>
                <a:effectLst/>
                <a:latin typeface="Roboto"/>
              </a:rPr>
              <a:t>lintas</a:t>
            </a:r>
            <a:r>
              <a:rPr lang="en-ID" sz="2800" b="0" i="0" dirty="0">
                <a:solidFill>
                  <a:srgbClr val="00B0F0"/>
                </a:solidFill>
                <a:effectLst/>
                <a:latin typeface="Roboto"/>
              </a:rPr>
              <a:t> di </a:t>
            </a:r>
            <a:r>
              <a:rPr lang="en-ID" sz="2800" b="0" i="0" dirty="0" err="1">
                <a:solidFill>
                  <a:srgbClr val="00B0F0"/>
                </a:solidFill>
                <a:effectLst/>
                <a:latin typeface="Roboto"/>
              </a:rPr>
              <a:t>tempat</a:t>
            </a:r>
            <a:r>
              <a:rPr lang="en-ID" sz="2800" b="0" i="0" dirty="0">
                <a:solidFill>
                  <a:srgbClr val="00B0F0"/>
                </a:solidFill>
                <a:effectLst/>
                <a:latin typeface="Roboto"/>
              </a:rPr>
              <a:t> </a:t>
            </a:r>
            <a:r>
              <a:rPr lang="en-ID" sz="2800" b="0" i="0" dirty="0" err="1">
                <a:solidFill>
                  <a:srgbClr val="00B0F0"/>
                </a:solidFill>
                <a:effectLst/>
                <a:latin typeface="Roboto"/>
              </a:rPr>
              <a:t>kerja</a:t>
            </a:r>
            <a:r>
              <a:rPr lang="en-ID" sz="2800" b="0" i="0" dirty="0">
                <a:solidFill>
                  <a:srgbClr val="00B0F0"/>
                </a:solidFill>
                <a:effectLst/>
                <a:latin typeface="Roboto"/>
              </a:rPr>
              <a:t>.</a:t>
            </a:r>
          </a:p>
          <a:p>
            <a:pPr marL="628650" indent="-628650" algn="l">
              <a:buFont typeface="+mj-lt"/>
              <a:buAutoNum type="arabicPeriod"/>
            </a:pPr>
            <a:r>
              <a:rPr lang="en-ID" sz="2800" b="0" i="0" dirty="0" err="1">
                <a:solidFill>
                  <a:srgbClr val="00B0F0"/>
                </a:solidFill>
                <a:effectLst/>
                <a:latin typeface="Roboto"/>
              </a:rPr>
              <a:t>Aturan</a:t>
            </a:r>
            <a:r>
              <a:rPr lang="en-ID" sz="2800" b="0" i="0" dirty="0">
                <a:solidFill>
                  <a:srgbClr val="00B0F0"/>
                </a:solidFill>
                <a:effectLst/>
                <a:latin typeface="Roboto"/>
              </a:rPr>
              <a:t> </a:t>
            </a:r>
            <a:r>
              <a:rPr lang="en-ID" sz="2800" b="0" i="0" dirty="0" err="1">
                <a:solidFill>
                  <a:srgbClr val="00B0F0"/>
                </a:solidFill>
                <a:effectLst/>
                <a:latin typeface="Roboto"/>
              </a:rPr>
              <a:t>akses</a:t>
            </a:r>
            <a:r>
              <a:rPr lang="en-ID" sz="2800" b="0" i="0" dirty="0">
                <a:solidFill>
                  <a:srgbClr val="00B0F0"/>
                </a:solidFill>
                <a:effectLst/>
                <a:latin typeface="Roboto"/>
              </a:rPr>
              <a:t> </a:t>
            </a:r>
            <a:r>
              <a:rPr lang="en-ID" sz="2800" b="0" i="0" dirty="0" err="1">
                <a:solidFill>
                  <a:srgbClr val="00B0F0"/>
                </a:solidFill>
                <a:effectLst/>
                <a:latin typeface="Roboto"/>
              </a:rPr>
              <a:t>tempat</a:t>
            </a:r>
            <a:r>
              <a:rPr lang="en-ID" sz="2800" b="0" i="0" dirty="0">
                <a:solidFill>
                  <a:srgbClr val="00B0F0"/>
                </a:solidFill>
                <a:effectLst/>
                <a:latin typeface="Roboto"/>
              </a:rPr>
              <a:t> </a:t>
            </a:r>
            <a:r>
              <a:rPr lang="en-ID" sz="2800" b="0" i="0" dirty="0" err="1">
                <a:solidFill>
                  <a:srgbClr val="00B0F0"/>
                </a:solidFill>
                <a:effectLst/>
                <a:latin typeface="Roboto"/>
              </a:rPr>
              <a:t>kerja</a:t>
            </a:r>
            <a:r>
              <a:rPr lang="en-ID" sz="2800" b="0" i="0" dirty="0">
                <a:solidFill>
                  <a:srgbClr val="00B0F0"/>
                </a:solidFill>
                <a:effectLst/>
                <a:latin typeface="Roboto"/>
              </a:rPr>
              <a:t> dan </a:t>
            </a:r>
            <a:r>
              <a:rPr lang="en-ID" sz="2800" b="0" i="0" dirty="0" err="1">
                <a:solidFill>
                  <a:srgbClr val="00B0F0"/>
                </a:solidFill>
                <a:effectLst/>
                <a:latin typeface="Roboto"/>
              </a:rPr>
              <a:t>pengawalan</a:t>
            </a:r>
            <a:r>
              <a:rPr lang="en-ID" sz="2800" b="0" i="0" dirty="0">
                <a:solidFill>
                  <a:srgbClr val="00B0F0"/>
                </a:solidFill>
                <a:effectLst/>
                <a:latin typeface="Roboto"/>
              </a:rPr>
              <a:t>.</a:t>
            </a:r>
          </a:p>
          <a:p>
            <a:pPr marL="628650" indent="-628650" algn="l">
              <a:buFont typeface="+mj-lt"/>
              <a:buAutoNum type="arabicPeriod"/>
            </a:pPr>
            <a:r>
              <a:rPr lang="en-ID" sz="2800" b="0" i="0" u="none" strike="noStrike" dirty="0">
                <a:solidFill>
                  <a:srgbClr val="00B0F0"/>
                </a:solidFill>
                <a:effectLst/>
                <a:latin typeface="Roboto"/>
                <a:hlinkClick r:id="rId3">
                  <a:extLst>
                    <a:ext uri="{A12FA001-AC4F-418D-AE19-62706E023703}">
                      <ahyp:hlinkClr xmlns:ahyp="http://schemas.microsoft.com/office/drawing/2018/hyperlinkcolor" val="tx"/>
                    </a:ext>
                  </a:extLst>
                </a:hlinkClick>
              </a:rPr>
              <a:t>APD (Alat </a:t>
            </a:r>
            <a:r>
              <a:rPr lang="en-ID" sz="2800" b="0" i="0" u="none" strike="noStrike" dirty="0" err="1">
                <a:solidFill>
                  <a:srgbClr val="00B0F0"/>
                </a:solidFill>
                <a:effectLst/>
                <a:latin typeface="Roboto"/>
                <a:hlinkClick r:id="rId3">
                  <a:extLst>
                    <a:ext uri="{A12FA001-AC4F-418D-AE19-62706E023703}">
                      <ahyp:hlinkClr xmlns:ahyp="http://schemas.microsoft.com/office/drawing/2018/hyperlinkcolor" val="tx"/>
                    </a:ext>
                  </a:extLst>
                </a:hlinkClick>
              </a:rPr>
              <a:t>Pelindung</a:t>
            </a:r>
            <a:r>
              <a:rPr lang="en-ID" sz="2800" b="0" i="0" u="none" strike="noStrike" dirty="0">
                <a:solidFill>
                  <a:srgbClr val="00B0F0"/>
                </a:solidFill>
                <a:effectLst/>
                <a:latin typeface="Roboto"/>
                <a:hlinkClick r:id="rId3">
                  <a:extLst>
                    <a:ext uri="{A12FA001-AC4F-418D-AE19-62706E023703}">
                      <ahyp:hlinkClr xmlns:ahyp="http://schemas.microsoft.com/office/drawing/2018/hyperlinkcolor" val="tx"/>
                    </a:ext>
                  </a:extLst>
                </a:hlinkClick>
              </a:rPr>
              <a:t> </a:t>
            </a:r>
            <a:r>
              <a:rPr lang="en-ID" sz="2800" b="0" i="0" u="none" strike="noStrike" dirty="0" err="1">
                <a:solidFill>
                  <a:srgbClr val="00B0F0"/>
                </a:solidFill>
                <a:effectLst/>
                <a:latin typeface="Roboto"/>
                <a:hlinkClick r:id="rId3">
                  <a:extLst>
                    <a:ext uri="{A12FA001-AC4F-418D-AE19-62706E023703}">
                      <ahyp:hlinkClr xmlns:ahyp="http://schemas.microsoft.com/office/drawing/2018/hyperlinkcolor" val="tx"/>
                    </a:ext>
                  </a:extLst>
                </a:hlinkClick>
              </a:rPr>
              <a:t>Diri</a:t>
            </a:r>
            <a:r>
              <a:rPr lang="en-ID" sz="2800" b="0" i="0" u="none" strike="noStrike" dirty="0">
                <a:solidFill>
                  <a:srgbClr val="00B0F0"/>
                </a:solidFill>
                <a:effectLst/>
                <a:latin typeface="Roboto"/>
                <a:hlinkClick r:id="rId3">
                  <a:extLst>
                    <a:ext uri="{A12FA001-AC4F-418D-AE19-62706E023703}">
                      <ahyp:hlinkClr xmlns:ahyp="http://schemas.microsoft.com/office/drawing/2018/hyperlinkcolor" val="tx"/>
                    </a:ext>
                  </a:extLst>
                </a:hlinkClick>
              </a:rPr>
              <a:t>)</a:t>
            </a:r>
            <a:r>
              <a:rPr lang="en-ID" sz="2800" b="0" i="0" dirty="0">
                <a:solidFill>
                  <a:srgbClr val="00B0F0"/>
                </a:solidFill>
                <a:effectLst/>
                <a:latin typeface="Roboto"/>
              </a:rPr>
              <a:t> yang </a:t>
            </a:r>
            <a:r>
              <a:rPr lang="en-ID" sz="2800" b="0" i="0" dirty="0" err="1">
                <a:solidFill>
                  <a:srgbClr val="00B0F0"/>
                </a:solidFill>
                <a:effectLst/>
                <a:latin typeface="Roboto"/>
              </a:rPr>
              <a:t>digunakan</a:t>
            </a:r>
            <a:r>
              <a:rPr lang="en-ID" sz="2800" b="0" i="0" dirty="0">
                <a:solidFill>
                  <a:srgbClr val="00B0F0"/>
                </a:solidFill>
                <a:effectLst/>
                <a:latin typeface="Roboto"/>
              </a:rPr>
              <a:t> di </a:t>
            </a:r>
            <a:r>
              <a:rPr lang="en-ID" sz="2800" b="0" i="0" u="none" strike="noStrike" dirty="0" err="1">
                <a:solidFill>
                  <a:srgbClr val="00B0F0"/>
                </a:solidFill>
                <a:effectLst/>
                <a:latin typeface="Roboto"/>
                <a:hlinkClick r:id="rId4">
                  <a:extLst>
                    <a:ext uri="{A12FA001-AC4F-418D-AE19-62706E023703}">
                      <ahyp:hlinkClr xmlns:ahyp="http://schemas.microsoft.com/office/drawing/2018/hyperlinkcolor" val="tx"/>
                    </a:ext>
                  </a:extLst>
                </a:hlinkClick>
              </a:rPr>
              <a:t>tempat</a:t>
            </a:r>
            <a:r>
              <a:rPr lang="en-ID" sz="2800" b="0" i="0" u="none" strike="noStrike" dirty="0">
                <a:solidFill>
                  <a:srgbClr val="00B0F0"/>
                </a:solidFill>
                <a:effectLst/>
                <a:latin typeface="Roboto"/>
                <a:hlinkClick r:id="rId4">
                  <a:extLst>
                    <a:ext uri="{A12FA001-AC4F-418D-AE19-62706E023703}">
                      <ahyp:hlinkClr xmlns:ahyp="http://schemas.microsoft.com/office/drawing/2018/hyperlinkcolor" val="tx"/>
                    </a:ext>
                  </a:extLst>
                </a:hlinkClick>
              </a:rPr>
              <a:t> </a:t>
            </a:r>
            <a:r>
              <a:rPr lang="en-ID" sz="2800" b="0" i="0" u="none" strike="noStrike" dirty="0" err="1">
                <a:solidFill>
                  <a:srgbClr val="00B0F0"/>
                </a:solidFill>
                <a:effectLst/>
                <a:latin typeface="Roboto"/>
                <a:hlinkClick r:id="rId4">
                  <a:extLst>
                    <a:ext uri="{A12FA001-AC4F-418D-AE19-62706E023703}">
                      <ahyp:hlinkClr xmlns:ahyp="http://schemas.microsoft.com/office/drawing/2018/hyperlinkcolor" val="tx"/>
                    </a:ext>
                  </a:extLst>
                </a:hlinkClick>
              </a:rPr>
              <a:t>kerja</a:t>
            </a:r>
            <a:r>
              <a:rPr lang="en-ID" sz="2800" b="0" i="0" dirty="0">
                <a:solidFill>
                  <a:srgbClr val="00B0F0"/>
                </a:solidFill>
                <a:effectLst/>
                <a:latin typeface="Roboto"/>
              </a:rPr>
              <a:t>.</a:t>
            </a:r>
          </a:p>
        </p:txBody>
      </p:sp>
    </p:spTree>
    <p:extLst>
      <p:ext uri="{BB962C8B-B14F-4D97-AF65-F5344CB8AC3E}">
        <p14:creationId xmlns:p14="http://schemas.microsoft.com/office/powerpoint/2010/main" val="2089903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7CEA-5361-4F44-9864-B5F5A4DEE2FF}"/>
              </a:ext>
            </a:extLst>
          </p:cNvPr>
          <p:cNvSpPr>
            <a:spLocks noGrp="1"/>
          </p:cNvSpPr>
          <p:nvPr>
            <p:ph type="title"/>
          </p:nvPr>
        </p:nvSpPr>
        <p:spPr>
          <a:xfrm>
            <a:off x="424872" y="277091"/>
            <a:ext cx="10206182" cy="1320800"/>
          </a:xfrm>
        </p:spPr>
        <p:txBody>
          <a:bodyPr>
            <a:normAutofit fontScale="90000"/>
          </a:bodyPr>
          <a:lstStyle/>
          <a:p>
            <a:pPr marL="720725" indent="-720725"/>
            <a:r>
              <a:rPr lang="en-ID" dirty="0">
                <a:solidFill>
                  <a:schemeClr val="accent6">
                    <a:lumMod val="50000"/>
                  </a:schemeClr>
                </a:solidFill>
              </a:rPr>
              <a:t>(2) 	</a:t>
            </a:r>
            <a:r>
              <a:rPr lang="en-ID" dirty="0" err="1">
                <a:solidFill>
                  <a:schemeClr val="accent6">
                    <a:lumMod val="50000"/>
                  </a:schemeClr>
                </a:solidFill>
              </a:rPr>
              <a:t>Prosedur</a:t>
            </a:r>
            <a:r>
              <a:rPr lang="en-ID" dirty="0">
                <a:solidFill>
                  <a:schemeClr val="accent6">
                    <a:lumMod val="50000"/>
                  </a:schemeClr>
                </a:solidFill>
              </a:rPr>
              <a:t> </a:t>
            </a:r>
            <a:r>
              <a:rPr lang="en-ID" dirty="0" err="1">
                <a:solidFill>
                  <a:schemeClr val="accent6">
                    <a:lumMod val="50000"/>
                  </a:schemeClr>
                </a:solidFill>
              </a:rPr>
              <a:t>pelaporan</a:t>
            </a:r>
            <a:r>
              <a:rPr lang="en-ID" dirty="0">
                <a:solidFill>
                  <a:schemeClr val="accent6">
                    <a:lumMod val="50000"/>
                  </a:schemeClr>
                </a:solidFill>
              </a:rPr>
              <a:t> </a:t>
            </a:r>
            <a:r>
              <a:rPr lang="en-ID" dirty="0" err="1">
                <a:solidFill>
                  <a:schemeClr val="accent6">
                    <a:lumMod val="50000"/>
                  </a:schemeClr>
                </a:solidFill>
              </a:rPr>
              <a:t>sebagaimana</a:t>
            </a:r>
            <a:r>
              <a:rPr lang="en-ID" dirty="0">
                <a:solidFill>
                  <a:schemeClr val="accent6">
                    <a:lumMod val="50000"/>
                  </a:schemeClr>
                </a:solidFill>
              </a:rPr>
              <a:t> </a:t>
            </a:r>
            <a:r>
              <a:rPr lang="en-ID" dirty="0" err="1">
                <a:solidFill>
                  <a:schemeClr val="accent6">
                    <a:lumMod val="50000"/>
                  </a:schemeClr>
                </a:solidFill>
              </a:rPr>
              <a:t>dimaksud</a:t>
            </a:r>
            <a:r>
              <a:rPr lang="en-ID" dirty="0">
                <a:solidFill>
                  <a:schemeClr val="accent6">
                    <a:lumMod val="50000"/>
                  </a:schemeClr>
                </a:solidFill>
              </a:rPr>
              <a:t> </a:t>
            </a:r>
            <a:r>
              <a:rPr lang="en-ID" dirty="0" err="1">
                <a:solidFill>
                  <a:schemeClr val="accent6">
                    <a:lumMod val="50000"/>
                  </a:schemeClr>
                </a:solidFill>
              </a:rPr>
              <a:t>dalam</a:t>
            </a:r>
            <a:r>
              <a:rPr lang="en-ID" dirty="0">
                <a:solidFill>
                  <a:schemeClr val="accent6">
                    <a:lumMod val="50000"/>
                  </a:schemeClr>
                </a:solidFill>
              </a:rPr>
              <a:t> </a:t>
            </a:r>
            <a:r>
              <a:rPr lang="en-ID" dirty="0" err="1">
                <a:solidFill>
                  <a:schemeClr val="accent6">
                    <a:lumMod val="50000"/>
                  </a:schemeClr>
                </a:solidFill>
              </a:rPr>
              <a:t>Pasal</a:t>
            </a:r>
            <a:r>
              <a:rPr lang="en-ID" dirty="0">
                <a:solidFill>
                  <a:schemeClr val="accent6">
                    <a:lumMod val="50000"/>
                  </a:schemeClr>
                </a:solidFill>
              </a:rPr>
              <a:t> 12 </a:t>
            </a:r>
            <a:r>
              <a:rPr lang="en-ID" dirty="0" err="1">
                <a:solidFill>
                  <a:schemeClr val="accent6">
                    <a:lumMod val="50000"/>
                  </a:schemeClr>
                </a:solidFill>
              </a:rPr>
              <a:t>ayat</a:t>
            </a:r>
            <a:r>
              <a:rPr lang="en-ID" dirty="0">
                <a:solidFill>
                  <a:schemeClr val="accent6">
                    <a:lumMod val="50000"/>
                  </a:schemeClr>
                </a:solidFill>
              </a:rPr>
              <a:t> (1) </a:t>
            </a:r>
            <a:r>
              <a:rPr lang="en-ID" dirty="0" err="1">
                <a:solidFill>
                  <a:schemeClr val="accent6">
                    <a:lumMod val="50000"/>
                  </a:schemeClr>
                </a:solidFill>
              </a:rPr>
              <a:t>huruf</a:t>
            </a:r>
            <a:r>
              <a:rPr lang="en-ID" dirty="0">
                <a:solidFill>
                  <a:schemeClr val="accent6">
                    <a:lumMod val="50000"/>
                  </a:schemeClr>
                </a:solidFill>
              </a:rPr>
              <a:t> e </a:t>
            </a:r>
            <a:r>
              <a:rPr lang="en-ID" dirty="0"/>
              <a:t>(</a:t>
            </a:r>
            <a:r>
              <a:rPr lang="en-ID" dirty="0" err="1">
                <a:solidFill>
                  <a:srgbClr val="FF0000"/>
                </a:solidFill>
              </a:rPr>
              <a:t>membuat</a:t>
            </a:r>
            <a:r>
              <a:rPr lang="en-ID" dirty="0">
                <a:solidFill>
                  <a:srgbClr val="FF0000"/>
                </a:solidFill>
              </a:rPr>
              <a:t> </a:t>
            </a:r>
            <a:r>
              <a:rPr lang="en-ID" dirty="0" err="1">
                <a:solidFill>
                  <a:srgbClr val="FF0000"/>
                </a:solidFill>
              </a:rPr>
              <a:t>prosedur</a:t>
            </a:r>
            <a:r>
              <a:rPr lang="en-ID" dirty="0">
                <a:solidFill>
                  <a:srgbClr val="FF0000"/>
                </a:solidFill>
              </a:rPr>
              <a:t> </a:t>
            </a:r>
            <a:r>
              <a:rPr lang="en-ID" dirty="0" err="1">
                <a:solidFill>
                  <a:srgbClr val="FF0000"/>
                </a:solidFill>
              </a:rPr>
              <a:t>pelaporan</a:t>
            </a:r>
            <a:r>
              <a:rPr lang="en-ID" dirty="0">
                <a:solidFill>
                  <a:srgbClr val="FF0000"/>
                </a:solidFill>
              </a:rPr>
              <a:t>) </a:t>
            </a:r>
            <a:r>
              <a:rPr lang="en-ID" dirty="0" err="1">
                <a:solidFill>
                  <a:schemeClr val="accent6">
                    <a:lumMod val="50000"/>
                  </a:schemeClr>
                </a:solidFill>
              </a:rPr>
              <a:t>terdiri</a:t>
            </a:r>
            <a:r>
              <a:rPr lang="en-ID" dirty="0">
                <a:solidFill>
                  <a:schemeClr val="accent6">
                    <a:lumMod val="50000"/>
                  </a:schemeClr>
                </a:solidFill>
              </a:rPr>
              <a:t> </a:t>
            </a:r>
            <a:r>
              <a:rPr lang="en-ID" dirty="0" err="1">
                <a:solidFill>
                  <a:schemeClr val="accent6">
                    <a:lumMod val="50000"/>
                  </a:schemeClr>
                </a:solidFill>
              </a:rPr>
              <a:t>atas</a:t>
            </a:r>
            <a:r>
              <a:rPr lang="en-ID" dirty="0">
                <a:solidFill>
                  <a:schemeClr val="accent6">
                    <a:lumMod val="50000"/>
                  </a:schemeClr>
                </a:solidFill>
              </a:rPr>
              <a:t> </a:t>
            </a:r>
            <a:r>
              <a:rPr lang="en-ID" dirty="0" err="1">
                <a:solidFill>
                  <a:schemeClr val="accent6">
                    <a:lumMod val="50000"/>
                  </a:schemeClr>
                </a:solidFill>
              </a:rPr>
              <a:t>pelaporan</a:t>
            </a:r>
            <a:r>
              <a:rPr lang="en-ID" dirty="0">
                <a:solidFill>
                  <a:schemeClr val="accent6">
                    <a:lumMod val="50000"/>
                  </a:schemeClr>
                </a:solidFill>
              </a:rPr>
              <a:t>: </a:t>
            </a:r>
            <a:br>
              <a:rPr lang="en-ID" dirty="0">
                <a:solidFill>
                  <a:schemeClr val="accent6">
                    <a:lumMod val="50000"/>
                  </a:schemeClr>
                </a:solidFill>
              </a:rPr>
            </a:br>
            <a:endParaRPr lang="en-ID" dirty="0"/>
          </a:p>
        </p:txBody>
      </p:sp>
      <p:sp>
        <p:nvSpPr>
          <p:cNvPr id="6" name="TextBox 5">
            <a:extLst>
              <a:ext uri="{FF2B5EF4-FFF2-40B4-BE49-F238E27FC236}">
                <a16:creationId xmlns:a16="http://schemas.microsoft.com/office/drawing/2014/main" id="{34943815-C334-4221-9AD5-862E55BC67B1}"/>
              </a:ext>
            </a:extLst>
          </p:cNvPr>
          <p:cNvSpPr txBox="1"/>
          <p:nvPr/>
        </p:nvSpPr>
        <p:spPr>
          <a:xfrm>
            <a:off x="1145309" y="1874728"/>
            <a:ext cx="10206182" cy="3108543"/>
          </a:xfrm>
          <a:prstGeom prst="rect">
            <a:avLst/>
          </a:prstGeom>
          <a:noFill/>
        </p:spPr>
        <p:txBody>
          <a:bodyPr wrap="square">
            <a:spAutoFit/>
          </a:bodyPr>
          <a:lstStyle/>
          <a:p>
            <a:pPr marL="360363" indent="-360363"/>
            <a:r>
              <a:rPr lang="en-ID" sz="2800" dirty="0">
                <a:solidFill>
                  <a:srgbClr val="002060"/>
                </a:solidFill>
              </a:rPr>
              <a:t>a.	</a:t>
            </a:r>
            <a:r>
              <a:rPr lang="en-ID" sz="2800" dirty="0" err="1">
                <a:solidFill>
                  <a:srgbClr val="002060"/>
                </a:solidFill>
              </a:rPr>
              <a:t>Terjadinya</a:t>
            </a:r>
            <a:r>
              <a:rPr lang="en-ID" sz="2800" dirty="0">
                <a:solidFill>
                  <a:srgbClr val="002060"/>
                </a:solidFill>
              </a:rPr>
              <a:t> </a:t>
            </a:r>
            <a:r>
              <a:rPr lang="en-ID" sz="2800" dirty="0" err="1">
                <a:solidFill>
                  <a:srgbClr val="002060"/>
                </a:solidFill>
              </a:rPr>
              <a:t>kecelakaan</a:t>
            </a:r>
            <a:r>
              <a:rPr lang="en-ID" sz="2800" dirty="0">
                <a:solidFill>
                  <a:srgbClr val="002060"/>
                </a:solidFill>
              </a:rPr>
              <a:t> di </a:t>
            </a:r>
            <a:r>
              <a:rPr lang="en-ID" sz="2800" dirty="0" err="1">
                <a:solidFill>
                  <a:srgbClr val="002060"/>
                </a:solidFill>
              </a:rPr>
              <a:t>tempat</a:t>
            </a:r>
            <a:r>
              <a:rPr lang="en-ID" sz="2800" dirty="0">
                <a:solidFill>
                  <a:srgbClr val="002060"/>
                </a:solidFill>
              </a:rPr>
              <a:t> </a:t>
            </a:r>
            <a:r>
              <a:rPr lang="en-ID" sz="2800" dirty="0" err="1">
                <a:solidFill>
                  <a:srgbClr val="002060"/>
                </a:solidFill>
              </a:rPr>
              <a:t>kerja</a:t>
            </a:r>
            <a:r>
              <a:rPr lang="en-ID" sz="2800" dirty="0">
                <a:solidFill>
                  <a:srgbClr val="002060"/>
                </a:solidFill>
              </a:rPr>
              <a:t>; </a:t>
            </a:r>
          </a:p>
          <a:p>
            <a:pPr marL="360363" indent="-360363"/>
            <a:r>
              <a:rPr lang="en-ID" sz="2800" dirty="0">
                <a:solidFill>
                  <a:srgbClr val="002060"/>
                </a:solidFill>
              </a:rPr>
              <a:t>b.	</a:t>
            </a:r>
            <a:r>
              <a:rPr lang="en-ID" sz="2800" dirty="0" err="1">
                <a:solidFill>
                  <a:srgbClr val="002060"/>
                </a:solidFill>
              </a:rPr>
              <a:t>Ketidaksesuaian</a:t>
            </a:r>
            <a:r>
              <a:rPr lang="en-ID" sz="2800" dirty="0">
                <a:solidFill>
                  <a:srgbClr val="002060"/>
                </a:solidFill>
              </a:rPr>
              <a:t> </a:t>
            </a:r>
            <a:r>
              <a:rPr lang="en-ID" sz="2800" dirty="0" err="1">
                <a:solidFill>
                  <a:srgbClr val="002060"/>
                </a:solidFill>
              </a:rPr>
              <a:t>terhadap</a:t>
            </a:r>
            <a:r>
              <a:rPr lang="en-ID" sz="2800" dirty="0">
                <a:solidFill>
                  <a:srgbClr val="002060"/>
                </a:solidFill>
              </a:rPr>
              <a:t> </a:t>
            </a:r>
            <a:r>
              <a:rPr lang="en-ID" sz="2800" dirty="0" err="1">
                <a:solidFill>
                  <a:srgbClr val="002060"/>
                </a:solidFill>
              </a:rPr>
              <a:t>peraturan</a:t>
            </a:r>
            <a:r>
              <a:rPr lang="en-ID" sz="2800" dirty="0">
                <a:solidFill>
                  <a:srgbClr val="002060"/>
                </a:solidFill>
              </a:rPr>
              <a:t> </a:t>
            </a:r>
            <a:r>
              <a:rPr lang="en-ID" sz="2800" dirty="0" err="1">
                <a:solidFill>
                  <a:srgbClr val="002060"/>
                </a:solidFill>
              </a:rPr>
              <a:t>perundang-undangan</a:t>
            </a:r>
            <a:r>
              <a:rPr lang="en-ID" sz="2800" dirty="0">
                <a:solidFill>
                  <a:srgbClr val="002060"/>
                </a:solidFill>
              </a:rPr>
              <a:t> dan/</a:t>
            </a:r>
            <a:r>
              <a:rPr lang="en-ID" sz="2800" dirty="0" err="1">
                <a:solidFill>
                  <a:srgbClr val="002060"/>
                </a:solidFill>
              </a:rPr>
              <a:t>atau</a:t>
            </a:r>
            <a:r>
              <a:rPr lang="en-ID" sz="2800" dirty="0">
                <a:solidFill>
                  <a:srgbClr val="002060"/>
                </a:solidFill>
              </a:rPr>
              <a:t> </a:t>
            </a:r>
            <a:r>
              <a:rPr lang="en-ID" sz="2800" dirty="0" err="1">
                <a:solidFill>
                  <a:srgbClr val="002060"/>
                </a:solidFill>
              </a:rPr>
              <a:t>standar</a:t>
            </a:r>
            <a:r>
              <a:rPr lang="en-ID" sz="2800" dirty="0">
                <a:solidFill>
                  <a:srgbClr val="002060"/>
                </a:solidFill>
              </a:rPr>
              <a:t>; </a:t>
            </a:r>
          </a:p>
          <a:p>
            <a:pPr marL="360363" indent="-360363"/>
            <a:r>
              <a:rPr lang="en-ID" sz="2800" dirty="0">
                <a:solidFill>
                  <a:srgbClr val="002060"/>
                </a:solidFill>
              </a:rPr>
              <a:t>c.	Kinerja K3; </a:t>
            </a:r>
          </a:p>
          <a:p>
            <a:pPr marL="360363" indent="-360363"/>
            <a:r>
              <a:rPr lang="en-ID" sz="2800" dirty="0">
                <a:solidFill>
                  <a:srgbClr val="002060"/>
                </a:solidFill>
              </a:rPr>
              <a:t>d.	</a:t>
            </a:r>
            <a:r>
              <a:rPr lang="en-ID" sz="2800" dirty="0" err="1">
                <a:solidFill>
                  <a:srgbClr val="002060"/>
                </a:solidFill>
              </a:rPr>
              <a:t>Identifikasi</a:t>
            </a:r>
            <a:r>
              <a:rPr lang="en-ID" sz="2800" dirty="0">
                <a:solidFill>
                  <a:srgbClr val="002060"/>
                </a:solidFill>
              </a:rPr>
              <a:t> </a:t>
            </a:r>
            <a:r>
              <a:rPr lang="en-ID" sz="2800" dirty="0" err="1">
                <a:solidFill>
                  <a:srgbClr val="002060"/>
                </a:solidFill>
              </a:rPr>
              <a:t>sumber</a:t>
            </a:r>
            <a:r>
              <a:rPr lang="en-ID" sz="2800" dirty="0">
                <a:solidFill>
                  <a:srgbClr val="002060"/>
                </a:solidFill>
              </a:rPr>
              <a:t> </a:t>
            </a:r>
            <a:r>
              <a:rPr lang="en-ID" sz="2800" dirty="0" err="1">
                <a:solidFill>
                  <a:srgbClr val="002060"/>
                </a:solidFill>
              </a:rPr>
              <a:t>bahaya</a:t>
            </a:r>
            <a:r>
              <a:rPr lang="en-ID" sz="2800" dirty="0">
                <a:solidFill>
                  <a:srgbClr val="002060"/>
                </a:solidFill>
              </a:rPr>
              <a:t>; </a:t>
            </a:r>
          </a:p>
          <a:p>
            <a:pPr marL="360363" indent="-360363"/>
            <a:r>
              <a:rPr lang="en-ID" sz="2800" dirty="0">
                <a:solidFill>
                  <a:srgbClr val="002060"/>
                </a:solidFill>
              </a:rPr>
              <a:t>e.	Yang </a:t>
            </a:r>
            <a:r>
              <a:rPr lang="en-ID" sz="2800" dirty="0" err="1">
                <a:solidFill>
                  <a:srgbClr val="002060"/>
                </a:solidFill>
              </a:rPr>
              <a:t>diwajibkan</a:t>
            </a:r>
            <a:r>
              <a:rPr lang="en-ID" sz="2800" dirty="0">
                <a:solidFill>
                  <a:srgbClr val="002060"/>
                </a:solidFill>
              </a:rPr>
              <a:t> </a:t>
            </a:r>
            <a:r>
              <a:rPr lang="en-ID" sz="2800" dirty="0" err="1">
                <a:solidFill>
                  <a:srgbClr val="002060"/>
                </a:solidFill>
              </a:rPr>
              <a:t>berdasarkan</a:t>
            </a:r>
            <a:r>
              <a:rPr lang="en-ID" sz="2800" dirty="0">
                <a:solidFill>
                  <a:srgbClr val="002060"/>
                </a:solidFill>
              </a:rPr>
              <a:t> </a:t>
            </a:r>
            <a:r>
              <a:rPr lang="en-ID" sz="2800" dirty="0" err="1">
                <a:solidFill>
                  <a:srgbClr val="002060"/>
                </a:solidFill>
              </a:rPr>
              <a:t>ketentuan</a:t>
            </a:r>
            <a:r>
              <a:rPr lang="en-ID" sz="2800" dirty="0">
                <a:solidFill>
                  <a:srgbClr val="002060"/>
                </a:solidFill>
              </a:rPr>
              <a:t> </a:t>
            </a:r>
            <a:r>
              <a:rPr lang="en-ID" sz="2800" dirty="0" err="1">
                <a:solidFill>
                  <a:srgbClr val="002060"/>
                </a:solidFill>
              </a:rPr>
              <a:t>peraturan</a:t>
            </a:r>
            <a:r>
              <a:rPr lang="en-ID" sz="2800" dirty="0">
                <a:solidFill>
                  <a:srgbClr val="002060"/>
                </a:solidFill>
              </a:rPr>
              <a:t> </a:t>
            </a:r>
            <a:r>
              <a:rPr lang="en-ID" sz="2800" dirty="0" err="1">
                <a:solidFill>
                  <a:srgbClr val="002060"/>
                </a:solidFill>
              </a:rPr>
              <a:t>perundang-undangan</a:t>
            </a:r>
            <a:endParaRPr lang="en-ID" sz="2800" dirty="0">
              <a:solidFill>
                <a:srgbClr val="002060"/>
              </a:solidFill>
            </a:endParaRPr>
          </a:p>
        </p:txBody>
      </p:sp>
    </p:spTree>
    <p:extLst>
      <p:ext uri="{BB962C8B-B14F-4D97-AF65-F5344CB8AC3E}">
        <p14:creationId xmlns:p14="http://schemas.microsoft.com/office/powerpoint/2010/main" val="2981191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F70865-326B-47A0-88C8-5F02CCFFA57C}"/>
              </a:ext>
            </a:extLst>
          </p:cNvPr>
          <p:cNvSpPr txBox="1"/>
          <p:nvPr/>
        </p:nvSpPr>
        <p:spPr>
          <a:xfrm>
            <a:off x="307108" y="115562"/>
            <a:ext cx="10203873" cy="1384995"/>
          </a:xfrm>
          <a:prstGeom prst="rect">
            <a:avLst/>
          </a:prstGeom>
          <a:noFill/>
        </p:spPr>
        <p:txBody>
          <a:bodyPr wrap="square">
            <a:spAutoFit/>
          </a:bodyPr>
          <a:lstStyle/>
          <a:p>
            <a:pPr marL="720725" indent="-720725"/>
            <a:r>
              <a:rPr lang="en-ID" sz="2800" dirty="0"/>
              <a:t>(3) 	</a:t>
            </a:r>
            <a:r>
              <a:rPr lang="en-ID" sz="2800" dirty="0" err="1"/>
              <a:t>Pendokumentasian</a:t>
            </a:r>
            <a:r>
              <a:rPr lang="en-ID" sz="2800" dirty="0"/>
              <a:t> </a:t>
            </a:r>
            <a:r>
              <a:rPr lang="en-ID" sz="2800" dirty="0" err="1"/>
              <a:t>sebagaimana</a:t>
            </a:r>
            <a:r>
              <a:rPr lang="en-ID" sz="2800" dirty="0"/>
              <a:t> </a:t>
            </a:r>
            <a:r>
              <a:rPr lang="en-ID" sz="2800" dirty="0" err="1"/>
              <a:t>dimaksud</a:t>
            </a:r>
            <a:r>
              <a:rPr lang="en-ID" sz="2800" dirty="0"/>
              <a:t> </a:t>
            </a:r>
            <a:r>
              <a:rPr lang="en-ID" sz="2800" dirty="0" err="1"/>
              <a:t>dalam</a:t>
            </a:r>
            <a:r>
              <a:rPr lang="en-ID" sz="2800" dirty="0"/>
              <a:t> </a:t>
            </a:r>
            <a:r>
              <a:rPr lang="en-ID" sz="2800" dirty="0" err="1"/>
              <a:t>Pasal</a:t>
            </a:r>
            <a:r>
              <a:rPr lang="en-ID" sz="2800" dirty="0"/>
              <a:t> 12 </a:t>
            </a:r>
            <a:r>
              <a:rPr lang="en-ID" sz="2800" dirty="0" err="1"/>
              <a:t>ayat</a:t>
            </a:r>
            <a:r>
              <a:rPr lang="en-ID" sz="2800" dirty="0"/>
              <a:t> (1) </a:t>
            </a:r>
            <a:r>
              <a:rPr lang="en-ID" sz="2800" dirty="0" err="1"/>
              <a:t>huruf</a:t>
            </a:r>
            <a:r>
              <a:rPr lang="en-ID" sz="2800" dirty="0"/>
              <a:t> f </a:t>
            </a:r>
            <a:r>
              <a:rPr lang="en-ID" sz="2800" dirty="0">
                <a:solidFill>
                  <a:schemeClr val="accent5"/>
                </a:solidFill>
              </a:rPr>
              <a:t>(</a:t>
            </a:r>
            <a:r>
              <a:rPr lang="en-ID" sz="2800" dirty="0" err="1">
                <a:solidFill>
                  <a:schemeClr val="accent5"/>
                </a:solidFill>
              </a:rPr>
              <a:t>mendokumentasikan</a:t>
            </a:r>
            <a:r>
              <a:rPr lang="en-ID" sz="2800" dirty="0">
                <a:solidFill>
                  <a:schemeClr val="accent5"/>
                </a:solidFill>
              </a:rPr>
              <a:t> </a:t>
            </a:r>
            <a:r>
              <a:rPr lang="en-ID" sz="2800" dirty="0" err="1">
                <a:solidFill>
                  <a:schemeClr val="accent5"/>
                </a:solidFill>
              </a:rPr>
              <a:t>seluruh</a:t>
            </a:r>
            <a:r>
              <a:rPr lang="en-ID" sz="2800" dirty="0">
                <a:solidFill>
                  <a:schemeClr val="accent5"/>
                </a:solidFill>
              </a:rPr>
              <a:t> </a:t>
            </a:r>
            <a:r>
              <a:rPr lang="en-ID" sz="2800" dirty="0" err="1">
                <a:solidFill>
                  <a:schemeClr val="accent5"/>
                </a:solidFill>
              </a:rPr>
              <a:t>kegiatan</a:t>
            </a:r>
            <a:r>
              <a:rPr lang="en-ID" sz="2800" dirty="0">
                <a:solidFill>
                  <a:schemeClr val="accent5"/>
                </a:solidFill>
              </a:rPr>
              <a:t>) </a:t>
            </a:r>
            <a:r>
              <a:rPr lang="en-ID" sz="2800" dirty="0"/>
              <a:t>paling </a:t>
            </a:r>
            <a:r>
              <a:rPr lang="en-ID" sz="2800" dirty="0" err="1"/>
              <a:t>sedikit</a:t>
            </a:r>
            <a:r>
              <a:rPr lang="en-ID" sz="2800" dirty="0"/>
              <a:t> </a:t>
            </a:r>
            <a:r>
              <a:rPr lang="en-ID" sz="2800" dirty="0" err="1"/>
              <a:t>dilakukan</a:t>
            </a:r>
            <a:r>
              <a:rPr lang="en-ID" sz="2800" dirty="0"/>
              <a:t> </a:t>
            </a:r>
            <a:r>
              <a:rPr lang="en-ID" sz="2800" dirty="0" err="1"/>
              <a:t>terhadap</a:t>
            </a:r>
            <a:r>
              <a:rPr lang="en-ID" sz="2800" dirty="0"/>
              <a:t> :</a:t>
            </a:r>
          </a:p>
        </p:txBody>
      </p:sp>
      <p:sp>
        <p:nvSpPr>
          <p:cNvPr id="7" name="TextBox 6">
            <a:extLst>
              <a:ext uri="{FF2B5EF4-FFF2-40B4-BE49-F238E27FC236}">
                <a16:creationId xmlns:a16="http://schemas.microsoft.com/office/drawing/2014/main" id="{2E2A992F-0437-415D-AAAD-A9684F1E961D}"/>
              </a:ext>
            </a:extLst>
          </p:cNvPr>
          <p:cNvSpPr txBox="1"/>
          <p:nvPr/>
        </p:nvSpPr>
        <p:spPr>
          <a:xfrm>
            <a:off x="1076036" y="1500557"/>
            <a:ext cx="10875818" cy="5262979"/>
          </a:xfrm>
          <a:prstGeom prst="rect">
            <a:avLst/>
          </a:prstGeom>
          <a:noFill/>
        </p:spPr>
        <p:txBody>
          <a:bodyPr wrap="square">
            <a:spAutoFit/>
          </a:bodyPr>
          <a:lstStyle/>
          <a:p>
            <a:pPr marL="360363" indent="-360363"/>
            <a:r>
              <a:rPr lang="en-ID" sz="2800" dirty="0">
                <a:solidFill>
                  <a:srgbClr val="0070C0"/>
                </a:solidFill>
              </a:rPr>
              <a:t>a.</a:t>
            </a:r>
            <a:r>
              <a:rPr lang="en-ID" sz="2000" dirty="0">
                <a:solidFill>
                  <a:srgbClr val="0070C0"/>
                </a:solidFill>
              </a:rPr>
              <a:t>	</a:t>
            </a:r>
            <a:r>
              <a:rPr lang="en-ID" sz="2800" dirty="0" err="1">
                <a:solidFill>
                  <a:srgbClr val="0070C0"/>
                </a:solidFill>
              </a:rPr>
              <a:t>peraturan</a:t>
            </a:r>
            <a:r>
              <a:rPr lang="en-ID" sz="2800" dirty="0">
                <a:solidFill>
                  <a:srgbClr val="0070C0"/>
                </a:solidFill>
              </a:rPr>
              <a:t> </a:t>
            </a:r>
            <a:r>
              <a:rPr lang="en-ID" sz="2800" dirty="0" err="1">
                <a:solidFill>
                  <a:srgbClr val="0070C0"/>
                </a:solidFill>
              </a:rPr>
              <a:t>perundang-undangan</a:t>
            </a:r>
            <a:r>
              <a:rPr lang="en-ID" sz="2800" dirty="0">
                <a:solidFill>
                  <a:srgbClr val="0070C0"/>
                </a:solidFill>
              </a:rPr>
              <a:t> di </a:t>
            </a:r>
            <a:r>
              <a:rPr lang="en-ID" sz="2800" dirty="0" err="1">
                <a:solidFill>
                  <a:srgbClr val="0070C0"/>
                </a:solidFill>
              </a:rPr>
              <a:t>bidang</a:t>
            </a:r>
            <a:r>
              <a:rPr lang="en-ID" sz="2800" dirty="0">
                <a:solidFill>
                  <a:srgbClr val="0070C0"/>
                </a:solidFill>
              </a:rPr>
              <a:t> K3 dan </a:t>
            </a:r>
            <a:r>
              <a:rPr lang="en-ID" sz="2800" dirty="0" err="1">
                <a:solidFill>
                  <a:srgbClr val="0070C0"/>
                </a:solidFill>
              </a:rPr>
              <a:t>standar</a:t>
            </a:r>
            <a:r>
              <a:rPr lang="en-ID" sz="2800" dirty="0">
                <a:solidFill>
                  <a:srgbClr val="0070C0"/>
                </a:solidFill>
              </a:rPr>
              <a:t> di </a:t>
            </a:r>
            <a:r>
              <a:rPr lang="en-ID" sz="2800" dirty="0" err="1">
                <a:solidFill>
                  <a:srgbClr val="0070C0"/>
                </a:solidFill>
              </a:rPr>
              <a:t>bidang</a:t>
            </a:r>
            <a:r>
              <a:rPr lang="en-ID" sz="2800" dirty="0">
                <a:solidFill>
                  <a:srgbClr val="0070C0"/>
                </a:solidFill>
              </a:rPr>
              <a:t> K3; </a:t>
            </a:r>
          </a:p>
          <a:p>
            <a:pPr marL="360363" indent="-360363"/>
            <a:r>
              <a:rPr lang="en-ID" sz="2800" dirty="0">
                <a:solidFill>
                  <a:srgbClr val="0070C0"/>
                </a:solidFill>
              </a:rPr>
              <a:t>b.	</a:t>
            </a:r>
            <a:r>
              <a:rPr lang="en-ID" sz="2800" dirty="0" err="1">
                <a:solidFill>
                  <a:srgbClr val="0070C0"/>
                </a:solidFill>
              </a:rPr>
              <a:t>indikator</a:t>
            </a:r>
            <a:r>
              <a:rPr lang="en-ID" sz="2800" dirty="0">
                <a:solidFill>
                  <a:srgbClr val="0070C0"/>
                </a:solidFill>
              </a:rPr>
              <a:t> </a:t>
            </a:r>
            <a:r>
              <a:rPr lang="en-ID" sz="2800" dirty="0" err="1">
                <a:solidFill>
                  <a:srgbClr val="0070C0"/>
                </a:solidFill>
              </a:rPr>
              <a:t>kinerja</a:t>
            </a:r>
            <a:r>
              <a:rPr lang="en-ID" sz="2800" dirty="0">
                <a:solidFill>
                  <a:srgbClr val="0070C0"/>
                </a:solidFill>
              </a:rPr>
              <a:t> K3; </a:t>
            </a:r>
          </a:p>
          <a:p>
            <a:pPr marL="360363" indent="-360363"/>
            <a:r>
              <a:rPr lang="en-ID" sz="2800" dirty="0">
                <a:solidFill>
                  <a:srgbClr val="0070C0"/>
                </a:solidFill>
              </a:rPr>
              <a:t>c.	</a:t>
            </a:r>
            <a:r>
              <a:rPr lang="en-ID" sz="2800" dirty="0" err="1">
                <a:solidFill>
                  <a:schemeClr val="accent5"/>
                </a:solidFill>
              </a:rPr>
              <a:t>izin</a:t>
            </a:r>
            <a:r>
              <a:rPr lang="en-ID" sz="2800" dirty="0">
                <a:solidFill>
                  <a:schemeClr val="accent5"/>
                </a:solidFill>
              </a:rPr>
              <a:t> </a:t>
            </a:r>
            <a:r>
              <a:rPr lang="en-ID" sz="2800" dirty="0" err="1">
                <a:solidFill>
                  <a:schemeClr val="accent5"/>
                </a:solidFill>
              </a:rPr>
              <a:t>kerja</a:t>
            </a:r>
            <a:r>
              <a:rPr lang="en-ID" sz="2800" dirty="0">
                <a:solidFill>
                  <a:schemeClr val="accent5"/>
                </a:solidFill>
              </a:rPr>
              <a:t>; </a:t>
            </a:r>
          </a:p>
          <a:p>
            <a:pPr marL="360363" indent="-360363"/>
            <a:r>
              <a:rPr lang="en-ID" sz="2800" dirty="0">
                <a:solidFill>
                  <a:srgbClr val="0070C0"/>
                </a:solidFill>
              </a:rPr>
              <a:t>d.	</a:t>
            </a:r>
            <a:r>
              <a:rPr lang="en-ID" sz="2800" dirty="0" err="1">
                <a:solidFill>
                  <a:srgbClr val="0070C0"/>
                </a:solidFill>
              </a:rPr>
              <a:t>hasil</a:t>
            </a:r>
            <a:r>
              <a:rPr lang="en-ID" sz="2800" dirty="0">
                <a:solidFill>
                  <a:srgbClr val="0070C0"/>
                </a:solidFill>
              </a:rPr>
              <a:t> </a:t>
            </a:r>
            <a:r>
              <a:rPr lang="en-ID" sz="2800" dirty="0" err="1">
                <a:solidFill>
                  <a:srgbClr val="0070C0"/>
                </a:solidFill>
              </a:rPr>
              <a:t>identifikasi</a:t>
            </a:r>
            <a:r>
              <a:rPr lang="en-ID" sz="2800" dirty="0">
                <a:solidFill>
                  <a:srgbClr val="0070C0"/>
                </a:solidFill>
              </a:rPr>
              <a:t>, </a:t>
            </a:r>
            <a:r>
              <a:rPr lang="en-ID" sz="2800" dirty="0" err="1">
                <a:solidFill>
                  <a:srgbClr val="0070C0"/>
                </a:solidFill>
              </a:rPr>
              <a:t>penilaian</a:t>
            </a:r>
            <a:r>
              <a:rPr lang="en-ID" sz="2800" dirty="0">
                <a:solidFill>
                  <a:srgbClr val="0070C0"/>
                </a:solidFill>
              </a:rPr>
              <a:t>, dan </a:t>
            </a:r>
            <a:r>
              <a:rPr lang="en-ID" sz="2800" dirty="0" err="1">
                <a:solidFill>
                  <a:srgbClr val="0070C0"/>
                </a:solidFill>
              </a:rPr>
              <a:t>pengendalian</a:t>
            </a:r>
            <a:r>
              <a:rPr lang="en-ID" sz="2800" dirty="0">
                <a:solidFill>
                  <a:srgbClr val="0070C0"/>
                </a:solidFill>
              </a:rPr>
              <a:t> </a:t>
            </a:r>
            <a:r>
              <a:rPr lang="en-ID" sz="2800" dirty="0" err="1">
                <a:solidFill>
                  <a:srgbClr val="0070C0"/>
                </a:solidFill>
              </a:rPr>
              <a:t>risiko</a:t>
            </a:r>
            <a:r>
              <a:rPr lang="en-ID" sz="2800" dirty="0">
                <a:solidFill>
                  <a:srgbClr val="0070C0"/>
                </a:solidFill>
              </a:rPr>
              <a:t>; </a:t>
            </a:r>
          </a:p>
          <a:p>
            <a:pPr marL="360363" indent="-360363"/>
            <a:r>
              <a:rPr lang="en-ID" sz="2800" dirty="0">
                <a:solidFill>
                  <a:srgbClr val="0070C0"/>
                </a:solidFill>
              </a:rPr>
              <a:t>e.	</a:t>
            </a:r>
            <a:r>
              <a:rPr lang="en-ID" sz="2800" dirty="0" err="1">
                <a:solidFill>
                  <a:srgbClr val="0070C0"/>
                </a:solidFill>
              </a:rPr>
              <a:t>kegiatan</a:t>
            </a:r>
            <a:r>
              <a:rPr lang="en-ID" sz="2800" dirty="0">
                <a:solidFill>
                  <a:srgbClr val="0070C0"/>
                </a:solidFill>
              </a:rPr>
              <a:t> </a:t>
            </a:r>
            <a:r>
              <a:rPr lang="en-ID" sz="2800" dirty="0" err="1">
                <a:solidFill>
                  <a:srgbClr val="0070C0"/>
                </a:solidFill>
              </a:rPr>
              <a:t>pelatihan</a:t>
            </a:r>
            <a:r>
              <a:rPr lang="en-ID" sz="2800" dirty="0">
                <a:solidFill>
                  <a:srgbClr val="0070C0"/>
                </a:solidFill>
              </a:rPr>
              <a:t> K3; </a:t>
            </a:r>
          </a:p>
          <a:p>
            <a:pPr marL="360363" indent="-360363"/>
            <a:r>
              <a:rPr lang="en-ID" sz="2800" dirty="0">
                <a:solidFill>
                  <a:srgbClr val="0070C0"/>
                </a:solidFill>
              </a:rPr>
              <a:t>f.	</a:t>
            </a:r>
            <a:r>
              <a:rPr lang="en-ID" sz="2800" dirty="0" err="1">
                <a:solidFill>
                  <a:srgbClr val="0070C0"/>
                </a:solidFill>
              </a:rPr>
              <a:t>kegiatan</a:t>
            </a:r>
            <a:r>
              <a:rPr lang="en-ID" sz="2800" dirty="0">
                <a:solidFill>
                  <a:srgbClr val="0070C0"/>
                </a:solidFill>
              </a:rPr>
              <a:t> </a:t>
            </a:r>
            <a:r>
              <a:rPr lang="en-ID" sz="2800" dirty="0" err="1">
                <a:solidFill>
                  <a:srgbClr val="0070C0"/>
                </a:solidFill>
              </a:rPr>
              <a:t>inspeksi</a:t>
            </a:r>
            <a:r>
              <a:rPr lang="en-ID" sz="2800" dirty="0">
                <a:solidFill>
                  <a:srgbClr val="0070C0"/>
                </a:solidFill>
              </a:rPr>
              <a:t>, </a:t>
            </a:r>
            <a:r>
              <a:rPr lang="en-ID" sz="2800" dirty="0" err="1">
                <a:solidFill>
                  <a:srgbClr val="0070C0"/>
                </a:solidFill>
              </a:rPr>
              <a:t>kalibrasi</a:t>
            </a:r>
            <a:r>
              <a:rPr lang="en-ID" sz="2800" dirty="0">
                <a:solidFill>
                  <a:srgbClr val="0070C0"/>
                </a:solidFill>
              </a:rPr>
              <a:t> dan </a:t>
            </a:r>
            <a:r>
              <a:rPr lang="en-ID" sz="2800" dirty="0" err="1">
                <a:solidFill>
                  <a:srgbClr val="0070C0"/>
                </a:solidFill>
              </a:rPr>
              <a:t>pemeliharaan</a:t>
            </a:r>
            <a:r>
              <a:rPr lang="en-ID" sz="2800" dirty="0">
                <a:solidFill>
                  <a:srgbClr val="0070C0"/>
                </a:solidFill>
              </a:rPr>
              <a:t>; </a:t>
            </a:r>
          </a:p>
          <a:p>
            <a:pPr marL="360363" indent="-360363"/>
            <a:r>
              <a:rPr lang="en-ID" sz="2800" dirty="0">
                <a:solidFill>
                  <a:srgbClr val="0070C0"/>
                </a:solidFill>
              </a:rPr>
              <a:t>g.	</a:t>
            </a:r>
            <a:r>
              <a:rPr lang="en-ID" sz="2800" dirty="0" err="1">
                <a:solidFill>
                  <a:srgbClr val="0070C0"/>
                </a:solidFill>
              </a:rPr>
              <a:t>catatan</a:t>
            </a:r>
            <a:r>
              <a:rPr lang="en-ID" sz="2800" dirty="0">
                <a:solidFill>
                  <a:srgbClr val="0070C0"/>
                </a:solidFill>
              </a:rPr>
              <a:t> </a:t>
            </a:r>
            <a:r>
              <a:rPr lang="en-ID" sz="2800" dirty="0" err="1">
                <a:solidFill>
                  <a:srgbClr val="0070C0"/>
                </a:solidFill>
              </a:rPr>
              <a:t>pemantauan</a:t>
            </a:r>
            <a:r>
              <a:rPr lang="en-ID" sz="2800" dirty="0">
                <a:solidFill>
                  <a:srgbClr val="0070C0"/>
                </a:solidFill>
              </a:rPr>
              <a:t> data; </a:t>
            </a:r>
          </a:p>
          <a:p>
            <a:pPr marL="360363" indent="-360363"/>
            <a:r>
              <a:rPr lang="en-ID" sz="2800" dirty="0">
                <a:solidFill>
                  <a:srgbClr val="0070C0"/>
                </a:solidFill>
              </a:rPr>
              <a:t>h.	</a:t>
            </a:r>
            <a:r>
              <a:rPr lang="en-ID" sz="2800" dirty="0" err="1">
                <a:solidFill>
                  <a:srgbClr val="0070C0"/>
                </a:solidFill>
              </a:rPr>
              <a:t>hasil</a:t>
            </a:r>
            <a:r>
              <a:rPr lang="en-ID" sz="2800" dirty="0">
                <a:solidFill>
                  <a:srgbClr val="0070C0"/>
                </a:solidFill>
              </a:rPr>
              <a:t> </a:t>
            </a:r>
            <a:r>
              <a:rPr lang="en-ID" sz="2800" dirty="0" err="1">
                <a:solidFill>
                  <a:srgbClr val="0070C0"/>
                </a:solidFill>
              </a:rPr>
              <a:t>pengkajian</a:t>
            </a:r>
            <a:r>
              <a:rPr lang="en-ID" sz="2800" dirty="0">
                <a:solidFill>
                  <a:srgbClr val="0070C0"/>
                </a:solidFill>
              </a:rPr>
              <a:t> </a:t>
            </a:r>
            <a:r>
              <a:rPr lang="en-ID" sz="2800" dirty="0" err="1">
                <a:solidFill>
                  <a:srgbClr val="0070C0"/>
                </a:solidFill>
              </a:rPr>
              <a:t>kecelakaan</a:t>
            </a:r>
            <a:r>
              <a:rPr lang="en-ID" sz="2800" dirty="0">
                <a:solidFill>
                  <a:srgbClr val="0070C0"/>
                </a:solidFill>
              </a:rPr>
              <a:t> di </a:t>
            </a:r>
            <a:r>
              <a:rPr lang="en-ID" sz="2800" dirty="0" err="1">
                <a:solidFill>
                  <a:srgbClr val="0070C0"/>
                </a:solidFill>
              </a:rPr>
              <a:t>tempat</a:t>
            </a:r>
            <a:r>
              <a:rPr lang="en-ID" sz="2800" dirty="0">
                <a:solidFill>
                  <a:srgbClr val="0070C0"/>
                </a:solidFill>
              </a:rPr>
              <a:t> </a:t>
            </a:r>
            <a:r>
              <a:rPr lang="en-ID" sz="2800" dirty="0" err="1">
                <a:solidFill>
                  <a:srgbClr val="0070C0"/>
                </a:solidFill>
              </a:rPr>
              <a:t>kerja</a:t>
            </a:r>
            <a:r>
              <a:rPr lang="en-ID" sz="2800" dirty="0">
                <a:solidFill>
                  <a:srgbClr val="0070C0"/>
                </a:solidFill>
              </a:rPr>
              <a:t> dan </a:t>
            </a:r>
            <a:r>
              <a:rPr lang="en-ID" sz="2800" dirty="0" err="1">
                <a:solidFill>
                  <a:srgbClr val="0070C0"/>
                </a:solidFill>
              </a:rPr>
              <a:t>tindak</a:t>
            </a:r>
            <a:r>
              <a:rPr lang="en-ID" sz="2800" dirty="0">
                <a:solidFill>
                  <a:srgbClr val="0070C0"/>
                </a:solidFill>
              </a:rPr>
              <a:t> </a:t>
            </a:r>
            <a:r>
              <a:rPr lang="en-ID" sz="2800" dirty="0" err="1">
                <a:solidFill>
                  <a:srgbClr val="0070C0"/>
                </a:solidFill>
              </a:rPr>
              <a:t>lanjut</a:t>
            </a:r>
            <a:r>
              <a:rPr lang="en-ID" sz="2800" dirty="0">
                <a:solidFill>
                  <a:srgbClr val="0070C0"/>
                </a:solidFill>
              </a:rPr>
              <a:t>; </a:t>
            </a:r>
          </a:p>
          <a:p>
            <a:pPr marL="360363" indent="-360363">
              <a:buFont typeface="+mj-lt"/>
              <a:buAutoNum type="alphaLcPeriod" startAt="9"/>
            </a:pPr>
            <a:r>
              <a:rPr lang="en-ID" sz="2800" dirty="0" err="1">
                <a:solidFill>
                  <a:srgbClr val="0070C0"/>
                </a:solidFill>
              </a:rPr>
              <a:t>identifikasi</a:t>
            </a:r>
            <a:r>
              <a:rPr lang="en-ID" sz="2800" dirty="0">
                <a:solidFill>
                  <a:srgbClr val="0070C0"/>
                </a:solidFill>
              </a:rPr>
              <a:t> </a:t>
            </a:r>
            <a:r>
              <a:rPr lang="en-ID" sz="2800" dirty="0" err="1">
                <a:solidFill>
                  <a:srgbClr val="0070C0"/>
                </a:solidFill>
              </a:rPr>
              <a:t>produk</a:t>
            </a:r>
            <a:r>
              <a:rPr lang="en-ID" sz="2800" dirty="0">
                <a:solidFill>
                  <a:srgbClr val="0070C0"/>
                </a:solidFill>
              </a:rPr>
              <a:t> </a:t>
            </a:r>
            <a:r>
              <a:rPr lang="en-ID" sz="2800" dirty="0" err="1">
                <a:solidFill>
                  <a:srgbClr val="0070C0"/>
                </a:solidFill>
              </a:rPr>
              <a:t>termasuk</a:t>
            </a:r>
            <a:r>
              <a:rPr lang="en-ID" sz="2800" dirty="0">
                <a:solidFill>
                  <a:srgbClr val="0070C0"/>
                </a:solidFill>
              </a:rPr>
              <a:t> </a:t>
            </a:r>
            <a:r>
              <a:rPr lang="en-ID" sz="2800" dirty="0" err="1">
                <a:solidFill>
                  <a:srgbClr val="0070C0"/>
                </a:solidFill>
              </a:rPr>
              <a:t>komposisinya</a:t>
            </a:r>
            <a:r>
              <a:rPr lang="en-ID" sz="2800" dirty="0">
                <a:solidFill>
                  <a:srgbClr val="0070C0"/>
                </a:solidFill>
              </a:rPr>
              <a:t>; </a:t>
            </a:r>
          </a:p>
          <a:p>
            <a:pPr marL="360363" indent="-360363"/>
            <a:r>
              <a:rPr lang="en-ID" sz="2800" dirty="0">
                <a:solidFill>
                  <a:srgbClr val="0070C0"/>
                </a:solidFill>
              </a:rPr>
              <a:t>j.	</a:t>
            </a:r>
            <a:r>
              <a:rPr lang="en-ID" sz="2800" dirty="0" err="1">
                <a:solidFill>
                  <a:srgbClr val="0070C0"/>
                </a:solidFill>
              </a:rPr>
              <a:t>informasi</a:t>
            </a:r>
            <a:r>
              <a:rPr lang="en-ID" sz="2800" dirty="0">
                <a:solidFill>
                  <a:srgbClr val="0070C0"/>
                </a:solidFill>
              </a:rPr>
              <a:t> </a:t>
            </a:r>
            <a:r>
              <a:rPr lang="en-ID" sz="2800" dirty="0" err="1">
                <a:solidFill>
                  <a:srgbClr val="0070C0"/>
                </a:solidFill>
              </a:rPr>
              <a:t>mengenai</a:t>
            </a:r>
            <a:r>
              <a:rPr lang="en-ID" sz="2800" dirty="0">
                <a:solidFill>
                  <a:srgbClr val="0070C0"/>
                </a:solidFill>
              </a:rPr>
              <a:t> </a:t>
            </a:r>
            <a:r>
              <a:rPr lang="en-ID" sz="2800" dirty="0" err="1">
                <a:solidFill>
                  <a:srgbClr val="0070C0"/>
                </a:solidFill>
              </a:rPr>
              <a:t>pemasok</a:t>
            </a:r>
            <a:r>
              <a:rPr lang="en-ID" sz="2800" dirty="0">
                <a:solidFill>
                  <a:srgbClr val="0070C0"/>
                </a:solidFill>
              </a:rPr>
              <a:t> dan </a:t>
            </a:r>
            <a:r>
              <a:rPr lang="en-ID" sz="2800" dirty="0" err="1">
                <a:solidFill>
                  <a:srgbClr val="0070C0"/>
                </a:solidFill>
              </a:rPr>
              <a:t>kontraktor</a:t>
            </a:r>
            <a:r>
              <a:rPr lang="en-ID" sz="2800" dirty="0">
                <a:solidFill>
                  <a:srgbClr val="0070C0"/>
                </a:solidFill>
              </a:rPr>
              <a:t>; dan </a:t>
            </a:r>
          </a:p>
          <a:p>
            <a:pPr marL="360363" indent="-360363"/>
            <a:r>
              <a:rPr lang="en-ID" sz="2800" dirty="0">
                <a:solidFill>
                  <a:srgbClr val="0070C0"/>
                </a:solidFill>
              </a:rPr>
              <a:t>k.	audit dan </a:t>
            </a:r>
            <a:r>
              <a:rPr lang="en-ID" sz="2800" dirty="0" err="1">
                <a:solidFill>
                  <a:srgbClr val="0070C0"/>
                </a:solidFill>
              </a:rPr>
              <a:t>peninjauan</a:t>
            </a:r>
            <a:r>
              <a:rPr lang="en-ID" sz="2800" dirty="0">
                <a:solidFill>
                  <a:srgbClr val="0070C0"/>
                </a:solidFill>
              </a:rPr>
              <a:t> </a:t>
            </a:r>
            <a:r>
              <a:rPr lang="en-ID" sz="2800" dirty="0" err="1">
                <a:solidFill>
                  <a:srgbClr val="0070C0"/>
                </a:solidFill>
              </a:rPr>
              <a:t>ulang</a:t>
            </a:r>
            <a:r>
              <a:rPr lang="en-ID" sz="2800" dirty="0">
                <a:solidFill>
                  <a:srgbClr val="0070C0"/>
                </a:solidFill>
              </a:rPr>
              <a:t> SMK3.</a:t>
            </a:r>
          </a:p>
        </p:txBody>
      </p:sp>
    </p:spTree>
    <p:extLst>
      <p:ext uri="{BB962C8B-B14F-4D97-AF65-F5344CB8AC3E}">
        <p14:creationId xmlns:p14="http://schemas.microsoft.com/office/powerpoint/2010/main" val="4259100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CCB1-5D3B-458C-97F3-64A5CDEF1316}"/>
              </a:ext>
            </a:extLst>
          </p:cNvPr>
          <p:cNvSpPr>
            <a:spLocks noGrp="1"/>
          </p:cNvSpPr>
          <p:nvPr>
            <p:ph type="title"/>
          </p:nvPr>
        </p:nvSpPr>
        <p:spPr>
          <a:xfrm>
            <a:off x="309563" y="304800"/>
            <a:ext cx="7850187" cy="1524000"/>
          </a:xfrm>
        </p:spPr>
        <p:txBody>
          <a:bodyPr rtlCol="0">
            <a:normAutofit fontScale="90000"/>
          </a:bodyPr>
          <a:lstStyle/>
          <a:p>
            <a:pPr eaLnBrk="1" fontAlgn="auto" hangingPunct="1">
              <a:spcAft>
                <a:spcPts val="0"/>
              </a:spcAft>
              <a:defRPr/>
            </a:pPr>
            <a:r>
              <a:rPr lang="id-ID" b="1" dirty="0">
                <a:solidFill>
                  <a:srgbClr val="0066FF"/>
                </a:solidFill>
              </a:rPr>
              <a:t>Apa itu izin kerja (</a:t>
            </a:r>
            <a:r>
              <a:rPr lang="id-ID" b="1" i="1" dirty="0">
                <a:solidFill>
                  <a:srgbClr val="0066FF"/>
                </a:solidFill>
              </a:rPr>
              <a:t>work permit</a:t>
            </a:r>
            <a:r>
              <a:rPr lang="id-ID" b="1" dirty="0">
                <a:solidFill>
                  <a:srgbClr val="0066FF"/>
                </a:solidFill>
              </a:rPr>
              <a:t>) dan mengapa diperlukan?</a:t>
            </a:r>
            <a:endParaRPr lang="id-ID" dirty="0">
              <a:solidFill>
                <a:srgbClr val="0066FF"/>
              </a:solidFill>
            </a:endParaRPr>
          </a:p>
        </p:txBody>
      </p:sp>
      <p:sp>
        <p:nvSpPr>
          <p:cNvPr id="3" name="Content Placeholder 2">
            <a:extLst>
              <a:ext uri="{FF2B5EF4-FFF2-40B4-BE49-F238E27FC236}">
                <a16:creationId xmlns:a16="http://schemas.microsoft.com/office/drawing/2014/main" id="{F3E7BAFA-E663-4E55-ACD6-E3101F30665A}"/>
              </a:ext>
            </a:extLst>
          </p:cNvPr>
          <p:cNvSpPr>
            <a:spLocks noGrp="1"/>
          </p:cNvSpPr>
          <p:nvPr>
            <p:ph idx="1"/>
          </p:nvPr>
        </p:nvSpPr>
        <p:spPr>
          <a:xfrm>
            <a:off x="304800" y="2286000"/>
            <a:ext cx="11582400" cy="3429000"/>
          </a:xfrm>
        </p:spPr>
        <p:txBody>
          <a:bodyPr rtlCol="0">
            <a:noAutofit/>
          </a:bodyPr>
          <a:lstStyle/>
          <a:p>
            <a:pPr marL="0" indent="0" eaLnBrk="1" fontAlgn="auto" hangingPunct="1">
              <a:spcAft>
                <a:spcPts val="0"/>
              </a:spcAft>
              <a:buClr>
                <a:schemeClr val="bg2">
                  <a:lumMod val="40000"/>
                  <a:lumOff val="60000"/>
                </a:schemeClr>
              </a:buClr>
              <a:buFont typeface="Wingdings 3" charset="2"/>
              <a:buNone/>
              <a:defRPr/>
            </a:pPr>
            <a:r>
              <a:rPr lang="id-ID" sz="2800" b="1" dirty="0">
                <a:solidFill>
                  <a:srgbClr val="FFFF00"/>
                </a:solidFill>
              </a:rPr>
              <a:t>Izin kerja (dikenal juga dengan istilah </a:t>
            </a:r>
            <a:r>
              <a:rPr lang="id-ID" sz="2800" b="1" i="1" dirty="0">
                <a:solidFill>
                  <a:srgbClr val="FFFF00"/>
                </a:solidFill>
              </a:rPr>
              <a:t>work permit</a:t>
            </a:r>
            <a:r>
              <a:rPr lang="id-ID" sz="2800" b="1" dirty="0">
                <a:solidFill>
                  <a:srgbClr val="FFFF00"/>
                </a:solidFill>
              </a:rPr>
              <a:t>, </a:t>
            </a:r>
            <a:r>
              <a:rPr lang="id-ID" sz="2800" b="1" i="1" dirty="0">
                <a:solidFill>
                  <a:srgbClr val="FFFF00"/>
                </a:solidFill>
              </a:rPr>
              <a:t>permit to work</a:t>
            </a:r>
            <a:r>
              <a:rPr lang="id-ID" sz="2800" b="1" dirty="0">
                <a:solidFill>
                  <a:srgbClr val="FFFF00"/>
                </a:solidFill>
              </a:rPr>
              <a:t>, atau surat izin kerja keselamatan) adalah sebuah dokumen atau izin tertulis yang digunakan untuk mengontrol jenis pekerjaan tertentu yang berpotensi membahayakan pekerja. Izin kerja diperlukan untuk mengidentifikasi pekerjaan yang akan dilakukan, potensi bahaya yang berhubungan dengan pekerjaan yang akan dilakukan, dan tindakan pencegahan atau pengendaliannya.</a:t>
            </a:r>
          </a:p>
          <a:p>
            <a:pPr eaLnBrk="1" fontAlgn="auto" hangingPunct="1">
              <a:spcAft>
                <a:spcPts val="0"/>
              </a:spcAft>
              <a:buClr>
                <a:schemeClr val="bg2">
                  <a:lumMod val="40000"/>
                  <a:lumOff val="60000"/>
                </a:schemeClr>
              </a:buClr>
              <a:buFont typeface="Wingdings 3" charset="2"/>
              <a:buChar char=""/>
              <a:defRPr/>
            </a:pPr>
            <a:endParaRPr lang="id-ID" sz="2800" b="1" dirty="0">
              <a:solidFill>
                <a:srgbClr val="FFFF00"/>
              </a:solidFill>
            </a:endParaRPr>
          </a:p>
        </p:txBody>
      </p:sp>
    </p:spTree>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416ECD-ADC9-4F17-B84D-BDB5592C14C8}"/>
              </a:ext>
            </a:extLst>
          </p:cNvPr>
          <p:cNvSpPr>
            <a:spLocks noGrp="1"/>
          </p:cNvSpPr>
          <p:nvPr>
            <p:ph idx="1"/>
          </p:nvPr>
        </p:nvSpPr>
        <p:spPr>
          <a:xfrm>
            <a:off x="533400" y="685800"/>
            <a:ext cx="11126788" cy="5562600"/>
          </a:xfrm>
        </p:spPr>
        <p:txBody>
          <a:bodyPr rtlCol="0">
            <a:noAutofit/>
          </a:bodyPr>
          <a:lstStyle/>
          <a:p>
            <a:pPr marL="0" indent="0" eaLnBrk="1" fontAlgn="auto" hangingPunct="1">
              <a:spcAft>
                <a:spcPts val="0"/>
              </a:spcAft>
              <a:buClr>
                <a:schemeClr val="bg2">
                  <a:lumMod val="40000"/>
                  <a:lumOff val="60000"/>
                </a:schemeClr>
              </a:buClr>
              <a:buFont typeface="Wingdings 3" charset="2"/>
              <a:buNone/>
              <a:defRPr/>
            </a:pPr>
            <a:r>
              <a:rPr lang="id-ID" sz="5400" b="1" dirty="0">
                <a:solidFill>
                  <a:srgbClr val="FFC000"/>
                </a:solidFill>
              </a:rPr>
              <a:t>Didalam izin kerja juga dilengkapi dengan dokumen pendukung, seperti </a:t>
            </a:r>
            <a:r>
              <a:rPr lang="id-ID" sz="5400" b="1" i="1" dirty="0">
                <a:solidFill>
                  <a:srgbClr val="FFC000"/>
                </a:solidFill>
              </a:rPr>
              <a:t>job safety analysis</a:t>
            </a:r>
            <a:r>
              <a:rPr lang="id-ID" sz="5400" b="1" dirty="0">
                <a:solidFill>
                  <a:srgbClr val="FFC000"/>
                </a:solidFill>
              </a:rPr>
              <a:t> (JSA), </a:t>
            </a:r>
            <a:r>
              <a:rPr lang="id-ID" sz="5400" b="1" dirty="0">
                <a:solidFill>
                  <a:srgbClr val="FFFF00"/>
                </a:solidFill>
              </a:rPr>
              <a:t>LOTO </a:t>
            </a:r>
            <a:r>
              <a:rPr lang="id-ID" sz="5400" b="1" i="1" dirty="0">
                <a:solidFill>
                  <a:srgbClr val="FFFF00"/>
                </a:solidFill>
              </a:rPr>
              <a:t>dan APD </a:t>
            </a:r>
            <a:r>
              <a:rPr lang="id-ID" sz="5400" b="1" i="1" dirty="0">
                <a:solidFill>
                  <a:srgbClr val="FFC000"/>
                </a:solidFill>
              </a:rPr>
              <a:t>yang dipersyaratkan</a:t>
            </a:r>
            <a:r>
              <a:rPr lang="id-ID" sz="5400" b="1" dirty="0">
                <a:solidFill>
                  <a:srgbClr val="FFC000"/>
                </a:solidFill>
              </a:rPr>
              <a:t>. </a:t>
            </a:r>
          </a:p>
        </p:txBody>
      </p:sp>
    </p:spTree>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07462D8-E035-4BD5-B673-BC4A77F1769C}"/>
              </a:ext>
            </a:extLst>
          </p:cNvPr>
          <p:cNvSpPr>
            <a:spLocks noGrp="1"/>
          </p:cNvSpPr>
          <p:nvPr>
            <p:ph type="title"/>
          </p:nvPr>
        </p:nvSpPr>
        <p:spPr>
          <a:xfrm>
            <a:off x="304800" y="246063"/>
            <a:ext cx="11888788" cy="1506537"/>
          </a:xfrm>
        </p:spPr>
        <p:txBody>
          <a:bodyPr/>
          <a:lstStyle/>
          <a:p>
            <a:pPr eaLnBrk="1" hangingPunct="1"/>
            <a:r>
              <a:rPr lang="id-ID" altLang="en-US" sz="2800">
                <a:solidFill>
                  <a:srgbClr val="FFFFFF"/>
                </a:solidFill>
              </a:rPr>
              <a:t>Jenis izin kerja ditentukan berdasarkan sifat pekerjaan yang akan dilakukan dan bahaya yang harus dikontrol atau dihilangkan.  Berikut jenis-jenis izin kerja :</a:t>
            </a:r>
          </a:p>
        </p:txBody>
      </p:sp>
      <p:sp>
        <p:nvSpPr>
          <p:cNvPr id="24579" name="Content Placeholder 2">
            <a:extLst>
              <a:ext uri="{FF2B5EF4-FFF2-40B4-BE49-F238E27FC236}">
                <a16:creationId xmlns:a16="http://schemas.microsoft.com/office/drawing/2014/main" id="{508CB391-AA85-4437-87D3-826A7D5851C8}"/>
              </a:ext>
            </a:extLst>
          </p:cNvPr>
          <p:cNvSpPr>
            <a:spLocks noGrp="1"/>
          </p:cNvSpPr>
          <p:nvPr>
            <p:ph idx="1"/>
          </p:nvPr>
        </p:nvSpPr>
        <p:spPr>
          <a:xfrm>
            <a:off x="228600" y="2133600"/>
            <a:ext cx="11658600" cy="4191000"/>
          </a:xfrm>
        </p:spPr>
        <p:txBody>
          <a:bodyPr/>
          <a:lstStyle/>
          <a:p>
            <a:pPr eaLnBrk="1" hangingPunct="1"/>
            <a:r>
              <a:rPr lang="id-ID" altLang="en-US" sz="2800" b="1">
                <a:solidFill>
                  <a:srgbClr val="FFFF00"/>
                </a:solidFill>
              </a:rPr>
              <a:t>Izin kerja pekerjaan panas (</a:t>
            </a:r>
            <a:r>
              <a:rPr lang="id-ID" altLang="en-US" sz="2800" b="1" i="1">
                <a:solidFill>
                  <a:srgbClr val="FFFF00"/>
                </a:solidFill>
              </a:rPr>
              <a:t>hot work permit</a:t>
            </a:r>
            <a:r>
              <a:rPr lang="id-ID" altLang="en-US" sz="2800" b="1">
                <a:solidFill>
                  <a:srgbClr val="FFFF00"/>
                </a:solidFill>
              </a:rPr>
              <a:t>)</a:t>
            </a:r>
            <a:r>
              <a:rPr lang="id-ID" altLang="en-US" sz="2800">
                <a:solidFill>
                  <a:srgbClr val="FFFF00"/>
                </a:solidFill>
              </a:rPr>
              <a:t> – Diperlukan apabila akan melaksanakan pekerjaan panas, contohnya: pengelasan, pemotongan dengan api, pengeboran logam, dan </a:t>
            </a:r>
            <a:r>
              <a:rPr lang="id-ID" altLang="en-US" sz="2800" i="1">
                <a:solidFill>
                  <a:srgbClr val="FFFF00"/>
                </a:solidFill>
              </a:rPr>
              <a:t>sandblasting</a:t>
            </a:r>
            <a:r>
              <a:rPr lang="id-ID" altLang="en-US" sz="2800">
                <a:solidFill>
                  <a:srgbClr val="FFFF00"/>
                </a:solidFill>
              </a:rPr>
              <a:t>.</a:t>
            </a:r>
          </a:p>
          <a:p>
            <a:pPr eaLnBrk="1" hangingPunct="1"/>
            <a:r>
              <a:rPr lang="id-ID" altLang="en-US" sz="2800" b="1">
                <a:solidFill>
                  <a:srgbClr val="FFFF00"/>
                </a:solidFill>
              </a:rPr>
              <a:t>Izin kerja pekerjaan dingin (</a:t>
            </a:r>
            <a:r>
              <a:rPr lang="id-ID" altLang="en-US" sz="2800" b="1" i="1">
                <a:solidFill>
                  <a:srgbClr val="FFFF00"/>
                </a:solidFill>
              </a:rPr>
              <a:t>cold work permit</a:t>
            </a:r>
            <a:r>
              <a:rPr lang="id-ID" altLang="en-US" sz="2800" b="1">
                <a:solidFill>
                  <a:srgbClr val="FFFF00"/>
                </a:solidFill>
              </a:rPr>
              <a:t>)</a:t>
            </a:r>
            <a:r>
              <a:rPr lang="id-ID" altLang="en-US" sz="2800">
                <a:solidFill>
                  <a:srgbClr val="FFFF00"/>
                </a:solidFill>
              </a:rPr>
              <a:t> – Diperlukan untuk pekerjaan perbaikan, pemeliharaan, atau konstruksi dan tidak menggunakan peralatan yang dapat menimbulkan api terbuka atau sumber nyala. Contohnya pengecatan, pekerjaan bangunan, dan pekerjaan sipil.</a:t>
            </a:r>
          </a:p>
          <a:p>
            <a:pPr eaLnBrk="1" hangingPunct="1"/>
            <a:endParaRPr lang="id-ID" altLang="en-US" sz="2800">
              <a:solidFill>
                <a:srgbClr val="FFFF00"/>
              </a:solidFill>
            </a:endParaRPr>
          </a:p>
        </p:txBody>
      </p:sp>
    </p:spTree>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AA939F18-9D31-4FD1-828A-5885ECEB6ED0}"/>
              </a:ext>
            </a:extLst>
          </p:cNvPr>
          <p:cNvSpPr>
            <a:spLocks noGrp="1"/>
          </p:cNvSpPr>
          <p:nvPr>
            <p:ph idx="1"/>
          </p:nvPr>
        </p:nvSpPr>
        <p:spPr>
          <a:xfrm>
            <a:off x="228600" y="609600"/>
            <a:ext cx="11658600" cy="5943600"/>
          </a:xfrm>
        </p:spPr>
        <p:txBody>
          <a:bodyPr/>
          <a:lstStyle/>
          <a:p>
            <a:pPr eaLnBrk="1" hangingPunct="1"/>
            <a:r>
              <a:rPr lang="id-ID" altLang="en-US" sz="2800" b="1">
                <a:solidFill>
                  <a:srgbClr val="FFFF00"/>
                </a:solidFill>
              </a:rPr>
              <a:t>Izin kerja memasuki ruang terbatas (</a:t>
            </a:r>
            <a:r>
              <a:rPr lang="id-ID" altLang="en-US" sz="2800" b="1" i="1">
                <a:solidFill>
                  <a:srgbClr val="FFFF00"/>
                </a:solidFill>
              </a:rPr>
              <a:t>confined space entry permit</a:t>
            </a:r>
            <a:r>
              <a:rPr lang="id-ID" altLang="en-US" sz="2800" b="1">
                <a:solidFill>
                  <a:srgbClr val="FFFF00"/>
                </a:solidFill>
              </a:rPr>
              <a:t>)</a:t>
            </a:r>
            <a:r>
              <a:rPr lang="id-ID" altLang="en-US" sz="2800">
                <a:solidFill>
                  <a:srgbClr val="FFFF00"/>
                </a:solidFill>
              </a:rPr>
              <a:t> – Diperlukan apabila akan memasuki dan melakukan pekerjaan di ruang terbatas, seperti silo, tanki, atau saluran tertutup.</a:t>
            </a:r>
          </a:p>
          <a:p>
            <a:pPr eaLnBrk="1" hangingPunct="1"/>
            <a:r>
              <a:rPr lang="id-ID" altLang="en-US" sz="2800" b="1">
                <a:solidFill>
                  <a:srgbClr val="FFFF00"/>
                </a:solidFill>
              </a:rPr>
              <a:t>Izin kerja pekerjaan listrik (</a:t>
            </a:r>
            <a:r>
              <a:rPr lang="id-ID" altLang="en-US" sz="2800" b="1" i="1">
                <a:solidFill>
                  <a:srgbClr val="FFFF00"/>
                </a:solidFill>
              </a:rPr>
              <a:t>electrical work permit</a:t>
            </a:r>
            <a:r>
              <a:rPr lang="id-ID" altLang="en-US" sz="2800" b="1">
                <a:solidFill>
                  <a:srgbClr val="FFFF00"/>
                </a:solidFill>
              </a:rPr>
              <a:t>)</a:t>
            </a:r>
            <a:r>
              <a:rPr lang="id-ID" altLang="en-US" sz="2800">
                <a:solidFill>
                  <a:srgbClr val="FFFF00"/>
                </a:solidFill>
              </a:rPr>
              <a:t> – Diperlukan apabila akan melakukan perbaikan, pemeliharaan, atau pemeriksaan yang berhubungan dengan kelistrikan.</a:t>
            </a:r>
          </a:p>
          <a:p>
            <a:pPr eaLnBrk="1" hangingPunct="1"/>
            <a:r>
              <a:rPr lang="id-ID" altLang="en-US" sz="2800" b="1">
                <a:solidFill>
                  <a:srgbClr val="FFFF00"/>
                </a:solidFill>
              </a:rPr>
              <a:t>Izin kerja khusus (</a:t>
            </a:r>
            <a:r>
              <a:rPr lang="id-ID" altLang="en-US" sz="2800" b="1" i="1">
                <a:solidFill>
                  <a:srgbClr val="FFFF00"/>
                </a:solidFill>
              </a:rPr>
              <a:t>special permit</a:t>
            </a:r>
            <a:r>
              <a:rPr lang="id-ID" altLang="en-US" sz="2800" b="1">
                <a:solidFill>
                  <a:srgbClr val="FFFF00"/>
                </a:solidFill>
              </a:rPr>
              <a:t>)</a:t>
            </a:r>
            <a:r>
              <a:rPr lang="id-ID" altLang="en-US" sz="2800">
                <a:solidFill>
                  <a:srgbClr val="FFFF00"/>
                </a:solidFill>
              </a:rPr>
              <a:t> – Diperlukan apabila akan melaksanakan pekerjaan melibatkan kondisi berbahaya, seperti bekerja dengan paparan bahan radioaktif, bekerja di ketinggian, penggalian, atau melaksanakan pekerjaan dengan tingkat potensi bahaya tinggi lainnya.</a:t>
            </a:r>
          </a:p>
          <a:p>
            <a:pPr eaLnBrk="1" hangingPunct="1"/>
            <a:endParaRPr lang="id-ID" altLang="en-US" sz="2600">
              <a:solidFill>
                <a:srgbClr val="FFFF00"/>
              </a:solidFill>
            </a:endParaRPr>
          </a:p>
        </p:txBody>
      </p:sp>
    </p:spTree>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2832FAB-6CBB-44FA-B701-CFD1C44BD20A}"/>
              </a:ext>
            </a:extLst>
          </p:cNvPr>
          <p:cNvSpPr>
            <a:spLocks noGrp="1"/>
          </p:cNvSpPr>
          <p:nvPr>
            <p:ph type="title"/>
          </p:nvPr>
        </p:nvSpPr>
        <p:spPr>
          <a:xfrm>
            <a:off x="152400" y="381000"/>
            <a:ext cx="11888788" cy="762000"/>
          </a:xfrm>
        </p:spPr>
        <p:txBody>
          <a:bodyPr/>
          <a:lstStyle/>
          <a:p>
            <a:pPr eaLnBrk="1" hangingPunct="1"/>
            <a:r>
              <a:rPr lang="id-ID" altLang="en-US" sz="2800"/>
              <a:t>Surat izin kerja harus memuat beberapa informasi mencakup:</a:t>
            </a:r>
            <a:br>
              <a:rPr lang="id-ID" altLang="en-US" sz="2800"/>
            </a:br>
            <a:endParaRPr lang="id-ID" altLang="en-US" sz="2800">
              <a:solidFill>
                <a:srgbClr val="008000"/>
              </a:solidFill>
            </a:endParaRPr>
          </a:p>
        </p:txBody>
      </p:sp>
      <p:sp>
        <p:nvSpPr>
          <p:cNvPr id="3" name="Content Placeholder 2">
            <a:extLst>
              <a:ext uri="{FF2B5EF4-FFF2-40B4-BE49-F238E27FC236}">
                <a16:creationId xmlns:a16="http://schemas.microsoft.com/office/drawing/2014/main" id="{0B955061-80A0-469D-9097-70C044B7617C}"/>
              </a:ext>
            </a:extLst>
          </p:cNvPr>
          <p:cNvSpPr>
            <a:spLocks noGrp="1"/>
          </p:cNvSpPr>
          <p:nvPr>
            <p:ph idx="1"/>
          </p:nvPr>
        </p:nvSpPr>
        <p:spPr>
          <a:xfrm>
            <a:off x="228600" y="1143000"/>
            <a:ext cx="11658600" cy="5791200"/>
          </a:xfrm>
        </p:spPr>
        <p:txBody>
          <a:bodyPr rtlCol="0">
            <a:noAutofit/>
          </a:bodyPr>
          <a:lstStyle/>
          <a:p>
            <a:pPr eaLnBrk="1" fontAlgn="auto" hangingPunct="1">
              <a:spcAft>
                <a:spcPts val="0"/>
              </a:spcAft>
              <a:buClr>
                <a:schemeClr val="bg2">
                  <a:lumMod val="40000"/>
                  <a:lumOff val="60000"/>
                </a:schemeClr>
              </a:buClr>
              <a:buFont typeface="Wingdings 3" charset="2"/>
              <a:buChar char=""/>
              <a:defRPr/>
            </a:pPr>
            <a:r>
              <a:rPr lang="id-ID" sz="2800" dirty="0">
                <a:solidFill>
                  <a:srgbClr val="FFFF00"/>
                </a:solidFill>
              </a:rPr>
              <a:t>Nama pekerja </a:t>
            </a:r>
          </a:p>
          <a:p>
            <a:pPr eaLnBrk="1" fontAlgn="auto" hangingPunct="1">
              <a:spcAft>
                <a:spcPts val="0"/>
              </a:spcAft>
              <a:buClr>
                <a:schemeClr val="bg2">
                  <a:lumMod val="40000"/>
                  <a:lumOff val="60000"/>
                </a:schemeClr>
              </a:buClr>
              <a:buFont typeface="Wingdings 3" charset="2"/>
              <a:buChar char=""/>
              <a:defRPr/>
            </a:pPr>
            <a:r>
              <a:rPr lang="id-ID" sz="2800" dirty="0">
                <a:solidFill>
                  <a:srgbClr val="FFFF00"/>
                </a:solidFill>
              </a:rPr>
              <a:t>Detail lokasi pekerjaan</a:t>
            </a:r>
          </a:p>
          <a:p>
            <a:pPr eaLnBrk="1" fontAlgn="auto" hangingPunct="1">
              <a:spcAft>
                <a:spcPts val="0"/>
              </a:spcAft>
              <a:buClr>
                <a:schemeClr val="bg2">
                  <a:lumMod val="40000"/>
                  <a:lumOff val="60000"/>
                </a:schemeClr>
              </a:buClr>
              <a:buFont typeface="Wingdings 3" charset="2"/>
              <a:buChar char=""/>
              <a:defRPr/>
            </a:pPr>
            <a:r>
              <a:rPr lang="id-ID" sz="2800" dirty="0">
                <a:solidFill>
                  <a:srgbClr val="FFFF00"/>
                </a:solidFill>
              </a:rPr>
              <a:t>Pekerjaan yang akan dilakukan</a:t>
            </a:r>
          </a:p>
          <a:p>
            <a:pPr eaLnBrk="1" fontAlgn="auto" hangingPunct="1">
              <a:spcAft>
                <a:spcPts val="0"/>
              </a:spcAft>
              <a:buClr>
                <a:schemeClr val="bg2">
                  <a:lumMod val="40000"/>
                  <a:lumOff val="60000"/>
                </a:schemeClr>
              </a:buClr>
              <a:buFont typeface="Wingdings 3" charset="2"/>
              <a:buChar char=""/>
              <a:defRPr/>
            </a:pPr>
            <a:r>
              <a:rPr lang="id-ID" sz="2800" dirty="0">
                <a:solidFill>
                  <a:srgbClr val="FFFF00"/>
                </a:solidFill>
              </a:rPr>
              <a:t>Tanggal dan waktu pekerjaan (waktu memulai dan berakhirnya pekerjaan)</a:t>
            </a:r>
          </a:p>
          <a:p>
            <a:pPr eaLnBrk="1" fontAlgn="auto" hangingPunct="1">
              <a:spcAft>
                <a:spcPts val="0"/>
              </a:spcAft>
              <a:buClr>
                <a:schemeClr val="bg2">
                  <a:lumMod val="40000"/>
                  <a:lumOff val="60000"/>
                </a:schemeClr>
              </a:buClr>
              <a:buFont typeface="Wingdings 3" charset="2"/>
              <a:buChar char=""/>
              <a:defRPr/>
            </a:pPr>
            <a:r>
              <a:rPr lang="id-ID" sz="2800" dirty="0">
                <a:solidFill>
                  <a:srgbClr val="FFFF00"/>
                </a:solidFill>
              </a:rPr>
              <a:t>Daftar persiapan, seperti kelengkapan peralatan yang diperlukan, pengujian atmosfer, isolasi sumber energi berbahaya, dll.</a:t>
            </a:r>
          </a:p>
          <a:p>
            <a:pPr eaLnBrk="1" fontAlgn="auto" hangingPunct="1">
              <a:spcAft>
                <a:spcPts val="0"/>
              </a:spcAft>
              <a:buClr>
                <a:schemeClr val="bg2">
                  <a:lumMod val="40000"/>
                  <a:lumOff val="60000"/>
                </a:schemeClr>
              </a:buClr>
              <a:buFont typeface="Wingdings 3" charset="2"/>
              <a:buChar char=""/>
              <a:defRPr/>
            </a:pPr>
            <a:r>
              <a:rPr lang="id-ID" sz="2800" dirty="0">
                <a:solidFill>
                  <a:srgbClr val="FFFF00"/>
                </a:solidFill>
              </a:rPr>
              <a:t>Detail urutan prosedur kerja</a:t>
            </a:r>
          </a:p>
          <a:p>
            <a:pPr marL="0" indent="0" eaLnBrk="1" fontAlgn="auto" hangingPunct="1">
              <a:spcAft>
                <a:spcPts val="0"/>
              </a:spcAft>
              <a:buClr>
                <a:schemeClr val="bg2">
                  <a:lumMod val="40000"/>
                  <a:lumOff val="60000"/>
                </a:schemeClr>
              </a:buClr>
              <a:buFont typeface="Wingdings 3" charset="2"/>
              <a:buNone/>
              <a:defRPr/>
            </a:pPr>
            <a:endParaRPr lang="id-ID" sz="2800" dirty="0">
              <a:solidFill>
                <a:srgbClr val="FFFF00"/>
              </a:solidFill>
            </a:endParaRPr>
          </a:p>
        </p:txBody>
      </p:sp>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3E3D2F-773C-4644-8D6A-12348CEB1E28}"/>
              </a:ext>
            </a:extLst>
          </p:cNvPr>
          <p:cNvSpPr txBox="1"/>
          <p:nvPr/>
        </p:nvSpPr>
        <p:spPr>
          <a:xfrm>
            <a:off x="508000" y="273178"/>
            <a:ext cx="11000509" cy="6124754"/>
          </a:xfrm>
          <a:prstGeom prst="rect">
            <a:avLst/>
          </a:prstGeom>
          <a:noFill/>
        </p:spPr>
        <p:txBody>
          <a:bodyPr wrap="square">
            <a:spAutoFit/>
          </a:bodyPr>
          <a:lstStyle/>
          <a:p>
            <a:r>
              <a:rPr lang="en-ID" sz="2800" dirty="0" err="1"/>
              <a:t>Pasal</a:t>
            </a:r>
            <a:r>
              <a:rPr lang="en-ID" sz="2800" dirty="0"/>
              <a:t> 11</a:t>
            </a:r>
          </a:p>
          <a:p>
            <a:pPr marL="534988" indent="-534988" defTabSz="534988"/>
            <a:r>
              <a:rPr lang="en-ID" sz="2800" dirty="0"/>
              <a:t>(l)	</a:t>
            </a:r>
            <a:r>
              <a:rPr lang="en-ID" sz="2800" dirty="0" err="1"/>
              <a:t>Pengusaha</a:t>
            </a:r>
            <a:r>
              <a:rPr lang="en-ID" sz="2800" dirty="0"/>
              <a:t> </a:t>
            </a:r>
            <a:r>
              <a:rPr lang="en-ID" sz="2800" dirty="0" err="1"/>
              <a:t>dalam</a:t>
            </a:r>
            <a:r>
              <a:rPr lang="en-ID" sz="2800" dirty="0"/>
              <a:t> </a:t>
            </a:r>
            <a:r>
              <a:rPr lang="en-ID" sz="2800" dirty="0" err="1"/>
              <a:t>melaksanakan</a:t>
            </a:r>
            <a:r>
              <a:rPr lang="en-ID" sz="2800" dirty="0"/>
              <a:t> </a:t>
            </a:r>
            <a:r>
              <a:rPr lang="en-ID" sz="2800" dirty="0" err="1"/>
              <a:t>rencana</a:t>
            </a:r>
            <a:r>
              <a:rPr lang="en-ID" sz="2800" dirty="0"/>
              <a:t> K3 </a:t>
            </a:r>
            <a:r>
              <a:rPr lang="en-ID" sz="2800" dirty="0" err="1"/>
              <a:t>harus</a:t>
            </a:r>
            <a:r>
              <a:rPr lang="en-ID" sz="2800" dirty="0"/>
              <a:t> </a:t>
            </a:r>
            <a:r>
              <a:rPr lang="en-ID" sz="2800" dirty="0" err="1"/>
              <a:t>melakukan</a:t>
            </a:r>
            <a:r>
              <a:rPr lang="en-ID" sz="2800" dirty="0"/>
              <a:t> </a:t>
            </a:r>
            <a:r>
              <a:rPr lang="en-ID" sz="2800" dirty="0" err="1"/>
              <a:t>kegiatan</a:t>
            </a:r>
            <a:r>
              <a:rPr lang="en-ID" sz="2800" dirty="0"/>
              <a:t> </a:t>
            </a:r>
            <a:r>
              <a:rPr lang="en-ID" sz="2800" dirty="0" err="1"/>
              <a:t>dalam</a:t>
            </a:r>
            <a:r>
              <a:rPr lang="en-ID" sz="2800" dirty="0"/>
              <a:t> </a:t>
            </a:r>
            <a:r>
              <a:rPr lang="en-ID" sz="2800" dirty="0" err="1"/>
              <a:t>pemenuhan</a:t>
            </a:r>
            <a:r>
              <a:rPr lang="en-ID" sz="2800" dirty="0"/>
              <a:t> </a:t>
            </a:r>
            <a:r>
              <a:rPr lang="en-ID" sz="2800" dirty="0" err="1"/>
              <a:t>persyaratan</a:t>
            </a:r>
            <a:r>
              <a:rPr lang="en-ID" sz="2800" dirty="0"/>
              <a:t> K3. </a:t>
            </a:r>
          </a:p>
          <a:p>
            <a:pPr marL="534988" indent="-534988" defTabSz="534988">
              <a:buAutoNum type="arabicParenBoth" startAt="2"/>
              <a:tabLst>
                <a:tab pos="360363" algn="l"/>
              </a:tabLst>
            </a:pPr>
            <a:r>
              <a:rPr lang="en-ID" sz="2800" dirty="0" err="1"/>
              <a:t>Kegiatan</a:t>
            </a:r>
            <a:r>
              <a:rPr lang="en-ID" sz="2800" dirty="0"/>
              <a:t> </a:t>
            </a:r>
            <a:r>
              <a:rPr lang="en-ID" sz="2800" dirty="0" err="1"/>
              <a:t>sebagaimana</a:t>
            </a:r>
            <a:r>
              <a:rPr lang="en-ID" sz="2800" dirty="0"/>
              <a:t> </a:t>
            </a:r>
            <a:r>
              <a:rPr lang="en-ID" sz="2800" dirty="0" err="1"/>
              <a:t>dimaksud</a:t>
            </a:r>
            <a:r>
              <a:rPr lang="en-ID" sz="2800" dirty="0"/>
              <a:t> pada </a:t>
            </a:r>
            <a:r>
              <a:rPr lang="en-ID" sz="2800" dirty="0" err="1"/>
              <a:t>ayat</a:t>
            </a:r>
            <a:r>
              <a:rPr lang="en-ID" sz="2800" dirty="0"/>
              <a:t> (1) paling </a:t>
            </a:r>
            <a:r>
              <a:rPr lang="en-ID" sz="2800" dirty="0" err="1"/>
              <a:t>sedikit</a:t>
            </a:r>
            <a:r>
              <a:rPr lang="en-ID" sz="2800" dirty="0"/>
              <a:t> </a:t>
            </a:r>
            <a:r>
              <a:rPr lang="en-ID" sz="2800" dirty="0" err="1"/>
              <a:t>meliputi</a:t>
            </a:r>
            <a:r>
              <a:rPr lang="en-ID" sz="2800" dirty="0"/>
              <a:t>:</a:t>
            </a:r>
          </a:p>
          <a:p>
            <a:pPr marL="1081088" indent="-546100">
              <a:buAutoNum type="alphaLcPeriod"/>
            </a:pPr>
            <a:r>
              <a:rPr lang="en-ID" sz="2800" dirty="0">
                <a:solidFill>
                  <a:srgbClr val="00B0F0"/>
                </a:solidFill>
              </a:rPr>
              <a:t>Tindakan</a:t>
            </a:r>
            <a:r>
              <a:rPr lang="id-ID" sz="2800" dirty="0">
                <a:solidFill>
                  <a:srgbClr val="00B0F0"/>
                </a:solidFill>
              </a:rPr>
              <a:t> </a:t>
            </a:r>
            <a:r>
              <a:rPr lang="en-ID" sz="2800" dirty="0" err="1">
                <a:solidFill>
                  <a:srgbClr val="00B0F0"/>
                </a:solidFill>
              </a:rPr>
              <a:t>pengendalian</a:t>
            </a:r>
            <a:r>
              <a:rPr lang="en-ID" sz="2800" dirty="0">
                <a:solidFill>
                  <a:srgbClr val="00B0F0"/>
                </a:solidFill>
              </a:rPr>
              <a:t>; </a:t>
            </a:r>
          </a:p>
          <a:p>
            <a:pPr marL="1081088" indent="-546100">
              <a:buAutoNum type="alphaLcPeriod"/>
            </a:pPr>
            <a:r>
              <a:rPr lang="en-ID" sz="2800" dirty="0" err="1">
                <a:solidFill>
                  <a:srgbClr val="00B0F0"/>
                </a:solidFill>
              </a:rPr>
              <a:t>perancangan</a:t>
            </a:r>
            <a:r>
              <a:rPr lang="en-ID" sz="2800" dirty="0">
                <a:solidFill>
                  <a:srgbClr val="00B0F0"/>
                </a:solidFill>
              </a:rPr>
              <a:t> (design) dan </a:t>
            </a:r>
            <a:r>
              <a:rPr lang="en-ID" sz="2800" dirty="0" err="1">
                <a:solidFill>
                  <a:srgbClr val="00B0F0"/>
                </a:solidFill>
              </a:rPr>
              <a:t>rekayasa</a:t>
            </a:r>
            <a:r>
              <a:rPr lang="en-ID" sz="2800" dirty="0">
                <a:solidFill>
                  <a:srgbClr val="00B0F0"/>
                </a:solidFill>
              </a:rPr>
              <a:t>; </a:t>
            </a:r>
          </a:p>
          <a:p>
            <a:pPr marL="1081088" indent="-546100">
              <a:buAutoNum type="alphaLcPeriod"/>
            </a:pPr>
            <a:r>
              <a:rPr lang="en-ID" sz="2800" dirty="0" err="1">
                <a:solidFill>
                  <a:srgbClr val="00B0F0"/>
                </a:solidFill>
              </a:rPr>
              <a:t>prosedur</a:t>
            </a:r>
            <a:r>
              <a:rPr lang="en-ID" sz="2800" dirty="0">
                <a:solidFill>
                  <a:srgbClr val="00B0F0"/>
                </a:solidFill>
              </a:rPr>
              <a:t> dan </a:t>
            </a:r>
            <a:r>
              <a:rPr lang="en-ID" sz="2800" dirty="0" err="1">
                <a:solidFill>
                  <a:srgbClr val="00B0F0"/>
                </a:solidFill>
              </a:rPr>
              <a:t>instruksi</a:t>
            </a:r>
            <a:r>
              <a:rPr lang="en-ID" sz="2800" dirty="0">
                <a:solidFill>
                  <a:srgbClr val="00B0F0"/>
                </a:solidFill>
              </a:rPr>
              <a:t> </a:t>
            </a:r>
            <a:r>
              <a:rPr lang="en-ID" sz="2800" dirty="0" err="1">
                <a:solidFill>
                  <a:srgbClr val="00B0F0"/>
                </a:solidFill>
              </a:rPr>
              <a:t>kerja</a:t>
            </a:r>
            <a:r>
              <a:rPr lang="en-ID" sz="2800" dirty="0">
                <a:solidFill>
                  <a:srgbClr val="00B0F0"/>
                </a:solidFill>
              </a:rPr>
              <a:t>; </a:t>
            </a:r>
          </a:p>
          <a:p>
            <a:pPr marL="1081088" indent="-546100">
              <a:buAutoNum type="alphaLcPeriod"/>
            </a:pPr>
            <a:r>
              <a:rPr lang="en-ID" sz="2800" dirty="0" err="1">
                <a:solidFill>
                  <a:srgbClr val="00B0F0"/>
                </a:solidFill>
              </a:rPr>
              <a:t>penyerahan</a:t>
            </a:r>
            <a:r>
              <a:rPr lang="en-ID" sz="2800" dirty="0">
                <a:solidFill>
                  <a:srgbClr val="00B0F0"/>
                </a:solidFill>
              </a:rPr>
              <a:t> </a:t>
            </a:r>
            <a:r>
              <a:rPr lang="en-ID" sz="2800" dirty="0" err="1">
                <a:solidFill>
                  <a:srgbClr val="00B0F0"/>
                </a:solidFill>
              </a:rPr>
              <a:t>sebagian</a:t>
            </a:r>
            <a:r>
              <a:rPr lang="id-ID" sz="2800" dirty="0">
                <a:solidFill>
                  <a:srgbClr val="00B0F0"/>
                </a:solidFill>
              </a:rPr>
              <a:t> </a:t>
            </a:r>
            <a:r>
              <a:rPr lang="en-ID" sz="2800" dirty="0" err="1">
                <a:solidFill>
                  <a:srgbClr val="00B0F0"/>
                </a:solidFill>
              </a:rPr>
              <a:t>pelaksanaan</a:t>
            </a:r>
            <a:r>
              <a:rPr lang="en-ID" sz="2800" dirty="0">
                <a:solidFill>
                  <a:srgbClr val="00B0F0"/>
                </a:solidFill>
              </a:rPr>
              <a:t> </a:t>
            </a:r>
            <a:r>
              <a:rPr lang="en-ID" sz="2800" dirty="0" err="1">
                <a:solidFill>
                  <a:srgbClr val="00B0F0"/>
                </a:solidFill>
              </a:rPr>
              <a:t>pekerjaan</a:t>
            </a:r>
            <a:r>
              <a:rPr lang="en-ID" sz="2800" dirty="0">
                <a:solidFill>
                  <a:srgbClr val="00B0F0"/>
                </a:solidFill>
              </a:rPr>
              <a:t>; </a:t>
            </a:r>
          </a:p>
          <a:p>
            <a:pPr marL="1081088" indent="-546100">
              <a:buAutoNum type="alphaLcPeriod"/>
            </a:pPr>
            <a:r>
              <a:rPr lang="en-ID" sz="2800" dirty="0" err="1">
                <a:solidFill>
                  <a:srgbClr val="00B0F0"/>
                </a:solidFill>
              </a:rPr>
              <a:t>Pembelia</a:t>
            </a:r>
            <a:r>
              <a:rPr lang="id-ID" sz="2800" dirty="0">
                <a:solidFill>
                  <a:srgbClr val="00B0F0"/>
                </a:solidFill>
              </a:rPr>
              <a:t>n/</a:t>
            </a:r>
            <a:r>
              <a:rPr lang="en-ID" sz="2800" dirty="0" err="1">
                <a:solidFill>
                  <a:srgbClr val="00B0F0"/>
                </a:solidFill>
              </a:rPr>
              <a:t>pengadaan</a:t>
            </a:r>
            <a:r>
              <a:rPr lang="en-ID" sz="2800" dirty="0">
                <a:solidFill>
                  <a:srgbClr val="00B0F0"/>
                </a:solidFill>
              </a:rPr>
              <a:t> </a:t>
            </a:r>
            <a:r>
              <a:rPr lang="en-ID" sz="2800" dirty="0" err="1">
                <a:solidFill>
                  <a:srgbClr val="00B0F0"/>
                </a:solidFill>
              </a:rPr>
              <a:t>barang</a:t>
            </a:r>
            <a:r>
              <a:rPr lang="en-ID" sz="2800" dirty="0">
                <a:solidFill>
                  <a:srgbClr val="00B0F0"/>
                </a:solidFill>
              </a:rPr>
              <a:t> dan </a:t>
            </a:r>
            <a:r>
              <a:rPr lang="en-ID" sz="2800" dirty="0" err="1">
                <a:solidFill>
                  <a:srgbClr val="00B0F0"/>
                </a:solidFill>
              </a:rPr>
              <a:t>jasa</a:t>
            </a:r>
            <a:r>
              <a:rPr lang="en-ID" sz="2800" dirty="0">
                <a:solidFill>
                  <a:srgbClr val="00B0F0"/>
                </a:solidFill>
              </a:rPr>
              <a:t>; </a:t>
            </a:r>
          </a:p>
          <a:p>
            <a:pPr marL="1081088" indent="-546100">
              <a:buAutoNum type="alphaLcPeriod"/>
            </a:pPr>
            <a:r>
              <a:rPr lang="en-ID" sz="2800" dirty="0" err="1">
                <a:solidFill>
                  <a:srgbClr val="00B0F0"/>
                </a:solidFill>
              </a:rPr>
              <a:t>produk</a:t>
            </a:r>
            <a:r>
              <a:rPr lang="en-ID" sz="2800" dirty="0">
                <a:solidFill>
                  <a:srgbClr val="00B0F0"/>
                </a:solidFill>
              </a:rPr>
              <a:t> </a:t>
            </a:r>
            <a:r>
              <a:rPr lang="en-ID" sz="2800" dirty="0" err="1">
                <a:solidFill>
                  <a:srgbClr val="00B0F0"/>
                </a:solidFill>
              </a:rPr>
              <a:t>akhir</a:t>
            </a:r>
            <a:r>
              <a:rPr lang="en-ID" sz="2800" dirty="0">
                <a:solidFill>
                  <a:srgbClr val="00B0F0"/>
                </a:solidFill>
              </a:rPr>
              <a:t>; </a:t>
            </a:r>
          </a:p>
          <a:p>
            <a:pPr marL="1081088" indent="-546100">
              <a:buAutoNum type="alphaLcPeriod"/>
            </a:pPr>
            <a:r>
              <a:rPr lang="en-ID" sz="2800" dirty="0" err="1">
                <a:solidFill>
                  <a:schemeClr val="accent3"/>
                </a:solidFill>
              </a:rPr>
              <a:t>upaya</a:t>
            </a:r>
            <a:r>
              <a:rPr lang="en-ID" sz="2800" dirty="0">
                <a:solidFill>
                  <a:schemeClr val="accent3"/>
                </a:solidFill>
              </a:rPr>
              <a:t> </a:t>
            </a:r>
            <a:r>
              <a:rPr lang="en-ID" sz="2800" dirty="0" err="1">
                <a:solidFill>
                  <a:schemeClr val="accent3"/>
                </a:solidFill>
              </a:rPr>
              <a:t>menghadapi</a:t>
            </a:r>
            <a:r>
              <a:rPr lang="en-ID" sz="2800" dirty="0">
                <a:solidFill>
                  <a:schemeClr val="accent3"/>
                </a:solidFill>
              </a:rPr>
              <a:t> </a:t>
            </a:r>
            <a:r>
              <a:rPr lang="en-ID" sz="2800" dirty="0" err="1">
                <a:solidFill>
                  <a:schemeClr val="accent3"/>
                </a:solidFill>
              </a:rPr>
              <a:t>keadaan</a:t>
            </a:r>
            <a:r>
              <a:rPr lang="en-ID" sz="2800" dirty="0">
                <a:solidFill>
                  <a:schemeClr val="accent3"/>
                </a:solidFill>
              </a:rPr>
              <a:t> </a:t>
            </a:r>
            <a:r>
              <a:rPr lang="en-ID" sz="2800" dirty="0" err="1">
                <a:solidFill>
                  <a:schemeClr val="accent3"/>
                </a:solidFill>
              </a:rPr>
              <a:t>darurat</a:t>
            </a:r>
            <a:r>
              <a:rPr lang="en-ID" sz="2800" dirty="0">
                <a:solidFill>
                  <a:schemeClr val="accent3"/>
                </a:solidFill>
              </a:rPr>
              <a:t> </a:t>
            </a:r>
            <a:r>
              <a:rPr lang="en-ID" sz="2800" dirty="0" err="1">
                <a:solidFill>
                  <a:schemeClr val="accent3"/>
                </a:solidFill>
              </a:rPr>
              <a:t>kecelakaan</a:t>
            </a:r>
            <a:r>
              <a:rPr lang="en-ID" sz="2800" dirty="0">
                <a:solidFill>
                  <a:schemeClr val="accent3"/>
                </a:solidFill>
              </a:rPr>
              <a:t> dan </a:t>
            </a:r>
            <a:r>
              <a:rPr lang="en-ID" sz="2800" dirty="0" err="1">
                <a:solidFill>
                  <a:schemeClr val="accent3"/>
                </a:solidFill>
              </a:rPr>
              <a:t>bencana</a:t>
            </a:r>
            <a:r>
              <a:rPr lang="en-ID" sz="2800" dirty="0">
                <a:solidFill>
                  <a:schemeClr val="accent3"/>
                </a:solidFill>
              </a:rPr>
              <a:t> </a:t>
            </a:r>
            <a:r>
              <a:rPr lang="en-ID" sz="2800" dirty="0" err="1">
                <a:solidFill>
                  <a:schemeClr val="accent3"/>
                </a:solidFill>
              </a:rPr>
              <a:t>industri</a:t>
            </a:r>
            <a:r>
              <a:rPr lang="en-ID" sz="2800" dirty="0">
                <a:solidFill>
                  <a:schemeClr val="accent3"/>
                </a:solidFill>
              </a:rPr>
              <a:t>; dan </a:t>
            </a:r>
          </a:p>
          <a:p>
            <a:pPr marL="1081088" indent="-546100">
              <a:buAutoNum type="alphaLcPeriod"/>
            </a:pPr>
            <a:r>
              <a:rPr lang="en-ID" sz="2800" dirty="0" err="1">
                <a:solidFill>
                  <a:schemeClr val="accent3"/>
                </a:solidFill>
              </a:rPr>
              <a:t>rencana</a:t>
            </a:r>
            <a:r>
              <a:rPr lang="en-ID" sz="2800" dirty="0">
                <a:solidFill>
                  <a:schemeClr val="accent3"/>
                </a:solidFill>
              </a:rPr>
              <a:t> dan </a:t>
            </a:r>
            <a:r>
              <a:rPr lang="en-ID" sz="2800" dirty="0" err="1">
                <a:solidFill>
                  <a:schemeClr val="accent3"/>
                </a:solidFill>
              </a:rPr>
              <a:t>pemulihan</a:t>
            </a:r>
            <a:r>
              <a:rPr lang="en-ID" sz="2800" dirty="0">
                <a:solidFill>
                  <a:schemeClr val="accent3"/>
                </a:solidFill>
              </a:rPr>
              <a:t> </a:t>
            </a:r>
            <a:r>
              <a:rPr lang="en-ID" sz="2800" dirty="0" err="1">
                <a:solidFill>
                  <a:schemeClr val="accent3"/>
                </a:solidFill>
              </a:rPr>
              <a:t>keadaan</a:t>
            </a:r>
            <a:r>
              <a:rPr lang="en-ID" sz="2800" dirty="0">
                <a:solidFill>
                  <a:schemeClr val="accent3"/>
                </a:solidFill>
              </a:rPr>
              <a:t> </a:t>
            </a:r>
            <a:r>
              <a:rPr lang="en-ID" sz="2800" dirty="0" err="1">
                <a:solidFill>
                  <a:schemeClr val="accent3"/>
                </a:solidFill>
              </a:rPr>
              <a:t>darurat</a:t>
            </a:r>
            <a:r>
              <a:rPr lang="en-ID" sz="2800" dirty="0">
                <a:solidFill>
                  <a:schemeClr val="accent3"/>
                </a:solidFill>
              </a:rPr>
              <a:t>. </a:t>
            </a:r>
          </a:p>
        </p:txBody>
      </p:sp>
    </p:spTree>
    <p:extLst>
      <p:ext uri="{BB962C8B-B14F-4D97-AF65-F5344CB8AC3E}">
        <p14:creationId xmlns:p14="http://schemas.microsoft.com/office/powerpoint/2010/main" val="3846754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F7556B3A-8CAB-46C1-B790-2A4538A8844B}"/>
              </a:ext>
            </a:extLst>
          </p:cNvPr>
          <p:cNvSpPr>
            <a:spLocks noGrp="1"/>
          </p:cNvSpPr>
          <p:nvPr>
            <p:ph type="title"/>
          </p:nvPr>
        </p:nvSpPr>
        <p:spPr>
          <a:xfrm>
            <a:off x="152400" y="381000"/>
            <a:ext cx="11888788" cy="762000"/>
          </a:xfrm>
        </p:spPr>
        <p:txBody>
          <a:bodyPr/>
          <a:lstStyle/>
          <a:p>
            <a:pPr eaLnBrk="1" hangingPunct="1"/>
            <a:r>
              <a:rPr lang="id-ID" altLang="en-US" sz="2800"/>
              <a:t>Surat izin kerja harus memuat beberapa informasi mencakup:</a:t>
            </a:r>
            <a:br>
              <a:rPr lang="id-ID" altLang="en-US" sz="2800"/>
            </a:br>
            <a:endParaRPr lang="id-ID" altLang="en-US" sz="2800">
              <a:solidFill>
                <a:srgbClr val="008000"/>
              </a:solidFill>
            </a:endParaRPr>
          </a:p>
        </p:txBody>
      </p:sp>
      <p:sp>
        <p:nvSpPr>
          <p:cNvPr id="30723" name="Content Placeholder 2">
            <a:extLst>
              <a:ext uri="{FF2B5EF4-FFF2-40B4-BE49-F238E27FC236}">
                <a16:creationId xmlns:a16="http://schemas.microsoft.com/office/drawing/2014/main" id="{B9623A94-1804-495E-B5A0-519D885207E7}"/>
              </a:ext>
            </a:extLst>
          </p:cNvPr>
          <p:cNvSpPr>
            <a:spLocks noGrp="1"/>
          </p:cNvSpPr>
          <p:nvPr>
            <p:ph idx="1"/>
          </p:nvPr>
        </p:nvSpPr>
        <p:spPr>
          <a:xfrm>
            <a:off x="228600" y="1600200"/>
            <a:ext cx="11658600" cy="4495800"/>
          </a:xfrm>
        </p:spPr>
        <p:txBody>
          <a:bodyPr/>
          <a:lstStyle/>
          <a:p>
            <a:pPr eaLnBrk="1" hangingPunct="1"/>
            <a:r>
              <a:rPr lang="id-ID" altLang="en-US" sz="2800">
                <a:solidFill>
                  <a:srgbClr val="FFFF00"/>
                </a:solidFill>
              </a:rPr>
              <a:t>Tindakan pencegahan yang diperlukan</a:t>
            </a:r>
          </a:p>
          <a:p>
            <a:pPr eaLnBrk="1" hangingPunct="1"/>
            <a:r>
              <a:rPr lang="id-ID" altLang="en-US" sz="2800">
                <a:solidFill>
                  <a:srgbClr val="FFFF00"/>
                </a:solidFill>
              </a:rPr>
              <a:t>Alat pelindung diri yang dibutuhkan</a:t>
            </a:r>
          </a:p>
          <a:p>
            <a:pPr eaLnBrk="1" hangingPunct="1"/>
            <a:r>
              <a:rPr lang="id-ID" altLang="en-US" sz="2800">
                <a:solidFill>
                  <a:srgbClr val="FFFF00"/>
                </a:solidFill>
              </a:rPr>
              <a:t>Peralatan darurat yang dibutuhkan</a:t>
            </a:r>
          </a:p>
          <a:p>
            <a:pPr eaLnBrk="1" hangingPunct="1"/>
            <a:r>
              <a:rPr lang="id-ID" altLang="en-US" sz="2800">
                <a:solidFill>
                  <a:srgbClr val="FFFF00"/>
                </a:solidFill>
              </a:rPr>
              <a:t>Tanda tangan orang yang berwenang/ petugas yang mengeluarkan izin kerja </a:t>
            </a:r>
          </a:p>
          <a:p>
            <a:pPr eaLnBrk="1" hangingPunct="1"/>
            <a:r>
              <a:rPr lang="id-ID" altLang="en-US" sz="2800">
                <a:solidFill>
                  <a:srgbClr val="FFFF00"/>
                </a:solidFill>
              </a:rPr>
              <a:t>Tanda tangan pekerja (bisa lebih dari satu) yang menunjukkan bahwa mereka sudah memahami bahaya yang terlibat dan mengetahui tindakan pencegahan yang harus dilakukan</a:t>
            </a:r>
          </a:p>
          <a:p>
            <a:pPr eaLnBrk="1" hangingPunct="1"/>
            <a:r>
              <a:rPr lang="id-ID" altLang="en-US" sz="2800">
                <a:solidFill>
                  <a:srgbClr val="FFFF00"/>
                </a:solidFill>
              </a:rPr>
              <a:t>Tanggal dan waktu izin kerja dikeluarkan.</a:t>
            </a:r>
          </a:p>
          <a:p>
            <a:pPr eaLnBrk="1" hangingPunct="1"/>
            <a:endParaRPr lang="id-ID" altLang="en-US" sz="2800">
              <a:solidFill>
                <a:srgbClr val="FFFF00"/>
              </a:solidFill>
            </a:endParaRPr>
          </a:p>
        </p:txBody>
      </p:sp>
    </p:spTree>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D691B6D9-D51C-4256-84E6-F38A87C0D4F3}"/>
              </a:ext>
            </a:extLst>
          </p:cNvPr>
          <p:cNvSpPr>
            <a:spLocks noGrp="1"/>
          </p:cNvSpPr>
          <p:nvPr>
            <p:ph type="title"/>
          </p:nvPr>
        </p:nvSpPr>
        <p:spPr>
          <a:xfrm>
            <a:off x="152400" y="685800"/>
            <a:ext cx="11888788" cy="762000"/>
          </a:xfrm>
        </p:spPr>
        <p:txBody>
          <a:bodyPr/>
          <a:lstStyle/>
          <a:p>
            <a:pPr eaLnBrk="1" hangingPunct="1"/>
            <a:r>
              <a:rPr lang="id-ID" altLang="en-US" sz="2800" b="1"/>
              <a:t>Siapa yang berwenang mengeluarkan izin kerja?</a:t>
            </a:r>
            <a:br>
              <a:rPr lang="id-ID" altLang="en-US" sz="2800"/>
            </a:br>
            <a:endParaRPr lang="id-ID" altLang="en-US" sz="2800">
              <a:solidFill>
                <a:srgbClr val="008000"/>
              </a:solidFill>
            </a:endParaRPr>
          </a:p>
        </p:txBody>
      </p:sp>
      <p:sp>
        <p:nvSpPr>
          <p:cNvPr id="32771" name="Content Placeholder 2">
            <a:extLst>
              <a:ext uri="{FF2B5EF4-FFF2-40B4-BE49-F238E27FC236}">
                <a16:creationId xmlns:a16="http://schemas.microsoft.com/office/drawing/2014/main" id="{56A603AD-1DCF-4F9A-8448-F97E3819D892}"/>
              </a:ext>
            </a:extLst>
          </p:cNvPr>
          <p:cNvSpPr>
            <a:spLocks noGrp="1"/>
          </p:cNvSpPr>
          <p:nvPr>
            <p:ph idx="1"/>
          </p:nvPr>
        </p:nvSpPr>
        <p:spPr>
          <a:xfrm>
            <a:off x="685800" y="1371600"/>
            <a:ext cx="10896600" cy="4495800"/>
          </a:xfrm>
        </p:spPr>
        <p:txBody>
          <a:bodyPr/>
          <a:lstStyle/>
          <a:p>
            <a:pPr eaLnBrk="1" hangingPunct="1"/>
            <a:r>
              <a:rPr lang="id-ID" altLang="en-US" sz="4800">
                <a:solidFill>
                  <a:srgbClr val="FFFF00"/>
                </a:solidFill>
              </a:rPr>
              <a:t>Unit kerja pemilik area/unit kerja peminta jasa</a:t>
            </a:r>
          </a:p>
          <a:p>
            <a:pPr eaLnBrk="1" hangingPunct="1"/>
            <a:r>
              <a:rPr lang="id-ID" altLang="en-US" sz="4800">
                <a:solidFill>
                  <a:srgbClr val="FFFF00"/>
                </a:solidFill>
              </a:rPr>
              <a:t>Unit kerja pelaksana pekerjaan</a:t>
            </a:r>
          </a:p>
          <a:p>
            <a:pPr eaLnBrk="1" hangingPunct="1"/>
            <a:r>
              <a:rPr lang="id-ID" altLang="en-US" sz="4800">
                <a:solidFill>
                  <a:srgbClr val="FFFF00"/>
                </a:solidFill>
              </a:rPr>
              <a:t>Safety Inspector unit kerja setempat</a:t>
            </a:r>
          </a:p>
        </p:txBody>
      </p:sp>
    </p:spTree>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EDE5156-2284-4CEA-9293-780E0B76568C}"/>
              </a:ext>
            </a:extLst>
          </p:cNvPr>
          <p:cNvSpPr>
            <a:spLocks noGrp="1"/>
          </p:cNvSpPr>
          <p:nvPr>
            <p:ph type="title"/>
          </p:nvPr>
        </p:nvSpPr>
        <p:spPr>
          <a:xfrm>
            <a:off x="152400" y="304800"/>
            <a:ext cx="11888788" cy="914400"/>
          </a:xfrm>
        </p:spPr>
        <p:txBody>
          <a:bodyPr/>
          <a:lstStyle/>
          <a:p>
            <a:pPr eaLnBrk="1" hangingPunct="1"/>
            <a:br>
              <a:rPr lang="id-ID" altLang="en-US" sz="2800" b="1"/>
            </a:br>
            <a:r>
              <a:rPr lang="id-ID" altLang="en-US" sz="2800" b="1"/>
              <a:t>Berapa lama masa berlaku izin kerja?</a:t>
            </a:r>
            <a:br>
              <a:rPr lang="id-ID" altLang="en-US" sz="2800"/>
            </a:br>
            <a:br>
              <a:rPr lang="id-ID" altLang="en-US" sz="2800"/>
            </a:br>
            <a:endParaRPr lang="id-ID" altLang="en-US" sz="2800">
              <a:solidFill>
                <a:srgbClr val="008000"/>
              </a:solidFill>
            </a:endParaRPr>
          </a:p>
        </p:txBody>
      </p:sp>
      <p:sp>
        <p:nvSpPr>
          <p:cNvPr id="3" name="Content Placeholder 2">
            <a:extLst>
              <a:ext uri="{FF2B5EF4-FFF2-40B4-BE49-F238E27FC236}">
                <a16:creationId xmlns:a16="http://schemas.microsoft.com/office/drawing/2014/main" id="{22CAF59D-2DDF-428E-8D79-FF0EE53102CF}"/>
              </a:ext>
            </a:extLst>
          </p:cNvPr>
          <p:cNvSpPr>
            <a:spLocks noGrp="1"/>
          </p:cNvSpPr>
          <p:nvPr>
            <p:ph idx="1"/>
          </p:nvPr>
        </p:nvSpPr>
        <p:spPr>
          <a:xfrm>
            <a:off x="304800" y="1447800"/>
            <a:ext cx="11430000" cy="4495800"/>
          </a:xfrm>
        </p:spPr>
        <p:txBody>
          <a:bodyPr rtlCol="0">
            <a:noAutofit/>
          </a:bodyPr>
          <a:lstStyle/>
          <a:p>
            <a:pPr marL="0" indent="0" eaLnBrk="1" fontAlgn="auto" hangingPunct="1">
              <a:spcAft>
                <a:spcPts val="0"/>
              </a:spcAft>
              <a:buClr>
                <a:schemeClr val="bg2">
                  <a:lumMod val="40000"/>
                  <a:lumOff val="60000"/>
                </a:schemeClr>
              </a:buClr>
              <a:buFont typeface="Wingdings 3" charset="2"/>
              <a:buNone/>
              <a:defRPr/>
            </a:pPr>
            <a:r>
              <a:rPr lang="id-ID" sz="3200" dirty="0">
                <a:solidFill>
                  <a:srgbClr val="FFFF00"/>
                </a:solidFill>
              </a:rPr>
              <a:t>Izin kerja harus dibuat secara spesifik dan hanya berlaku bila kondisi pekerjaan tidak berubah. Izin kerja biasanya hanya berlaku singkat, selama 8 jam atau satu shift.</a:t>
            </a:r>
          </a:p>
          <a:p>
            <a:pPr marL="0" indent="0" eaLnBrk="1" fontAlgn="auto" hangingPunct="1">
              <a:spcAft>
                <a:spcPts val="0"/>
              </a:spcAft>
              <a:buClr>
                <a:schemeClr val="bg2">
                  <a:lumMod val="40000"/>
                  <a:lumOff val="60000"/>
                </a:schemeClr>
              </a:buClr>
              <a:buFont typeface="Wingdings 3" charset="2"/>
              <a:buNone/>
              <a:defRPr/>
            </a:pPr>
            <a:r>
              <a:rPr lang="id-ID" sz="3200" dirty="0">
                <a:solidFill>
                  <a:srgbClr val="FFFF00"/>
                </a:solidFill>
              </a:rPr>
              <a:t>Rentang waktu yang ditetapkan dalam izin kerja biasanya dimulai pukul 07.00 pagi hingga pukul 17.00 waktu setempat atau jam kerja yang berlaku di tempat tersebut.</a:t>
            </a:r>
          </a:p>
          <a:p>
            <a:pPr eaLnBrk="1" fontAlgn="auto" hangingPunct="1">
              <a:spcAft>
                <a:spcPts val="0"/>
              </a:spcAft>
              <a:buClr>
                <a:schemeClr val="bg2">
                  <a:lumMod val="40000"/>
                  <a:lumOff val="60000"/>
                </a:schemeClr>
              </a:buClr>
              <a:buFont typeface="Wingdings 3" charset="2"/>
              <a:buChar char=""/>
              <a:defRPr/>
            </a:pPr>
            <a:endParaRPr lang="id-ID" sz="3200" dirty="0">
              <a:solidFill>
                <a:srgbClr val="FFFF00"/>
              </a:solidFill>
            </a:endParaRPr>
          </a:p>
        </p:txBody>
      </p:sp>
    </p:spTree>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1520" y="2590800"/>
            <a:ext cx="8380108"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d-ID"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mercialScript BT" pitchFamily="66" charset="0"/>
              </a:rPr>
              <a:t>Terimakasih</a:t>
            </a:r>
            <a:endParaRPr lang="en-US" sz="9600" b="1" dirty="0">
              <a:ln w="11430"/>
              <a:solidFill>
                <a:srgbClr val="FFC000"/>
              </a:solidFill>
              <a:effectLst>
                <a:outerShdw blurRad="50800" dist="39000" dir="5460000" algn="tl">
                  <a:srgbClr val="000000">
                    <a:alpha val="38000"/>
                  </a:srgbClr>
                </a:outerShdw>
              </a:effectLst>
              <a:latin typeface="CommercialScript BT" pitchFamily="66" charset="0"/>
            </a:endParaRPr>
          </a:p>
        </p:txBody>
      </p:sp>
    </p:spTree>
    <p:extLst>
      <p:ext uri="{BB962C8B-B14F-4D97-AF65-F5344CB8AC3E}">
        <p14:creationId xmlns:p14="http://schemas.microsoft.com/office/powerpoint/2010/main" val="76530762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18B1D4-15B5-48B5-902E-9A405871E813}"/>
              </a:ext>
            </a:extLst>
          </p:cNvPr>
          <p:cNvGraphicFramePr>
            <a:graphicFrameLocks noGrp="1"/>
          </p:cNvGraphicFramePr>
          <p:nvPr>
            <p:extLst>
              <p:ext uri="{D42A27DB-BD31-4B8C-83A1-F6EECF244321}">
                <p14:modId xmlns:p14="http://schemas.microsoft.com/office/powerpoint/2010/main" val="4096639668"/>
              </p:ext>
            </p:extLst>
          </p:nvPr>
        </p:nvGraphicFramePr>
        <p:xfrm>
          <a:off x="1135625" y="1181231"/>
          <a:ext cx="9560083" cy="5117960"/>
        </p:xfrm>
        <a:graphic>
          <a:graphicData uri="http://schemas.openxmlformats.org/drawingml/2006/table">
            <a:tbl>
              <a:tblPr/>
              <a:tblGrid>
                <a:gridCol w="1236794">
                  <a:extLst>
                    <a:ext uri="{9D8B030D-6E8A-4147-A177-3AD203B41FA5}">
                      <a16:colId xmlns:a16="http://schemas.microsoft.com/office/drawing/2014/main" val="255436965"/>
                    </a:ext>
                  </a:extLst>
                </a:gridCol>
                <a:gridCol w="1905331">
                  <a:extLst>
                    <a:ext uri="{9D8B030D-6E8A-4147-A177-3AD203B41FA5}">
                      <a16:colId xmlns:a16="http://schemas.microsoft.com/office/drawing/2014/main" val="308960918"/>
                    </a:ext>
                  </a:extLst>
                </a:gridCol>
                <a:gridCol w="1905331">
                  <a:extLst>
                    <a:ext uri="{9D8B030D-6E8A-4147-A177-3AD203B41FA5}">
                      <a16:colId xmlns:a16="http://schemas.microsoft.com/office/drawing/2014/main" val="1954814435"/>
                    </a:ext>
                  </a:extLst>
                </a:gridCol>
                <a:gridCol w="2663007">
                  <a:extLst>
                    <a:ext uri="{9D8B030D-6E8A-4147-A177-3AD203B41FA5}">
                      <a16:colId xmlns:a16="http://schemas.microsoft.com/office/drawing/2014/main" val="2826141595"/>
                    </a:ext>
                  </a:extLst>
                </a:gridCol>
                <a:gridCol w="1849620">
                  <a:extLst>
                    <a:ext uri="{9D8B030D-6E8A-4147-A177-3AD203B41FA5}">
                      <a16:colId xmlns:a16="http://schemas.microsoft.com/office/drawing/2014/main" val="3523000842"/>
                    </a:ext>
                  </a:extLst>
                </a:gridCol>
              </a:tblGrid>
              <a:tr h="188046">
                <a:tc gridSpan="5">
                  <a:txBody>
                    <a:bodyPr/>
                    <a:lstStyle/>
                    <a:p>
                      <a:pPr algn="ctr" fontAlgn="ctr"/>
                      <a:r>
                        <a:rPr lang="fi-FI" sz="900" b="1" i="0" u="none" strike="noStrike" dirty="0">
                          <a:solidFill>
                            <a:srgbClr val="000000"/>
                          </a:solidFill>
                          <a:effectLst/>
                          <a:latin typeface="Calibri" panose="020F0502020204030204" pitchFamily="34" charset="0"/>
                        </a:rPr>
                        <a:t>TUJUAN, SASARAN DAN PROGRAM KERJA KELOMPOK 1</a:t>
                      </a:r>
                    </a:p>
                  </a:txBody>
                  <a:tcPr marL="5475" marR="5475" marT="5475" marB="0" anchor="ctr">
                    <a:lnL>
                      <a:noFill/>
                    </a:lnL>
                    <a:lnR>
                      <a:noFill/>
                    </a:lnR>
                    <a:lnT>
                      <a:noFill/>
                    </a:lnT>
                    <a:lnB>
                      <a:noFill/>
                    </a:lnB>
                    <a:solidFill>
                      <a:schemeClr val="bg1"/>
                    </a:solidFill>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2735813846"/>
                  </a:ext>
                </a:extLst>
              </a:tr>
              <a:tr h="188046">
                <a:tc gridSpan="5">
                  <a:txBody>
                    <a:bodyPr/>
                    <a:lstStyle/>
                    <a:p>
                      <a:pPr algn="ctr" fontAlgn="ctr"/>
                      <a:r>
                        <a:rPr lang="en-ID" sz="900" b="1" i="0" u="none" strike="noStrike" dirty="0">
                          <a:solidFill>
                            <a:srgbClr val="000000"/>
                          </a:solidFill>
                          <a:effectLst/>
                          <a:latin typeface="Calibri" panose="020F0502020204030204" pitchFamily="34" charset="0"/>
                        </a:rPr>
                        <a:t>TAHUN 2020</a:t>
                      </a:r>
                    </a:p>
                  </a:txBody>
                  <a:tcPr marL="5475" marR="5475" marT="5475" marB="0" anchor="ctr">
                    <a:lnL>
                      <a:noFill/>
                    </a:lnL>
                    <a:lnR>
                      <a:noFill/>
                    </a:lnR>
                    <a:lnT>
                      <a:noFill/>
                    </a:lnT>
                    <a:lnB>
                      <a:noFill/>
                    </a:lnB>
                    <a:solidFill>
                      <a:schemeClr val="bg1"/>
                    </a:solidFill>
                  </a:tcPr>
                </a:tc>
                <a:tc hMerge="1">
                  <a:txBody>
                    <a:bodyPr/>
                    <a:lstStyle/>
                    <a:p>
                      <a:endParaRPr lang="en-ID"/>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3474735232"/>
                  </a:ext>
                </a:extLst>
              </a:tr>
              <a:tr h="173219">
                <a:tc>
                  <a:txBody>
                    <a:bodyPr/>
                    <a:lstStyle/>
                    <a:p>
                      <a:pPr algn="ctr" fontAlgn="ctr"/>
                      <a:endParaRPr lang="en-ID" sz="800" b="0" i="0" u="none" strike="noStrike">
                        <a:solidFill>
                          <a:srgbClr val="000000"/>
                        </a:solidFill>
                        <a:effectLst/>
                        <a:latin typeface="Calibri" panose="020F0502020204030204" pitchFamily="34" charset="0"/>
                      </a:endParaRPr>
                    </a:p>
                  </a:txBody>
                  <a:tcPr marL="5475" marR="5475" marT="5475" marB="0" anchor="ctr">
                    <a:lnL>
                      <a:noFill/>
                    </a:lnL>
                    <a:lnR>
                      <a:noFill/>
                    </a:lnR>
                    <a:lnT>
                      <a:noFill/>
                    </a:lnT>
                    <a:lnB>
                      <a:noFill/>
                    </a:lnB>
                    <a:solidFill>
                      <a:schemeClr val="bg1"/>
                    </a:solidFill>
                  </a:tcPr>
                </a:tc>
                <a:tc>
                  <a:txBody>
                    <a:bodyPr/>
                    <a:lstStyle/>
                    <a:p>
                      <a:pPr algn="ctr" fontAlgn="ctr"/>
                      <a:endParaRPr lang="en-ID" sz="800" b="0" i="0" u="none" strike="noStrike">
                        <a:solidFill>
                          <a:srgbClr val="000000"/>
                        </a:solidFill>
                        <a:effectLst/>
                        <a:latin typeface="Calibri" panose="020F0502020204030204" pitchFamily="34" charset="0"/>
                      </a:endParaRPr>
                    </a:p>
                  </a:txBody>
                  <a:tcPr marL="5475" marR="5475" marT="5475" marB="0" anchor="ctr">
                    <a:lnL>
                      <a:noFill/>
                    </a:lnL>
                    <a:lnR>
                      <a:noFill/>
                    </a:lnR>
                    <a:lnT>
                      <a:noFill/>
                    </a:lnT>
                    <a:lnB>
                      <a:noFill/>
                    </a:lnB>
                    <a:solidFill>
                      <a:schemeClr val="bg1"/>
                    </a:solidFill>
                  </a:tcPr>
                </a:tc>
                <a:tc>
                  <a:txBody>
                    <a:bodyPr/>
                    <a:lstStyle/>
                    <a:p>
                      <a:pPr algn="ctr" fontAlgn="ctr"/>
                      <a:endParaRPr lang="en-ID" sz="800" b="0" i="0" u="none" strike="noStrike">
                        <a:solidFill>
                          <a:srgbClr val="000000"/>
                        </a:solidFill>
                        <a:effectLst/>
                        <a:latin typeface="Calibri" panose="020F0502020204030204" pitchFamily="34" charset="0"/>
                      </a:endParaRPr>
                    </a:p>
                  </a:txBody>
                  <a:tcPr marL="5475" marR="5475" marT="5475" marB="0" anchor="ctr">
                    <a:lnL>
                      <a:noFill/>
                    </a:lnL>
                    <a:lnR>
                      <a:noFill/>
                    </a:lnR>
                    <a:lnT>
                      <a:noFill/>
                    </a:lnT>
                    <a:lnB>
                      <a:noFill/>
                    </a:lnB>
                    <a:solidFill>
                      <a:schemeClr val="bg1"/>
                    </a:solidFill>
                  </a:tcPr>
                </a:tc>
                <a:tc>
                  <a:txBody>
                    <a:bodyPr/>
                    <a:lstStyle/>
                    <a:p>
                      <a:pPr algn="ctr" fontAlgn="ctr"/>
                      <a:endParaRPr lang="en-ID" sz="800" b="0" i="0" u="none" strike="noStrike">
                        <a:solidFill>
                          <a:srgbClr val="000000"/>
                        </a:solidFill>
                        <a:effectLst/>
                        <a:latin typeface="Calibri" panose="020F0502020204030204" pitchFamily="34" charset="0"/>
                      </a:endParaRPr>
                    </a:p>
                  </a:txBody>
                  <a:tcPr marL="5475" marR="5475" marT="5475" marB="0" anchor="ctr">
                    <a:lnL>
                      <a:noFill/>
                    </a:lnL>
                    <a:lnR>
                      <a:noFill/>
                    </a:lnR>
                    <a:lnT>
                      <a:noFill/>
                    </a:lnT>
                    <a:lnB>
                      <a:noFill/>
                    </a:lnB>
                    <a:solidFill>
                      <a:schemeClr val="bg1"/>
                    </a:solidFill>
                  </a:tcPr>
                </a:tc>
                <a:tc>
                  <a:txBody>
                    <a:bodyPr/>
                    <a:lstStyle/>
                    <a:p>
                      <a:pPr algn="ctr" fontAlgn="ctr"/>
                      <a:endParaRPr lang="en-ID" sz="800" b="0" i="0" u="none" strike="noStrike">
                        <a:solidFill>
                          <a:srgbClr val="000000"/>
                        </a:solidFill>
                        <a:effectLst/>
                        <a:latin typeface="Calibri" panose="020F0502020204030204" pitchFamily="34" charset="0"/>
                      </a:endParaRPr>
                    </a:p>
                  </a:txBody>
                  <a:tcPr marL="5475" marR="5475" marT="5475" marB="0" anchor="ctr">
                    <a:lnL>
                      <a:noFill/>
                    </a:lnL>
                    <a:lnR>
                      <a:noFill/>
                    </a:lnR>
                    <a:lnT>
                      <a:noFill/>
                    </a:lnT>
                    <a:lnB>
                      <a:noFill/>
                    </a:lnB>
                    <a:solidFill>
                      <a:schemeClr val="bg1"/>
                    </a:solidFill>
                  </a:tcPr>
                </a:tc>
                <a:extLst>
                  <a:ext uri="{0D108BD9-81ED-4DB2-BD59-A6C34878D82A}">
                    <a16:rowId xmlns:a16="http://schemas.microsoft.com/office/drawing/2014/main" val="2914160447"/>
                  </a:ext>
                </a:extLst>
              </a:tr>
              <a:tr h="173219">
                <a:tc>
                  <a:txBody>
                    <a:bodyPr/>
                    <a:lstStyle/>
                    <a:p>
                      <a:pPr algn="l" fontAlgn="b"/>
                      <a:endParaRPr lang="en-ID" sz="8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ID" sz="8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ID" sz="8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ID" sz="8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ID" sz="8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79601899"/>
                  </a:ext>
                </a:extLst>
              </a:tr>
              <a:tr h="411395">
                <a:tc>
                  <a:txBody>
                    <a:bodyPr/>
                    <a:lstStyle/>
                    <a:p>
                      <a:pPr algn="ctr" fontAlgn="ctr"/>
                      <a:r>
                        <a:rPr lang="en-ID" sz="800" b="0" i="0" u="none" strike="noStrike">
                          <a:solidFill>
                            <a:srgbClr val="000000"/>
                          </a:solidFill>
                          <a:effectLst/>
                          <a:latin typeface="Calibri" panose="020F0502020204030204" pitchFamily="34" charset="0"/>
                        </a:rPr>
                        <a:t>TUJUAN</a:t>
                      </a:r>
                    </a:p>
                  </a:txBody>
                  <a:tcPr marL="5475" marR="5475" marT="5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ID" sz="800" b="0" i="0" u="none" strike="noStrike">
                          <a:solidFill>
                            <a:srgbClr val="000000"/>
                          </a:solidFill>
                          <a:effectLst/>
                          <a:latin typeface="Calibri" panose="020F0502020204030204" pitchFamily="34" charset="0"/>
                        </a:rPr>
                        <a:t>SASARAN </a:t>
                      </a:r>
                    </a:p>
                  </a:txBody>
                  <a:tcPr marL="5475" marR="5475" marT="5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ID" sz="800" b="0" i="0" u="none" strike="noStrike">
                          <a:solidFill>
                            <a:srgbClr val="000000"/>
                          </a:solidFill>
                          <a:effectLst/>
                          <a:latin typeface="Calibri" panose="020F0502020204030204" pitchFamily="34" charset="0"/>
                        </a:rPr>
                        <a:t>STRATEGI</a:t>
                      </a:r>
                    </a:p>
                  </a:txBody>
                  <a:tcPr marL="5475" marR="5475" marT="5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ID" sz="800" b="0" i="0" u="none" strike="noStrike">
                          <a:solidFill>
                            <a:srgbClr val="000000"/>
                          </a:solidFill>
                          <a:effectLst/>
                          <a:latin typeface="Calibri" panose="020F0502020204030204" pitchFamily="34" charset="0"/>
                        </a:rPr>
                        <a:t>PROGRAM KERJA </a:t>
                      </a:r>
                    </a:p>
                  </a:txBody>
                  <a:tcPr marL="5475" marR="5475" marT="5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ID" sz="800" b="0" i="0" u="none" strike="noStrike">
                          <a:solidFill>
                            <a:srgbClr val="000000"/>
                          </a:solidFill>
                          <a:effectLst/>
                          <a:latin typeface="Calibri" panose="020F0502020204030204" pitchFamily="34" charset="0"/>
                        </a:rPr>
                        <a:t>TARGET</a:t>
                      </a:r>
                    </a:p>
                  </a:txBody>
                  <a:tcPr marL="5475" marR="5475" marT="5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9097881"/>
                  </a:ext>
                </a:extLst>
              </a:tr>
              <a:tr h="346437">
                <a:tc>
                  <a:txBody>
                    <a:bodyPr/>
                    <a:lstStyle/>
                    <a:p>
                      <a:pPr algn="l" fontAlgn="ctr"/>
                      <a:r>
                        <a:rPr lang="en-ID" sz="800" b="0" i="0" u="none" strike="noStrike">
                          <a:solidFill>
                            <a:srgbClr val="000000"/>
                          </a:solidFill>
                          <a:effectLst/>
                          <a:latin typeface="Calibri" panose="020F0502020204030204" pitchFamily="34" charset="0"/>
                        </a:rPr>
                        <a:t>Pemenuhan UU 1/1970</a:t>
                      </a:r>
                    </a:p>
                  </a:txBody>
                  <a:tcPr marL="5475" marR="5475" marT="5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fi-FI" sz="800" b="0" i="0" u="none" strike="noStrike" dirty="0">
                          <a:solidFill>
                            <a:srgbClr val="000000"/>
                          </a:solidFill>
                          <a:effectLst/>
                          <a:latin typeface="Calibri" panose="020F0502020204030204" pitchFamily="34" charset="0"/>
                        </a:rPr>
                        <a:t>a. Tercapainya Nihil Kecelakaan Kerja </a:t>
                      </a:r>
                    </a:p>
                  </a:txBody>
                  <a:tcPr marL="5475" marR="5475" marT="5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dirty="0">
                          <a:solidFill>
                            <a:srgbClr val="000000"/>
                          </a:solidFill>
                          <a:effectLst/>
                          <a:latin typeface="Calibri" panose="020F0502020204030204" pitchFamily="34" charset="0"/>
                        </a:rPr>
                        <a:t>a. </a:t>
                      </a:r>
                      <a:r>
                        <a:rPr lang="en-ID" sz="800" b="0" i="0" u="none" strike="noStrike" dirty="0" err="1">
                          <a:solidFill>
                            <a:srgbClr val="000000"/>
                          </a:solidFill>
                          <a:effectLst/>
                          <a:latin typeface="Calibri" panose="020F0502020204030204" pitchFamily="34" charset="0"/>
                        </a:rPr>
                        <a:t>Meningkatkan</a:t>
                      </a:r>
                      <a:r>
                        <a:rPr lang="en-ID" sz="800" b="0" i="0" u="none" strike="noStrike" dirty="0">
                          <a:solidFill>
                            <a:srgbClr val="000000"/>
                          </a:solidFill>
                          <a:effectLst/>
                          <a:latin typeface="Calibri" panose="020F0502020204030204" pitchFamily="34" charset="0"/>
                        </a:rPr>
                        <a:t> </a:t>
                      </a:r>
                      <a:r>
                        <a:rPr lang="en-ID" sz="800" b="0" i="0" u="none" strike="noStrike" dirty="0" err="1">
                          <a:solidFill>
                            <a:srgbClr val="000000"/>
                          </a:solidFill>
                          <a:effectLst/>
                          <a:latin typeface="Calibri" panose="020F0502020204030204" pitchFamily="34" charset="0"/>
                        </a:rPr>
                        <a:t>pengetahuan</a:t>
                      </a:r>
                      <a:r>
                        <a:rPr lang="en-ID" sz="800" b="0" i="0" u="none" strike="noStrike" dirty="0">
                          <a:solidFill>
                            <a:srgbClr val="000000"/>
                          </a:solidFill>
                          <a:effectLst/>
                          <a:latin typeface="Calibri" panose="020F0502020204030204" pitchFamily="34" charset="0"/>
                        </a:rPr>
                        <a:t> dan </a:t>
                      </a:r>
                      <a:r>
                        <a:rPr lang="en-ID" sz="800" b="0" i="0" u="none" strike="noStrike" dirty="0" err="1">
                          <a:solidFill>
                            <a:srgbClr val="000000"/>
                          </a:solidFill>
                          <a:effectLst/>
                          <a:latin typeface="Calibri" panose="020F0502020204030204" pitchFamily="34" charset="0"/>
                        </a:rPr>
                        <a:t>ketrampilan</a:t>
                      </a:r>
                      <a:r>
                        <a:rPr lang="en-ID" sz="800" b="0" i="0" u="none" strike="noStrike" dirty="0">
                          <a:solidFill>
                            <a:srgbClr val="000000"/>
                          </a:solidFill>
                          <a:effectLst/>
                          <a:latin typeface="Calibri" panose="020F0502020204030204" pitchFamily="34" charset="0"/>
                        </a:rPr>
                        <a:t> </a:t>
                      </a:r>
                      <a:r>
                        <a:rPr lang="en-ID" sz="800" b="0" i="0" u="none" strike="noStrike" dirty="0" err="1">
                          <a:solidFill>
                            <a:srgbClr val="000000"/>
                          </a:solidFill>
                          <a:effectLst/>
                          <a:latin typeface="Calibri" panose="020F0502020204030204" pitchFamily="34" charset="0"/>
                        </a:rPr>
                        <a:t>karyawan</a:t>
                      </a:r>
                      <a:r>
                        <a:rPr lang="en-ID" sz="800" b="0" i="0" u="none" strike="noStrike" dirty="0">
                          <a:solidFill>
                            <a:srgbClr val="000000"/>
                          </a:solidFill>
                          <a:effectLst/>
                          <a:latin typeface="Calibri" panose="020F0502020204030204" pitchFamily="34" charset="0"/>
                        </a:rPr>
                        <a:t> </a:t>
                      </a:r>
                      <a:r>
                        <a:rPr lang="en-ID" sz="800" b="0" i="0" u="none" strike="noStrike" dirty="0" err="1">
                          <a:solidFill>
                            <a:srgbClr val="000000"/>
                          </a:solidFill>
                          <a:effectLst/>
                          <a:latin typeface="Calibri" panose="020F0502020204030204" pitchFamily="34" charset="0"/>
                        </a:rPr>
                        <a:t>dibidang</a:t>
                      </a:r>
                      <a:r>
                        <a:rPr lang="en-ID" sz="800" b="0" i="0" u="none" strike="noStrike" dirty="0">
                          <a:solidFill>
                            <a:srgbClr val="000000"/>
                          </a:solidFill>
                          <a:effectLst/>
                          <a:latin typeface="Calibri" panose="020F0502020204030204" pitchFamily="34" charset="0"/>
                        </a:rPr>
                        <a:t> K3</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nn-NO" sz="800" b="0" i="0" u="none" strike="noStrike">
                          <a:solidFill>
                            <a:srgbClr val="000000"/>
                          </a:solidFill>
                          <a:effectLst/>
                          <a:latin typeface="Calibri" panose="020F0502020204030204" pitchFamily="34" charset="0"/>
                        </a:rPr>
                        <a:t>a. Melakukan sertifikasi AK3 Umum</a:t>
                      </a:r>
                    </a:p>
                  </a:txBody>
                  <a:tcPr marL="5475" marR="5475" marT="5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ID" sz="800" b="0" i="0" u="none" strike="noStrike">
                          <a:solidFill>
                            <a:srgbClr val="000000"/>
                          </a:solidFill>
                          <a:effectLst/>
                          <a:latin typeface="Calibri" panose="020F0502020204030204" pitchFamily="34" charset="0"/>
                        </a:rPr>
                        <a:t> 5 karyawan</a:t>
                      </a:r>
                    </a:p>
                  </a:txBody>
                  <a:tcPr marL="5475" marR="5475" marT="5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6877539"/>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b.</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19040287"/>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c.</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38074137"/>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65641745"/>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b.</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a.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35257285"/>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b.</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45010640"/>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c.</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9825812"/>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41189220"/>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c.</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a.</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12980130"/>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b.</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47318631"/>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c.</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9422593"/>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72885605"/>
                  </a:ext>
                </a:extLst>
              </a:tr>
              <a:tr h="346437">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b. Tercapainay derajat kesehatan karyawan yang optimal</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ID" sz="800" b="0" i="0" u="none" strike="noStrike">
                          <a:solidFill>
                            <a:srgbClr val="000000"/>
                          </a:solidFill>
                          <a:effectLst/>
                          <a:latin typeface="Calibri" panose="020F0502020204030204" pitchFamily="34" charset="0"/>
                        </a:rPr>
                        <a:t>a. Karyawan dan keluarga menjalankan pola hidup sehat</a:t>
                      </a:r>
                    </a:p>
                  </a:txBody>
                  <a:tcPr marL="5475" marR="5475" marT="5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ID" sz="800" b="0" i="0" u="none" strike="noStrike">
                          <a:solidFill>
                            <a:srgbClr val="000000"/>
                          </a:solidFill>
                          <a:effectLst/>
                          <a:latin typeface="Calibri" panose="020F0502020204030204" pitchFamily="34" charset="0"/>
                        </a:rPr>
                        <a:t>a. Melakukan MCU </a:t>
                      </a:r>
                    </a:p>
                  </a:txBody>
                  <a:tcPr marL="5475" marR="5475" marT="5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ID" sz="800" b="0" i="0" u="none" strike="noStrike">
                          <a:solidFill>
                            <a:srgbClr val="000000"/>
                          </a:solidFill>
                          <a:effectLst/>
                          <a:latin typeface="Calibri" panose="020F0502020204030204" pitchFamily="34" charset="0"/>
                        </a:rPr>
                        <a:t>100% karyawan melaksanakan MCU</a:t>
                      </a:r>
                    </a:p>
                  </a:txBody>
                  <a:tcPr marL="5475" marR="5475" marT="54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91087377"/>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b.</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61117853"/>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c.</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31108428"/>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71954938"/>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b.</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a.</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43903402"/>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b.</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4424764"/>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c.</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22744856"/>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7699930"/>
                  </a:ext>
                </a:extLst>
              </a:tr>
              <a:tr h="173219">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ID" sz="800" b="0" i="0" u="none" strike="noStrike" dirty="0">
                          <a:solidFill>
                            <a:srgbClr val="000000"/>
                          </a:solidFill>
                          <a:effectLst/>
                          <a:latin typeface="Calibri" panose="020F0502020204030204" pitchFamily="34" charset="0"/>
                        </a:rPr>
                        <a:t> </a:t>
                      </a:r>
                    </a:p>
                  </a:txBody>
                  <a:tcPr marL="5475" marR="5475" marT="5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7590720"/>
                  </a:ext>
                </a:extLst>
              </a:tr>
            </a:tbl>
          </a:graphicData>
        </a:graphic>
      </p:graphicFrame>
    </p:spTree>
    <p:extLst>
      <p:ext uri="{BB962C8B-B14F-4D97-AF65-F5344CB8AC3E}">
        <p14:creationId xmlns:p14="http://schemas.microsoft.com/office/powerpoint/2010/main" val="200159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3E3D2F-773C-4644-8D6A-12348CEB1E28}"/>
              </a:ext>
            </a:extLst>
          </p:cNvPr>
          <p:cNvSpPr txBox="1"/>
          <p:nvPr/>
        </p:nvSpPr>
        <p:spPr>
          <a:xfrm>
            <a:off x="508000" y="273178"/>
            <a:ext cx="11000509" cy="3539430"/>
          </a:xfrm>
          <a:prstGeom prst="rect">
            <a:avLst/>
          </a:prstGeom>
          <a:noFill/>
        </p:spPr>
        <p:txBody>
          <a:bodyPr wrap="square">
            <a:spAutoFit/>
          </a:bodyPr>
          <a:lstStyle/>
          <a:p>
            <a:r>
              <a:rPr lang="en-ID" sz="2800" dirty="0" err="1"/>
              <a:t>Pasal</a:t>
            </a:r>
            <a:r>
              <a:rPr lang="en-ID" sz="2800" dirty="0"/>
              <a:t> 11</a:t>
            </a:r>
          </a:p>
          <a:p>
            <a:endParaRPr lang="en-ID" sz="2800" dirty="0"/>
          </a:p>
          <a:p>
            <a:pPr marL="534988" indent="-534988" defTabSz="534988"/>
            <a:r>
              <a:rPr lang="en-ID" sz="2800" dirty="0"/>
              <a:t>(3)	</a:t>
            </a:r>
            <a:r>
              <a:rPr lang="en-ID" sz="2800" dirty="0" err="1"/>
              <a:t>Kegiatan</a:t>
            </a:r>
            <a:r>
              <a:rPr lang="en-ID" sz="2800" dirty="0"/>
              <a:t> </a:t>
            </a:r>
            <a:r>
              <a:rPr lang="en-ID" sz="2800" dirty="0" err="1"/>
              <a:t>sebagaimana</a:t>
            </a:r>
            <a:r>
              <a:rPr lang="en-ID" sz="2800" dirty="0"/>
              <a:t> </a:t>
            </a:r>
            <a:r>
              <a:rPr lang="en-ID" sz="2800" dirty="0" err="1"/>
              <a:t>dimaksud</a:t>
            </a:r>
            <a:r>
              <a:rPr lang="en-ID" sz="2800" dirty="0"/>
              <a:t> pada </a:t>
            </a:r>
            <a:r>
              <a:rPr lang="en-ID" sz="2800" dirty="0" err="1"/>
              <a:t>ayat</a:t>
            </a:r>
            <a:r>
              <a:rPr lang="en-ID" sz="2800" dirty="0"/>
              <a:t> (2) </a:t>
            </a:r>
            <a:r>
              <a:rPr lang="en-ID" sz="2800" dirty="0" err="1"/>
              <a:t>huruf</a:t>
            </a:r>
            <a:r>
              <a:rPr lang="en-ID" sz="2800" dirty="0"/>
              <a:t> a </a:t>
            </a:r>
            <a:r>
              <a:rPr lang="en-ID" sz="2800" dirty="0" err="1"/>
              <a:t>sampai</a:t>
            </a:r>
            <a:r>
              <a:rPr lang="en-ID" sz="2800" dirty="0"/>
              <a:t> </a:t>
            </a:r>
            <a:r>
              <a:rPr lang="en-ID" sz="2800" dirty="0" err="1"/>
              <a:t>dengan</a:t>
            </a:r>
            <a:r>
              <a:rPr lang="en-ID" sz="2800" dirty="0"/>
              <a:t> </a:t>
            </a:r>
            <a:r>
              <a:rPr lang="en-ID" sz="2800" dirty="0" err="1"/>
              <a:t>huruf</a:t>
            </a:r>
            <a:r>
              <a:rPr lang="en-ID" sz="2800" dirty="0"/>
              <a:t> f, </a:t>
            </a:r>
            <a:r>
              <a:rPr lang="en-ID" sz="2800" dirty="0" err="1"/>
              <a:t>dilaksanakan</a:t>
            </a:r>
            <a:r>
              <a:rPr lang="en-ID" sz="2800" dirty="0"/>
              <a:t> </a:t>
            </a:r>
            <a:r>
              <a:rPr lang="en-ID" sz="2800" dirty="0" err="1"/>
              <a:t>berdasarkan</a:t>
            </a:r>
            <a:r>
              <a:rPr lang="en-ID" sz="2800" dirty="0"/>
              <a:t> </a:t>
            </a:r>
            <a:r>
              <a:rPr lang="en-ID" sz="2800" dirty="0" err="1"/>
              <a:t>identifikasi</a:t>
            </a:r>
            <a:r>
              <a:rPr lang="en-ID" sz="2800" dirty="0"/>
              <a:t> </a:t>
            </a:r>
            <a:r>
              <a:rPr lang="en-ID" sz="2800" dirty="0" err="1"/>
              <a:t>bahaya</a:t>
            </a:r>
            <a:r>
              <a:rPr lang="en-ID" sz="2800" dirty="0"/>
              <a:t>, </a:t>
            </a:r>
            <a:r>
              <a:rPr lang="en-ID" sz="2800" dirty="0" err="1"/>
              <a:t>penilaian</a:t>
            </a:r>
            <a:r>
              <a:rPr lang="en-ID" sz="2800" dirty="0"/>
              <a:t>, dan </a:t>
            </a:r>
            <a:r>
              <a:rPr lang="en-ID" sz="2800" dirty="0" err="1"/>
              <a:t>pengendalian</a:t>
            </a:r>
            <a:r>
              <a:rPr lang="en-ID" sz="2800" dirty="0"/>
              <a:t> </a:t>
            </a:r>
            <a:r>
              <a:rPr lang="en-ID" sz="2800" dirty="0" err="1"/>
              <a:t>risiko</a:t>
            </a:r>
            <a:endParaRPr lang="en-ID" sz="2800" dirty="0"/>
          </a:p>
          <a:p>
            <a:pPr marL="534988" indent="-534988" defTabSz="534988">
              <a:tabLst>
                <a:tab pos="534988" algn="l"/>
              </a:tabLst>
            </a:pPr>
            <a:r>
              <a:rPr lang="en-ID" sz="2800" dirty="0"/>
              <a:t>(4)	</a:t>
            </a:r>
            <a:r>
              <a:rPr lang="en-ID" sz="2800" dirty="0" err="1"/>
              <a:t>Kegiatan</a:t>
            </a:r>
            <a:r>
              <a:rPr lang="en-ID" sz="2800" dirty="0"/>
              <a:t> </a:t>
            </a:r>
            <a:r>
              <a:rPr lang="en-ID" sz="2800" dirty="0" err="1"/>
              <a:t>sebagaimana</a:t>
            </a:r>
            <a:r>
              <a:rPr lang="en-ID" sz="2800" dirty="0"/>
              <a:t> </a:t>
            </a:r>
            <a:r>
              <a:rPr lang="en-ID" sz="2800" dirty="0" err="1"/>
              <a:t>dimaksud</a:t>
            </a:r>
            <a:r>
              <a:rPr lang="en-ID" sz="2800" dirty="0"/>
              <a:t> pada </a:t>
            </a:r>
            <a:r>
              <a:rPr lang="en-ID" sz="2800" dirty="0" err="1"/>
              <a:t>ayat</a:t>
            </a:r>
            <a:r>
              <a:rPr lang="en-ID" sz="2800" dirty="0"/>
              <a:t> (2) </a:t>
            </a:r>
            <a:r>
              <a:rPr lang="en-ID" sz="2800" dirty="0" err="1"/>
              <a:t>huruf</a:t>
            </a:r>
            <a:r>
              <a:rPr lang="en-ID" sz="2800" dirty="0"/>
              <a:t> g dan </a:t>
            </a:r>
            <a:r>
              <a:rPr lang="en-ID" sz="2800" dirty="0" err="1"/>
              <a:t>huruf</a:t>
            </a:r>
            <a:r>
              <a:rPr lang="en-ID" sz="2800" dirty="0"/>
              <a:t> h </a:t>
            </a:r>
            <a:r>
              <a:rPr lang="en-ID" sz="2800" dirty="0" err="1"/>
              <a:t>dilaksanakan</a:t>
            </a:r>
            <a:r>
              <a:rPr lang="en-ID" sz="2800" dirty="0"/>
              <a:t> </a:t>
            </a:r>
            <a:r>
              <a:rPr lang="en-ID" sz="2800" dirty="0" err="1"/>
              <a:t>berdasarkan</a:t>
            </a:r>
            <a:r>
              <a:rPr lang="en-ID" sz="2800" dirty="0"/>
              <a:t> </a:t>
            </a:r>
            <a:r>
              <a:rPr lang="en-ID" sz="2800" dirty="0" err="1"/>
              <a:t>potensi</a:t>
            </a:r>
            <a:r>
              <a:rPr lang="en-ID" sz="2800" dirty="0"/>
              <a:t> </a:t>
            </a:r>
            <a:r>
              <a:rPr lang="en-ID" sz="2800" dirty="0" err="1"/>
              <a:t>bahaya</a:t>
            </a:r>
            <a:r>
              <a:rPr lang="en-ID" sz="2800" dirty="0"/>
              <a:t>, </a:t>
            </a:r>
            <a:r>
              <a:rPr lang="en-ID" sz="2800" dirty="0" err="1"/>
              <a:t>investigasi</a:t>
            </a:r>
            <a:r>
              <a:rPr lang="en-ID" sz="2800" dirty="0"/>
              <a:t>, dan </a:t>
            </a:r>
            <a:r>
              <a:rPr lang="en-ID" sz="2800" dirty="0" err="1"/>
              <a:t>analisa</a:t>
            </a:r>
            <a:r>
              <a:rPr lang="en-ID" sz="2800" dirty="0"/>
              <a:t> </a:t>
            </a:r>
            <a:r>
              <a:rPr lang="en-ID" sz="2800" dirty="0" err="1"/>
              <a:t>kecelakaan</a:t>
            </a:r>
            <a:r>
              <a:rPr lang="en-ID" sz="2800" dirty="0"/>
              <a:t>.</a:t>
            </a:r>
          </a:p>
        </p:txBody>
      </p:sp>
    </p:spTree>
    <p:extLst>
      <p:ext uri="{BB962C8B-B14F-4D97-AF65-F5344CB8AC3E}">
        <p14:creationId xmlns:p14="http://schemas.microsoft.com/office/powerpoint/2010/main" val="307828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CD93-20EE-49BF-8580-AF559573D3D1}"/>
              </a:ext>
            </a:extLst>
          </p:cNvPr>
          <p:cNvSpPr>
            <a:spLocks noGrp="1"/>
          </p:cNvSpPr>
          <p:nvPr>
            <p:ph type="title"/>
          </p:nvPr>
        </p:nvSpPr>
        <p:spPr>
          <a:xfrm>
            <a:off x="594206" y="244964"/>
            <a:ext cx="8596668" cy="1320800"/>
          </a:xfrm>
        </p:spPr>
        <p:txBody>
          <a:bodyPr/>
          <a:lstStyle/>
          <a:p>
            <a:r>
              <a:rPr lang="en-ID" sz="3600" dirty="0"/>
              <a:t>Tindakan</a:t>
            </a:r>
            <a:r>
              <a:rPr lang="id-ID" sz="3600" dirty="0"/>
              <a:t> </a:t>
            </a:r>
            <a:r>
              <a:rPr lang="en-ID" sz="3600" dirty="0" err="1"/>
              <a:t>pengendalian</a:t>
            </a:r>
            <a:endParaRPr lang="en-ID" dirty="0"/>
          </a:p>
        </p:txBody>
      </p:sp>
      <p:sp>
        <p:nvSpPr>
          <p:cNvPr id="4" name="TextBox 3">
            <a:extLst>
              <a:ext uri="{FF2B5EF4-FFF2-40B4-BE49-F238E27FC236}">
                <a16:creationId xmlns:a16="http://schemas.microsoft.com/office/drawing/2014/main" id="{A902FDB4-A335-4D7E-B4CB-467F66F05956}"/>
              </a:ext>
            </a:extLst>
          </p:cNvPr>
          <p:cNvSpPr txBox="1"/>
          <p:nvPr/>
        </p:nvSpPr>
        <p:spPr>
          <a:xfrm>
            <a:off x="612678" y="937892"/>
            <a:ext cx="10489430" cy="1815882"/>
          </a:xfrm>
          <a:prstGeom prst="rect">
            <a:avLst/>
          </a:prstGeom>
          <a:noFill/>
        </p:spPr>
        <p:txBody>
          <a:bodyPr wrap="square">
            <a:spAutoFit/>
          </a:bodyPr>
          <a:lstStyle/>
          <a:p>
            <a:r>
              <a:rPr lang="en-ID" sz="2800" dirty="0"/>
              <a:t>Tindakan </a:t>
            </a:r>
            <a:r>
              <a:rPr lang="en-ID" sz="2800" dirty="0" err="1"/>
              <a:t>pengendalian</a:t>
            </a:r>
            <a:r>
              <a:rPr lang="en-ID" sz="2800" dirty="0"/>
              <a:t> </a:t>
            </a:r>
            <a:r>
              <a:rPr lang="en-ID" sz="2800" dirty="0" err="1"/>
              <a:t>harus</a:t>
            </a:r>
            <a:r>
              <a:rPr lang="en-ID" sz="2800" dirty="0"/>
              <a:t> </a:t>
            </a:r>
            <a:r>
              <a:rPr lang="en-ID" sz="2800" dirty="0" err="1"/>
              <a:t>diselenggarakan</a:t>
            </a:r>
            <a:r>
              <a:rPr lang="en-ID" sz="2800" dirty="0"/>
              <a:t> oleh </a:t>
            </a:r>
            <a:r>
              <a:rPr lang="en-ID" sz="2800" dirty="0" err="1"/>
              <a:t>setiap</a:t>
            </a:r>
            <a:r>
              <a:rPr lang="en-ID" sz="2800" dirty="0"/>
              <a:t> </a:t>
            </a:r>
            <a:r>
              <a:rPr lang="en-ID" sz="2800" dirty="0" err="1"/>
              <a:t>perusahaan</a:t>
            </a:r>
            <a:r>
              <a:rPr lang="en-ID" sz="2800" dirty="0"/>
              <a:t> </a:t>
            </a:r>
            <a:r>
              <a:rPr lang="en-ID" sz="2800" dirty="0" err="1"/>
              <a:t>terhadap</a:t>
            </a:r>
            <a:r>
              <a:rPr lang="en-ID" sz="2800" dirty="0"/>
              <a:t> </a:t>
            </a:r>
            <a:r>
              <a:rPr lang="en-ID" sz="2800" dirty="0" err="1"/>
              <a:t>kegiatan-kegiatan</a:t>
            </a:r>
            <a:r>
              <a:rPr lang="en-ID" sz="2800" dirty="0"/>
              <a:t>, </a:t>
            </a:r>
            <a:r>
              <a:rPr lang="en-ID" sz="2800" dirty="0" err="1"/>
              <a:t>produk</a:t>
            </a:r>
            <a:r>
              <a:rPr lang="en-ID" sz="2800" dirty="0"/>
              <a:t> .</a:t>
            </a:r>
            <a:r>
              <a:rPr lang="en-ID" sz="2800" dirty="0" err="1"/>
              <a:t>barang</a:t>
            </a:r>
            <a:r>
              <a:rPr lang="en-ID" sz="2800" dirty="0"/>
              <a:t> dan </a:t>
            </a:r>
            <a:r>
              <a:rPr lang="en-ID" sz="2800" dirty="0" err="1"/>
              <a:t>jasa</a:t>
            </a:r>
            <a:r>
              <a:rPr lang="en-ID" sz="2800" dirty="0"/>
              <a:t> yang </a:t>
            </a:r>
            <a:r>
              <a:rPr lang="en-ID" sz="2800" dirty="0" err="1"/>
              <a:t>dapat</a:t>
            </a:r>
            <a:r>
              <a:rPr lang="en-ID" sz="2800" dirty="0"/>
              <a:t> </a:t>
            </a:r>
            <a:r>
              <a:rPr lang="en-ID" sz="2800" dirty="0" err="1"/>
              <a:t>menimbulkan</a:t>
            </a:r>
            <a:r>
              <a:rPr lang="en-ID" sz="2800" dirty="0"/>
              <a:t> </a:t>
            </a:r>
            <a:r>
              <a:rPr lang="en-ID" sz="2800" dirty="0" err="1"/>
              <a:t>risiko</a:t>
            </a:r>
            <a:r>
              <a:rPr lang="en-ID" sz="2800" dirty="0"/>
              <a:t> </a:t>
            </a:r>
            <a:r>
              <a:rPr lang="en-ID" sz="2800" dirty="0" err="1"/>
              <a:t>kecelakaan</a:t>
            </a:r>
            <a:r>
              <a:rPr lang="en-ID" sz="2800" dirty="0"/>
              <a:t> dan </a:t>
            </a:r>
            <a:r>
              <a:rPr lang="en-ID" sz="2800" dirty="0" err="1"/>
              <a:t>penyakit</a:t>
            </a:r>
            <a:r>
              <a:rPr lang="en-ID" sz="2800" dirty="0"/>
              <a:t> </a:t>
            </a:r>
            <a:r>
              <a:rPr lang="en-ID" sz="2800" dirty="0" err="1"/>
              <a:t>akibat</a:t>
            </a:r>
            <a:r>
              <a:rPr lang="en-ID" sz="2800" dirty="0"/>
              <a:t> </a:t>
            </a:r>
            <a:r>
              <a:rPr lang="en-ID" sz="2800" dirty="0" err="1"/>
              <a:t>kerja</a:t>
            </a:r>
            <a:r>
              <a:rPr lang="en-ID" sz="2800" dirty="0"/>
              <a:t>. </a:t>
            </a:r>
          </a:p>
        </p:txBody>
      </p:sp>
      <p:sp>
        <p:nvSpPr>
          <p:cNvPr id="6" name="TextBox 5">
            <a:extLst>
              <a:ext uri="{FF2B5EF4-FFF2-40B4-BE49-F238E27FC236}">
                <a16:creationId xmlns:a16="http://schemas.microsoft.com/office/drawing/2014/main" id="{8BCCDEAA-761A-4362-BA0F-4F2871F31632}"/>
              </a:ext>
            </a:extLst>
          </p:cNvPr>
          <p:cNvSpPr txBox="1"/>
          <p:nvPr/>
        </p:nvSpPr>
        <p:spPr>
          <a:xfrm>
            <a:off x="612678" y="2923648"/>
            <a:ext cx="10360121" cy="3539430"/>
          </a:xfrm>
          <a:prstGeom prst="rect">
            <a:avLst/>
          </a:prstGeom>
          <a:noFill/>
        </p:spPr>
        <p:txBody>
          <a:bodyPr wrap="square">
            <a:spAutoFit/>
          </a:bodyPr>
          <a:lstStyle/>
          <a:p>
            <a:r>
              <a:rPr lang="en-ID" sz="2800" dirty="0">
                <a:solidFill>
                  <a:schemeClr val="accent4">
                    <a:lumMod val="50000"/>
                  </a:schemeClr>
                </a:solidFill>
              </a:rPr>
              <a:t>Tindakan </a:t>
            </a:r>
            <a:r>
              <a:rPr lang="en-ID" sz="2800" dirty="0" err="1">
                <a:solidFill>
                  <a:schemeClr val="accent4">
                    <a:lumMod val="50000"/>
                  </a:schemeClr>
                </a:solidFill>
              </a:rPr>
              <a:t>pengendaiian</a:t>
            </a:r>
            <a:r>
              <a:rPr lang="en-ID" sz="2800" dirty="0">
                <a:solidFill>
                  <a:schemeClr val="accent4">
                    <a:lumMod val="50000"/>
                  </a:schemeClr>
                </a:solidFill>
              </a:rPr>
              <a:t> </a:t>
            </a:r>
            <a:r>
              <a:rPr lang="en-ID" sz="2800" dirty="0" err="1">
                <a:solidFill>
                  <a:schemeClr val="accent4">
                    <a:lumMod val="50000"/>
                  </a:schemeClr>
                </a:solidFill>
              </a:rPr>
              <a:t>dilakukan</a:t>
            </a:r>
            <a:r>
              <a:rPr lang="en-ID" sz="2800" dirty="0">
                <a:solidFill>
                  <a:schemeClr val="accent4">
                    <a:lumMod val="50000"/>
                  </a:schemeClr>
                </a:solidFill>
              </a:rPr>
              <a:t> </a:t>
            </a:r>
            <a:r>
              <a:rPr lang="en-ID" sz="2800" dirty="0" err="1">
                <a:solidFill>
                  <a:schemeClr val="accent4">
                    <a:lumMod val="50000"/>
                  </a:schemeClr>
                </a:solidFill>
              </a:rPr>
              <a:t>melalui</a:t>
            </a:r>
            <a:r>
              <a:rPr lang="en-ID" sz="2800" dirty="0">
                <a:solidFill>
                  <a:schemeClr val="accent4">
                    <a:lumMod val="50000"/>
                  </a:schemeClr>
                </a:solidFill>
              </a:rPr>
              <a:t>: . </a:t>
            </a:r>
          </a:p>
          <a:p>
            <a:pPr marL="342900" indent="-342900">
              <a:buAutoNum type="arabicParenR"/>
            </a:pPr>
            <a:r>
              <a:rPr lang="en-ID" sz="2800" dirty="0" err="1">
                <a:solidFill>
                  <a:schemeClr val="accent4">
                    <a:lumMod val="50000"/>
                  </a:schemeClr>
                </a:solidFill>
              </a:rPr>
              <a:t>pengendalian</a:t>
            </a:r>
            <a:r>
              <a:rPr lang="en-ID" sz="2800" dirty="0">
                <a:solidFill>
                  <a:schemeClr val="accent4">
                    <a:lumMod val="50000"/>
                  </a:schemeClr>
                </a:solidFill>
              </a:rPr>
              <a:t>- </a:t>
            </a:r>
            <a:r>
              <a:rPr lang="en-ID" sz="2800" dirty="0" err="1">
                <a:solidFill>
                  <a:schemeClr val="accent4">
                    <a:lumMod val="50000"/>
                  </a:schemeClr>
                </a:solidFill>
              </a:rPr>
              <a:t>teknis</a:t>
            </a:r>
            <a:r>
              <a:rPr lang="en-ID" sz="2800" dirty="0">
                <a:solidFill>
                  <a:schemeClr val="accent4">
                    <a:lumMod val="50000"/>
                  </a:schemeClr>
                </a:solidFill>
              </a:rPr>
              <a:t>/</a:t>
            </a:r>
            <a:r>
              <a:rPr lang="en-ID" sz="2800" dirty="0" err="1">
                <a:solidFill>
                  <a:schemeClr val="accent4">
                    <a:lumMod val="50000"/>
                  </a:schemeClr>
                </a:solidFill>
              </a:rPr>
              <a:t>rekayasa</a:t>
            </a:r>
            <a:r>
              <a:rPr lang="en-ID" sz="2800" dirty="0">
                <a:solidFill>
                  <a:schemeClr val="accent4">
                    <a:lumMod val="50000"/>
                  </a:schemeClr>
                </a:solidFill>
              </a:rPr>
              <a:t> yang </a:t>
            </a:r>
            <a:r>
              <a:rPr lang="en-ID" sz="2800" dirty="0" err="1">
                <a:solidFill>
                  <a:schemeClr val="accent4">
                    <a:lumMod val="50000"/>
                  </a:schemeClr>
                </a:solidFill>
              </a:rPr>
              <a:t>meliputi</a:t>
            </a:r>
            <a:r>
              <a:rPr lang="en-ID" sz="2800" dirty="0">
                <a:solidFill>
                  <a:schemeClr val="accent4">
                    <a:lumMod val="50000"/>
                  </a:schemeClr>
                </a:solidFill>
              </a:rPr>
              <a:t> </a:t>
            </a:r>
            <a:r>
              <a:rPr lang="en-ID" sz="2800" dirty="0" err="1">
                <a:solidFill>
                  <a:schemeClr val="accent4">
                    <a:lumMod val="50000"/>
                  </a:schemeClr>
                </a:solidFill>
              </a:rPr>
              <a:t>eliminasi</a:t>
            </a:r>
            <a:r>
              <a:rPr lang="en-ID" sz="2800" dirty="0">
                <a:solidFill>
                  <a:schemeClr val="accent4">
                    <a:lumMod val="50000"/>
                  </a:schemeClr>
                </a:solidFill>
              </a:rPr>
              <a:t>, </a:t>
            </a:r>
            <a:r>
              <a:rPr lang="en-ID" sz="2800" dirty="0" err="1">
                <a:solidFill>
                  <a:schemeClr val="accent4">
                    <a:lumMod val="50000"/>
                  </a:schemeClr>
                </a:solidFill>
              </a:rPr>
              <a:t>subtitusi</a:t>
            </a:r>
            <a:r>
              <a:rPr lang="en-ID" sz="2800" dirty="0">
                <a:solidFill>
                  <a:schemeClr val="accent4">
                    <a:lumMod val="50000"/>
                  </a:schemeClr>
                </a:solidFill>
              </a:rPr>
              <a:t>, </a:t>
            </a:r>
            <a:r>
              <a:rPr lang="en-ID" sz="2800" dirty="0" err="1">
                <a:solidFill>
                  <a:schemeClr val="accent4">
                    <a:lumMod val="50000"/>
                  </a:schemeClr>
                </a:solidFill>
              </a:rPr>
              <a:t>isolasi</a:t>
            </a:r>
            <a:r>
              <a:rPr lang="en-ID" sz="2800" dirty="0">
                <a:solidFill>
                  <a:schemeClr val="accent4">
                    <a:lumMod val="50000"/>
                  </a:schemeClr>
                </a:solidFill>
              </a:rPr>
              <a:t>, </a:t>
            </a:r>
            <a:r>
              <a:rPr lang="en-ID" sz="2800" dirty="0" err="1">
                <a:solidFill>
                  <a:schemeClr val="accent4">
                    <a:lumMod val="50000"/>
                  </a:schemeClr>
                </a:solidFill>
              </a:rPr>
              <a:t>ventilasi</a:t>
            </a:r>
            <a:r>
              <a:rPr lang="en-ID" sz="2800" dirty="0">
                <a:solidFill>
                  <a:schemeClr val="accent4">
                    <a:lumMod val="50000"/>
                  </a:schemeClr>
                </a:solidFill>
              </a:rPr>
              <a:t>, </a:t>
            </a:r>
            <a:r>
              <a:rPr lang="en-ID" sz="2800" dirty="0" err="1">
                <a:solidFill>
                  <a:schemeClr val="accent4">
                    <a:lumMod val="50000"/>
                  </a:schemeClr>
                </a:solidFill>
              </a:rPr>
              <a:t>higienitas</a:t>
            </a:r>
            <a:r>
              <a:rPr lang="en-ID" sz="2800" dirty="0">
                <a:solidFill>
                  <a:schemeClr val="accent4">
                    <a:lumMod val="50000"/>
                  </a:schemeClr>
                </a:solidFill>
              </a:rPr>
              <a:t> dan </a:t>
            </a:r>
            <a:r>
              <a:rPr lang="en-ID" sz="2800" dirty="0" err="1">
                <a:solidFill>
                  <a:schemeClr val="accent4">
                    <a:lumMod val="50000"/>
                  </a:schemeClr>
                </a:solidFill>
              </a:rPr>
              <a:t>sanitasi</a:t>
            </a:r>
            <a:r>
              <a:rPr lang="en-ID" sz="2800" dirty="0">
                <a:solidFill>
                  <a:schemeClr val="accent4">
                    <a:lumMod val="50000"/>
                  </a:schemeClr>
                </a:solidFill>
              </a:rPr>
              <a:t>; </a:t>
            </a:r>
          </a:p>
          <a:p>
            <a:pPr marL="342900" indent="-342900">
              <a:buAutoNum type="arabicParenR"/>
            </a:pPr>
            <a:r>
              <a:rPr lang="en-ID" sz="2800" dirty="0" err="1">
                <a:solidFill>
                  <a:schemeClr val="accent4">
                    <a:lumMod val="50000"/>
                  </a:schemeClr>
                </a:solidFill>
              </a:rPr>
              <a:t>pendidikan</a:t>
            </a:r>
            <a:r>
              <a:rPr lang="en-ID" sz="2800" dirty="0">
                <a:solidFill>
                  <a:schemeClr val="accent4">
                    <a:lumMod val="50000"/>
                  </a:schemeClr>
                </a:solidFill>
              </a:rPr>
              <a:t> dan </a:t>
            </a:r>
            <a:r>
              <a:rPr lang="en-ID" sz="2800" dirty="0" err="1">
                <a:solidFill>
                  <a:schemeClr val="accent4">
                    <a:lumMod val="50000"/>
                  </a:schemeClr>
                </a:solidFill>
              </a:rPr>
              <a:t>pelatihan</a:t>
            </a:r>
            <a:r>
              <a:rPr lang="en-ID" sz="2800" dirty="0">
                <a:solidFill>
                  <a:schemeClr val="accent4">
                    <a:lumMod val="50000"/>
                  </a:schemeClr>
                </a:solidFill>
              </a:rPr>
              <a:t>; </a:t>
            </a:r>
          </a:p>
          <a:p>
            <a:pPr marL="342900" indent="-342900">
              <a:buAutoNum type="arabicParenR"/>
            </a:pPr>
            <a:r>
              <a:rPr lang="en-ID" sz="2800" dirty="0" err="1">
                <a:solidFill>
                  <a:schemeClr val="accent4">
                    <a:lumMod val="50000"/>
                  </a:schemeClr>
                </a:solidFill>
              </a:rPr>
              <a:t>insentif</a:t>
            </a:r>
            <a:r>
              <a:rPr lang="en-ID" sz="2800" dirty="0">
                <a:solidFill>
                  <a:schemeClr val="accent4">
                    <a:lumMod val="50000"/>
                  </a:schemeClr>
                </a:solidFill>
              </a:rPr>
              <a:t>, </a:t>
            </a:r>
            <a:r>
              <a:rPr lang="en-ID" sz="2800" dirty="0" err="1">
                <a:solidFill>
                  <a:schemeClr val="accent4">
                    <a:lumMod val="50000"/>
                  </a:schemeClr>
                </a:solidFill>
              </a:rPr>
              <a:t>penghargaan</a:t>
            </a:r>
            <a:r>
              <a:rPr lang="en-ID" sz="2800" dirty="0">
                <a:solidFill>
                  <a:schemeClr val="accent4">
                    <a:lumMod val="50000"/>
                  </a:schemeClr>
                </a:solidFill>
              </a:rPr>
              <a:t> dan </a:t>
            </a:r>
            <a:r>
              <a:rPr lang="en-ID" sz="2800" dirty="0" err="1">
                <a:solidFill>
                  <a:schemeClr val="accent4">
                    <a:lumMod val="50000"/>
                  </a:schemeClr>
                </a:solidFill>
              </a:rPr>
              <a:t>motivasi</a:t>
            </a:r>
            <a:r>
              <a:rPr lang="en-ID" sz="2800" dirty="0">
                <a:solidFill>
                  <a:schemeClr val="accent4">
                    <a:lumMod val="50000"/>
                  </a:schemeClr>
                </a:solidFill>
              </a:rPr>
              <a:t> </a:t>
            </a:r>
            <a:r>
              <a:rPr lang="en-ID" sz="2800" dirty="0" err="1">
                <a:solidFill>
                  <a:schemeClr val="accent4">
                    <a:lumMod val="50000"/>
                  </a:schemeClr>
                </a:solidFill>
              </a:rPr>
              <a:t>diri</a:t>
            </a:r>
            <a:r>
              <a:rPr lang="en-ID" sz="2800" dirty="0">
                <a:solidFill>
                  <a:schemeClr val="accent4">
                    <a:lumMod val="50000"/>
                  </a:schemeClr>
                </a:solidFill>
              </a:rPr>
              <a:t>; </a:t>
            </a:r>
          </a:p>
          <a:p>
            <a:pPr marL="342900" indent="-342900">
              <a:buAutoNum type="arabicParenR"/>
            </a:pPr>
            <a:r>
              <a:rPr lang="en-ID" sz="2800" dirty="0" err="1">
                <a:solidFill>
                  <a:schemeClr val="accent4">
                    <a:lumMod val="50000"/>
                  </a:schemeClr>
                </a:solidFill>
              </a:rPr>
              <a:t>evaluasi</a:t>
            </a:r>
            <a:r>
              <a:rPr lang="en-ID" sz="2800" dirty="0">
                <a:solidFill>
                  <a:schemeClr val="accent4">
                    <a:lumMod val="50000"/>
                  </a:schemeClr>
                </a:solidFill>
              </a:rPr>
              <a:t> </a:t>
            </a:r>
            <a:r>
              <a:rPr lang="en-ID" sz="2800" dirty="0" err="1">
                <a:solidFill>
                  <a:schemeClr val="accent4">
                    <a:lumMod val="50000"/>
                  </a:schemeClr>
                </a:solidFill>
              </a:rPr>
              <a:t>melalui</a:t>
            </a:r>
            <a:r>
              <a:rPr lang="en-ID" sz="2800" dirty="0">
                <a:solidFill>
                  <a:schemeClr val="accent4">
                    <a:lumMod val="50000"/>
                  </a:schemeClr>
                </a:solidFill>
              </a:rPr>
              <a:t> internal audit, </a:t>
            </a:r>
            <a:r>
              <a:rPr lang="en-ID" sz="2800" dirty="0" err="1">
                <a:solidFill>
                  <a:schemeClr val="accent4">
                    <a:lumMod val="50000"/>
                  </a:schemeClr>
                </a:solidFill>
              </a:rPr>
              <a:t>penyelidikan</a:t>
            </a:r>
            <a:r>
              <a:rPr lang="en-ID" sz="2800" dirty="0">
                <a:solidFill>
                  <a:schemeClr val="accent4">
                    <a:lumMod val="50000"/>
                  </a:schemeClr>
                </a:solidFill>
              </a:rPr>
              <a:t> </a:t>
            </a:r>
            <a:r>
              <a:rPr lang="en-ID" sz="2800" dirty="0" err="1">
                <a:solidFill>
                  <a:schemeClr val="accent4">
                    <a:lumMod val="50000"/>
                  </a:schemeClr>
                </a:solidFill>
              </a:rPr>
              <a:t>insiden</a:t>
            </a:r>
            <a:r>
              <a:rPr lang="en-ID" sz="2800" dirty="0">
                <a:solidFill>
                  <a:schemeClr val="accent4">
                    <a:lumMod val="50000"/>
                  </a:schemeClr>
                </a:solidFill>
              </a:rPr>
              <a:t> dan </a:t>
            </a:r>
            <a:r>
              <a:rPr lang="en-ID" sz="2800" dirty="0" err="1">
                <a:solidFill>
                  <a:schemeClr val="accent4">
                    <a:lumMod val="50000"/>
                  </a:schemeClr>
                </a:solidFill>
              </a:rPr>
              <a:t>etiologi</a:t>
            </a:r>
            <a:r>
              <a:rPr lang="en-ID" sz="2800" dirty="0">
                <a:solidFill>
                  <a:schemeClr val="accent4">
                    <a:lumMod val="50000"/>
                  </a:schemeClr>
                </a:solidFill>
              </a:rPr>
              <a:t>; dan </a:t>
            </a:r>
          </a:p>
          <a:p>
            <a:pPr marL="342900" indent="-342900">
              <a:buAutoNum type="arabicParenR"/>
            </a:pPr>
            <a:r>
              <a:rPr lang="en-ID" sz="2800" dirty="0" err="1">
                <a:solidFill>
                  <a:schemeClr val="accent4">
                    <a:lumMod val="50000"/>
                  </a:schemeClr>
                </a:solidFill>
              </a:rPr>
              <a:t>penegakan</a:t>
            </a:r>
            <a:r>
              <a:rPr lang="en-ID" sz="2800" dirty="0">
                <a:solidFill>
                  <a:schemeClr val="accent4">
                    <a:lumMod val="50000"/>
                  </a:schemeClr>
                </a:solidFill>
              </a:rPr>
              <a:t> </a:t>
            </a:r>
            <a:r>
              <a:rPr lang="en-ID" sz="2800" dirty="0" err="1">
                <a:solidFill>
                  <a:schemeClr val="accent4">
                    <a:lumMod val="50000"/>
                  </a:schemeClr>
                </a:solidFill>
              </a:rPr>
              <a:t>hukum</a:t>
            </a:r>
            <a:r>
              <a:rPr lang="en-ID" sz="2800" dirty="0">
                <a:solidFill>
                  <a:schemeClr val="accent4">
                    <a:lumMod val="50000"/>
                  </a:schemeClr>
                </a:solidFill>
              </a:rPr>
              <a:t>.</a:t>
            </a:r>
          </a:p>
        </p:txBody>
      </p:sp>
    </p:spTree>
    <p:extLst>
      <p:ext uri="{BB962C8B-B14F-4D97-AF65-F5344CB8AC3E}">
        <p14:creationId xmlns:p14="http://schemas.microsoft.com/office/powerpoint/2010/main" val="249794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CD93-20EE-49BF-8580-AF559573D3D1}"/>
              </a:ext>
            </a:extLst>
          </p:cNvPr>
          <p:cNvSpPr>
            <a:spLocks noGrp="1"/>
          </p:cNvSpPr>
          <p:nvPr>
            <p:ph type="title"/>
          </p:nvPr>
        </p:nvSpPr>
        <p:spPr/>
        <p:txBody>
          <a:bodyPr/>
          <a:lstStyle/>
          <a:p>
            <a:r>
              <a:rPr lang="en-ID" dirty="0" err="1"/>
              <a:t>P</a:t>
            </a:r>
            <a:r>
              <a:rPr lang="en-ID" sz="3600" dirty="0" err="1"/>
              <a:t>erancangan</a:t>
            </a:r>
            <a:r>
              <a:rPr lang="en-ID" sz="3600" dirty="0"/>
              <a:t> (design) dan </a:t>
            </a:r>
            <a:r>
              <a:rPr lang="en-ID" sz="3600" dirty="0" err="1"/>
              <a:t>rekayasa</a:t>
            </a:r>
            <a:endParaRPr lang="en-ID" dirty="0"/>
          </a:p>
        </p:txBody>
      </p:sp>
      <p:sp>
        <p:nvSpPr>
          <p:cNvPr id="4" name="TextBox 3">
            <a:extLst>
              <a:ext uri="{FF2B5EF4-FFF2-40B4-BE49-F238E27FC236}">
                <a16:creationId xmlns:a16="http://schemas.microsoft.com/office/drawing/2014/main" id="{88D956B7-9A77-4357-958E-AB28FEB8D239}"/>
              </a:ext>
            </a:extLst>
          </p:cNvPr>
          <p:cNvSpPr txBox="1"/>
          <p:nvPr/>
        </p:nvSpPr>
        <p:spPr>
          <a:xfrm>
            <a:off x="677334" y="1602847"/>
            <a:ext cx="10711102" cy="3539430"/>
          </a:xfrm>
          <a:prstGeom prst="rect">
            <a:avLst/>
          </a:prstGeom>
          <a:noFill/>
        </p:spPr>
        <p:txBody>
          <a:bodyPr wrap="square">
            <a:spAutoFit/>
          </a:bodyPr>
          <a:lstStyle/>
          <a:p>
            <a:r>
              <a:rPr lang="en-ID" sz="2800" dirty="0" err="1"/>
              <a:t>Dalam</a:t>
            </a:r>
            <a:r>
              <a:rPr lang="en-ID" sz="2800" dirty="0"/>
              <a:t> </a:t>
            </a:r>
            <a:r>
              <a:rPr lang="en-ID" sz="2800" dirty="0" err="1"/>
              <a:t>pelaksanaan</a:t>
            </a:r>
            <a:r>
              <a:rPr lang="en-ID" sz="2800" dirty="0"/>
              <a:t> </a:t>
            </a:r>
            <a:r>
              <a:rPr lang="en-ID" sz="2800" dirty="0" err="1"/>
              <a:t>perancangan</a:t>
            </a:r>
            <a:r>
              <a:rPr lang="en-ID" sz="2800" dirty="0"/>
              <a:t> dan </a:t>
            </a:r>
            <a:r>
              <a:rPr lang="en-ID" sz="2800" dirty="0" err="1"/>
              <a:t>rekayasa</a:t>
            </a:r>
            <a:r>
              <a:rPr lang="en-ID" sz="2800" dirty="0"/>
              <a:t> </a:t>
            </a:r>
            <a:r>
              <a:rPr lang="en-ID" sz="2800" dirty="0" err="1"/>
              <a:t>harus</a:t>
            </a:r>
            <a:r>
              <a:rPr lang="en-ID" sz="2800" dirty="0"/>
              <a:t> </a:t>
            </a:r>
            <a:r>
              <a:rPr lang="en-ID" sz="2800" dirty="0" err="1"/>
              <a:t>memperhatikan</a:t>
            </a:r>
            <a:r>
              <a:rPr lang="en-ID" sz="2800" dirty="0"/>
              <a:t> </a:t>
            </a:r>
            <a:r>
              <a:rPr lang="en-ID" sz="2800" dirty="0" err="1"/>
              <a:t>unsur-unsur</a:t>
            </a:r>
            <a:r>
              <a:rPr lang="en-ID" sz="2800" dirty="0"/>
              <a:t>: </a:t>
            </a:r>
          </a:p>
          <a:p>
            <a:pPr marL="514350" indent="-514350">
              <a:buAutoNum type="alphaLcPeriod"/>
            </a:pPr>
            <a:r>
              <a:rPr lang="en-ID" sz="2800" dirty="0" err="1"/>
              <a:t>identifikasi</a:t>
            </a:r>
            <a:r>
              <a:rPr lang="en-ID" sz="2800" dirty="0"/>
              <a:t> </a:t>
            </a:r>
            <a:r>
              <a:rPr lang="en-ID" sz="2800" dirty="0" err="1"/>
              <a:t>potensi</a:t>
            </a:r>
            <a:r>
              <a:rPr lang="en-ID" sz="2800" dirty="0"/>
              <a:t> </a:t>
            </a:r>
            <a:r>
              <a:rPr lang="en-ID" sz="2800" dirty="0" err="1"/>
              <a:t>bahaya</a:t>
            </a:r>
            <a:r>
              <a:rPr lang="en-ID" sz="2800" dirty="0"/>
              <a:t>; </a:t>
            </a:r>
          </a:p>
          <a:p>
            <a:pPr marL="514350" indent="-514350">
              <a:buAutoNum type="alphaLcPeriod"/>
            </a:pPr>
            <a:r>
              <a:rPr lang="en-ID" sz="2800" dirty="0" err="1"/>
              <a:t>prosedur</a:t>
            </a:r>
            <a:r>
              <a:rPr lang="en-ID" sz="2800" dirty="0"/>
              <a:t> </a:t>
            </a:r>
            <a:r>
              <a:rPr lang="en-ID" sz="2800" dirty="0" err="1"/>
              <a:t>penilaian</a:t>
            </a:r>
            <a:r>
              <a:rPr lang="en-ID" sz="2800" dirty="0"/>
              <a:t> dan </a:t>
            </a:r>
            <a:r>
              <a:rPr lang="en-ID" sz="2800" dirty="0" err="1"/>
              <a:t>pengendalian</a:t>
            </a:r>
            <a:r>
              <a:rPr lang="en-ID" sz="2800" dirty="0"/>
              <a:t> </a:t>
            </a:r>
            <a:r>
              <a:rPr lang="en-ID" sz="2800" dirty="0" err="1"/>
              <a:t>risiko</a:t>
            </a:r>
            <a:r>
              <a:rPr lang="en-ID" sz="2800" dirty="0"/>
              <a:t> </a:t>
            </a:r>
            <a:r>
              <a:rPr lang="en-ID" sz="2800" dirty="0" err="1"/>
              <a:t>kecelakaan</a:t>
            </a:r>
            <a:r>
              <a:rPr lang="en-ID" sz="2800" dirty="0"/>
              <a:t> dan </a:t>
            </a:r>
            <a:r>
              <a:rPr lang="en-ID" sz="2800" dirty="0" err="1"/>
              <a:t>penyakit</a:t>
            </a:r>
            <a:r>
              <a:rPr lang="en-ID" sz="2800" dirty="0"/>
              <a:t> </a:t>
            </a:r>
            <a:r>
              <a:rPr lang="en-ID" sz="2800" dirty="0" err="1"/>
              <a:t>akibat</a:t>
            </a:r>
            <a:r>
              <a:rPr lang="en-ID" sz="2800" dirty="0"/>
              <a:t> </a:t>
            </a:r>
            <a:r>
              <a:rPr lang="en-ID" sz="2800" dirty="0" err="1"/>
              <a:t>kerja</a:t>
            </a:r>
            <a:r>
              <a:rPr lang="en-ID" sz="2800" dirty="0"/>
              <a:t>; dan </a:t>
            </a:r>
          </a:p>
          <a:p>
            <a:pPr marL="514350" indent="-514350">
              <a:buAutoNum type="alphaLcPeriod"/>
            </a:pPr>
            <a:r>
              <a:rPr lang="en-ID" sz="2800" dirty="0" err="1"/>
              <a:t>personil</a:t>
            </a:r>
            <a:r>
              <a:rPr lang="en-ID" sz="2800" dirty="0"/>
              <a:t> yang </a:t>
            </a:r>
            <a:r>
              <a:rPr lang="en-ID" sz="2800" dirty="0" err="1"/>
              <a:t>memiliki</a:t>
            </a:r>
            <a:r>
              <a:rPr lang="en-ID" sz="2800" dirty="0"/>
              <a:t> </a:t>
            </a:r>
            <a:r>
              <a:rPr lang="en-ID" sz="2800" dirty="0" err="1"/>
              <a:t>kompetensi</a:t>
            </a:r>
            <a:r>
              <a:rPr lang="en-ID" sz="2800" dirty="0"/>
              <a:t> </a:t>
            </a:r>
            <a:r>
              <a:rPr lang="en-ID" sz="2800" dirty="0" err="1"/>
              <a:t>kerja</a:t>
            </a:r>
            <a:r>
              <a:rPr lang="en-ID" sz="2800" dirty="0"/>
              <a:t> </a:t>
            </a:r>
            <a:r>
              <a:rPr lang="en-ID" sz="2800" dirty="0" err="1"/>
              <a:t>harus</a:t>
            </a:r>
            <a:r>
              <a:rPr lang="en-ID" sz="2800" dirty="0"/>
              <a:t> </a:t>
            </a:r>
            <a:r>
              <a:rPr lang="en-ID" sz="2800" dirty="0" err="1"/>
              <a:t>ditentukan</a:t>
            </a:r>
            <a:r>
              <a:rPr lang="en-ID" sz="2800" dirty="0"/>
              <a:t> dan </a:t>
            </a:r>
            <a:r>
              <a:rPr lang="en-ID" sz="2800" dirty="0" err="1"/>
              <a:t>diberi</a:t>
            </a:r>
            <a:r>
              <a:rPr lang="en-ID" sz="2800" dirty="0"/>
              <a:t> </a:t>
            </a:r>
            <a:r>
              <a:rPr lang="en-ID" sz="2800" dirty="0" err="1"/>
              <a:t>wewenang</a:t>
            </a:r>
            <a:r>
              <a:rPr lang="en-ID" sz="2800" dirty="0"/>
              <a:t> dan </a:t>
            </a:r>
            <a:r>
              <a:rPr lang="en-ID" sz="2800" dirty="0" err="1"/>
              <a:t>tanggung</a:t>
            </a:r>
            <a:r>
              <a:rPr lang="en-ID" sz="2800" dirty="0"/>
              <a:t> </a:t>
            </a:r>
            <a:r>
              <a:rPr lang="en-ID" sz="2800" dirty="0" err="1"/>
              <a:t>jawab</a:t>
            </a:r>
            <a:r>
              <a:rPr lang="en-ID" sz="2800" dirty="0"/>
              <a:t> yang </a:t>
            </a:r>
            <a:r>
              <a:rPr lang="en-ID" sz="2800" dirty="0" err="1"/>
              <a:t>jelas</a:t>
            </a:r>
            <a:r>
              <a:rPr lang="en-ID" sz="2800" dirty="0"/>
              <a:t> </a:t>
            </a:r>
            <a:r>
              <a:rPr lang="en-ID" sz="2800" dirty="0" err="1"/>
              <a:t>untuk</a:t>
            </a:r>
            <a:r>
              <a:rPr lang="en-ID" sz="2800" dirty="0"/>
              <a:t> </a:t>
            </a:r>
            <a:r>
              <a:rPr lang="en-ID" sz="2800" dirty="0" err="1"/>
              <a:t>melakukan</a:t>
            </a:r>
            <a:r>
              <a:rPr lang="en-ID" sz="2800" dirty="0"/>
              <a:t> </a:t>
            </a:r>
            <a:r>
              <a:rPr lang="en-ID" sz="2800" dirty="0" err="1"/>
              <a:t>verifikasi</a:t>
            </a:r>
            <a:r>
              <a:rPr lang="en-ID" sz="2800" dirty="0"/>
              <a:t> </a:t>
            </a:r>
            <a:r>
              <a:rPr lang="en-ID" sz="2800" dirty="0" err="1"/>
              <a:t>persyaratan</a:t>
            </a:r>
            <a:r>
              <a:rPr lang="en-ID" sz="2800" dirty="0"/>
              <a:t> SMK3</a:t>
            </a:r>
          </a:p>
        </p:txBody>
      </p:sp>
    </p:spTree>
    <p:extLst>
      <p:ext uri="{BB962C8B-B14F-4D97-AF65-F5344CB8AC3E}">
        <p14:creationId xmlns:p14="http://schemas.microsoft.com/office/powerpoint/2010/main" val="152577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CD93-20EE-49BF-8580-AF559573D3D1}"/>
              </a:ext>
            </a:extLst>
          </p:cNvPr>
          <p:cNvSpPr>
            <a:spLocks noGrp="1"/>
          </p:cNvSpPr>
          <p:nvPr>
            <p:ph type="title"/>
          </p:nvPr>
        </p:nvSpPr>
        <p:spPr/>
        <p:txBody>
          <a:bodyPr/>
          <a:lstStyle/>
          <a:p>
            <a:r>
              <a:rPr lang="en-ID" dirty="0" err="1"/>
              <a:t>P</a:t>
            </a:r>
            <a:r>
              <a:rPr lang="en-ID" sz="3600" dirty="0" err="1"/>
              <a:t>rosedur</a:t>
            </a:r>
            <a:r>
              <a:rPr lang="en-ID" sz="3600" dirty="0"/>
              <a:t> dan </a:t>
            </a:r>
            <a:r>
              <a:rPr lang="en-ID" sz="3600" dirty="0" err="1"/>
              <a:t>instruksi</a:t>
            </a:r>
            <a:r>
              <a:rPr lang="en-ID" sz="3600" dirty="0"/>
              <a:t> </a:t>
            </a:r>
            <a:r>
              <a:rPr lang="en-ID" sz="3600" dirty="0" err="1"/>
              <a:t>kerja</a:t>
            </a:r>
            <a:endParaRPr lang="en-ID" dirty="0"/>
          </a:p>
        </p:txBody>
      </p:sp>
      <p:sp>
        <p:nvSpPr>
          <p:cNvPr id="4" name="TextBox 3">
            <a:extLst>
              <a:ext uri="{FF2B5EF4-FFF2-40B4-BE49-F238E27FC236}">
                <a16:creationId xmlns:a16="http://schemas.microsoft.com/office/drawing/2014/main" id="{98DAC8FE-BF35-420D-BCA8-99B858C0AD26}"/>
              </a:ext>
            </a:extLst>
          </p:cNvPr>
          <p:cNvSpPr txBox="1"/>
          <p:nvPr/>
        </p:nvSpPr>
        <p:spPr>
          <a:xfrm>
            <a:off x="677334" y="1630509"/>
            <a:ext cx="10618739" cy="2246769"/>
          </a:xfrm>
          <a:prstGeom prst="rect">
            <a:avLst/>
          </a:prstGeom>
          <a:noFill/>
        </p:spPr>
        <p:txBody>
          <a:bodyPr wrap="square">
            <a:spAutoFit/>
          </a:bodyPr>
          <a:lstStyle/>
          <a:p>
            <a:r>
              <a:rPr lang="en-ID" sz="2800" dirty="0" err="1"/>
              <a:t>Prosedur</a:t>
            </a:r>
            <a:r>
              <a:rPr lang="en-ID" sz="2800" dirty="0"/>
              <a:t> dan </a:t>
            </a:r>
            <a:r>
              <a:rPr lang="en-ID" sz="2800" dirty="0" err="1"/>
              <a:t>instruksi</a:t>
            </a:r>
            <a:r>
              <a:rPr lang="en-ID" sz="2800" dirty="0"/>
              <a:t> </a:t>
            </a:r>
            <a:r>
              <a:rPr lang="en-ID" sz="2800" dirty="0" err="1"/>
              <a:t>kerja</a:t>
            </a:r>
            <a:r>
              <a:rPr lang="en-ID" sz="2800" dirty="0"/>
              <a:t> </a:t>
            </a:r>
            <a:r>
              <a:rPr lang="en-ID" sz="2800" dirty="0" err="1"/>
              <a:t>harus</a:t>
            </a:r>
            <a:r>
              <a:rPr lang="en-ID" sz="2800" dirty="0"/>
              <a:t> </a:t>
            </a:r>
            <a:r>
              <a:rPr lang="en-ID" sz="2800" dirty="0" err="1"/>
              <a:t>dilaksanakan</a:t>
            </a:r>
            <a:r>
              <a:rPr lang="en-ID" sz="2800" dirty="0"/>
              <a:t> dan </a:t>
            </a:r>
            <a:r>
              <a:rPr lang="en-ID" sz="2800" dirty="0" err="1"/>
              <a:t>ditinjau</a:t>
            </a:r>
            <a:r>
              <a:rPr lang="en-ID" sz="2800" dirty="0"/>
              <a:t> </a:t>
            </a:r>
            <a:r>
              <a:rPr lang="en-ID" sz="2800" dirty="0" err="1"/>
              <a:t>ulang</a:t>
            </a:r>
            <a:r>
              <a:rPr lang="en-ID" sz="2800" dirty="0"/>
              <a:t> </a:t>
            </a:r>
            <a:r>
              <a:rPr lang="en-ID" sz="2800" dirty="0" err="1"/>
              <a:t>secara</a:t>
            </a:r>
            <a:r>
              <a:rPr lang="en-ID" sz="2800" dirty="0"/>
              <a:t> </a:t>
            </a:r>
            <a:r>
              <a:rPr lang="en-ID" sz="2800" dirty="0" err="1"/>
              <a:t>berkala</a:t>
            </a:r>
            <a:r>
              <a:rPr lang="en-ID" sz="2800" dirty="0"/>
              <a:t> </a:t>
            </a:r>
            <a:r>
              <a:rPr lang="en-ID" sz="2800" dirty="0" err="1"/>
              <a:t>terutama</a:t>
            </a:r>
            <a:r>
              <a:rPr lang="en-ID" sz="2800" dirty="0"/>
              <a:t> </a:t>
            </a:r>
            <a:r>
              <a:rPr lang="en-ID" sz="2800" dirty="0" err="1"/>
              <a:t>jika</a:t>
            </a:r>
            <a:r>
              <a:rPr lang="en-ID" sz="2800" dirty="0"/>
              <a:t> </a:t>
            </a:r>
            <a:r>
              <a:rPr lang="en-ID" sz="2800" dirty="0" err="1"/>
              <a:t>terjadi</a:t>
            </a:r>
            <a:r>
              <a:rPr lang="en-ID" sz="2800" dirty="0"/>
              <a:t> </a:t>
            </a:r>
            <a:r>
              <a:rPr lang="en-ID" sz="2800" dirty="0" err="1"/>
              <a:t>perubahan</a:t>
            </a:r>
            <a:r>
              <a:rPr lang="en-ID" sz="2800" dirty="0"/>
              <a:t> </a:t>
            </a:r>
            <a:r>
              <a:rPr lang="en-ID" sz="2800" dirty="0" err="1"/>
              <a:t>peralatan</a:t>
            </a:r>
            <a:r>
              <a:rPr lang="en-ID" sz="2800" dirty="0"/>
              <a:t>, proses </a:t>
            </a:r>
            <a:r>
              <a:rPr lang="en-ID" sz="2800" dirty="0" err="1"/>
              <a:t>atau</a:t>
            </a:r>
            <a:r>
              <a:rPr lang="en-ID" sz="2800" dirty="0"/>
              <a:t> </a:t>
            </a:r>
            <a:r>
              <a:rPr lang="en-ID" sz="2800" dirty="0" err="1"/>
              <a:t>bahan</a:t>
            </a:r>
            <a:r>
              <a:rPr lang="en-ID" sz="2800" dirty="0"/>
              <a:t> </a:t>
            </a:r>
            <a:r>
              <a:rPr lang="en-ID" sz="2800" dirty="0" err="1"/>
              <a:t>baku</a:t>
            </a:r>
            <a:r>
              <a:rPr lang="en-ID" sz="2800" dirty="0"/>
              <a:t> yang </a:t>
            </a:r>
            <a:r>
              <a:rPr lang="en-ID" sz="2800" dirty="0" err="1"/>
              <a:t>digunakan</a:t>
            </a:r>
            <a:r>
              <a:rPr lang="en-ID" sz="2800" dirty="0"/>
              <a:t> oleh personal </a:t>
            </a:r>
            <a:r>
              <a:rPr lang="en-ID" sz="2800" dirty="0" err="1"/>
              <a:t>dengan</a:t>
            </a:r>
            <a:r>
              <a:rPr lang="en-ID" sz="2800" dirty="0"/>
              <a:t> </a:t>
            </a:r>
            <a:r>
              <a:rPr lang="en-ID" sz="2800" dirty="0" err="1"/>
              <a:t>melibatkan</a:t>
            </a:r>
            <a:r>
              <a:rPr lang="en-ID" sz="2800" dirty="0"/>
              <a:t> para </a:t>
            </a:r>
            <a:r>
              <a:rPr lang="en-ID" sz="2800" dirty="0" err="1"/>
              <a:t>pelaksana</a:t>
            </a:r>
            <a:r>
              <a:rPr lang="en-ID" sz="2800" dirty="0"/>
              <a:t> yang </a:t>
            </a:r>
            <a:r>
              <a:rPr lang="en-ID" sz="2800" dirty="0" err="1"/>
              <a:t>memiliki</a:t>
            </a:r>
            <a:r>
              <a:rPr lang="en-ID" sz="2800" dirty="0"/>
              <a:t> </a:t>
            </a:r>
            <a:r>
              <a:rPr lang="en-ID" sz="2800" dirty="0" err="1"/>
              <a:t>kompetensi</a:t>
            </a:r>
            <a:r>
              <a:rPr lang="en-ID" sz="2800" dirty="0"/>
              <a:t> </a:t>
            </a:r>
            <a:r>
              <a:rPr lang="en-ID" sz="2800" dirty="0" err="1"/>
              <a:t>kerja</a:t>
            </a:r>
            <a:r>
              <a:rPr lang="en-ID" sz="2800" dirty="0"/>
              <a:t> </a:t>
            </a:r>
            <a:r>
              <a:rPr lang="en-ID" sz="2800" dirty="0" err="1"/>
              <a:t>dalam</a:t>
            </a:r>
            <a:r>
              <a:rPr lang="en-ID" sz="2800" dirty="0"/>
              <a:t> </a:t>
            </a:r>
            <a:r>
              <a:rPr lang="en-ID" sz="2800" dirty="0" err="1"/>
              <a:t>menggunakan</a:t>
            </a:r>
            <a:r>
              <a:rPr lang="en-ID" sz="2800" dirty="0"/>
              <a:t> </a:t>
            </a:r>
            <a:r>
              <a:rPr lang="en-ID" sz="2800" dirty="0" err="1"/>
              <a:t>prosedur</a:t>
            </a:r>
            <a:r>
              <a:rPr lang="en-ID" sz="2800" dirty="0"/>
              <a:t>.</a:t>
            </a:r>
          </a:p>
        </p:txBody>
      </p:sp>
    </p:spTree>
    <p:extLst>
      <p:ext uri="{BB962C8B-B14F-4D97-AF65-F5344CB8AC3E}">
        <p14:creationId xmlns:p14="http://schemas.microsoft.com/office/powerpoint/2010/main" val="1531331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5CD93-20EE-49BF-8580-AF559573D3D1}"/>
              </a:ext>
            </a:extLst>
          </p:cNvPr>
          <p:cNvSpPr>
            <a:spLocks noGrp="1"/>
          </p:cNvSpPr>
          <p:nvPr>
            <p:ph type="title"/>
          </p:nvPr>
        </p:nvSpPr>
        <p:spPr>
          <a:xfrm>
            <a:off x="677333" y="609600"/>
            <a:ext cx="9750521" cy="1320800"/>
          </a:xfrm>
        </p:spPr>
        <p:txBody>
          <a:bodyPr/>
          <a:lstStyle/>
          <a:p>
            <a:r>
              <a:rPr lang="en-ID" dirty="0" err="1"/>
              <a:t>P</a:t>
            </a:r>
            <a:r>
              <a:rPr lang="en-ID" sz="3600" dirty="0" err="1"/>
              <a:t>enyerahan</a:t>
            </a:r>
            <a:r>
              <a:rPr lang="en-ID" sz="3600" dirty="0"/>
              <a:t> </a:t>
            </a:r>
            <a:r>
              <a:rPr lang="en-ID" sz="3600" dirty="0" err="1"/>
              <a:t>sebagian</a:t>
            </a:r>
            <a:r>
              <a:rPr lang="id-ID" sz="3600" dirty="0"/>
              <a:t> </a:t>
            </a:r>
            <a:r>
              <a:rPr lang="en-ID" sz="3600" dirty="0" err="1"/>
              <a:t>pelaksanaan</a:t>
            </a:r>
            <a:r>
              <a:rPr lang="en-ID" sz="3600" dirty="0"/>
              <a:t> </a:t>
            </a:r>
            <a:r>
              <a:rPr lang="en-ID" sz="3600" dirty="0" err="1"/>
              <a:t>pekerjaan</a:t>
            </a:r>
            <a:endParaRPr lang="en-ID" dirty="0"/>
          </a:p>
        </p:txBody>
      </p:sp>
      <p:sp>
        <p:nvSpPr>
          <p:cNvPr id="5" name="TextBox 4">
            <a:extLst>
              <a:ext uri="{FF2B5EF4-FFF2-40B4-BE49-F238E27FC236}">
                <a16:creationId xmlns:a16="http://schemas.microsoft.com/office/drawing/2014/main" id="{5FCDC502-AF8C-488C-B8E2-2255E8E5BCF8}"/>
              </a:ext>
            </a:extLst>
          </p:cNvPr>
          <p:cNvSpPr txBox="1"/>
          <p:nvPr/>
        </p:nvSpPr>
        <p:spPr>
          <a:xfrm>
            <a:off x="677333" y="1806000"/>
            <a:ext cx="10295467" cy="2677656"/>
          </a:xfrm>
          <a:prstGeom prst="rect">
            <a:avLst/>
          </a:prstGeom>
          <a:noFill/>
        </p:spPr>
        <p:txBody>
          <a:bodyPr wrap="square">
            <a:spAutoFit/>
          </a:bodyPr>
          <a:lstStyle/>
          <a:p>
            <a:r>
              <a:rPr lang="en-ID" sz="2800" dirty="0"/>
              <a:t>Perusahaan yang </a:t>
            </a:r>
            <a:r>
              <a:rPr lang="en-ID" sz="2800" dirty="0" err="1"/>
              <a:t>akan</a:t>
            </a:r>
            <a:r>
              <a:rPr lang="en-ID" sz="2800" dirty="0"/>
              <a:t> </a:t>
            </a:r>
            <a:r>
              <a:rPr lang="en-ID" sz="2800" dirty="0" err="1"/>
              <a:t>menyerahkan</a:t>
            </a:r>
            <a:r>
              <a:rPr lang="en-ID" sz="2800" dirty="0"/>
              <a:t> </a:t>
            </a:r>
            <a:r>
              <a:rPr lang="en-ID" sz="2800" dirty="0" err="1"/>
              <a:t>sebagian</a:t>
            </a:r>
            <a:r>
              <a:rPr lang="en-ID" sz="2800" dirty="0"/>
              <a:t> </a:t>
            </a:r>
            <a:r>
              <a:rPr lang="en-ID" sz="2800" dirty="0" err="1"/>
              <a:t>pelaksanaan</a:t>
            </a:r>
            <a:r>
              <a:rPr lang="en-ID" sz="2800" dirty="0"/>
              <a:t> </a:t>
            </a:r>
            <a:r>
              <a:rPr lang="en-ID" sz="2800" dirty="0" err="1"/>
              <a:t>pekerjaan</a:t>
            </a:r>
            <a:r>
              <a:rPr lang="en-ID" sz="2800" dirty="0"/>
              <a:t> </a:t>
            </a:r>
            <a:r>
              <a:rPr lang="en-ID" sz="2800" dirty="0" err="1"/>
              <a:t>kepada</a:t>
            </a:r>
            <a:r>
              <a:rPr lang="en-ID" sz="2800" dirty="0"/>
              <a:t> </a:t>
            </a:r>
            <a:r>
              <a:rPr lang="en-ID" sz="2800" dirty="0" err="1"/>
              <a:t>perusahaan</a:t>
            </a:r>
            <a:r>
              <a:rPr lang="en-ID" sz="2800" dirty="0"/>
              <a:t> lain </a:t>
            </a:r>
            <a:r>
              <a:rPr lang="en-ID" sz="2800" dirty="0" err="1"/>
              <a:t>harus</a:t>
            </a:r>
            <a:r>
              <a:rPr lang="en-ID" sz="2800" dirty="0"/>
              <a:t> </a:t>
            </a:r>
            <a:r>
              <a:rPr lang="en-ID" sz="2800" dirty="0" err="1"/>
              <a:t>menjamin</a:t>
            </a:r>
            <a:r>
              <a:rPr lang="en-ID" sz="2800" dirty="0"/>
              <a:t> </a:t>
            </a:r>
            <a:r>
              <a:rPr lang="en-ID" sz="2800" dirty="0" err="1"/>
              <a:t>bahwa</a:t>
            </a:r>
            <a:r>
              <a:rPr lang="en-ID" sz="2800" dirty="0"/>
              <a:t> </a:t>
            </a:r>
            <a:r>
              <a:rPr lang="en-ID" sz="2800" dirty="0" err="1"/>
              <a:t>perusahaan</a:t>
            </a:r>
            <a:r>
              <a:rPr lang="en-ID" sz="2800" dirty="0"/>
              <a:t> lain </a:t>
            </a:r>
            <a:r>
              <a:rPr lang="en-ID" sz="2800" dirty="0" err="1"/>
              <a:t>tersebut</a:t>
            </a:r>
            <a:r>
              <a:rPr lang="en-ID" sz="2800" dirty="0"/>
              <a:t> </a:t>
            </a:r>
            <a:r>
              <a:rPr lang="en-ID" sz="2800" dirty="0" err="1"/>
              <a:t>memenuhi</a:t>
            </a:r>
            <a:r>
              <a:rPr lang="en-ID" sz="2800" dirty="0"/>
              <a:t> </a:t>
            </a:r>
            <a:r>
              <a:rPr lang="en-ID" sz="2800" dirty="0" err="1"/>
              <a:t>persyaratan</a:t>
            </a:r>
            <a:r>
              <a:rPr lang="en-ID" sz="2800" dirty="0"/>
              <a:t> K3. </a:t>
            </a:r>
            <a:r>
              <a:rPr lang="en-ID" sz="2800" dirty="0" err="1"/>
              <a:t>Verifikasi</a:t>
            </a:r>
            <a:r>
              <a:rPr lang="en-ID" sz="2800" dirty="0"/>
              <a:t> </a:t>
            </a:r>
            <a:r>
              <a:rPr lang="en-ID" sz="2800" dirty="0" err="1"/>
              <a:t>terhadap</a:t>
            </a:r>
            <a:r>
              <a:rPr lang="en-ID" sz="2800" dirty="0"/>
              <a:t> </a:t>
            </a:r>
            <a:r>
              <a:rPr lang="en-ID" sz="2800" dirty="0" err="1"/>
              <a:t>persyaratan</a:t>
            </a:r>
            <a:r>
              <a:rPr lang="en-ID" sz="2800" dirty="0"/>
              <a:t> K3 </a:t>
            </a:r>
            <a:r>
              <a:rPr lang="en-ID" sz="2800" dirty="0" err="1"/>
              <a:t>tersebut</a:t>
            </a:r>
            <a:r>
              <a:rPr lang="en-ID" sz="2800" dirty="0"/>
              <a:t> </a:t>
            </a:r>
            <a:r>
              <a:rPr lang="en-ID" sz="2800" dirty="0" err="1"/>
              <a:t>dilakukan</a:t>
            </a:r>
            <a:r>
              <a:rPr lang="en-ID" sz="2800" dirty="0"/>
              <a:t> oleh personal yang </a:t>
            </a:r>
            <a:r>
              <a:rPr lang="en-ID" sz="2800" dirty="0" err="1"/>
              <a:t>kompeten</a:t>
            </a:r>
            <a:r>
              <a:rPr lang="en-ID" sz="2800" dirty="0"/>
              <a:t> dan </a:t>
            </a:r>
            <a:r>
              <a:rPr lang="en-ID" sz="2800" dirty="0" err="1"/>
              <a:t>berwenang</a:t>
            </a:r>
            <a:r>
              <a:rPr lang="en-ID" sz="2800" dirty="0"/>
              <a:t> </a:t>
            </a:r>
            <a:r>
              <a:rPr lang="en-ID" sz="2800" dirty="0" err="1"/>
              <a:t>serta</a:t>
            </a:r>
            <a:r>
              <a:rPr lang="en-ID" sz="2800" dirty="0"/>
              <a:t> </a:t>
            </a:r>
            <a:r>
              <a:rPr lang="en-ID" sz="2800" dirty="0" err="1"/>
              <a:t>mempunyai</a:t>
            </a:r>
            <a:r>
              <a:rPr lang="en-ID" sz="2800" dirty="0"/>
              <a:t> </a:t>
            </a:r>
            <a:r>
              <a:rPr lang="en-ID" sz="2800" dirty="0" err="1"/>
              <a:t>tanggung</a:t>
            </a:r>
            <a:r>
              <a:rPr lang="en-ID" sz="2800" dirty="0"/>
              <a:t> </a:t>
            </a:r>
            <a:r>
              <a:rPr lang="en-ID" sz="2800" dirty="0" err="1"/>
              <a:t>jawab</a:t>
            </a:r>
            <a:r>
              <a:rPr lang="en-ID" sz="2800" dirty="0"/>
              <a:t> yang </a:t>
            </a:r>
            <a:r>
              <a:rPr lang="en-ID" sz="2800" dirty="0" err="1"/>
              <a:t>jelas</a:t>
            </a:r>
            <a:r>
              <a:rPr lang="en-ID" sz="2800" dirty="0"/>
              <a:t>.</a:t>
            </a:r>
          </a:p>
        </p:txBody>
      </p:sp>
      <p:sp>
        <p:nvSpPr>
          <p:cNvPr id="7" name="TextBox 6">
            <a:extLst>
              <a:ext uri="{FF2B5EF4-FFF2-40B4-BE49-F238E27FC236}">
                <a16:creationId xmlns:a16="http://schemas.microsoft.com/office/drawing/2014/main" id="{CE7C24A8-2B8A-4D56-B30D-6596C2FBE85C}"/>
              </a:ext>
            </a:extLst>
          </p:cNvPr>
          <p:cNvSpPr txBox="1"/>
          <p:nvPr/>
        </p:nvSpPr>
        <p:spPr>
          <a:xfrm>
            <a:off x="677333" y="4646182"/>
            <a:ext cx="10295467" cy="1384995"/>
          </a:xfrm>
          <a:prstGeom prst="rect">
            <a:avLst/>
          </a:prstGeom>
          <a:noFill/>
        </p:spPr>
        <p:txBody>
          <a:bodyPr wrap="square">
            <a:spAutoFit/>
          </a:bodyPr>
          <a:lstStyle/>
          <a:p>
            <a:r>
              <a:rPr lang="en-ID" sz="2800" dirty="0" err="1"/>
              <a:t>Bentuk</a:t>
            </a:r>
            <a:r>
              <a:rPr lang="en-ID" sz="2800" dirty="0"/>
              <a:t> </a:t>
            </a:r>
            <a:r>
              <a:rPr lang="en-ID" sz="2800" dirty="0" err="1"/>
              <a:t>dari</a:t>
            </a:r>
            <a:r>
              <a:rPr lang="en-ID" sz="2800" dirty="0"/>
              <a:t> </a:t>
            </a:r>
            <a:r>
              <a:rPr lang="en-ID" sz="2800" dirty="0" err="1"/>
              <a:t>pemenuhan</a:t>
            </a:r>
            <a:r>
              <a:rPr lang="en-ID" sz="2800" dirty="0"/>
              <a:t> </a:t>
            </a:r>
            <a:r>
              <a:rPr lang="en-ID" sz="2800" dirty="0" err="1"/>
              <a:t>persyaratan</a:t>
            </a:r>
            <a:r>
              <a:rPr lang="en-ID" sz="2800" dirty="0"/>
              <a:t> K3 </a:t>
            </a:r>
            <a:r>
              <a:rPr lang="en-ID" sz="2800" dirty="0" err="1"/>
              <a:t>kepada</a:t>
            </a:r>
            <a:r>
              <a:rPr lang="en-ID" sz="2800" dirty="0"/>
              <a:t> </a:t>
            </a:r>
            <a:r>
              <a:rPr lang="en-ID" sz="2800" dirty="0" err="1"/>
              <a:t>perusahan</a:t>
            </a:r>
            <a:r>
              <a:rPr lang="en-ID" sz="2800" dirty="0"/>
              <a:t> lain </a:t>
            </a:r>
            <a:r>
              <a:rPr lang="en-ID" sz="2800" dirty="0" err="1"/>
              <a:t>adalah</a:t>
            </a:r>
            <a:r>
              <a:rPr lang="en-ID" sz="2800" dirty="0"/>
              <a:t> </a:t>
            </a:r>
            <a:r>
              <a:rPr lang="en-ID" sz="2800" dirty="0" err="1"/>
              <a:t>dengan</a:t>
            </a:r>
            <a:r>
              <a:rPr lang="en-ID" sz="2800" dirty="0"/>
              <a:t> </a:t>
            </a:r>
            <a:r>
              <a:rPr lang="en-ID" sz="2800" dirty="0" err="1"/>
              <a:t>penerapan</a:t>
            </a:r>
            <a:r>
              <a:rPr lang="en-ID" sz="2800" dirty="0"/>
              <a:t> Contractor Safety Management System (CSMS)</a:t>
            </a:r>
          </a:p>
        </p:txBody>
      </p:sp>
    </p:spTree>
    <p:extLst>
      <p:ext uri="{BB962C8B-B14F-4D97-AF65-F5344CB8AC3E}">
        <p14:creationId xmlns:p14="http://schemas.microsoft.com/office/powerpoint/2010/main" val="97749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755B-2043-450A-8EFE-85020F5F98E1}"/>
              </a:ext>
            </a:extLst>
          </p:cNvPr>
          <p:cNvSpPr>
            <a:spLocks noGrp="1"/>
          </p:cNvSpPr>
          <p:nvPr>
            <p:ph type="title"/>
          </p:nvPr>
        </p:nvSpPr>
        <p:spPr/>
        <p:txBody>
          <a:bodyPr/>
          <a:lstStyle/>
          <a:p>
            <a:r>
              <a:rPr lang="en-US" dirty="0" err="1"/>
              <a:t>Tahapan</a:t>
            </a:r>
            <a:r>
              <a:rPr lang="en-US" dirty="0"/>
              <a:t> </a:t>
            </a:r>
            <a:r>
              <a:rPr lang="en-US" dirty="0" err="1"/>
              <a:t>penerapan</a:t>
            </a:r>
            <a:r>
              <a:rPr lang="en-US" dirty="0"/>
              <a:t> Contractor Safety Management System :</a:t>
            </a:r>
            <a:endParaRPr lang="en-ID" dirty="0"/>
          </a:p>
        </p:txBody>
      </p:sp>
      <p:sp>
        <p:nvSpPr>
          <p:cNvPr id="3" name="Content Placeholder 2">
            <a:extLst>
              <a:ext uri="{FF2B5EF4-FFF2-40B4-BE49-F238E27FC236}">
                <a16:creationId xmlns:a16="http://schemas.microsoft.com/office/drawing/2014/main" id="{DB135FA2-48A5-4FC5-8E68-4956765E4893}"/>
              </a:ext>
            </a:extLst>
          </p:cNvPr>
          <p:cNvSpPr>
            <a:spLocks noGrp="1"/>
          </p:cNvSpPr>
          <p:nvPr>
            <p:ph idx="1"/>
          </p:nvPr>
        </p:nvSpPr>
        <p:spPr/>
        <p:txBody>
          <a:bodyPr>
            <a:normAutofit/>
          </a:bodyPr>
          <a:lstStyle/>
          <a:p>
            <a:pPr>
              <a:buFont typeface="+mj-lt"/>
              <a:buAutoNum type="arabicPeriod"/>
            </a:pPr>
            <a:r>
              <a:rPr lang="en-US" sz="2800" dirty="0" err="1"/>
              <a:t>Identifikasi</a:t>
            </a:r>
            <a:r>
              <a:rPr lang="en-US" sz="2800" dirty="0"/>
              <a:t> dan </a:t>
            </a:r>
            <a:r>
              <a:rPr lang="en-US" sz="2800" dirty="0" err="1"/>
              <a:t>penilaian</a:t>
            </a:r>
            <a:r>
              <a:rPr lang="en-US" sz="2800" dirty="0"/>
              <a:t> </a:t>
            </a:r>
            <a:r>
              <a:rPr lang="en-US" sz="2800" dirty="0" err="1"/>
              <a:t>risiko</a:t>
            </a:r>
            <a:endParaRPr lang="en-US" sz="2800" dirty="0"/>
          </a:p>
          <a:p>
            <a:pPr>
              <a:buFont typeface="+mj-lt"/>
              <a:buAutoNum type="arabicPeriod"/>
            </a:pPr>
            <a:r>
              <a:rPr lang="en-US" sz="2800" dirty="0" err="1"/>
              <a:t>Pra</a:t>
            </a:r>
            <a:r>
              <a:rPr lang="en-US" sz="2800" dirty="0"/>
              <a:t> </a:t>
            </a:r>
            <a:r>
              <a:rPr lang="en-US" sz="2800" dirty="0" err="1"/>
              <a:t>Qualifikasi</a:t>
            </a:r>
            <a:endParaRPr lang="en-US" sz="2800" dirty="0"/>
          </a:p>
          <a:p>
            <a:pPr>
              <a:buFont typeface="+mj-lt"/>
              <a:buAutoNum type="arabicPeriod"/>
            </a:pPr>
            <a:r>
              <a:rPr lang="en-US" sz="2800" dirty="0" err="1"/>
              <a:t>Seleksi</a:t>
            </a:r>
            <a:endParaRPr lang="en-US" sz="2800" dirty="0"/>
          </a:p>
          <a:p>
            <a:pPr>
              <a:buFont typeface="+mj-lt"/>
              <a:buAutoNum type="arabicPeriod"/>
            </a:pPr>
            <a:r>
              <a:rPr lang="en-US" sz="2800" dirty="0" err="1"/>
              <a:t>Aktivitas</a:t>
            </a:r>
            <a:r>
              <a:rPr lang="en-US" sz="2800" dirty="0"/>
              <a:t> </a:t>
            </a:r>
            <a:r>
              <a:rPr lang="en-US" sz="2800" dirty="0" err="1"/>
              <a:t>awal</a:t>
            </a:r>
            <a:r>
              <a:rPr lang="en-US" sz="2800" dirty="0"/>
              <a:t> </a:t>
            </a:r>
            <a:r>
              <a:rPr lang="en-US" sz="2800" dirty="0" err="1"/>
              <a:t>pekerjaan</a:t>
            </a:r>
            <a:endParaRPr lang="en-US" sz="2800" dirty="0"/>
          </a:p>
          <a:p>
            <a:pPr>
              <a:buFont typeface="+mj-lt"/>
              <a:buAutoNum type="arabicPeriod"/>
            </a:pPr>
            <a:r>
              <a:rPr lang="en-US" sz="2800" dirty="0" err="1"/>
              <a:t>Penilaian</a:t>
            </a:r>
            <a:r>
              <a:rPr lang="en-US" sz="2800" dirty="0"/>
              <a:t> </a:t>
            </a:r>
            <a:r>
              <a:rPr lang="en-US" sz="2800" dirty="0" err="1"/>
              <a:t>selama</a:t>
            </a:r>
            <a:r>
              <a:rPr lang="en-US" sz="2800" dirty="0"/>
              <a:t> </a:t>
            </a:r>
            <a:r>
              <a:rPr lang="en-US" sz="2800" dirty="0" err="1"/>
              <a:t>pekerjaan</a:t>
            </a:r>
            <a:r>
              <a:rPr lang="en-US" sz="2800" dirty="0"/>
              <a:t> </a:t>
            </a:r>
            <a:r>
              <a:rPr lang="en-US" sz="2800" dirty="0" err="1"/>
              <a:t>berlangsung</a:t>
            </a:r>
            <a:endParaRPr lang="en-US" sz="2800" dirty="0"/>
          </a:p>
          <a:p>
            <a:pPr>
              <a:buFont typeface="+mj-lt"/>
              <a:buAutoNum type="arabicPeriod"/>
            </a:pPr>
            <a:r>
              <a:rPr lang="en-US" sz="2800" dirty="0" err="1"/>
              <a:t>Penilaian</a:t>
            </a:r>
            <a:r>
              <a:rPr lang="en-US" sz="2800" dirty="0"/>
              <a:t> </a:t>
            </a:r>
            <a:r>
              <a:rPr lang="en-US" sz="2800" dirty="0" err="1"/>
              <a:t>akhir</a:t>
            </a:r>
            <a:r>
              <a:rPr lang="en-US" sz="2800" dirty="0"/>
              <a:t> </a:t>
            </a:r>
            <a:r>
              <a:rPr lang="en-US" sz="2800" dirty="0" err="1"/>
              <a:t>pekerjaan</a:t>
            </a:r>
            <a:endParaRPr lang="en-US" sz="2800" dirty="0"/>
          </a:p>
          <a:p>
            <a:pPr>
              <a:buFont typeface="+mj-lt"/>
              <a:buAutoNum type="arabicPeriod"/>
            </a:pPr>
            <a:r>
              <a:rPr lang="en-US" sz="2800" dirty="0"/>
              <a:t>Reward &amp; punishment</a:t>
            </a:r>
          </a:p>
          <a:p>
            <a:pPr>
              <a:buFont typeface="+mj-lt"/>
              <a:buAutoNum type="arabicPeriod"/>
            </a:pPr>
            <a:endParaRPr lang="en-ID" sz="2800" dirty="0"/>
          </a:p>
        </p:txBody>
      </p:sp>
    </p:spTree>
    <p:extLst>
      <p:ext uri="{BB962C8B-B14F-4D97-AF65-F5344CB8AC3E}">
        <p14:creationId xmlns:p14="http://schemas.microsoft.com/office/powerpoint/2010/main" val="127248664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51947</TotalTime>
  <Words>2116</Words>
  <Application>Microsoft Office PowerPoint</Application>
  <PresentationFormat>Widescreen</PresentationFormat>
  <Paragraphs>282</Paragraphs>
  <Slides>34</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Calibri</vt:lpstr>
      <vt:lpstr>Century Gothic</vt:lpstr>
      <vt:lpstr>CommercialScript BT</vt:lpstr>
      <vt:lpstr>Georgia</vt:lpstr>
      <vt:lpstr>Roboto</vt:lpstr>
      <vt:lpstr>Trebuchet MS</vt:lpstr>
      <vt:lpstr>Wingdings</vt:lpstr>
      <vt:lpstr>Wingdings 3</vt:lpstr>
      <vt:lpstr>Facet</vt:lpstr>
      <vt:lpstr>Ion</vt:lpstr>
      <vt:lpstr>PENERAPAN KESELAMATAN DAN KESEHATAN KERJA</vt:lpstr>
      <vt:lpstr>PowerPoint Presentation</vt:lpstr>
      <vt:lpstr>PowerPoint Presentation</vt:lpstr>
      <vt:lpstr>PowerPoint Presentation</vt:lpstr>
      <vt:lpstr>Tindakan pengendalian</vt:lpstr>
      <vt:lpstr>Perancangan (design) dan rekayasa</vt:lpstr>
      <vt:lpstr>Prosedur dan instruksi kerja</vt:lpstr>
      <vt:lpstr>Penyerahan sebagian pelaksanaan pekerjaan</vt:lpstr>
      <vt:lpstr>Tahapan penerapan Contractor Safety Management System :</vt:lpstr>
      <vt:lpstr>Pembelian/pengadaan barang dan jasa</vt:lpstr>
      <vt:lpstr>Produk akhir</vt:lpstr>
      <vt:lpstr>Upaya menghadapi keadaan darurat kecelakaan dan bencana industri</vt:lpstr>
      <vt:lpstr>PowerPoint Presentation</vt:lpstr>
      <vt:lpstr>PowerPoint Presentation</vt:lpstr>
      <vt:lpstr>PowerPoint Presentation</vt:lpstr>
      <vt:lpstr>Rencana dan pemulihan keadaan darurat</vt:lpstr>
      <vt:lpstr>PowerPoint Presentation</vt:lpstr>
      <vt:lpstr>Membuat petunjuk K3 yang harus dipatuhi oleh seluruh pekerja/buruh, orang lain selain pekerja/buruh yang berada di perusahaan, dan pihak lain yang terkait</vt:lpstr>
      <vt:lpstr>Pasal 13   </vt:lpstr>
      <vt:lpstr>PowerPoint Presentation</vt:lpstr>
      <vt:lpstr>PowerPoint Presentation</vt:lpstr>
      <vt:lpstr>PowerPoint Presentation</vt:lpstr>
      <vt:lpstr>(2)  Prosedur pelaporan sebagaimana dimaksud dalam Pasal 12 ayat (1) huruf e (membuat prosedur pelaporan) terdiri atas pelaporan:  </vt:lpstr>
      <vt:lpstr>PowerPoint Presentation</vt:lpstr>
      <vt:lpstr>Apa itu izin kerja (work permit) dan mengapa diperlukan?</vt:lpstr>
      <vt:lpstr>PowerPoint Presentation</vt:lpstr>
      <vt:lpstr>Jenis izin kerja ditentukan berdasarkan sifat pekerjaan yang akan dilakukan dan bahaya yang harus dikontrol atau dihilangkan.  Berikut jenis-jenis izin kerja :</vt:lpstr>
      <vt:lpstr>PowerPoint Presentation</vt:lpstr>
      <vt:lpstr>Surat izin kerja harus memuat beberapa informasi mencakup: </vt:lpstr>
      <vt:lpstr>Surat izin kerja harus memuat beberapa informasi mencakup: </vt:lpstr>
      <vt:lpstr>Siapa yang berwenang mengeluarkan izin kerja? </vt:lpstr>
      <vt:lpstr> Berapa lama masa berlaku izin kerja?  </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PENGUKURAN, PEMANTAUAN DAN EVALUASI KINERJA K3</dc:title>
  <dc:creator>PKG</dc:creator>
  <cp:lastModifiedBy>KATIGA</cp:lastModifiedBy>
  <cp:revision>107</cp:revision>
  <dcterms:created xsi:type="dcterms:W3CDTF">2019-09-18T06:51:56Z</dcterms:created>
  <dcterms:modified xsi:type="dcterms:W3CDTF">2020-11-18T07:10:04Z</dcterms:modified>
</cp:coreProperties>
</file>