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Cutive" pitchFamily="2" charset="0"/>
      <p:regular r:id="rId17"/>
    </p:embeddedFont>
    <p:embeddedFont>
      <p:font typeface="Open Sans" panose="020B0606030504020204" pitchFamily="34" charset="0"/>
      <p:regular r:id="rId18"/>
      <p:bold r:id="rId19"/>
      <p:italic r:id="rId20"/>
      <p:boldItalic r:id="rId21"/>
    </p:embeddedFont>
    <p:embeddedFont>
      <p:font typeface="Poppins" pitchFamily="2" charset="77"/>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P/fEt+/PAg2rkTGIZL62k5hoj4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6"/>
    <p:restoredTop sz="94710"/>
  </p:normalViewPr>
  <p:slideViewPr>
    <p:cSldViewPr snapToGrid="0">
      <p:cViewPr varScale="1">
        <p:scale>
          <a:sx n="96" d="100"/>
          <a:sy n="96" d="100"/>
        </p:scale>
        <p:origin x="184"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 name="Google Shape;20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7" name="Google Shape;327;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3"/>
        <p:cNvGrpSpPr/>
        <p:nvPr/>
      </p:nvGrpSpPr>
      <p:grpSpPr>
        <a:xfrm>
          <a:off x="0" y="0"/>
          <a:ext cx="0" cy="0"/>
          <a:chOff x="0" y="0"/>
          <a:chExt cx="0" cy="0"/>
        </a:xfrm>
      </p:grpSpPr>
      <p:sp>
        <p:nvSpPr>
          <p:cNvPr id="84" name="Google Shape;84;p1"/>
          <p:cNvSpPr/>
          <p:nvPr/>
        </p:nvSpPr>
        <p:spPr>
          <a:xfrm>
            <a:off x="5130567" y="-2488892"/>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7687" r="-61976" b="-13044"/>
            </a:stretch>
          </a:blipFill>
          <a:ln>
            <a:noFill/>
          </a:ln>
        </p:spPr>
      </p:sp>
      <p:grpSp>
        <p:nvGrpSpPr>
          <p:cNvPr id="85" name="Google Shape;85;p1"/>
          <p:cNvGrpSpPr/>
          <p:nvPr/>
        </p:nvGrpSpPr>
        <p:grpSpPr>
          <a:xfrm rot="-2700000">
            <a:off x="1943780" y="8435905"/>
            <a:ext cx="4802710" cy="5027837"/>
            <a:chOff x="0" y="-38100"/>
            <a:chExt cx="812800" cy="850900"/>
          </a:xfrm>
        </p:grpSpPr>
        <p:sp>
          <p:nvSpPr>
            <p:cNvPr id="86" name="Google Shape;86;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87" name="Google Shape;87;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8" name="Google Shape;88;p1"/>
          <p:cNvGrpSpPr/>
          <p:nvPr/>
        </p:nvGrpSpPr>
        <p:grpSpPr>
          <a:xfrm rot="-2700000">
            <a:off x="11764570" y="-3640026"/>
            <a:ext cx="4802710" cy="5027837"/>
            <a:chOff x="0" y="-38100"/>
            <a:chExt cx="812800" cy="850900"/>
          </a:xfrm>
        </p:grpSpPr>
        <p:sp>
          <p:nvSpPr>
            <p:cNvPr id="89" name="Google Shape;89;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0" name="Google Shape;90;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1" name="Google Shape;91;p1"/>
          <p:cNvGrpSpPr/>
          <p:nvPr/>
        </p:nvGrpSpPr>
        <p:grpSpPr>
          <a:xfrm rot="-2700000">
            <a:off x="-551710" y="8071451"/>
            <a:ext cx="4802710" cy="5027837"/>
            <a:chOff x="0" y="-38100"/>
            <a:chExt cx="812800" cy="850900"/>
          </a:xfrm>
        </p:grpSpPr>
        <p:sp>
          <p:nvSpPr>
            <p:cNvPr id="92" name="Google Shape;92;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93" name="Google Shape;93;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4" name="Google Shape;94;p1"/>
          <p:cNvGrpSpPr/>
          <p:nvPr/>
        </p:nvGrpSpPr>
        <p:grpSpPr>
          <a:xfrm rot="-2700000">
            <a:off x="14796768" y="-2396526"/>
            <a:ext cx="4802710" cy="5027837"/>
            <a:chOff x="0" y="-38100"/>
            <a:chExt cx="812800" cy="850900"/>
          </a:xfrm>
        </p:grpSpPr>
        <p:sp>
          <p:nvSpPr>
            <p:cNvPr id="95" name="Google Shape;95;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6" name="Google Shape;96;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7" name="Google Shape;97;p1"/>
          <p:cNvGrpSpPr/>
          <p:nvPr/>
        </p:nvGrpSpPr>
        <p:grpSpPr>
          <a:xfrm rot="-2700000">
            <a:off x="1965503" y="9314952"/>
            <a:ext cx="4802710" cy="5027837"/>
            <a:chOff x="0" y="-38100"/>
            <a:chExt cx="812800" cy="850900"/>
          </a:xfrm>
        </p:grpSpPr>
        <p:sp>
          <p:nvSpPr>
            <p:cNvPr id="98" name="Google Shape;98;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99" name="Google Shape;99;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0" name="Google Shape;100;p1"/>
          <p:cNvGrpSpPr/>
          <p:nvPr/>
        </p:nvGrpSpPr>
        <p:grpSpPr>
          <a:xfrm rot="-2700000">
            <a:off x="11764570" y="-4249624"/>
            <a:ext cx="4802710" cy="5027837"/>
            <a:chOff x="0" y="-38100"/>
            <a:chExt cx="812800" cy="850900"/>
          </a:xfrm>
        </p:grpSpPr>
        <p:sp>
          <p:nvSpPr>
            <p:cNvPr id="101" name="Google Shape;101;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2" name="Google Shape;102;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3" name="Google Shape;103;p1"/>
          <p:cNvGrpSpPr/>
          <p:nvPr/>
        </p:nvGrpSpPr>
        <p:grpSpPr>
          <a:xfrm rot="-2700000">
            <a:off x="1965503" y="9883613"/>
            <a:ext cx="4802710" cy="5027837"/>
            <a:chOff x="0" y="-38100"/>
            <a:chExt cx="812800" cy="850900"/>
          </a:xfrm>
        </p:grpSpPr>
        <p:sp>
          <p:nvSpPr>
            <p:cNvPr id="104" name="Google Shape;104;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5" name="Google Shape;105;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6" name="Google Shape;106;p1"/>
          <p:cNvGrpSpPr/>
          <p:nvPr/>
        </p:nvGrpSpPr>
        <p:grpSpPr>
          <a:xfrm rot="-2700000">
            <a:off x="14796768" y="-3425226"/>
            <a:ext cx="4802710" cy="5027837"/>
            <a:chOff x="0" y="-38100"/>
            <a:chExt cx="812800" cy="850900"/>
          </a:xfrm>
        </p:grpSpPr>
        <p:sp>
          <p:nvSpPr>
            <p:cNvPr id="107" name="Google Shape;107;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08" name="Google Shape;108;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9" name="Google Shape;109;p1"/>
          <p:cNvGrpSpPr/>
          <p:nvPr/>
        </p:nvGrpSpPr>
        <p:grpSpPr>
          <a:xfrm rot="-2700000">
            <a:off x="-551710" y="8720047"/>
            <a:ext cx="4802710" cy="5027837"/>
            <a:chOff x="0" y="-38100"/>
            <a:chExt cx="812800" cy="850900"/>
          </a:xfrm>
        </p:grpSpPr>
        <p:sp>
          <p:nvSpPr>
            <p:cNvPr id="110" name="Google Shape;110;p1"/>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111" name="Google Shape;111;p1"/>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2" name="Google Shape;112;p1"/>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113" name="Google Shape;113;p1"/>
          <p:cNvSpPr txBox="1"/>
          <p:nvPr/>
        </p:nvSpPr>
        <p:spPr>
          <a:xfrm>
            <a:off x="1190207" y="3700546"/>
            <a:ext cx="8753700" cy="1354500"/>
          </a:xfrm>
          <a:prstGeom prst="rect">
            <a:avLst/>
          </a:prstGeom>
          <a:noFill/>
          <a:ln>
            <a:noFill/>
          </a:ln>
        </p:spPr>
        <p:txBody>
          <a:bodyPr spcFirstLastPara="1" wrap="square" lIns="0" tIns="0" rIns="0" bIns="0" anchor="t" anchorCtr="0">
            <a:spAutoFit/>
          </a:bodyPr>
          <a:lstStyle/>
          <a:p>
            <a:pPr marL="0" marR="0" lvl="0" indent="0" algn="l" rtl="0">
              <a:lnSpc>
                <a:spcPct val="154204"/>
              </a:lnSpc>
              <a:spcBef>
                <a:spcPts val="0"/>
              </a:spcBef>
              <a:spcAft>
                <a:spcPts val="0"/>
              </a:spcAft>
              <a:buClr>
                <a:srgbClr val="000000"/>
              </a:buClr>
              <a:buSzPts val="8800"/>
              <a:buFont typeface="Arial"/>
              <a:buNone/>
            </a:pPr>
            <a:r>
              <a:rPr lang="en-US" sz="8800" b="1" i="0" u="none" strike="noStrike" cap="none">
                <a:solidFill>
                  <a:schemeClr val="dk1"/>
                </a:solidFill>
                <a:latin typeface="Poppins"/>
                <a:ea typeface="Poppins"/>
                <a:cs typeface="Poppins"/>
                <a:sym typeface="Poppins"/>
              </a:rPr>
              <a:t>Konsep </a:t>
            </a:r>
            <a:r>
              <a:rPr lang="en-US" sz="8800" b="1" i="0" u="none" strike="noStrike" cap="none">
                <a:solidFill>
                  <a:srgbClr val="17365D"/>
                </a:solidFill>
                <a:latin typeface="Poppins"/>
                <a:ea typeface="Poppins"/>
                <a:cs typeface="Poppins"/>
                <a:sym typeface="Poppins"/>
              </a:rPr>
              <a:t>SWOT</a:t>
            </a:r>
            <a:endParaRPr sz="8800" b="1" i="0" u="none" strike="noStrike" cap="none">
              <a:solidFill>
                <a:schemeClr val="dk1"/>
              </a:solidFill>
              <a:latin typeface="Poppins"/>
              <a:ea typeface="Poppins"/>
              <a:cs typeface="Poppins"/>
              <a:sym typeface="Poppins"/>
            </a:endParaRPr>
          </a:p>
        </p:txBody>
      </p:sp>
      <p:sp>
        <p:nvSpPr>
          <p:cNvPr id="114" name="Google Shape;114;p1"/>
          <p:cNvSpPr txBox="1"/>
          <p:nvPr/>
        </p:nvSpPr>
        <p:spPr>
          <a:xfrm>
            <a:off x="1190207" y="600815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pic>
        <p:nvPicPr>
          <p:cNvPr id="115" name="Google Shape;115;p1"/>
          <p:cNvPicPr preferRelativeResize="0"/>
          <p:nvPr/>
        </p:nvPicPr>
        <p:blipFill rotWithShape="1">
          <a:blip r:embed="rId5">
            <a:alphaModFix/>
          </a:blip>
          <a:srcRect/>
          <a:stretch/>
        </p:blipFill>
        <p:spPr>
          <a:xfrm>
            <a:off x="962950" y="380162"/>
            <a:ext cx="4074179" cy="1901950"/>
          </a:xfrm>
          <a:prstGeom prst="rect">
            <a:avLst/>
          </a:prstGeom>
          <a:noFill/>
          <a:ln>
            <a:noFill/>
          </a:ln>
        </p:spPr>
      </p:pic>
      <p:pic>
        <p:nvPicPr>
          <p:cNvPr id="116" name="Google Shape;116;p1"/>
          <p:cNvPicPr preferRelativeResize="0"/>
          <p:nvPr/>
        </p:nvPicPr>
        <p:blipFill rotWithShape="1">
          <a:blip r:embed="rId6">
            <a:alphaModFix/>
          </a:blip>
          <a:srcRect/>
          <a:stretch/>
        </p:blipFill>
        <p:spPr>
          <a:xfrm>
            <a:off x="15302831" y="-107663"/>
            <a:ext cx="3366169" cy="18983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63"/>
        <p:cNvGrpSpPr/>
        <p:nvPr/>
      </p:nvGrpSpPr>
      <p:grpSpPr>
        <a:xfrm>
          <a:off x="0" y="0"/>
          <a:ext cx="0" cy="0"/>
          <a:chOff x="0" y="0"/>
          <a:chExt cx="0" cy="0"/>
        </a:xfrm>
      </p:grpSpPr>
      <p:sp>
        <p:nvSpPr>
          <p:cNvPr id="364" name="Google Shape;364;p10"/>
          <p:cNvSpPr/>
          <p:nvPr/>
        </p:nvSpPr>
        <p:spPr>
          <a:xfrm>
            <a:off x="4935867" y="-3065133"/>
            <a:ext cx="13352133" cy="1335213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61343" t="-760" r="-90767" b="-74524"/>
            </a:stretch>
          </a:blipFill>
          <a:ln>
            <a:noFill/>
          </a:ln>
        </p:spPr>
      </p:sp>
      <p:pic>
        <p:nvPicPr>
          <p:cNvPr id="365" name="Google Shape;365;p10"/>
          <p:cNvPicPr preferRelativeResize="0"/>
          <p:nvPr/>
        </p:nvPicPr>
        <p:blipFill rotWithShape="1">
          <a:blip r:embed="rId4">
            <a:alphaModFix/>
          </a:blip>
          <a:srcRect/>
          <a:stretch/>
        </p:blipFill>
        <p:spPr>
          <a:xfrm>
            <a:off x="4989334" y="-3047202"/>
            <a:ext cx="13348234" cy="13348234"/>
          </a:xfrm>
          <a:prstGeom prst="rect">
            <a:avLst/>
          </a:prstGeom>
          <a:noFill/>
          <a:ln>
            <a:noFill/>
          </a:ln>
        </p:spPr>
      </p:pic>
      <p:grpSp>
        <p:nvGrpSpPr>
          <p:cNvPr id="366" name="Google Shape;366;p10"/>
          <p:cNvGrpSpPr/>
          <p:nvPr/>
        </p:nvGrpSpPr>
        <p:grpSpPr>
          <a:xfrm rot="-2700000">
            <a:off x="1943780" y="8435905"/>
            <a:ext cx="4802710" cy="5027837"/>
            <a:chOff x="0" y="-38100"/>
            <a:chExt cx="812800" cy="850900"/>
          </a:xfrm>
        </p:grpSpPr>
        <p:sp>
          <p:nvSpPr>
            <p:cNvPr id="367" name="Google Shape;367;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68" name="Google Shape;368;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69" name="Google Shape;369;p10"/>
          <p:cNvGrpSpPr/>
          <p:nvPr/>
        </p:nvGrpSpPr>
        <p:grpSpPr>
          <a:xfrm rot="-2700000">
            <a:off x="11764570" y="-3640026"/>
            <a:ext cx="4802710" cy="5027837"/>
            <a:chOff x="0" y="-38100"/>
            <a:chExt cx="812800" cy="850900"/>
          </a:xfrm>
        </p:grpSpPr>
        <p:sp>
          <p:nvSpPr>
            <p:cNvPr id="370" name="Google Shape;370;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71" name="Google Shape;371;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2" name="Google Shape;372;p10"/>
          <p:cNvGrpSpPr/>
          <p:nvPr/>
        </p:nvGrpSpPr>
        <p:grpSpPr>
          <a:xfrm rot="-2700000">
            <a:off x="-551710" y="8071451"/>
            <a:ext cx="4802710" cy="5027837"/>
            <a:chOff x="0" y="-38100"/>
            <a:chExt cx="812800" cy="850900"/>
          </a:xfrm>
        </p:grpSpPr>
        <p:sp>
          <p:nvSpPr>
            <p:cNvPr id="373" name="Google Shape;373;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74" name="Google Shape;374;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5" name="Google Shape;375;p10"/>
          <p:cNvGrpSpPr/>
          <p:nvPr/>
        </p:nvGrpSpPr>
        <p:grpSpPr>
          <a:xfrm rot="-2700000">
            <a:off x="14796768" y="-2396526"/>
            <a:ext cx="4802710" cy="5027837"/>
            <a:chOff x="0" y="-38100"/>
            <a:chExt cx="812800" cy="850900"/>
          </a:xfrm>
        </p:grpSpPr>
        <p:sp>
          <p:nvSpPr>
            <p:cNvPr id="376" name="Google Shape;376;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77" name="Google Shape;377;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8" name="Google Shape;378;p10"/>
          <p:cNvGrpSpPr/>
          <p:nvPr/>
        </p:nvGrpSpPr>
        <p:grpSpPr>
          <a:xfrm rot="-2700000">
            <a:off x="1965503" y="9314952"/>
            <a:ext cx="4802710" cy="5027837"/>
            <a:chOff x="0" y="-38100"/>
            <a:chExt cx="812800" cy="850900"/>
          </a:xfrm>
        </p:grpSpPr>
        <p:sp>
          <p:nvSpPr>
            <p:cNvPr id="379" name="Google Shape;379;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80" name="Google Shape;380;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1" name="Google Shape;381;p10"/>
          <p:cNvGrpSpPr/>
          <p:nvPr/>
        </p:nvGrpSpPr>
        <p:grpSpPr>
          <a:xfrm rot="-2700000">
            <a:off x="11764570" y="-4249624"/>
            <a:ext cx="4802710" cy="5027837"/>
            <a:chOff x="0" y="-38100"/>
            <a:chExt cx="812800" cy="850900"/>
          </a:xfrm>
        </p:grpSpPr>
        <p:sp>
          <p:nvSpPr>
            <p:cNvPr id="382" name="Google Shape;382;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383" name="Google Shape;383;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4" name="Google Shape;384;p10"/>
          <p:cNvGrpSpPr/>
          <p:nvPr/>
        </p:nvGrpSpPr>
        <p:grpSpPr>
          <a:xfrm rot="-2700000">
            <a:off x="1965503" y="9883613"/>
            <a:ext cx="4802710" cy="5027837"/>
            <a:chOff x="0" y="-38100"/>
            <a:chExt cx="812800" cy="850900"/>
          </a:xfrm>
        </p:grpSpPr>
        <p:sp>
          <p:nvSpPr>
            <p:cNvPr id="385" name="Google Shape;385;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386" name="Google Shape;386;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7" name="Google Shape;387;p10"/>
          <p:cNvGrpSpPr/>
          <p:nvPr/>
        </p:nvGrpSpPr>
        <p:grpSpPr>
          <a:xfrm rot="-2700000">
            <a:off x="14796768" y="-3425226"/>
            <a:ext cx="4802710" cy="5027837"/>
            <a:chOff x="0" y="-38100"/>
            <a:chExt cx="812800" cy="850900"/>
          </a:xfrm>
        </p:grpSpPr>
        <p:sp>
          <p:nvSpPr>
            <p:cNvPr id="388" name="Google Shape;388;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389" name="Google Shape;389;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90" name="Google Shape;390;p10"/>
          <p:cNvGrpSpPr/>
          <p:nvPr/>
        </p:nvGrpSpPr>
        <p:grpSpPr>
          <a:xfrm rot="-2700000">
            <a:off x="-551710" y="8720047"/>
            <a:ext cx="4802710" cy="5027837"/>
            <a:chOff x="0" y="-38100"/>
            <a:chExt cx="812800" cy="850900"/>
          </a:xfrm>
        </p:grpSpPr>
        <p:sp>
          <p:nvSpPr>
            <p:cNvPr id="391" name="Google Shape;391;p10"/>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38100" cap="sq" cmpd="sng">
              <a:solidFill>
                <a:srgbClr val="FFFFFF"/>
              </a:solidFill>
              <a:prstDash val="solid"/>
              <a:miter lim="8000"/>
              <a:headEnd type="none" w="sm" len="sm"/>
              <a:tailEnd type="none" w="sm" len="sm"/>
            </a:ln>
          </p:spPr>
        </p:sp>
        <p:sp>
          <p:nvSpPr>
            <p:cNvPr id="392" name="Google Shape;392;p10"/>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93" name="Google Shape;393;p10"/>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5">
              <a:alphaModFix/>
            </a:blip>
            <a:stretch>
              <a:fillRect/>
            </a:stretch>
          </a:blipFill>
          <a:ln>
            <a:noFill/>
          </a:ln>
        </p:spPr>
      </p:sp>
      <p:sp>
        <p:nvSpPr>
          <p:cNvPr id="394" name="Google Shape;394;p10"/>
          <p:cNvSpPr txBox="1"/>
          <p:nvPr/>
        </p:nvSpPr>
        <p:spPr>
          <a:xfrm>
            <a:off x="1338542" y="2159016"/>
            <a:ext cx="9784007" cy="1737235"/>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11029"/>
              <a:buFont typeface="Arial"/>
              <a:buNone/>
            </a:pPr>
            <a:r>
              <a:rPr lang="en-US" sz="11029" b="1" i="0" u="none" strike="noStrike" cap="none">
                <a:solidFill>
                  <a:srgbClr val="000000"/>
                </a:solidFill>
                <a:latin typeface="Poppins"/>
                <a:ea typeface="Poppins"/>
                <a:cs typeface="Poppins"/>
                <a:sym typeface="Poppins"/>
              </a:rPr>
              <a:t>TERIMAKASIH</a:t>
            </a:r>
            <a:endParaRPr sz="1400" b="0" i="0" u="none" strike="noStrike" cap="none">
              <a:solidFill>
                <a:srgbClr val="000000"/>
              </a:solidFill>
              <a:latin typeface="Arial"/>
              <a:ea typeface="Arial"/>
              <a:cs typeface="Arial"/>
              <a:sym typeface="Arial"/>
            </a:endParaRPr>
          </a:p>
        </p:txBody>
      </p:sp>
      <p:sp>
        <p:nvSpPr>
          <p:cNvPr id="395" name="Google Shape;395;p10"/>
          <p:cNvSpPr txBox="1"/>
          <p:nvPr/>
        </p:nvSpPr>
        <p:spPr>
          <a:xfrm>
            <a:off x="1338542" y="3908982"/>
            <a:ext cx="8555376" cy="756252"/>
          </a:xfrm>
          <a:prstGeom prst="rect">
            <a:avLst/>
          </a:prstGeom>
          <a:noFill/>
          <a:ln>
            <a:noFill/>
          </a:ln>
        </p:spPr>
        <p:txBody>
          <a:bodyPr spcFirstLastPara="1" wrap="square" lIns="0" tIns="0" rIns="0" bIns="0" anchor="t" anchorCtr="0">
            <a:spAutoFit/>
          </a:bodyPr>
          <a:lstStyle/>
          <a:p>
            <a:pPr marL="0" marR="0" lvl="0" indent="0" algn="l" rtl="0">
              <a:lnSpc>
                <a:spcPct val="114996"/>
              </a:lnSpc>
              <a:spcBef>
                <a:spcPts val="0"/>
              </a:spcBef>
              <a:spcAft>
                <a:spcPts val="0"/>
              </a:spcAft>
              <a:buClr>
                <a:srgbClr val="000000"/>
              </a:buClr>
              <a:buSzPts val="4801"/>
              <a:buFont typeface="Arial"/>
              <a:buNone/>
            </a:pPr>
            <a:r>
              <a:rPr lang="en-US" sz="4801" b="0" i="0" u="none" strike="noStrike" cap="none">
                <a:solidFill>
                  <a:srgbClr val="21264D"/>
                </a:solidFill>
                <a:latin typeface="Poppins"/>
                <a:ea typeface="Poppins"/>
                <a:cs typeface="Poppins"/>
                <a:sym typeface="Poppins"/>
              </a:rPr>
              <a:t>ATAS PERHATIANNYA</a:t>
            </a:r>
            <a:endParaRPr sz="1400" b="0" i="0" u="none" strike="noStrike" cap="none">
              <a:solidFill>
                <a:srgbClr val="000000"/>
              </a:solidFill>
              <a:latin typeface="Arial"/>
              <a:ea typeface="Arial"/>
              <a:cs typeface="Arial"/>
              <a:sym typeface="Arial"/>
            </a:endParaRPr>
          </a:p>
        </p:txBody>
      </p:sp>
      <p:grpSp>
        <p:nvGrpSpPr>
          <p:cNvPr id="396" name="Google Shape;396;p10"/>
          <p:cNvGrpSpPr/>
          <p:nvPr/>
        </p:nvGrpSpPr>
        <p:grpSpPr>
          <a:xfrm>
            <a:off x="740480" y="236776"/>
            <a:ext cx="3537125" cy="1842646"/>
            <a:chOff x="14202254" y="-78589"/>
            <a:chExt cx="3537125" cy="1842646"/>
          </a:xfrm>
        </p:grpSpPr>
        <p:sp>
          <p:nvSpPr>
            <p:cNvPr id="397" name="Google Shape;397;p10"/>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6">
                <a:alphaModFix/>
              </a:blip>
              <a:stretch>
                <a:fillRect/>
              </a:stretch>
            </a:blipFill>
            <a:ln>
              <a:noFill/>
            </a:ln>
          </p:spPr>
        </p:sp>
        <p:pic>
          <p:nvPicPr>
            <p:cNvPr id="398" name="Google Shape;398;p10" descr="Vokasi Logo 1 – Fakultas Vokasi Unair"/>
            <p:cNvPicPr preferRelativeResize="0"/>
            <p:nvPr/>
          </p:nvPicPr>
          <p:blipFill rotWithShape="1">
            <a:blip r:embed="rId7">
              <a:alphaModFix/>
            </a:blip>
            <a:srcRect/>
            <a:stretch/>
          </p:blipFill>
          <p:spPr>
            <a:xfrm>
              <a:off x="14202254" y="-78589"/>
              <a:ext cx="3275815" cy="1842646"/>
            </a:xfrm>
            <a:prstGeom prst="rect">
              <a:avLst/>
            </a:prstGeom>
            <a:noFill/>
            <a:ln>
              <a:noFill/>
            </a:ln>
          </p:spPr>
        </p:pic>
      </p:grpSp>
      <p:sp>
        <p:nvSpPr>
          <p:cNvPr id="399" name="Google Shape;399;p10"/>
          <p:cNvSpPr txBox="1"/>
          <p:nvPr/>
        </p:nvSpPr>
        <p:spPr>
          <a:xfrm>
            <a:off x="1366895" y="5816708"/>
            <a:ext cx="9024659" cy="1384995"/>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Jiwangga Hadi Nata, </a:t>
            </a:r>
            <a:endParaRPr sz="1400" b="0" i="0" u="none" strike="noStrike" cap="none">
              <a:solidFill>
                <a:srgbClr val="000000"/>
              </a:solidFill>
              <a:latin typeface="Arial"/>
              <a:ea typeface="Arial"/>
              <a:cs typeface="Arial"/>
              <a:sym typeface="Arial"/>
            </a:endParaRPr>
          </a:p>
          <a:p>
            <a:pPr marL="0" marR="0" lvl="0" indent="0" algn="l" rtl="0">
              <a:lnSpc>
                <a:spcPct val="133888"/>
              </a:lnSpc>
              <a:spcBef>
                <a:spcPts val="0"/>
              </a:spcBef>
              <a:spcAft>
                <a:spcPts val="0"/>
              </a:spcAft>
              <a:buClr>
                <a:srgbClr val="000000"/>
              </a:buClr>
              <a:buSzPts val="2700"/>
              <a:buFont typeface="Arial"/>
              <a:buNone/>
            </a:pPr>
            <a:r>
              <a:rPr lang="en-US" sz="2700" b="1" i="0" u="none" strike="noStrike" cap="none">
                <a:solidFill>
                  <a:srgbClr val="21264D"/>
                </a:solidFill>
                <a:latin typeface="Poppins"/>
                <a:ea typeface="Poppins"/>
                <a:cs typeface="Poppins"/>
                <a:sym typeface="Poppins"/>
              </a:rPr>
              <a:t>S.E., M.SM., CHE., HCM</a:t>
            </a:r>
            <a:endParaRPr sz="2700" b="0" i="0" u="none" strike="noStrike" cap="none">
              <a:solidFill>
                <a:schemeClr val="dk1"/>
              </a:solidFill>
              <a:latin typeface="Cutive"/>
              <a:ea typeface="Cutive"/>
              <a:cs typeface="Cutive"/>
              <a:sym typeface="Cutive"/>
            </a:endParaRPr>
          </a:p>
          <a:p>
            <a:pPr marL="0" marR="0" lvl="0" indent="0" algn="l" rtl="0">
              <a:lnSpc>
                <a:spcPct val="115017"/>
              </a:lnSpc>
              <a:spcBef>
                <a:spcPts val="0"/>
              </a:spcBef>
              <a:spcAft>
                <a:spcPts val="0"/>
              </a:spcAft>
              <a:buClr>
                <a:srgbClr val="000000"/>
              </a:buClr>
              <a:buSzPts val="3143"/>
              <a:buFont typeface="Arial"/>
              <a:buNone/>
            </a:pPr>
            <a:endParaRPr sz="3143" b="1" i="0" u="none" strike="noStrike" cap="none">
              <a:solidFill>
                <a:srgbClr val="21264D"/>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20"/>
        <p:cNvGrpSpPr/>
        <p:nvPr/>
      </p:nvGrpSpPr>
      <p:grpSpPr>
        <a:xfrm>
          <a:off x="0" y="0"/>
          <a:ext cx="0" cy="0"/>
          <a:chOff x="0" y="0"/>
          <a:chExt cx="0" cy="0"/>
        </a:xfrm>
      </p:grpSpPr>
      <p:sp>
        <p:nvSpPr>
          <p:cNvPr id="121" name="Google Shape;121;p2"/>
          <p:cNvSpPr/>
          <p:nvPr/>
        </p:nvSpPr>
        <p:spPr>
          <a:xfrm>
            <a:off x="10522469" y="2226452"/>
            <a:ext cx="6736831" cy="5834095"/>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2" b="-21940"/>
            </a:stretch>
          </a:blipFill>
          <a:ln>
            <a:noFill/>
          </a:ln>
        </p:spPr>
      </p:sp>
      <p:grpSp>
        <p:nvGrpSpPr>
          <p:cNvPr id="122" name="Google Shape;122;p2"/>
          <p:cNvGrpSpPr/>
          <p:nvPr/>
        </p:nvGrpSpPr>
        <p:grpSpPr>
          <a:xfrm>
            <a:off x="15357712" y="4649615"/>
            <a:ext cx="6926752" cy="7161663"/>
            <a:chOff x="-175977" y="-175976"/>
            <a:chExt cx="9235669" cy="9548885"/>
          </a:xfrm>
        </p:grpSpPr>
        <p:grpSp>
          <p:nvGrpSpPr>
            <p:cNvPr id="123" name="Google Shape;123;p2"/>
            <p:cNvGrpSpPr/>
            <p:nvPr/>
          </p:nvGrpSpPr>
          <p:grpSpPr>
            <a:xfrm rot="-2700000">
              <a:off x="1011586" y="2751696"/>
              <a:ext cx="5309215" cy="5558084"/>
              <a:chOff x="0" y="-38100"/>
              <a:chExt cx="812800" cy="850900"/>
            </a:xfrm>
          </p:grpSpPr>
          <p:sp>
            <p:nvSpPr>
              <p:cNvPr id="124" name="Google Shape;124;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25" name="Google Shape;125;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6" name="Google Shape;126;p2"/>
            <p:cNvGrpSpPr/>
            <p:nvPr/>
          </p:nvGrpSpPr>
          <p:grpSpPr>
            <a:xfrm rot="-2700000">
              <a:off x="1831597" y="887152"/>
              <a:ext cx="5309215" cy="5558084"/>
              <a:chOff x="0" y="-38100"/>
              <a:chExt cx="812800" cy="850900"/>
            </a:xfrm>
          </p:grpSpPr>
          <p:sp>
            <p:nvSpPr>
              <p:cNvPr id="127" name="Google Shape;127;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28" name="Google Shape;128;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29" name="Google Shape;129;p2"/>
            <p:cNvGrpSpPr/>
            <p:nvPr/>
          </p:nvGrpSpPr>
          <p:grpSpPr>
            <a:xfrm rot="-2700000">
              <a:off x="1831597" y="2732109"/>
              <a:ext cx="5309215" cy="5558084"/>
              <a:chOff x="0" y="-38100"/>
              <a:chExt cx="812800" cy="850900"/>
            </a:xfrm>
          </p:grpSpPr>
          <p:sp>
            <p:nvSpPr>
              <p:cNvPr id="130" name="Google Shape;130;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31" name="Google Shape;131;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2" name="Google Shape;132;p2"/>
            <p:cNvGrpSpPr/>
            <p:nvPr/>
          </p:nvGrpSpPr>
          <p:grpSpPr>
            <a:xfrm rot="-2700000">
              <a:off x="2494928" y="2732109"/>
              <a:ext cx="5309215" cy="5558084"/>
              <a:chOff x="0" y="-38100"/>
              <a:chExt cx="812800" cy="850900"/>
            </a:xfrm>
          </p:grpSpPr>
          <p:sp>
            <p:nvSpPr>
              <p:cNvPr id="133" name="Google Shape;133;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4" name="Google Shape;134;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35" name="Google Shape;135;p2"/>
            <p:cNvGrpSpPr/>
            <p:nvPr/>
          </p:nvGrpSpPr>
          <p:grpSpPr>
            <a:xfrm rot="-2700000">
              <a:off x="2562914" y="887152"/>
              <a:ext cx="5309215" cy="5558084"/>
              <a:chOff x="0" y="-38100"/>
              <a:chExt cx="812800" cy="850900"/>
            </a:xfrm>
          </p:grpSpPr>
          <p:sp>
            <p:nvSpPr>
              <p:cNvPr id="136" name="Google Shape;13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37" name="Google Shape;137;p2"/>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38" name="Google Shape;138;p2"/>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139" name="Google Shape;139;p2"/>
          <p:cNvSpPr txBox="1"/>
          <p:nvPr/>
        </p:nvSpPr>
        <p:spPr>
          <a:xfrm>
            <a:off x="1193955" y="1567183"/>
            <a:ext cx="7406100" cy="7389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Konsep SWOT</a:t>
            </a:r>
            <a:endParaRPr sz="4800" b="1" i="0" u="none" strike="noStrike" cap="none">
              <a:solidFill>
                <a:srgbClr val="21264D"/>
              </a:solidFill>
              <a:latin typeface="Poppins"/>
              <a:ea typeface="Poppins"/>
              <a:cs typeface="Poppins"/>
              <a:sym typeface="Poppins"/>
            </a:endParaRPr>
          </a:p>
        </p:txBody>
      </p:sp>
      <p:sp>
        <p:nvSpPr>
          <p:cNvPr id="140" name="Google Shape;140;p2"/>
          <p:cNvSpPr txBox="1"/>
          <p:nvPr/>
        </p:nvSpPr>
        <p:spPr>
          <a:xfrm>
            <a:off x="1193955" y="2750272"/>
            <a:ext cx="8713500" cy="56799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100"/>
              <a:buFont typeface="Arial"/>
              <a:buNone/>
            </a:pPr>
            <a:r>
              <a:rPr lang="en-US" sz="4100" b="0" i="0" u="none" strike="noStrike" cap="none">
                <a:solidFill>
                  <a:schemeClr val="dk1"/>
                </a:solidFill>
                <a:latin typeface="Calibri"/>
                <a:ea typeface="Calibri"/>
                <a:cs typeface="Calibri"/>
                <a:sym typeface="Calibri"/>
              </a:rPr>
              <a:t>Konsep SWOT (Strengths, Weaknesses, Opportunities, Threats) dalam konteks analisis bisnis adalah alat yang digunakan untuk mengevaluasi faktor internal dan eksternal yang mempengaruhi kesuksesan suatu usaha. Ini merupakan analisis menyeluruh tentang faktor-faktor yang dapat mempengaruhi kinerja suatu bisnis.</a:t>
            </a:r>
            <a:endParaRPr sz="4100" b="0" i="0" u="none" strike="noStrike" cap="none">
              <a:solidFill>
                <a:schemeClr val="dk1"/>
              </a:solidFill>
              <a:latin typeface="Cutive"/>
              <a:ea typeface="Cutive"/>
              <a:cs typeface="Cutive"/>
              <a:sym typeface="Cutive"/>
            </a:endParaRPr>
          </a:p>
        </p:txBody>
      </p:sp>
      <p:sp>
        <p:nvSpPr>
          <p:cNvPr id="141" name="Google Shape;141;p2"/>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142" name="Google Shape;142;p2"/>
          <p:cNvGrpSpPr/>
          <p:nvPr/>
        </p:nvGrpSpPr>
        <p:grpSpPr>
          <a:xfrm>
            <a:off x="14202254" y="-78589"/>
            <a:ext cx="3537125" cy="1842646"/>
            <a:chOff x="14202254" y="-78589"/>
            <a:chExt cx="3537125" cy="1842646"/>
          </a:xfrm>
        </p:grpSpPr>
        <p:sp>
          <p:nvSpPr>
            <p:cNvPr id="143" name="Google Shape;143;p2"/>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144" name="Google Shape;144;p2"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48"/>
        <p:cNvGrpSpPr/>
        <p:nvPr/>
      </p:nvGrpSpPr>
      <p:grpSpPr>
        <a:xfrm>
          <a:off x="0" y="0"/>
          <a:ext cx="0" cy="0"/>
          <a:chOff x="0" y="0"/>
          <a:chExt cx="0" cy="0"/>
        </a:xfrm>
      </p:grpSpPr>
      <p:sp>
        <p:nvSpPr>
          <p:cNvPr id="149" name="Google Shape;149;p3"/>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50" name="Google Shape;150;p3"/>
          <p:cNvGrpSpPr/>
          <p:nvPr/>
        </p:nvGrpSpPr>
        <p:grpSpPr>
          <a:xfrm rot="10800000">
            <a:off x="14209587" y="1954009"/>
            <a:ext cx="3280642" cy="3057907"/>
            <a:chOff x="1028699" y="3416530"/>
            <a:chExt cx="2671625" cy="2490239"/>
          </a:xfrm>
        </p:grpSpPr>
        <p:grpSp>
          <p:nvGrpSpPr>
            <p:cNvPr id="151" name="Google Shape;151;p3"/>
            <p:cNvGrpSpPr/>
            <p:nvPr/>
          </p:nvGrpSpPr>
          <p:grpSpPr>
            <a:xfrm rot="2700000">
              <a:off x="1966263" y="3924922"/>
              <a:ext cx="1417088" cy="1483514"/>
              <a:chOff x="0" y="-38100"/>
              <a:chExt cx="812800" cy="850900"/>
            </a:xfrm>
          </p:grpSpPr>
          <p:sp>
            <p:nvSpPr>
              <p:cNvPr id="152" name="Google Shape;152;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53" name="Google Shape;153;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54" name="Google Shape;154;p3"/>
            <p:cNvGrpSpPr/>
            <p:nvPr/>
          </p:nvGrpSpPr>
          <p:grpSpPr>
            <a:xfrm rot="2700000">
              <a:off x="1413549" y="3761055"/>
              <a:ext cx="1720540" cy="1801190"/>
              <a:chOff x="0" y="-38100"/>
              <a:chExt cx="812800" cy="850900"/>
            </a:xfrm>
          </p:grpSpPr>
          <p:sp>
            <p:nvSpPr>
              <p:cNvPr id="155" name="Google Shape;155;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56" name="Google Shape;156;p3"/>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57" name="Google Shape;157;p3"/>
          <p:cNvGrpSpPr/>
          <p:nvPr/>
        </p:nvGrpSpPr>
        <p:grpSpPr>
          <a:xfrm rot="5400000">
            <a:off x="-1748095" y="8202375"/>
            <a:ext cx="6926752" cy="7161663"/>
            <a:chOff x="-175977" y="-175976"/>
            <a:chExt cx="9235669" cy="9548885"/>
          </a:xfrm>
        </p:grpSpPr>
        <p:grpSp>
          <p:nvGrpSpPr>
            <p:cNvPr id="158" name="Google Shape;158;p3"/>
            <p:cNvGrpSpPr/>
            <p:nvPr/>
          </p:nvGrpSpPr>
          <p:grpSpPr>
            <a:xfrm rot="-2700000">
              <a:off x="1011586" y="2751696"/>
              <a:ext cx="5309215" cy="5558084"/>
              <a:chOff x="0" y="-38100"/>
              <a:chExt cx="812800" cy="850900"/>
            </a:xfrm>
          </p:grpSpPr>
          <p:sp>
            <p:nvSpPr>
              <p:cNvPr id="159" name="Google Shape;159;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60" name="Google Shape;160;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1" name="Google Shape;161;p3"/>
            <p:cNvGrpSpPr/>
            <p:nvPr/>
          </p:nvGrpSpPr>
          <p:grpSpPr>
            <a:xfrm rot="-2700000">
              <a:off x="1831597" y="887152"/>
              <a:ext cx="5309215" cy="5558084"/>
              <a:chOff x="0" y="-38100"/>
              <a:chExt cx="812800" cy="850900"/>
            </a:xfrm>
          </p:grpSpPr>
          <p:sp>
            <p:nvSpPr>
              <p:cNvPr id="162" name="Google Shape;162;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63" name="Google Shape;163;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4" name="Google Shape;164;p3"/>
            <p:cNvGrpSpPr/>
            <p:nvPr/>
          </p:nvGrpSpPr>
          <p:grpSpPr>
            <a:xfrm rot="-2700000">
              <a:off x="1831597" y="2732109"/>
              <a:ext cx="5309215" cy="5558084"/>
              <a:chOff x="0" y="-38100"/>
              <a:chExt cx="812800" cy="850900"/>
            </a:xfrm>
          </p:grpSpPr>
          <p:sp>
            <p:nvSpPr>
              <p:cNvPr id="165" name="Google Shape;165;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66" name="Google Shape;166;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67" name="Google Shape;167;p3"/>
            <p:cNvGrpSpPr/>
            <p:nvPr/>
          </p:nvGrpSpPr>
          <p:grpSpPr>
            <a:xfrm rot="-2700000">
              <a:off x="2494928" y="2732109"/>
              <a:ext cx="5309215" cy="5558084"/>
              <a:chOff x="0" y="-38100"/>
              <a:chExt cx="812800" cy="850900"/>
            </a:xfrm>
          </p:grpSpPr>
          <p:sp>
            <p:nvSpPr>
              <p:cNvPr id="168" name="Google Shape;168;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69" name="Google Shape;169;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70" name="Google Shape;170;p3"/>
            <p:cNvGrpSpPr/>
            <p:nvPr/>
          </p:nvGrpSpPr>
          <p:grpSpPr>
            <a:xfrm rot="-2700000">
              <a:off x="2562914" y="887152"/>
              <a:ext cx="5309215" cy="5558084"/>
              <a:chOff x="0" y="-38100"/>
              <a:chExt cx="812800" cy="850900"/>
            </a:xfrm>
          </p:grpSpPr>
          <p:sp>
            <p:nvSpPr>
              <p:cNvPr id="171" name="Google Shape;171;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72" name="Google Shape;172;p3"/>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3" name="Google Shape;173;p3"/>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174" name="Google Shape;174;p3"/>
          <p:cNvSpPr txBox="1"/>
          <p:nvPr/>
        </p:nvSpPr>
        <p:spPr>
          <a:xfrm>
            <a:off x="1476746" y="895487"/>
            <a:ext cx="10253100" cy="147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Menyusun SWOT pada Ide Produk/Jasa</a:t>
            </a:r>
            <a:endParaRPr sz="4800" b="1" i="0" u="none" strike="noStrike" cap="none">
              <a:solidFill>
                <a:srgbClr val="21264D"/>
              </a:solidFill>
              <a:latin typeface="Poppins"/>
              <a:ea typeface="Poppins"/>
              <a:cs typeface="Poppins"/>
              <a:sym typeface="Poppins"/>
            </a:endParaRPr>
          </a:p>
        </p:txBody>
      </p:sp>
      <p:sp>
        <p:nvSpPr>
          <p:cNvPr id="175" name="Google Shape;175;p3"/>
          <p:cNvSpPr txBox="1"/>
          <p:nvPr/>
        </p:nvSpPr>
        <p:spPr>
          <a:xfrm>
            <a:off x="1476746" y="2673378"/>
            <a:ext cx="11798700" cy="48024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5200"/>
              <a:buFont typeface="Arial"/>
              <a:buNone/>
            </a:pPr>
            <a:r>
              <a:rPr lang="en-US" sz="5200" b="0" i="0" u="none" strike="noStrike" cap="none">
                <a:solidFill>
                  <a:schemeClr val="dk1"/>
                </a:solidFill>
                <a:latin typeface="Calibri"/>
                <a:ea typeface="Calibri"/>
                <a:cs typeface="Calibri"/>
                <a:sym typeface="Calibri"/>
              </a:rPr>
              <a:t>Proses menyusun SWOT pada ide produk/jasa melibatkan identifikasi kekuatan dan kelemahan internal ide tersebut, serta peluang dan ancaman eksternal yang mungkin mempengaruhi penerimaan pasar.</a:t>
            </a:r>
            <a:endParaRPr sz="5200" b="0" i="0" u="none" strike="noStrike" cap="none">
              <a:solidFill>
                <a:schemeClr val="dk1"/>
              </a:solidFill>
              <a:latin typeface="Cutive"/>
              <a:ea typeface="Cutive"/>
              <a:cs typeface="Cutive"/>
              <a:sym typeface="Cutive"/>
            </a:endParaRPr>
          </a:p>
        </p:txBody>
      </p:sp>
      <p:grpSp>
        <p:nvGrpSpPr>
          <p:cNvPr id="176" name="Google Shape;176;p3"/>
          <p:cNvGrpSpPr/>
          <p:nvPr/>
        </p:nvGrpSpPr>
        <p:grpSpPr>
          <a:xfrm>
            <a:off x="14202254" y="-78589"/>
            <a:ext cx="3537125" cy="1842646"/>
            <a:chOff x="14202254" y="-78589"/>
            <a:chExt cx="3537125" cy="1842646"/>
          </a:xfrm>
        </p:grpSpPr>
        <p:sp>
          <p:nvSpPr>
            <p:cNvPr id="177" name="Google Shape;177;p3"/>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178" name="Google Shape;178;p3"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179" name="Google Shape;179;p3"/>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183"/>
        <p:cNvGrpSpPr/>
        <p:nvPr/>
      </p:nvGrpSpPr>
      <p:grpSpPr>
        <a:xfrm>
          <a:off x="0" y="0"/>
          <a:ext cx="0" cy="0"/>
          <a:chOff x="0" y="0"/>
          <a:chExt cx="0" cy="0"/>
        </a:xfrm>
      </p:grpSpPr>
      <p:sp>
        <p:nvSpPr>
          <p:cNvPr id="184" name="Google Shape;184;p4"/>
          <p:cNvSpPr txBox="1"/>
          <p:nvPr/>
        </p:nvSpPr>
        <p:spPr>
          <a:xfrm>
            <a:off x="1231381" y="1477280"/>
            <a:ext cx="151113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Komponen SWOT</a:t>
            </a:r>
            <a:endParaRPr sz="4800" b="1" i="0" u="none" strike="noStrike" cap="none">
              <a:solidFill>
                <a:srgbClr val="21264D"/>
              </a:solidFill>
              <a:latin typeface="Poppins"/>
              <a:ea typeface="Poppins"/>
              <a:cs typeface="Poppins"/>
              <a:sym typeface="Poppins"/>
            </a:endParaRPr>
          </a:p>
        </p:txBody>
      </p:sp>
      <p:sp>
        <p:nvSpPr>
          <p:cNvPr id="185" name="Google Shape;185;p4"/>
          <p:cNvSpPr txBox="1"/>
          <p:nvPr/>
        </p:nvSpPr>
        <p:spPr>
          <a:xfrm>
            <a:off x="1231381" y="2679345"/>
            <a:ext cx="12027300" cy="50640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700"/>
              <a:buFont typeface="Arial"/>
              <a:buNone/>
            </a:pPr>
            <a:r>
              <a:rPr lang="en-US" sz="4700" b="0" i="0" u="none" strike="noStrike" cap="none">
                <a:solidFill>
                  <a:schemeClr val="dk1"/>
                </a:solidFill>
                <a:latin typeface="Calibri"/>
                <a:ea typeface="Calibri"/>
                <a:cs typeface="Calibri"/>
                <a:sym typeface="Calibri"/>
              </a:rPr>
              <a:t>Kekuatan (Strengths) dan kelemahan (Weaknesses) berkaitan dengan faktor internal seperti sumber daya manusia, teknologi, dan merek. Sementara peluang (Opportunities) dan ancaman (Threats) terkait dengan faktor eksternal seperti persaingan pasar, tren industri, dan regulasi</a:t>
            </a:r>
            <a:endParaRPr sz="4700" b="0" i="0" u="none" strike="noStrike" cap="none">
              <a:solidFill>
                <a:schemeClr val="dk1"/>
              </a:solidFill>
              <a:latin typeface="Cutive"/>
              <a:ea typeface="Cutive"/>
              <a:cs typeface="Cutive"/>
              <a:sym typeface="Cutive"/>
            </a:endParaRPr>
          </a:p>
        </p:txBody>
      </p:sp>
      <p:grpSp>
        <p:nvGrpSpPr>
          <p:cNvPr id="186" name="Google Shape;186;p4"/>
          <p:cNvGrpSpPr/>
          <p:nvPr/>
        </p:nvGrpSpPr>
        <p:grpSpPr>
          <a:xfrm rot="-5400000">
            <a:off x="14063734" y="-4348587"/>
            <a:ext cx="6926752" cy="7161663"/>
            <a:chOff x="-175977" y="-175976"/>
            <a:chExt cx="9235669" cy="9548885"/>
          </a:xfrm>
        </p:grpSpPr>
        <p:grpSp>
          <p:nvGrpSpPr>
            <p:cNvPr id="187" name="Google Shape;187;p4"/>
            <p:cNvGrpSpPr/>
            <p:nvPr/>
          </p:nvGrpSpPr>
          <p:grpSpPr>
            <a:xfrm rot="-2700000">
              <a:off x="1011586" y="2751696"/>
              <a:ext cx="5309215" cy="5558084"/>
              <a:chOff x="0" y="-38100"/>
              <a:chExt cx="812800" cy="850900"/>
            </a:xfrm>
          </p:grpSpPr>
          <p:sp>
            <p:nvSpPr>
              <p:cNvPr id="188" name="Google Shape;188;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189" name="Google Shape;189;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0" name="Google Shape;190;p4"/>
            <p:cNvGrpSpPr/>
            <p:nvPr/>
          </p:nvGrpSpPr>
          <p:grpSpPr>
            <a:xfrm rot="-2700000">
              <a:off x="1831597" y="887152"/>
              <a:ext cx="5309215" cy="5558084"/>
              <a:chOff x="0" y="-38100"/>
              <a:chExt cx="812800" cy="850900"/>
            </a:xfrm>
          </p:grpSpPr>
          <p:sp>
            <p:nvSpPr>
              <p:cNvPr id="191" name="Google Shape;191;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192" name="Google Shape;192;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3" name="Google Shape;193;p4"/>
            <p:cNvGrpSpPr/>
            <p:nvPr/>
          </p:nvGrpSpPr>
          <p:grpSpPr>
            <a:xfrm rot="-2700000">
              <a:off x="1831597" y="2732109"/>
              <a:ext cx="5309215" cy="5558084"/>
              <a:chOff x="0" y="-38100"/>
              <a:chExt cx="812800" cy="850900"/>
            </a:xfrm>
          </p:grpSpPr>
          <p:sp>
            <p:nvSpPr>
              <p:cNvPr id="194" name="Google Shape;194;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195" name="Google Shape;195;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6" name="Google Shape;196;p4"/>
            <p:cNvGrpSpPr/>
            <p:nvPr/>
          </p:nvGrpSpPr>
          <p:grpSpPr>
            <a:xfrm rot="-2700000">
              <a:off x="2494928" y="2732109"/>
              <a:ext cx="5309215" cy="5558084"/>
              <a:chOff x="0" y="-38100"/>
              <a:chExt cx="812800" cy="850900"/>
            </a:xfrm>
          </p:grpSpPr>
          <p:sp>
            <p:nvSpPr>
              <p:cNvPr id="197" name="Google Shape;197;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198" name="Google Shape;198;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99" name="Google Shape;199;p4"/>
            <p:cNvGrpSpPr/>
            <p:nvPr/>
          </p:nvGrpSpPr>
          <p:grpSpPr>
            <a:xfrm rot="-2700000">
              <a:off x="2562914" y="887152"/>
              <a:ext cx="5309215" cy="5558084"/>
              <a:chOff x="0" y="-38100"/>
              <a:chExt cx="812800" cy="850900"/>
            </a:xfrm>
          </p:grpSpPr>
          <p:sp>
            <p:nvSpPr>
              <p:cNvPr id="200" name="Google Shape;200;p4"/>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01" name="Google Shape;201;p4"/>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02" name="Google Shape;202;p4"/>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03" name="Google Shape;203;p4"/>
          <p:cNvGrpSpPr/>
          <p:nvPr/>
        </p:nvGrpSpPr>
        <p:grpSpPr>
          <a:xfrm>
            <a:off x="14249400" y="8444354"/>
            <a:ext cx="3537125" cy="1842646"/>
            <a:chOff x="14202254" y="-78589"/>
            <a:chExt cx="3537125" cy="1842646"/>
          </a:xfrm>
        </p:grpSpPr>
        <p:sp>
          <p:nvSpPr>
            <p:cNvPr id="204" name="Google Shape;204;p4"/>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05" name="Google Shape;205;p4"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06" name="Google Shape;206;p4"/>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10"/>
        <p:cNvGrpSpPr/>
        <p:nvPr/>
      </p:nvGrpSpPr>
      <p:grpSpPr>
        <a:xfrm>
          <a:off x="0" y="0"/>
          <a:ext cx="0" cy="0"/>
          <a:chOff x="0" y="0"/>
          <a:chExt cx="0" cy="0"/>
        </a:xfrm>
      </p:grpSpPr>
      <p:sp>
        <p:nvSpPr>
          <p:cNvPr id="211" name="Google Shape;211;p5"/>
          <p:cNvSpPr/>
          <p:nvPr/>
        </p:nvSpPr>
        <p:spPr>
          <a:xfrm>
            <a:off x="10522469" y="2226452"/>
            <a:ext cx="6736831" cy="5834095"/>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2" b="-21940"/>
            </a:stretch>
          </a:blipFill>
          <a:ln>
            <a:noFill/>
          </a:ln>
        </p:spPr>
      </p:sp>
      <p:grpSp>
        <p:nvGrpSpPr>
          <p:cNvPr id="212" name="Google Shape;212;p5"/>
          <p:cNvGrpSpPr/>
          <p:nvPr/>
        </p:nvGrpSpPr>
        <p:grpSpPr>
          <a:xfrm>
            <a:off x="15357712" y="4649615"/>
            <a:ext cx="6926752" cy="7161663"/>
            <a:chOff x="-175977" y="-175976"/>
            <a:chExt cx="9235669" cy="9548885"/>
          </a:xfrm>
        </p:grpSpPr>
        <p:grpSp>
          <p:nvGrpSpPr>
            <p:cNvPr id="213" name="Google Shape;213;p5"/>
            <p:cNvGrpSpPr/>
            <p:nvPr/>
          </p:nvGrpSpPr>
          <p:grpSpPr>
            <a:xfrm rot="-2700000">
              <a:off x="1011586" y="2751696"/>
              <a:ext cx="5309215" cy="5558084"/>
              <a:chOff x="0" y="-38100"/>
              <a:chExt cx="812800" cy="850900"/>
            </a:xfrm>
          </p:grpSpPr>
          <p:sp>
            <p:nvSpPr>
              <p:cNvPr id="214" name="Google Shape;214;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15" name="Google Shape;215;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6" name="Google Shape;216;p5"/>
            <p:cNvGrpSpPr/>
            <p:nvPr/>
          </p:nvGrpSpPr>
          <p:grpSpPr>
            <a:xfrm rot="-2700000">
              <a:off x="1831597" y="887152"/>
              <a:ext cx="5309215" cy="5558084"/>
              <a:chOff x="0" y="-38100"/>
              <a:chExt cx="812800" cy="850900"/>
            </a:xfrm>
          </p:grpSpPr>
          <p:sp>
            <p:nvSpPr>
              <p:cNvPr id="217" name="Google Shape;217;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18" name="Google Shape;218;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9" name="Google Shape;219;p5"/>
            <p:cNvGrpSpPr/>
            <p:nvPr/>
          </p:nvGrpSpPr>
          <p:grpSpPr>
            <a:xfrm rot="-2700000">
              <a:off x="1831597" y="2732109"/>
              <a:ext cx="5309215" cy="5558084"/>
              <a:chOff x="0" y="-38100"/>
              <a:chExt cx="812800" cy="850900"/>
            </a:xfrm>
          </p:grpSpPr>
          <p:sp>
            <p:nvSpPr>
              <p:cNvPr id="220" name="Google Shape;220;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21" name="Google Shape;221;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2" name="Google Shape;222;p5"/>
            <p:cNvGrpSpPr/>
            <p:nvPr/>
          </p:nvGrpSpPr>
          <p:grpSpPr>
            <a:xfrm rot="-2700000">
              <a:off x="2494928" y="2732109"/>
              <a:ext cx="5309215" cy="5558084"/>
              <a:chOff x="0" y="-38100"/>
              <a:chExt cx="812800" cy="850900"/>
            </a:xfrm>
          </p:grpSpPr>
          <p:sp>
            <p:nvSpPr>
              <p:cNvPr id="223" name="Google Shape;223;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4" name="Google Shape;224;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5" name="Google Shape;225;p5"/>
            <p:cNvGrpSpPr/>
            <p:nvPr/>
          </p:nvGrpSpPr>
          <p:grpSpPr>
            <a:xfrm rot="-2700000">
              <a:off x="2562914" y="887152"/>
              <a:ext cx="5309215" cy="5558084"/>
              <a:chOff x="0" y="-38100"/>
              <a:chExt cx="812800" cy="850900"/>
            </a:xfrm>
          </p:grpSpPr>
          <p:sp>
            <p:nvSpPr>
              <p:cNvPr id="226" name="Google Shape;226;p5"/>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27" name="Google Shape;227;p5"/>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28" name="Google Shape;228;p5"/>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229" name="Google Shape;229;p5"/>
          <p:cNvSpPr txBox="1"/>
          <p:nvPr/>
        </p:nvSpPr>
        <p:spPr>
          <a:xfrm>
            <a:off x="1154824" y="1477265"/>
            <a:ext cx="8034000" cy="738900"/>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Optimalisasi Resource</a:t>
            </a:r>
            <a:endParaRPr sz="4800" b="1" i="0" u="none" strike="noStrike" cap="none">
              <a:solidFill>
                <a:srgbClr val="21264D"/>
              </a:solidFill>
              <a:latin typeface="Poppins"/>
              <a:ea typeface="Poppins"/>
              <a:cs typeface="Poppins"/>
              <a:sym typeface="Poppins"/>
            </a:endParaRPr>
          </a:p>
        </p:txBody>
      </p:sp>
      <p:sp>
        <p:nvSpPr>
          <p:cNvPr id="230" name="Google Shape;230;p5"/>
          <p:cNvSpPr txBox="1"/>
          <p:nvPr/>
        </p:nvSpPr>
        <p:spPr>
          <a:xfrm>
            <a:off x="1154824" y="3047080"/>
            <a:ext cx="9277500" cy="45255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900"/>
              <a:buFont typeface="Arial"/>
              <a:buNone/>
            </a:pPr>
            <a:r>
              <a:rPr lang="en-US" sz="4900" b="0" i="0" u="none" strike="noStrike" cap="none">
                <a:solidFill>
                  <a:schemeClr val="dk1"/>
                </a:solidFill>
                <a:latin typeface="Calibri"/>
                <a:ea typeface="Calibri"/>
                <a:cs typeface="Calibri"/>
                <a:sym typeface="Calibri"/>
              </a:rPr>
              <a:t>Setelah menyusun SWOT, langkah selanjutnya adalah memanfaatkan kekuatan dan peluang, serta mengatasi kelemahan dan ancaman melalui pengoptimalan sumber daya yang dimiliki.</a:t>
            </a:r>
            <a:endParaRPr sz="4900" b="0" i="0" u="none" strike="noStrike" cap="none">
              <a:solidFill>
                <a:schemeClr val="dk1"/>
              </a:solidFill>
              <a:latin typeface="Cutive"/>
              <a:ea typeface="Cutive"/>
              <a:cs typeface="Cutive"/>
              <a:sym typeface="Cutive"/>
            </a:endParaRPr>
          </a:p>
        </p:txBody>
      </p:sp>
      <p:sp>
        <p:nvSpPr>
          <p:cNvPr id="231" name="Google Shape;231;p5"/>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232" name="Google Shape;232;p5"/>
          <p:cNvGrpSpPr/>
          <p:nvPr/>
        </p:nvGrpSpPr>
        <p:grpSpPr>
          <a:xfrm>
            <a:off x="14202254" y="-78589"/>
            <a:ext cx="3537125" cy="1842646"/>
            <a:chOff x="14202254" y="-78589"/>
            <a:chExt cx="3537125" cy="1842646"/>
          </a:xfrm>
        </p:grpSpPr>
        <p:sp>
          <p:nvSpPr>
            <p:cNvPr id="233" name="Google Shape;233;p5"/>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234" name="Google Shape;234;p5"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38"/>
        <p:cNvGrpSpPr/>
        <p:nvPr/>
      </p:nvGrpSpPr>
      <p:grpSpPr>
        <a:xfrm>
          <a:off x="0" y="0"/>
          <a:ext cx="0" cy="0"/>
          <a:chOff x="0" y="0"/>
          <a:chExt cx="0" cy="0"/>
        </a:xfrm>
      </p:grpSpPr>
      <p:sp>
        <p:nvSpPr>
          <p:cNvPr id="239" name="Google Shape;239;p6"/>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40" name="Google Shape;240;p6"/>
          <p:cNvGrpSpPr/>
          <p:nvPr/>
        </p:nvGrpSpPr>
        <p:grpSpPr>
          <a:xfrm rot="10800000">
            <a:off x="14209587" y="1954009"/>
            <a:ext cx="3280642" cy="3057907"/>
            <a:chOff x="1028699" y="3416530"/>
            <a:chExt cx="2671625" cy="2490239"/>
          </a:xfrm>
        </p:grpSpPr>
        <p:grpSp>
          <p:nvGrpSpPr>
            <p:cNvPr id="241" name="Google Shape;241;p6"/>
            <p:cNvGrpSpPr/>
            <p:nvPr/>
          </p:nvGrpSpPr>
          <p:grpSpPr>
            <a:xfrm rot="2700000">
              <a:off x="1966263" y="3924922"/>
              <a:ext cx="1417088" cy="1483514"/>
              <a:chOff x="0" y="-38100"/>
              <a:chExt cx="812800" cy="850900"/>
            </a:xfrm>
          </p:grpSpPr>
          <p:sp>
            <p:nvSpPr>
              <p:cNvPr id="242" name="Google Shape;242;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43" name="Google Shape;243;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44" name="Google Shape;244;p6"/>
            <p:cNvGrpSpPr/>
            <p:nvPr/>
          </p:nvGrpSpPr>
          <p:grpSpPr>
            <a:xfrm rot="2700000">
              <a:off x="1413549" y="3761055"/>
              <a:ext cx="1720540" cy="1801190"/>
              <a:chOff x="0" y="-38100"/>
              <a:chExt cx="812800" cy="850900"/>
            </a:xfrm>
          </p:grpSpPr>
          <p:sp>
            <p:nvSpPr>
              <p:cNvPr id="245" name="Google Shape;245;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46" name="Google Shape;246;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247" name="Google Shape;247;p6"/>
          <p:cNvGrpSpPr/>
          <p:nvPr/>
        </p:nvGrpSpPr>
        <p:grpSpPr>
          <a:xfrm rot="5400000">
            <a:off x="-1748095" y="8202375"/>
            <a:ext cx="6926752" cy="7161663"/>
            <a:chOff x="-175977" y="-175976"/>
            <a:chExt cx="9235669" cy="9548885"/>
          </a:xfrm>
        </p:grpSpPr>
        <p:grpSp>
          <p:nvGrpSpPr>
            <p:cNvPr id="248" name="Google Shape;248;p6"/>
            <p:cNvGrpSpPr/>
            <p:nvPr/>
          </p:nvGrpSpPr>
          <p:grpSpPr>
            <a:xfrm rot="-2700000">
              <a:off x="1011586" y="2751696"/>
              <a:ext cx="5309215" cy="5558084"/>
              <a:chOff x="0" y="-38100"/>
              <a:chExt cx="812800" cy="850900"/>
            </a:xfrm>
          </p:grpSpPr>
          <p:sp>
            <p:nvSpPr>
              <p:cNvPr id="249" name="Google Shape;249;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50" name="Google Shape;250;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1" name="Google Shape;251;p6"/>
            <p:cNvGrpSpPr/>
            <p:nvPr/>
          </p:nvGrpSpPr>
          <p:grpSpPr>
            <a:xfrm rot="-2700000">
              <a:off x="1831597" y="887152"/>
              <a:ext cx="5309215" cy="5558084"/>
              <a:chOff x="0" y="-38100"/>
              <a:chExt cx="812800" cy="850900"/>
            </a:xfrm>
          </p:grpSpPr>
          <p:sp>
            <p:nvSpPr>
              <p:cNvPr id="252" name="Google Shape;252;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53" name="Google Shape;253;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4" name="Google Shape;254;p6"/>
            <p:cNvGrpSpPr/>
            <p:nvPr/>
          </p:nvGrpSpPr>
          <p:grpSpPr>
            <a:xfrm rot="-2700000">
              <a:off x="1831597" y="2732109"/>
              <a:ext cx="5309215" cy="5558084"/>
              <a:chOff x="0" y="-38100"/>
              <a:chExt cx="812800" cy="850900"/>
            </a:xfrm>
          </p:grpSpPr>
          <p:sp>
            <p:nvSpPr>
              <p:cNvPr id="255" name="Google Shape;255;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56" name="Google Shape;256;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7" name="Google Shape;257;p6"/>
            <p:cNvGrpSpPr/>
            <p:nvPr/>
          </p:nvGrpSpPr>
          <p:grpSpPr>
            <a:xfrm rot="-2700000">
              <a:off x="2494928" y="2732109"/>
              <a:ext cx="5309215" cy="5558084"/>
              <a:chOff x="0" y="-38100"/>
              <a:chExt cx="812800" cy="850900"/>
            </a:xfrm>
          </p:grpSpPr>
          <p:sp>
            <p:nvSpPr>
              <p:cNvPr id="258" name="Google Shape;258;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59" name="Google Shape;259;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60" name="Google Shape;260;p6"/>
            <p:cNvGrpSpPr/>
            <p:nvPr/>
          </p:nvGrpSpPr>
          <p:grpSpPr>
            <a:xfrm rot="-2700000">
              <a:off x="2562914" y="887152"/>
              <a:ext cx="5309215" cy="5558084"/>
              <a:chOff x="0" y="-38100"/>
              <a:chExt cx="812800" cy="850900"/>
            </a:xfrm>
          </p:grpSpPr>
          <p:sp>
            <p:nvSpPr>
              <p:cNvPr id="261" name="Google Shape;261;p6"/>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62" name="Google Shape;262;p6"/>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63" name="Google Shape;263;p6"/>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264" name="Google Shape;264;p6"/>
          <p:cNvSpPr txBox="1"/>
          <p:nvPr/>
        </p:nvSpPr>
        <p:spPr>
          <a:xfrm>
            <a:off x="1482437" y="1477279"/>
            <a:ext cx="100332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Strategi Problem Solving</a:t>
            </a:r>
            <a:endParaRPr sz="4800" b="1" i="0" u="none" strike="noStrike" cap="none">
              <a:solidFill>
                <a:srgbClr val="21264D"/>
              </a:solidFill>
              <a:latin typeface="Poppins"/>
              <a:ea typeface="Poppins"/>
              <a:cs typeface="Poppins"/>
              <a:sym typeface="Poppins"/>
            </a:endParaRPr>
          </a:p>
        </p:txBody>
      </p:sp>
      <p:sp>
        <p:nvSpPr>
          <p:cNvPr id="265" name="Google Shape;265;p6"/>
          <p:cNvSpPr txBox="1"/>
          <p:nvPr/>
        </p:nvSpPr>
        <p:spPr>
          <a:xfrm>
            <a:off x="1482413" y="2861600"/>
            <a:ext cx="11798700" cy="47100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5100"/>
              <a:buFont typeface="Arial"/>
              <a:buNone/>
            </a:pPr>
            <a:r>
              <a:rPr lang="en-US" sz="5100" b="0" i="0" u="none" strike="noStrike" cap="none">
                <a:solidFill>
                  <a:schemeClr val="dk1"/>
                </a:solidFill>
                <a:latin typeface="Calibri"/>
                <a:ea typeface="Calibri"/>
                <a:cs typeface="Calibri"/>
                <a:sym typeface="Calibri"/>
              </a:rPr>
              <a:t>SWOT juga dapat digunakan sebagai dasar untuk mengembangkan strategi penyelesaian masalah. Dengan memahami tantangan yang dihadapi, perusahaan dapat mengidentifikasi solusi yang efektif untuk mengatasi masalah.</a:t>
            </a:r>
            <a:endParaRPr sz="5100" b="0" i="0" u="none" strike="noStrike" cap="none">
              <a:solidFill>
                <a:schemeClr val="dk1"/>
              </a:solidFill>
              <a:latin typeface="Cutive"/>
              <a:ea typeface="Cutive"/>
              <a:cs typeface="Cutive"/>
              <a:sym typeface="Cutive"/>
            </a:endParaRPr>
          </a:p>
        </p:txBody>
      </p:sp>
      <p:grpSp>
        <p:nvGrpSpPr>
          <p:cNvPr id="266" name="Google Shape;266;p6"/>
          <p:cNvGrpSpPr/>
          <p:nvPr/>
        </p:nvGrpSpPr>
        <p:grpSpPr>
          <a:xfrm>
            <a:off x="14202254" y="-78589"/>
            <a:ext cx="3537125" cy="1842646"/>
            <a:chOff x="14202254" y="-78589"/>
            <a:chExt cx="3537125" cy="1842646"/>
          </a:xfrm>
        </p:grpSpPr>
        <p:sp>
          <p:nvSpPr>
            <p:cNvPr id="267" name="Google Shape;267;p6"/>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68" name="Google Shape;268;p6"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69" name="Google Shape;269;p6"/>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273"/>
        <p:cNvGrpSpPr/>
        <p:nvPr/>
      </p:nvGrpSpPr>
      <p:grpSpPr>
        <a:xfrm>
          <a:off x="0" y="0"/>
          <a:ext cx="0" cy="0"/>
          <a:chOff x="0" y="0"/>
          <a:chExt cx="0" cy="0"/>
        </a:xfrm>
      </p:grpSpPr>
      <p:sp>
        <p:nvSpPr>
          <p:cNvPr id="274" name="Google Shape;274;p7"/>
          <p:cNvSpPr txBox="1"/>
          <p:nvPr/>
        </p:nvSpPr>
        <p:spPr>
          <a:xfrm>
            <a:off x="1231381" y="1477268"/>
            <a:ext cx="151113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Studi Kasus: Optimalisasi Resource</a:t>
            </a:r>
            <a:endParaRPr sz="4800" b="1" i="0" u="none" strike="noStrike" cap="none">
              <a:solidFill>
                <a:srgbClr val="21264D"/>
              </a:solidFill>
              <a:latin typeface="Poppins"/>
              <a:ea typeface="Poppins"/>
              <a:cs typeface="Poppins"/>
              <a:sym typeface="Poppins"/>
            </a:endParaRPr>
          </a:p>
        </p:txBody>
      </p:sp>
      <p:sp>
        <p:nvSpPr>
          <p:cNvPr id="275" name="Google Shape;275;p7"/>
          <p:cNvSpPr txBox="1"/>
          <p:nvPr/>
        </p:nvSpPr>
        <p:spPr>
          <a:xfrm>
            <a:off x="1231373" y="2857500"/>
            <a:ext cx="15831000" cy="46176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5000"/>
              <a:buFont typeface="Arial"/>
              <a:buNone/>
            </a:pPr>
            <a:r>
              <a:rPr lang="en-US" sz="5000" b="0" i="0" u="none" strike="noStrike" cap="none">
                <a:solidFill>
                  <a:schemeClr val="dk1"/>
                </a:solidFill>
                <a:latin typeface="Calibri"/>
                <a:ea typeface="Calibri"/>
                <a:cs typeface="Calibri"/>
                <a:sym typeface="Calibri"/>
              </a:rPr>
              <a:t>Sebagai contoh, sebuah hotel mungkin mengidentifikasi kekuatan dalam pelayanan tamu dan peluang dalam meningkatkan penggunaan teknologi. Dengan memanfaatkan sumber daya manusia yang berkualitas dan mengadopsi solusi teknologi terbaru, hotel dapat meningkatkan efisiensi operasional dan pengalaman tamu.</a:t>
            </a:r>
            <a:endParaRPr sz="5000" b="0" i="0" u="none" strike="noStrike" cap="none">
              <a:solidFill>
                <a:schemeClr val="dk1"/>
              </a:solidFill>
              <a:latin typeface="Cutive"/>
              <a:ea typeface="Cutive"/>
              <a:cs typeface="Cutive"/>
              <a:sym typeface="Cutive"/>
            </a:endParaRPr>
          </a:p>
        </p:txBody>
      </p:sp>
      <p:grpSp>
        <p:nvGrpSpPr>
          <p:cNvPr id="276" name="Google Shape;276;p7"/>
          <p:cNvGrpSpPr/>
          <p:nvPr/>
        </p:nvGrpSpPr>
        <p:grpSpPr>
          <a:xfrm rot="-5400000">
            <a:off x="14063734" y="-4348587"/>
            <a:ext cx="6926752" cy="7161663"/>
            <a:chOff x="-175977" y="-175976"/>
            <a:chExt cx="9235669" cy="9548885"/>
          </a:xfrm>
        </p:grpSpPr>
        <p:grpSp>
          <p:nvGrpSpPr>
            <p:cNvPr id="277" name="Google Shape;277;p7"/>
            <p:cNvGrpSpPr/>
            <p:nvPr/>
          </p:nvGrpSpPr>
          <p:grpSpPr>
            <a:xfrm rot="-2700000">
              <a:off x="1011586" y="2751696"/>
              <a:ext cx="5309215" cy="5558084"/>
              <a:chOff x="0" y="-38100"/>
              <a:chExt cx="812800" cy="850900"/>
            </a:xfrm>
          </p:grpSpPr>
          <p:sp>
            <p:nvSpPr>
              <p:cNvPr id="278" name="Google Shape;278;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279" name="Google Shape;279;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0" name="Google Shape;280;p7"/>
            <p:cNvGrpSpPr/>
            <p:nvPr/>
          </p:nvGrpSpPr>
          <p:grpSpPr>
            <a:xfrm rot="-2700000">
              <a:off x="1831597" y="887152"/>
              <a:ext cx="5309215" cy="5558084"/>
              <a:chOff x="0" y="-38100"/>
              <a:chExt cx="812800" cy="850900"/>
            </a:xfrm>
          </p:grpSpPr>
          <p:sp>
            <p:nvSpPr>
              <p:cNvPr id="281" name="Google Shape;281;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282" name="Google Shape;282;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3" name="Google Shape;283;p7"/>
            <p:cNvGrpSpPr/>
            <p:nvPr/>
          </p:nvGrpSpPr>
          <p:grpSpPr>
            <a:xfrm rot="-2700000">
              <a:off x="1831597" y="2732109"/>
              <a:ext cx="5309215" cy="5558084"/>
              <a:chOff x="0" y="-38100"/>
              <a:chExt cx="812800" cy="850900"/>
            </a:xfrm>
          </p:grpSpPr>
          <p:sp>
            <p:nvSpPr>
              <p:cNvPr id="284" name="Google Shape;284;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285" name="Google Shape;285;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6" name="Google Shape;286;p7"/>
            <p:cNvGrpSpPr/>
            <p:nvPr/>
          </p:nvGrpSpPr>
          <p:grpSpPr>
            <a:xfrm rot="-2700000">
              <a:off x="2494928" y="2732109"/>
              <a:ext cx="5309215" cy="5558084"/>
              <a:chOff x="0" y="-38100"/>
              <a:chExt cx="812800" cy="850900"/>
            </a:xfrm>
          </p:grpSpPr>
          <p:sp>
            <p:nvSpPr>
              <p:cNvPr id="287" name="Google Shape;287;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88" name="Google Shape;288;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9" name="Google Shape;289;p7"/>
            <p:cNvGrpSpPr/>
            <p:nvPr/>
          </p:nvGrpSpPr>
          <p:grpSpPr>
            <a:xfrm rot="-2700000">
              <a:off x="2562914" y="887152"/>
              <a:ext cx="5309215" cy="5558084"/>
              <a:chOff x="0" y="-38100"/>
              <a:chExt cx="812800" cy="850900"/>
            </a:xfrm>
          </p:grpSpPr>
          <p:sp>
            <p:nvSpPr>
              <p:cNvPr id="290" name="Google Shape;290;p7"/>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291" name="Google Shape;291;p7"/>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92" name="Google Shape;292;p7"/>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grpSp>
        <p:nvGrpSpPr>
          <p:cNvPr id="293" name="Google Shape;293;p7"/>
          <p:cNvGrpSpPr/>
          <p:nvPr/>
        </p:nvGrpSpPr>
        <p:grpSpPr>
          <a:xfrm>
            <a:off x="14249400" y="8444354"/>
            <a:ext cx="3537125" cy="1842646"/>
            <a:chOff x="14202254" y="-78589"/>
            <a:chExt cx="3537125" cy="1842646"/>
          </a:xfrm>
        </p:grpSpPr>
        <p:sp>
          <p:nvSpPr>
            <p:cNvPr id="294" name="Google Shape;294;p7"/>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295" name="Google Shape;295;p7"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296" name="Google Shape;296;p7"/>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00"/>
        <p:cNvGrpSpPr/>
        <p:nvPr/>
      </p:nvGrpSpPr>
      <p:grpSpPr>
        <a:xfrm>
          <a:off x="0" y="0"/>
          <a:ext cx="0" cy="0"/>
          <a:chOff x="0" y="0"/>
          <a:chExt cx="0" cy="0"/>
        </a:xfrm>
      </p:grpSpPr>
      <p:sp>
        <p:nvSpPr>
          <p:cNvPr id="301" name="Google Shape;301;p8"/>
          <p:cNvSpPr/>
          <p:nvPr/>
        </p:nvSpPr>
        <p:spPr>
          <a:xfrm>
            <a:off x="10522469" y="2226452"/>
            <a:ext cx="6736831" cy="5834095"/>
          </a:xfrm>
          <a:custGeom>
            <a:avLst/>
            <a:gdLst/>
            <a:ahLst/>
            <a:cxnLst/>
            <a:rect l="l" t="t" r="r" b="b"/>
            <a:pathLst>
              <a:path w="6350000" h="5499100" extrusionOk="0">
                <a:moveTo>
                  <a:pt x="3175000" y="0"/>
                </a:moveTo>
                <a:lnTo>
                  <a:pt x="0" y="0"/>
                </a:lnTo>
                <a:lnTo>
                  <a:pt x="1587500" y="2749550"/>
                </a:lnTo>
                <a:lnTo>
                  <a:pt x="3175000" y="5499100"/>
                </a:lnTo>
                <a:lnTo>
                  <a:pt x="4762500" y="2749550"/>
                </a:lnTo>
                <a:lnTo>
                  <a:pt x="6350000" y="0"/>
                </a:lnTo>
                <a:close/>
              </a:path>
            </a:pathLst>
          </a:custGeom>
          <a:blipFill rotWithShape="1">
            <a:blip r:embed="rId3">
              <a:alphaModFix/>
            </a:blip>
            <a:stretch>
              <a:fillRect t="-21942" b="-21940"/>
            </a:stretch>
          </a:blipFill>
          <a:ln>
            <a:noFill/>
          </a:ln>
        </p:spPr>
      </p:sp>
      <p:grpSp>
        <p:nvGrpSpPr>
          <p:cNvPr id="302" name="Google Shape;302;p8"/>
          <p:cNvGrpSpPr/>
          <p:nvPr/>
        </p:nvGrpSpPr>
        <p:grpSpPr>
          <a:xfrm>
            <a:off x="15357712" y="4649615"/>
            <a:ext cx="6926752" cy="7161663"/>
            <a:chOff x="-175977" y="-175976"/>
            <a:chExt cx="9235669" cy="9548885"/>
          </a:xfrm>
        </p:grpSpPr>
        <p:grpSp>
          <p:nvGrpSpPr>
            <p:cNvPr id="303" name="Google Shape;303;p8"/>
            <p:cNvGrpSpPr/>
            <p:nvPr/>
          </p:nvGrpSpPr>
          <p:grpSpPr>
            <a:xfrm rot="-2700000">
              <a:off x="1011586" y="2751696"/>
              <a:ext cx="5309215" cy="5558084"/>
              <a:chOff x="0" y="-38100"/>
              <a:chExt cx="812800" cy="850900"/>
            </a:xfrm>
          </p:grpSpPr>
          <p:sp>
            <p:nvSpPr>
              <p:cNvPr id="304" name="Google Shape;304;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05" name="Google Shape;305;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6" name="Google Shape;306;p8"/>
            <p:cNvGrpSpPr/>
            <p:nvPr/>
          </p:nvGrpSpPr>
          <p:grpSpPr>
            <a:xfrm rot="-2700000">
              <a:off x="1831597" y="887152"/>
              <a:ext cx="5309215" cy="5558084"/>
              <a:chOff x="0" y="-38100"/>
              <a:chExt cx="812800" cy="850900"/>
            </a:xfrm>
          </p:grpSpPr>
          <p:sp>
            <p:nvSpPr>
              <p:cNvPr id="307" name="Google Shape;307;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08" name="Google Shape;308;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9" name="Google Shape;309;p8"/>
            <p:cNvGrpSpPr/>
            <p:nvPr/>
          </p:nvGrpSpPr>
          <p:grpSpPr>
            <a:xfrm rot="-2700000">
              <a:off x="1831597" y="2732109"/>
              <a:ext cx="5309215" cy="5558084"/>
              <a:chOff x="0" y="-38100"/>
              <a:chExt cx="812800" cy="850900"/>
            </a:xfrm>
          </p:grpSpPr>
          <p:sp>
            <p:nvSpPr>
              <p:cNvPr id="310" name="Google Shape;310;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11" name="Google Shape;311;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2" name="Google Shape;312;p8"/>
            <p:cNvGrpSpPr/>
            <p:nvPr/>
          </p:nvGrpSpPr>
          <p:grpSpPr>
            <a:xfrm rot="-2700000">
              <a:off x="2494928" y="2732109"/>
              <a:ext cx="5309215" cy="5558084"/>
              <a:chOff x="0" y="-38100"/>
              <a:chExt cx="812800" cy="850900"/>
            </a:xfrm>
          </p:grpSpPr>
          <p:sp>
            <p:nvSpPr>
              <p:cNvPr id="313" name="Google Shape;313;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14" name="Google Shape;314;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15" name="Google Shape;315;p8"/>
            <p:cNvGrpSpPr/>
            <p:nvPr/>
          </p:nvGrpSpPr>
          <p:grpSpPr>
            <a:xfrm rot="-2700000">
              <a:off x="2562914" y="887152"/>
              <a:ext cx="5309215" cy="5558084"/>
              <a:chOff x="0" y="-38100"/>
              <a:chExt cx="812800" cy="850900"/>
            </a:xfrm>
          </p:grpSpPr>
          <p:sp>
            <p:nvSpPr>
              <p:cNvPr id="316" name="Google Shape;316;p8"/>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17" name="Google Shape;317;p8"/>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18" name="Google Shape;318;p8"/>
          <p:cNvSpPr/>
          <p:nvPr/>
        </p:nvSpPr>
        <p:spPr>
          <a:xfrm>
            <a:off x="-3076309"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4">
              <a:alphaModFix/>
            </a:blip>
            <a:stretch>
              <a:fillRect/>
            </a:stretch>
          </a:blipFill>
          <a:ln>
            <a:noFill/>
          </a:ln>
        </p:spPr>
      </p:sp>
      <p:sp>
        <p:nvSpPr>
          <p:cNvPr id="319" name="Google Shape;319;p8"/>
          <p:cNvSpPr txBox="1"/>
          <p:nvPr/>
        </p:nvSpPr>
        <p:spPr>
          <a:xfrm>
            <a:off x="1204587" y="1102828"/>
            <a:ext cx="9996813" cy="1384995"/>
          </a:xfrm>
          <a:prstGeom prst="rect">
            <a:avLst/>
          </a:prstGeom>
          <a:noFill/>
          <a:ln>
            <a:noFill/>
          </a:ln>
        </p:spPr>
        <p:txBody>
          <a:bodyPr spcFirstLastPara="1" wrap="square" lIns="0" tIns="0" rIns="0" bIns="0" anchor="t" anchorCtr="0">
            <a:spAutoFit/>
          </a:bodyPr>
          <a:lstStyle/>
          <a:p>
            <a:pPr marL="0" marR="0" lvl="0" indent="0" algn="l" rtl="0">
              <a:lnSpc>
                <a:spcPct val="11314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Contoh dalam Konteks Hospitality</a:t>
            </a:r>
            <a:endParaRPr sz="4800" b="1" i="0" u="none" strike="noStrike" cap="none">
              <a:solidFill>
                <a:srgbClr val="21264D"/>
              </a:solidFill>
              <a:latin typeface="Poppins"/>
              <a:ea typeface="Poppins"/>
              <a:cs typeface="Poppins"/>
              <a:sym typeface="Poppins"/>
            </a:endParaRPr>
          </a:p>
        </p:txBody>
      </p:sp>
      <p:sp>
        <p:nvSpPr>
          <p:cNvPr id="320" name="Google Shape;320;p8"/>
          <p:cNvSpPr txBox="1"/>
          <p:nvPr/>
        </p:nvSpPr>
        <p:spPr>
          <a:xfrm>
            <a:off x="1208131" y="2933700"/>
            <a:ext cx="9739500" cy="54180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4400"/>
              <a:buFont typeface="Arial"/>
              <a:buNone/>
            </a:pPr>
            <a:r>
              <a:rPr lang="en-US" sz="4400">
                <a:solidFill>
                  <a:schemeClr val="dk1"/>
                </a:solidFill>
                <a:latin typeface="Calibri"/>
                <a:ea typeface="Calibri"/>
                <a:cs typeface="Calibri"/>
                <a:sym typeface="Calibri"/>
              </a:rPr>
              <a:t>S</a:t>
            </a:r>
            <a:r>
              <a:rPr lang="en-US" sz="4400" b="0" i="0" u="none" strike="noStrike" cap="none">
                <a:solidFill>
                  <a:schemeClr val="dk1"/>
                </a:solidFill>
                <a:latin typeface="Calibri"/>
                <a:ea typeface="Calibri"/>
                <a:cs typeface="Calibri"/>
                <a:sym typeface="Calibri"/>
              </a:rPr>
              <a:t>ebuah hotel mungkin menghadapi persaingan yang ketat dari hotel-hotel sekitar dan ancaman dari tren perjalanan yang berubah-ubah. Dengan melakukan analisis SWOT, hotel dapat mengidentifikasi cara untuk meningkatkan daya saingnya dan mengantisipasi perubahan dalam industri.</a:t>
            </a:r>
            <a:endParaRPr sz="4400" b="0" i="0" u="none" strike="noStrike" cap="none">
              <a:solidFill>
                <a:schemeClr val="dk1"/>
              </a:solidFill>
              <a:latin typeface="Cutive"/>
              <a:ea typeface="Cutive"/>
              <a:cs typeface="Cutive"/>
              <a:sym typeface="Cutive"/>
            </a:endParaRPr>
          </a:p>
        </p:txBody>
      </p:sp>
      <p:sp>
        <p:nvSpPr>
          <p:cNvPr id="321" name="Google Shape;321;p8"/>
          <p:cNvSpPr txBox="1"/>
          <p:nvPr/>
        </p:nvSpPr>
        <p:spPr>
          <a:xfrm>
            <a:off x="1338542" y="8927920"/>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grpSp>
        <p:nvGrpSpPr>
          <p:cNvPr id="322" name="Google Shape;322;p8"/>
          <p:cNvGrpSpPr/>
          <p:nvPr/>
        </p:nvGrpSpPr>
        <p:grpSpPr>
          <a:xfrm>
            <a:off x="14202254" y="-78589"/>
            <a:ext cx="3537125" cy="1842646"/>
            <a:chOff x="14202254" y="-78589"/>
            <a:chExt cx="3537125" cy="1842646"/>
          </a:xfrm>
        </p:grpSpPr>
        <p:sp>
          <p:nvSpPr>
            <p:cNvPr id="323" name="Google Shape;323;p8"/>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5">
                <a:alphaModFix/>
              </a:blip>
              <a:stretch>
                <a:fillRect/>
              </a:stretch>
            </a:blipFill>
            <a:ln>
              <a:noFill/>
            </a:ln>
          </p:spPr>
        </p:sp>
        <p:pic>
          <p:nvPicPr>
            <p:cNvPr id="324" name="Google Shape;324;p8" descr="Vokasi Logo 1 – Fakultas Vokasi Unair"/>
            <p:cNvPicPr preferRelativeResize="0"/>
            <p:nvPr/>
          </p:nvPicPr>
          <p:blipFill rotWithShape="1">
            <a:blip r:embed="rId6">
              <a:alphaModFix/>
            </a:blip>
            <a:srcRect/>
            <a:stretch/>
          </p:blipFill>
          <p:spPr>
            <a:xfrm>
              <a:off x="14202254" y="-78589"/>
              <a:ext cx="3275815" cy="1842646"/>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328"/>
        <p:cNvGrpSpPr/>
        <p:nvPr/>
      </p:nvGrpSpPr>
      <p:grpSpPr>
        <a:xfrm>
          <a:off x="0" y="0"/>
          <a:ext cx="0" cy="0"/>
          <a:chOff x="0" y="0"/>
          <a:chExt cx="0" cy="0"/>
        </a:xfrm>
      </p:grpSpPr>
      <p:sp>
        <p:nvSpPr>
          <p:cNvPr id="329" name="Google Shape;329;p9"/>
          <p:cNvSpPr txBox="1"/>
          <p:nvPr/>
        </p:nvSpPr>
        <p:spPr>
          <a:xfrm>
            <a:off x="2245305" y="6551010"/>
            <a:ext cx="6651645" cy="208471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30" name="Google Shape;330;p9"/>
          <p:cNvGrpSpPr/>
          <p:nvPr/>
        </p:nvGrpSpPr>
        <p:grpSpPr>
          <a:xfrm rot="10800000">
            <a:off x="14209587" y="1954009"/>
            <a:ext cx="3280642" cy="3057907"/>
            <a:chOff x="1028699" y="3416530"/>
            <a:chExt cx="2671625" cy="2490239"/>
          </a:xfrm>
        </p:grpSpPr>
        <p:grpSp>
          <p:nvGrpSpPr>
            <p:cNvPr id="331" name="Google Shape;331;p9"/>
            <p:cNvGrpSpPr/>
            <p:nvPr/>
          </p:nvGrpSpPr>
          <p:grpSpPr>
            <a:xfrm rot="2700000">
              <a:off x="1966263" y="3924922"/>
              <a:ext cx="1417088" cy="1483514"/>
              <a:chOff x="0" y="-38100"/>
              <a:chExt cx="812800" cy="850900"/>
            </a:xfrm>
          </p:grpSpPr>
          <p:sp>
            <p:nvSpPr>
              <p:cNvPr id="332" name="Google Shape;332;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33" name="Google Shape;333;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4" name="Google Shape;334;p9"/>
            <p:cNvGrpSpPr/>
            <p:nvPr/>
          </p:nvGrpSpPr>
          <p:grpSpPr>
            <a:xfrm rot="2700000">
              <a:off x="1413549" y="3761055"/>
              <a:ext cx="1720540" cy="1801190"/>
              <a:chOff x="0" y="-38100"/>
              <a:chExt cx="812800" cy="850900"/>
            </a:xfrm>
          </p:grpSpPr>
          <p:sp>
            <p:nvSpPr>
              <p:cNvPr id="335" name="Google Shape;335;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36" name="Google Shape;336;p9"/>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337" name="Google Shape;337;p9"/>
          <p:cNvGrpSpPr/>
          <p:nvPr/>
        </p:nvGrpSpPr>
        <p:grpSpPr>
          <a:xfrm rot="5400000">
            <a:off x="-1748095" y="8202375"/>
            <a:ext cx="6926752" cy="7161663"/>
            <a:chOff x="-175977" y="-175976"/>
            <a:chExt cx="9235669" cy="9548885"/>
          </a:xfrm>
        </p:grpSpPr>
        <p:grpSp>
          <p:nvGrpSpPr>
            <p:cNvPr id="338" name="Google Shape;338;p9"/>
            <p:cNvGrpSpPr/>
            <p:nvPr/>
          </p:nvGrpSpPr>
          <p:grpSpPr>
            <a:xfrm rot="-2700000">
              <a:off x="1011586" y="2751696"/>
              <a:ext cx="5309215" cy="5558084"/>
              <a:chOff x="0" y="-38100"/>
              <a:chExt cx="812800" cy="850900"/>
            </a:xfrm>
          </p:grpSpPr>
          <p:sp>
            <p:nvSpPr>
              <p:cNvPr id="339" name="Google Shape;339;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4F4F4"/>
              </a:solidFill>
              <a:ln>
                <a:noFill/>
              </a:ln>
            </p:spPr>
          </p:sp>
          <p:sp>
            <p:nvSpPr>
              <p:cNvPr id="340" name="Google Shape;340;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1" name="Google Shape;341;p9"/>
            <p:cNvGrpSpPr/>
            <p:nvPr/>
          </p:nvGrpSpPr>
          <p:grpSpPr>
            <a:xfrm rot="-2700000">
              <a:off x="1831597" y="887152"/>
              <a:ext cx="5309215" cy="5558084"/>
              <a:chOff x="0" y="-38100"/>
              <a:chExt cx="812800" cy="850900"/>
            </a:xfrm>
          </p:grpSpPr>
          <p:sp>
            <p:nvSpPr>
              <p:cNvPr id="342" name="Google Shape;342;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FFBB01"/>
              </a:solidFill>
              <a:ln>
                <a:noFill/>
              </a:ln>
            </p:spPr>
          </p:sp>
          <p:sp>
            <p:nvSpPr>
              <p:cNvPr id="343" name="Google Shape;343;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4" name="Google Shape;344;p9"/>
            <p:cNvGrpSpPr/>
            <p:nvPr/>
          </p:nvGrpSpPr>
          <p:grpSpPr>
            <a:xfrm rot="-2700000">
              <a:off x="1831597" y="2732109"/>
              <a:ext cx="5309215" cy="5558084"/>
              <a:chOff x="0" y="-38100"/>
              <a:chExt cx="812800" cy="850900"/>
            </a:xfrm>
          </p:grpSpPr>
          <p:sp>
            <p:nvSpPr>
              <p:cNvPr id="345" name="Google Shape;345;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21264D"/>
              </a:solidFill>
              <a:ln>
                <a:noFill/>
              </a:ln>
            </p:spPr>
          </p:sp>
          <p:sp>
            <p:nvSpPr>
              <p:cNvPr id="346" name="Google Shape;346;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47" name="Google Shape;347;p9"/>
            <p:cNvGrpSpPr/>
            <p:nvPr/>
          </p:nvGrpSpPr>
          <p:grpSpPr>
            <a:xfrm rot="-2700000">
              <a:off x="2494928" y="2732109"/>
              <a:ext cx="5309215" cy="5558084"/>
              <a:chOff x="0" y="-38100"/>
              <a:chExt cx="812800" cy="850900"/>
            </a:xfrm>
          </p:grpSpPr>
          <p:sp>
            <p:nvSpPr>
              <p:cNvPr id="348" name="Google Shape;348;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49" name="Google Shape;349;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0" name="Google Shape;350;p9"/>
            <p:cNvGrpSpPr/>
            <p:nvPr/>
          </p:nvGrpSpPr>
          <p:grpSpPr>
            <a:xfrm rot="-2700000">
              <a:off x="2562914" y="887152"/>
              <a:ext cx="5309215" cy="5558084"/>
              <a:chOff x="0" y="-38100"/>
              <a:chExt cx="812800" cy="850900"/>
            </a:xfrm>
          </p:grpSpPr>
          <p:sp>
            <p:nvSpPr>
              <p:cNvPr id="351" name="Google Shape;351;p9"/>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solidFill>
                <a:srgbClr val="000000">
                  <a:alpha val="0"/>
                </a:srgbClr>
              </a:solidFill>
              <a:ln w="28575" cap="sq" cmpd="sng">
                <a:solidFill>
                  <a:srgbClr val="FFFFFF"/>
                </a:solidFill>
                <a:prstDash val="solid"/>
                <a:miter lim="8000"/>
                <a:headEnd type="none" w="sm" len="sm"/>
                <a:tailEnd type="none" w="sm" len="sm"/>
              </a:ln>
            </p:spPr>
          </p:sp>
          <p:sp>
            <p:nvSpPr>
              <p:cNvPr id="352" name="Google Shape;352;p9"/>
              <p:cNvSpPr txBox="1"/>
              <p:nvPr/>
            </p:nvSpPr>
            <p:spPr>
              <a:xfrm>
                <a:off x="0" y="-38100"/>
                <a:ext cx="812800" cy="850900"/>
              </a:xfrm>
              <a:prstGeom prst="rect">
                <a:avLst/>
              </a:prstGeom>
              <a:noFill/>
              <a:ln>
                <a:noFill/>
              </a:ln>
            </p:spPr>
            <p:txBody>
              <a:bodyPr spcFirstLastPara="1" wrap="square" lIns="38175" tIns="38175" rIns="38175" bIns="38175"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53" name="Google Shape;353;p9"/>
          <p:cNvSpPr/>
          <p:nvPr/>
        </p:nvSpPr>
        <p:spPr>
          <a:xfrm>
            <a:off x="-3045964" y="209058"/>
            <a:ext cx="3657600" cy="2007108"/>
          </a:xfrm>
          <a:custGeom>
            <a:avLst/>
            <a:gdLst/>
            <a:ahLst/>
            <a:cxnLst/>
            <a:rect l="l" t="t" r="r" b="b"/>
            <a:pathLst>
              <a:path w="3657600" h="2007108" extrusionOk="0">
                <a:moveTo>
                  <a:pt x="0" y="0"/>
                </a:moveTo>
                <a:lnTo>
                  <a:pt x="3657600" y="0"/>
                </a:lnTo>
                <a:lnTo>
                  <a:pt x="3657600" y="2007108"/>
                </a:lnTo>
                <a:lnTo>
                  <a:pt x="0" y="2007108"/>
                </a:lnTo>
                <a:lnTo>
                  <a:pt x="0" y="0"/>
                </a:lnTo>
                <a:close/>
              </a:path>
            </a:pathLst>
          </a:custGeom>
          <a:blipFill rotWithShape="1">
            <a:blip r:embed="rId3">
              <a:alphaModFix/>
            </a:blip>
            <a:stretch>
              <a:fillRect/>
            </a:stretch>
          </a:blipFill>
          <a:ln>
            <a:noFill/>
          </a:ln>
        </p:spPr>
      </p:sp>
      <p:sp>
        <p:nvSpPr>
          <p:cNvPr id="354" name="Google Shape;354;p9"/>
          <p:cNvSpPr txBox="1"/>
          <p:nvPr/>
        </p:nvSpPr>
        <p:spPr>
          <a:xfrm>
            <a:off x="1422925" y="1477277"/>
            <a:ext cx="10253100" cy="738900"/>
          </a:xfrm>
          <a:prstGeom prst="rect">
            <a:avLst/>
          </a:prstGeom>
          <a:noFill/>
          <a:ln>
            <a:noFill/>
          </a:ln>
        </p:spPr>
        <p:txBody>
          <a:bodyPr spcFirstLastPara="1" wrap="square" lIns="0" tIns="0" rIns="0" bIns="0" anchor="t" anchorCtr="0">
            <a:spAutoFit/>
          </a:bodyPr>
          <a:lstStyle/>
          <a:p>
            <a:pPr marL="0" marR="0" lvl="0" indent="0" algn="l" rtl="0">
              <a:lnSpc>
                <a:spcPct val="204625"/>
              </a:lnSpc>
              <a:spcBef>
                <a:spcPts val="0"/>
              </a:spcBef>
              <a:spcAft>
                <a:spcPts val="0"/>
              </a:spcAft>
              <a:buClr>
                <a:srgbClr val="000000"/>
              </a:buClr>
              <a:buSzPts val="4800"/>
              <a:buFont typeface="Arial"/>
              <a:buNone/>
            </a:pPr>
            <a:r>
              <a:rPr lang="en-US" sz="4800" b="1" i="0" u="none" strike="noStrike" cap="none">
                <a:solidFill>
                  <a:srgbClr val="21264D"/>
                </a:solidFill>
                <a:latin typeface="Poppins"/>
                <a:ea typeface="Poppins"/>
                <a:cs typeface="Poppins"/>
                <a:sym typeface="Poppins"/>
              </a:rPr>
              <a:t>Penutup</a:t>
            </a:r>
            <a:endParaRPr sz="4800" b="1" i="0" u="none" strike="noStrike" cap="none">
              <a:solidFill>
                <a:srgbClr val="21264D"/>
              </a:solidFill>
              <a:latin typeface="Poppins"/>
              <a:ea typeface="Poppins"/>
              <a:cs typeface="Poppins"/>
              <a:sym typeface="Poppins"/>
            </a:endParaRPr>
          </a:p>
        </p:txBody>
      </p:sp>
      <p:sp>
        <p:nvSpPr>
          <p:cNvPr id="355" name="Google Shape;355;p9"/>
          <p:cNvSpPr txBox="1"/>
          <p:nvPr/>
        </p:nvSpPr>
        <p:spPr>
          <a:xfrm>
            <a:off x="1422925" y="2776281"/>
            <a:ext cx="11798700" cy="53874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5000"/>
              <a:buFont typeface="Arial"/>
              <a:buNone/>
            </a:pPr>
            <a:r>
              <a:rPr lang="en-US" sz="5000" b="0" i="0" u="none" strike="noStrike" cap="none">
                <a:solidFill>
                  <a:schemeClr val="dk1"/>
                </a:solidFill>
                <a:latin typeface="Calibri"/>
                <a:ea typeface="Calibri"/>
                <a:cs typeface="Calibri"/>
                <a:sym typeface="Calibri"/>
              </a:rPr>
              <a:t>SWOT adalah alat yang kuat untuk menganalisis situasi bisnis dan mengidentifikasi strategi yang tepat. Dengan memahami kekuatan, kelemahan, peluang, dan ancaman, perusahaan dapat mengambil langkah yang efektif untuk mencapai tujuan bisnisnya.</a:t>
            </a:r>
            <a:endParaRPr sz="5000" b="0" i="0" u="none" strike="noStrike" cap="none">
              <a:solidFill>
                <a:schemeClr val="dk1"/>
              </a:solidFill>
              <a:latin typeface="Calibri"/>
              <a:ea typeface="Calibri"/>
              <a:cs typeface="Calibri"/>
              <a:sym typeface="Calibri"/>
            </a:endParaRPr>
          </a:p>
        </p:txBody>
      </p:sp>
      <p:grpSp>
        <p:nvGrpSpPr>
          <p:cNvPr id="356" name="Google Shape;356;p9"/>
          <p:cNvGrpSpPr/>
          <p:nvPr/>
        </p:nvGrpSpPr>
        <p:grpSpPr>
          <a:xfrm>
            <a:off x="14202254" y="-78589"/>
            <a:ext cx="3537125" cy="1842646"/>
            <a:chOff x="14202254" y="-78589"/>
            <a:chExt cx="3537125" cy="1842646"/>
          </a:xfrm>
        </p:grpSpPr>
        <p:sp>
          <p:nvSpPr>
            <p:cNvPr id="357" name="Google Shape;357;p9"/>
            <p:cNvSpPr/>
            <p:nvPr/>
          </p:nvSpPr>
          <p:spPr>
            <a:xfrm>
              <a:off x="17216759" y="647700"/>
              <a:ext cx="522620" cy="386739"/>
            </a:xfrm>
            <a:custGeom>
              <a:avLst/>
              <a:gdLst/>
              <a:ahLst/>
              <a:cxnLst/>
              <a:rect l="l" t="t" r="r" b="b"/>
              <a:pathLst>
                <a:path w="522620" h="386739" extrusionOk="0">
                  <a:moveTo>
                    <a:pt x="0" y="0"/>
                  </a:moveTo>
                  <a:lnTo>
                    <a:pt x="522620" y="0"/>
                  </a:lnTo>
                  <a:lnTo>
                    <a:pt x="522620" y="386739"/>
                  </a:lnTo>
                  <a:lnTo>
                    <a:pt x="0" y="386739"/>
                  </a:lnTo>
                  <a:lnTo>
                    <a:pt x="0" y="0"/>
                  </a:lnTo>
                  <a:close/>
                </a:path>
              </a:pathLst>
            </a:custGeom>
            <a:blipFill rotWithShape="1">
              <a:blip r:embed="rId4">
                <a:alphaModFix/>
              </a:blip>
              <a:stretch>
                <a:fillRect/>
              </a:stretch>
            </a:blipFill>
            <a:ln>
              <a:noFill/>
            </a:ln>
          </p:spPr>
        </p:sp>
        <p:pic>
          <p:nvPicPr>
            <p:cNvPr id="358" name="Google Shape;358;p9" descr="Vokasi Logo 1 – Fakultas Vokasi Unair"/>
            <p:cNvPicPr preferRelativeResize="0"/>
            <p:nvPr/>
          </p:nvPicPr>
          <p:blipFill rotWithShape="1">
            <a:blip r:embed="rId5">
              <a:alphaModFix/>
            </a:blip>
            <a:srcRect/>
            <a:stretch/>
          </p:blipFill>
          <p:spPr>
            <a:xfrm>
              <a:off x="14202254" y="-78589"/>
              <a:ext cx="3275815" cy="1842646"/>
            </a:xfrm>
            <a:prstGeom prst="rect">
              <a:avLst/>
            </a:prstGeom>
            <a:noFill/>
            <a:ln>
              <a:noFill/>
            </a:ln>
          </p:spPr>
        </p:pic>
      </p:grpSp>
      <p:sp>
        <p:nvSpPr>
          <p:cNvPr id="359" name="Google Shape;359;p9"/>
          <p:cNvSpPr txBox="1"/>
          <p:nvPr/>
        </p:nvSpPr>
        <p:spPr>
          <a:xfrm>
            <a:off x="13570972" y="9432337"/>
            <a:ext cx="3919258" cy="333425"/>
          </a:xfrm>
          <a:prstGeom prst="rect">
            <a:avLst/>
          </a:prstGeom>
          <a:noFill/>
          <a:ln>
            <a:noFill/>
          </a:ln>
        </p:spPr>
        <p:txBody>
          <a:bodyPr spcFirstLastPara="1" wrap="square" lIns="0" tIns="0" rIns="0" bIns="0" anchor="t" anchorCtr="0">
            <a:spAutoFit/>
          </a:bodyPr>
          <a:lstStyle/>
          <a:p>
            <a:pPr marL="0" marR="0" lvl="0" indent="0" algn="l" rtl="0">
              <a:lnSpc>
                <a:spcPct val="139967"/>
              </a:lnSpc>
              <a:spcBef>
                <a:spcPts val="0"/>
              </a:spcBef>
              <a:spcAft>
                <a:spcPts val="0"/>
              </a:spcAft>
              <a:buClr>
                <a:srgbClr val="000000"/>
              </a:buClr>
              <a:buSzPts val="1869"/>
              <a:buFont typeface="Arial"/>
              <a:buNone/>
            </a:pPr>
            <a:r>
              <a:rPr lang="en-US" sz="1869" b="0" i="0" u="none" strike="noStrike" cap="none">
                <a:solidFill>
                  <a:srgbClr val="A6A6A6"/>
                </a:solidFill>
                <a:latin typeface="Open Sans"/>
                <a:ea typeface="Open Sans"/>
                <a:cs typeface="Open Sans"/>
                <a:sym typeface="Open Sans"/>
              </a:rPr>
              <a:t>www.perhotelan.vokasi.unair.ac.id</a:t>
            </a:r>
            <a:endParaRPr sz="1869" b="0" i="0" u="none" strike="noStrike" cap="none">
              <a:solidFill>
                <a:srgbClr val="A6A6A6"/>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433</Words>
  <Application>Microsoft Macintosh PowerPoint</Application>
  <PresentationFormat>Kustom</PresentationFormat>
  <Paragraphs>31</Paragraphs>
  <Slides>10</Slides>
  <Notes>10</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10</vt:i4>
      </vt:variant>
    </vt:vector>
  </HeadingPairs>
  <TitlesOfParts>
    <vt:vector size="16" baseType="lpstr">
      <vt:lpstr>Calibri</vt:lpstr>
      <vt:lpstr>Poppins</vt:lpstr>
      <vt:lpstr>Arial</vt:lpstr>
      <vt:lpstr>Open Sans</vt:lpstr>
      <vt:lpstr>Cutive</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cp:lastModifiedBy>Microsoft Office User</cp:lastModifiedBy>
  <cp:revision>1</cp:revision>
  <dcterms:created xsi:type="dcterms:W3CDTF">2006-08-16T00:00:00Z</dcterms:created>
  <dcterms:modified xsi:type="dcterms:W3CDTF">2024-04-01T07:28:36Z</dcterms:modified>
</cp:coreProperties>
</file>