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3svTQtcJ66iZMFV8G5lN5GBMR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10"/>
  </p:normalViewPr>
  <p:slideViewPr>
    <p:cSldViewPr snapToGrid="0">
      <p:cViewPr varScale="1">
        <p:scale>
          <a:sx n="96" d="100"/>
          <a:sy n="96" d="100"/>
        </p:scale>
        <p:origin x="184" y="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6bb41f124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g26bb41f124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5" r="-61972" b="-13042"/>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63301" y="3593025"/>
            <a:ext cx="9279300" cy="190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600"/>
              <a:buFont typeface="Arial"/>
              <a:buNone/>
            </a:pPr>
            <a:r>
              <a:rPr lang="en-US" sz="6800" b="1" i="0" u="none" strike="noStrike" cap="none">
                <a:solidFill>
                  <a:schemeClr val="dk1"/>
                </a:solidFill>
                <a:latin typeface="Poppins"/>
                <a:ea typeface="Poppins"/>
                <a:cs typeface="Poppins"/>
                <a:sym typeface="Poppins"/>
              </a:rPr>
              <a:t>UPDATE ISSUE &amp;</a:t>
            </a:r>
            <a:r>
              <a:rPr lang="en-US" sz="7600" b="1" i="0" u="none" strike="noStrike" cap="none">
                <a:solidFill>
                  <a:schemeClr val="dk1"/>
                </a:solidFill>
                <a:latin typeface="Poppins"/>
                <a:ea typeface="Poppins"/>
                <a:cs typeface="Poppins"/>
                <a:sym typeface="Poppins"/>
              </a:rPr>
              <a:t> </a:t>
            </a:r>
            <a:endParaRPr sz="7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7600"/>
              <a:buFont typeface="Arial"/>
              <a:buNone/>
            </a:pPr>
            <a:r>
              <a:rPr lang="en-US" sz="4800" b="1" i="0" u="none" strike="noStrike" cap="none">
                <a:solidFill>
                  <a:srgbClr val="21264D"/>
                </a:solidFill>
                <a:latin typeface="Poppins"/>
                <a:ea typeface="Poppins"/>
                <a:cs typeface="Poppins"/>
                <a:sym typeface="Poppins"/>
              </a:rPr>
              <a:t>TREND INDUSTRY HOSPITALITY</a:t>
            </a:r>
            <a:endParaRPr sz="48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54"/>
        <p:cNvGrpSpPr/>
        <p:nvPr/>
      </p:nvGrpSpPr>
      <p:grpSpPr>
        <a:xfrm>
          <a:off x="0" y="0"/>
          <a:ext cx="0" cy="0"/>
          <a:chOff x="0" y="0"/>
          <a:chExt cx="0" cy="0"/>
        </a:xfrm>
      </p:grpSpPr>
      <p:sp>
        <p:nvSpPr>
          <p:cNvPr id="355" name="Google Shape;355;g26bb41f1249_0_12"/>
          <p:cNvSpPr txBox="1"/>
          <p:nvPr/>
        </p:nvSpPr>
        <p:spPr>
          <a:xfrm>
            <a:off x="1231381" y="1477285"/>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a:t>
            </a:r>
            <a:r>
              <a:rPr lang="en-US" sz="4800" b="1">
                <a:solidFill>
                  <a:srgbClr val="21264D"/>
                </a:solidFill>
                <a:latin typeface="Poppins"/>
                <a:ea typeface="Poppins"/>
                <a:cs typeface="Poppins"/>
                <a:sym typeface="Poppins"/>
              </a:rPr>
              <a:t>pada Industri</a:t>
            </a:r>
            <a:r>
              <a:rPr lang="en-US" sz="4800" b="1" i="0" u="none" strike="noStrike" cap="none">
                <a:solidFill>
                  <a:srgbClr val="21264D"/>
                </a:solidFill>
                <a:latin typeface="Poppins"/>
                <a:ea typeface="Poppins"/>
                <a:cs typeface="Poppins"/>
                <a:sym typeface="Poppins"/>
              </a:rPr>
              <a:t> Hospitality</a:t>
            </a:r>
            <a:endParaRPr sz="4800" b="1" i="0" u="none" strike="noStrike" cap="none">
              <a:solidFill>
                <a:srgbClr val="21264D"/>
              </a:solidFill>
              <a:latin typeface="Poppins"/>
              <a:ea typeface="Poppins"/>
              <a:cs typeface="Poppins"/>
              <a:sym typeface="Poppins"/>
            </a:endParaRPr>
          </a:p>
        </p:txBody>
      </p:sp>
      <p:sp>
        <p:nvSpPr>
          <p:cNvPr id="356" name="Google Shape;356;g26bb41f1249_0_12"/>
          <p:cNvSpPr txBox="1"/>
          <p:nvPr/>
        </p:nvSpPr>
        <p:spPr>
          <a:xfrm>
            <a:off x="1231375" y="2566050"/>
            <a:ext cx="16026000" cy="6772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4000">
                <a:solidFill>
                  <a:schemeClr val="dk1"/>
                </a:solidFill>
                <a:latin typeface="Calibri"/>
                <a:ea typeface="Calibri"/>
                <a:cs typeface="Calibri"/>
                <a:sym typeface="Calibri"/>
              </a:rPr>
              <a:t>S</a:t>
            </a:r>
            <a:r>
              <a:rPr lang="en-US" sz="4000" b="0" i="0" u="none" strike="noStrike" cap="none">
                <a:solidFill>
                  <a:schemeClr val="dk1"/>
                </a:solidFill>
                <a:latin typeface="Calibri"/>
                <a:ea typeface="Calibri"/>
                <a:cs typeface="Calibri"/>
                <a:sym typeface="Calibri"/>
              </a:rPr>
              <a:t>tudi kasus hotel X, merupakan sebuah hotel bintang lima di pusat kota yang mengalami perubahan besar dalam keg</a:t>
            </a:r>
            <a:r>
              <a:rPr lang="en-US" sz="4000">
                <a:solidFill>
                  <a:schemeClr val="dk1"/>
                </a:solidFill>
                <a:latin typeface="Calibri"/>
                <a:ea typeface="Calibri"/>
                <a:cs typeface="Calibri"/>
                <a:sym typeface="Calibri"/>
              </a:rPr>
              <a:t>iatan </a:t>
            </a:r>
            <a:r>
              <a:rPr lang="en-US" sz="4000" b="0" i="0" u="none" strike="noStrike" cap="none">
                <a:solidFill>
                  <a:schemeClr val="dk1"/>
                </a:solidFill>
                <a:latin typeface="Calibri"/>
                <a:ea typeface="Calibri"/>
                <a:cs typeface="Calibri"/>
                <a:sym typeface="Calibri"/>
              </a:rPr>
              <a:t>operasionalnya. Dengan menganalisis data internal dan tren eksternal, hotel X memutuskan untuk mengadopsi strategi berbasis teknologi untuk meningkatkan pengalaman tamu. Mereka meluncurkan aplikasi seluler yang memungkinkan tamu memesan kamar, memesan layanan, dan memberikan umpan balik secara langsung. Dalam enam bulan setelah peluncuran aplikasi, hotel X melaporkan peningkatan 20% dalam pemesanan langsung, peningkatan 15% dalam kepuasan tamu, dan penurunan 10% dalam keluhan tamu. Ini adalah contoh nyata bagaimana penerapan tren teknologi dapat memberikan dampak positif secara langsung pada operasi dan kinerja bisnis hotel.</a:t>
            </a:r>
            <a:endParaRPr sz="4000" b="0" i="0" u="none" strike="noStrike" cap="none">
              <a:solidFill>
                <a:schemeClr val="dk1"/>
              </a:solidFill>
              <a:latin typeface="Cutive"/>
              <a:ea typeface="Cutive"/>
              <a:cs typeface="Cutive"/>
              <a:sym typeface="Cutive"/>
            </a:endParaRPr>
          </a:p>
        </p:txBody>
      </p:sp>
      <p:grpSp>
        <p:nvGrpSpPr>
          <p:cNvPr id="357" name="Google Shape;357;g26bb41f1249_0_12"/>
          <p:cNvGrpSpPr/>
          <p:nvPr/>
        </p:nvGrpSpPr>
        <p:grpSpPr>
          <a:xfrm rot="-5400000">
            <a:off x="14063752" y="-4348555"/>
            <a:ext cx="6926719" cy="7161631"/>
            <a:chOff x="-175975" y="-175954"/>
            <a:chExt cx="9235626" cy="9548842"/>
          </a:xfrm>
        </p:grpSpPr>
        <p:grpSp>
          <p:nvGrpSpPr>
            <p:cNvPr id="358" name="Google Shape;358;g26bb41f1249_0_12"/>
            <p:cNvGrpSpPr/>
            <p:nvPr/>
          </p:nvGrpSpPr>
          <p:grpSpPr>
            <a:xfrm rot="-2700000">
              <a:off x="1011581" y="2751712"/>
              <a:ext cx="5309185" cy="5558053"/>
              <a:chOff x="0" y="-38100"/>
              <a:chExt cx="812800" cy="850900"/>
            </a:xfrm>
          </p:grpSpPr>
          <p:sp>
            <p:nvSpPr>
              <p:cNvPr id="359" name="Google Shape;359;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0" name="Google Shape;360;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g26bb41f1249_0_12"/>
            <p:cNvGrpSpPr/>
            <p:nvPr/>
          </p:nvGrpSpPr>
          <p:grpSpPr>
            <a:xfrm rot="-2700000">
              <a:off x="1831592" y="887168"/>
              <a:ext cx="5309185" cy="5558053"/>
              <a:chOff x="0" y="-38100"/>
              <a:chExt cx="812800" cy="850900"/>
            </a:xfrm>
          </p:grpSpPr>
          <p:sp>
            <p:nvSpPr>
              <p:cNvPr id="362" name="Google Shape;362;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63" name="Google Shape;363;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4" name="Google Shape;364;g26bb41f1249_0_12"/>
            <p:cNvGrpSpPr/>
            <p:nvPr/>
          </p:nvGrpSpPr>
          <p:grpSpPr>
            <a:xfrm rot="-2700000">
              <a:off x="1831592" y="2732125"/>
              <a:ext cx="5309185" cy="5558053"/>
              <a:chOff x="0" y="-38100"/>
              <a:chExt cx="812800" cy="850900"/>
            </a:xfrm>
          </p:grpSpPr>
          <p:sp>
            <p:nvSpPr>
              <p:cNvPr id="365" name="Google Shape;365;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66" name="Google Shape;366;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7" name="Google Shape;367;g26bb41f1249_0_12"/>
            <p:cNvGrpSpPr/>
            <p:nvPr/>
          </p:nvGrpSpPr>
          <p:grpSpPr>
            <a:xfrm rot="-2700000">
              <a:off x="2494923" y="2732125"/>
              <a:ext cx="5309185" cy="5558053"/>
              <a:chOff x="0" y="-38100"/>
              <a:chExt cx="812800" cy="850900"/>
            </a:xfrm>
          </p:grpSpPr>
          <p:sp>
            <p:nvSpPr>
              <p:cNvPr id="368" name="Google Shape;368;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69" name="Google Shape;369;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0" name="Google Shape;370;g26bb41f1249_0_12"/>
            <p:cNvGrpSpPr/>
            <p:nvPr/>
          </p:nvGrpSpPr>
          <p:grpSpPr>
            <a:xfrm rot="-2700000">
              <a:off x="2562909" y="887168"/>
              <a:ext cx="5309185" cy="5558053"/>
              <a:chOff x="0" y="-38100"/>
              <a:chExt cx="812800" cy="850900"/>
            </a:xfrm>
          </p:grpSpPr>
          <p:sp>
            <p:nvSpPr>
              <p:cNvPr id="371" name="Google Shape;371;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72" name="Google Shape;372;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73" name="Google Shape;373;g26bb41f1249_0_12"/>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74" name="Google Shape;374;g26bb41f1249_0_12"/>
          <p:cNvGrpSpPr/>
          <p:nvPr/>
        </p:nvGrpSpPr>
        <p:grpSpPr>
          <a:xfrm>
            <a:off x="14249400" y="8444354"/>
            <a:ext cx="3537125" cy="1842646"/>
            <a:chOff x="14202254" y="-78589"/>
            <a:chExt cx="3537125" cy="1842646"/>
          </a:xfrm>
        </p:grpSpPr>
        <p:sp>
          <p:nvSpPr>
            <p:cNvPr id="375" name="Google Shape;375;g26bb41f1249_0_1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76" name="Google Shape;376;g26bb41f1249_0_12"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77" name="Google Shape;377;g26bb41f1249_0_12"/>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81"/>
        <p:cNvGrpSpPr/>
        <p:nvPr/>
      </p:nvGrpSpPr>
      <p:grpSpPr>
        <a:xfrm>
          <a:off x="0" y="0"/>
          <a:ext cx="0" cy="0"/>
          <a:chOff x="0" y="0"/>
          <a:chExt cx="0" cy="0"/>
        </a:xfrm>
      </p:grpSpPr>
      <p:sp>
        <p:nvSpPr>
          <p:cNvPr id="382" name="Google Shape;382;p10"/>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83" name="Google Shape;383;p10"/>
          <p:cNvGrpSpPr/>
          <p:nvPr/>
        </p:nvGrpSpPr>
        <p:grpSpPr>
          <a:xfrm rot="10800000">
            <a:off x="14209586" y="1954008"/>
            <a:ext cx="3280642" cy="3057907"/>
            <a:chOff x="1028699" y="3416530"/>
            <a:chExt cx="2671625" cy="2490239"/>
          </a:xfrm>
        </p:grpSpPr>
        <p:grpSp>
          <p:nvGrpSpPr>
            <p:cNvPr id="384" name="Google Shape;384;p10"/>
            <p:cNvGrpSpPr/>
            <p:nvPr/>
          </p:nvGrpSpPr>
          <p:grpSpPr>
            <a:xfrm rot="2700000">
              <a:off x="1966263" y="3924922"/>
              <a:ext cx="1417088" cy="1483514"/>
              <a:chOff x="0" y="-38100"/>
              <a:chExt cx="812800" cy="850900"/>
            </a:xfrm>
          </p:grpSpPr>
          <p:sp>
            <p:nvSpPr>
              <p:cNvPr id="385" name="Google Shape;38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86" name="Google Shape;38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7" name="Google Shape;387;p10"/>
            <p:cNvGrpSpPr/>
            <p:nvPr/>
          </p:nvGrpSpPr>
          <p:grpSpPr>
            <a:xfrm rot="2700000">
              <a:off x="1413549" y="3761055"/>
              <a:ext cx="1720540" cy="1801190"/>
              <a:chOff x="0" y="-38100"/>
              <a:chExt cx="812800" cy="850900"/>
            </a:xfrm>
          </p:grpSpPr>
          <p:sp>
            <p:nvSpPr>
              <p:cNvPr id="388" name="Google Shape;38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9" name="Google Shape;38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90" name="Google Shape;390;p10"/>
          <p:cNvGrpSpPr/>
          <p:nvPr/>
        </p:nvGrpSpPr>
        <p:grpSpPr>
          <a:xfrm rot="5400000">
            <a:off x="-1748095" y="8202375"/>
            <a:ext cx="6926752" cy="7161663"/>
            <a:chOff x="-175977" y="-175976"/>
            <a:chExt cx="9235669" cy="9548885"/>
          </a:xfrm>
        </p:grpSpPr>
        <p:grpSp>
          <p:nvGrpSpPr>
            <p:cNvPr id="391" name="Google Shape;391;p10"/>
            <p:cNvGrpSpPr/>
            <p:nvPr/>
          </p:nvGrpSpPr>
          <p:grpSpPr>
            <a:xfrm rot="-2700000">
              <a:off x="1011586" y="2751696"/>
              <a:ext cx="5309215" cy="5558084"/>
              <a:chOff x="0" y="-38100"/>
              <a:chExt cx="812800" cy="850900"/>
            </a:xfrm>
          </p:grpSpPr>
          <p:sp>
            <p:nvSpPr>
              <p:cNvPr id="392" name="Google Shape;39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93" name="Google Shape;393;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4" name="Google Shape;394;p10"/>
            <p:cNvGrpSpPr/>
            <p:nvPr/>
          </p:nvGrpSpPr>
          <p:grpSpPr>
            <a:xfrm rot="-2700000">
              <a:off x="1831597" y="887152"/>
              <a:ext cx="5309215" cy="5558084"/>
              <a:chOff x="0" y="-38100"/>
              <a:chExt cx="812800" cy="850900"/>
            </a:xfrm>
          </p:grpSpPr>
          <p:sp>
            <p:nvSpPr>
              <p:cNvPr id="395" name="Google Shape;39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96" name="Google Shape;396;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7" name="Google Shape;397;p10"/>
            <p:cNvGrpSpPr/>
            <p:nvPr/>
          </p:nvGrpSpPr>
          <p:grpSpPr>
            <a:xfrm rot="-2700000">
              <a:off x="1831597" y="2732109"/>
              <a:ext cx="5309215" cy="5558084"/>
              <a:chOff x="0" y="-38100"/>
              <a:chExt cx="812800" cy="850900"/>
            </a:xfrm>
          </p:grpSpPr>
          <p:sp>
            <p:nvSpPr>
              <p:cNvPr id="398" name="Google Shape;39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99" name="Google Shape;399;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0" name="Google Shape;400;p10"/>
            <p:cNvGrpSpPr/>
            <p:nvPr/>
          </p:nvGrpSpPr>
          <p:grpSpPr>
            <a:xfrm rot="-2700000">
              <a:off x="2494928" y="2732109"/>
              <a:ext cx="5309215" cy="5558084"/>
              <a:chOff x="0" y="-38100"/>
              <a:chExt cx="812800" cy="850900"/>
            </a:xfrm>
          </p:grpSpPr>
          <p:sp>
            <p:nvSpPr>
              <p:cNvPr id="401" name="Google Shape;40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2" name="Google Shape;402;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3" name="Google Shape;403;p10"/>
            <p:cNvGrpSpPr/>
            <p:nvPr/>
          </p:nvGrpSpPr>
          <p:grpSpPr>
            <a:xfrm rot="-2700000">
              <a:off x="2562914" y="887152"/>
              <a:ext cx="5309215" cy="5558084"/>
              <a:chOff x="0" y="-38100"/>
              <a:chExt cx="812800" cy="850900"/>
            </a:xfrm>
          </p:grpSpPr>
          <p:sp>
            <p:nvSpPr>
              <p:cNvPr id="404" name="Google Shape;404;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5" name="Google Shape;405;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6" name="Google Shape;406;p10"/>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407" name="Google Shape;407;p10"/>
          <p:cNvSpPr txBox="1"/>
          <p:nvPr/>
        </p:nvSpPr>
        <p:spPr>
          <a:xfrm>
            <a:off x="1528475" y="1601300"/>
            <a:ext cx="10961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408" name="Google Shape;408;p10"/>
          <p:cNvSpPr txBox="1"/>
          <p:nvPr/>
        </p:nvSpPr>
        <p:spPr>
          <a:xfrm>
            <a:off x="1528473" y="2842456"/>
            <a:ext cx="11798700" cy="6603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3900" b="0" i="0" u="none" strike="noStrike" cap="none">
                <a:solidFill>
                  <a:schemeClr val="dk1"/>
                </a:solidFill>
                <a:latin typeface="Calibri"/>
                <a:ea typeface="Calibri"/>
                <a:cs typeface="Calibri"/>
                <a:sym typeface="Calibri"/>
              </a:rPr>
              <a:t>Dalam ringkasan ini,  </a:t>
            </a:r>
            <a:r>
              <a:rPr lang="en-US" sz="3900">
                <a:solidFill>
                  <a:schemeClr val="dk1"/>
                </a:solidFill>
                <a:latin typeface="Calibri"/>
                <a:ea typeface="Calibri"/>
                <a:cs typeface="Calibri"/>
                <a:sym typeface="Calibri"/>
              </a:rPr>
              <a:t>ter-highlight</a:t>
            </a:r>
            <a:r>
              <a:rPr lang="en-US" sz="3900" b="0" i="0" u="none" strike="noStrike" cap="none">
                <a:solidFill>
                  <a:schemeClr val="dk1"/>
                </a:solidFill>
                <a:latin typeface="Calibri"/>
                <a:ea typeface="Calibri"/>
                <a:cs typeface="Calibri"/>
                <a:sym typeface="Calibri"/>
              </a:rPr>
              <a:t> pentingnya pemahaman terhadap tren industri hospitality dan kemampuan untuk beradaptasi dengan perubahan tersebut. Berdasarkan analisis terhadap isu-isu dan tren terkini, serta proyeksi masa depan, </a:t>
            </a:r>
            <a:r>
              <a:rPr lang="en-US" sz="3900">
                <a:solidFill>
                  <a:schemeClr val="dk1"/>
                </a:solidFill>
                <a:latin typeface="Calibri"/>
                <a:ea typeface="Calibri"/>
                <a:cs typeface="Calibri"/>
                <a:sym typeface="Calibri"/>
              </a:rPr>
              <a:t>manajerial dan stakeholder</a:t>
            </a:r>
            <a:r>
              <a:rPr lang="en-US" sz="3900" b="0" i="0" u="none" strike="noStrike" cap="none">
                <a:solidFill>
                  <a:schemeClr val="dk1"/>
                </a:solidFill>
                <a:latin typeface="Calibri"/>
                <a:ea typeface="Calibri"/>
                <a:cs typeface="Calibri"/>
                <a:sym typeface="Calibri"/>
              </a:rPr>
              <a:t> dalam industri ini dapat mengambil langkah-langkah strategis</a:t>
            </a:r>
            <a:r>
              <a:rPr lang="en-US" sz="3900">
                <a:solidFill>
                  <a:schemeClr val="dk1"/>
                </a:solidFill>
                <a:latin typeface="Calibri"/>
                <a:ea typeface="Calibri"/>
                <a:cs typeface="Calibri"/>
                <a:sym typeface="Calibri"/>
              </a:rPr>
              <a:t> untuk dapat berkompetisi dan memberikan value added sebagai problem solving kebutuhan pelanggan</a:t>
            </a:r>
            <a:r>
              <a:rPr lang="en-US" sz="3900" b="0" i="0" u="none" strike="noStrike" cap="none">
                <a:solidFill>
                  <a:schemeClr val="dk1"/>
                </a:solidFill>
                <a:latin typeface="Calibri"/>
                <a:ea typeface="Calibri"/>
                <a:cs typeface="Calibri"/>
                <a:sym typeface="Calibri"/>
              </a:rPr>
              <a:t>. Dengan fokus pada inovasi, keberlanjutan, dan pengembangan produk yang tepat, mereka dapat memimpin industri ke arah yang lebih baik.</a:t>
            </a:r>
            <a:endParaRPr sz="3900" b="0" i="0" u="none" strike="noStrike" cap="none">
              <a:solidFill>
                <a:schemeClr val="dk1"/>
              </a:solidFill>
              <a:latin typeface="Cutive"/>
              <a:ea typeface="Cutive"/>
              <a:cs typeface="Cutive"/>
              <a:sym typeface="Cutive"/>
            </a:endParaRPr>
          </a:p>
        </p:txBody>
      </p:sp>
      <p:grpSp>
        <p:nvGrpSpPr>
          <p:cNvPr id="409" name="Google Shape;409;p10"/>
          <p:cNvGrpSpPr/>
          <p:nvPr/>
        </p:nvGrpSpPr>
        <p:grpSpPr>
          <a:xfrm>
            <a:off x="14202254" y="-78589"/>
            <a:ext cx="3537125" cy="1842646"/>
            <a:chOff x="14202254" y="-78589"/>
            <a:chExt cx="3537125" cy="1842646"/>
          </a:xfrm>
        </p:grpSpPr>
        <p:sp>
          <p:nvSpPr>
            <p:cNvPr id="410" name="Google Shape;410;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411" name="Google Shape;411;p10"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412" name="Google Shape;412;p10"/>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16"/>
        <p:cNvGrpSpPr/>
        <p:nvPr/>
      </p:nvGrpSpPr>
      <p:grpSpPr>
        <a:xfrm>
          <a:off x="0" y="0"/>
          <a:ext cx="0" cy="0"/>
          <a:chOff x="0" y="0"/>
          <a:chExt cx="0" cy="0"/>
        </a:xfrm>
      </p:grpSpPr>
      <p:sp>
        <p:nvSpPr>
          <p:cNvPr id="417" name="Google Shape;417;p11"/>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36" t="-758" r="-90755" b="-74519"/>
            </a:stretch>
          </a:blipFill>
          <a:ln>
            <a:noFill/>
          </a:ln>
        </p:spPr>
      </p:sp>
      <p:pic>
        <p:nvPicPr>
          <p:cNvPr id="418" name="Google Shape;418;p11"/>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19" name="Google Shape;419;p11"/>
          <p:cNvGrpSpPr/>
          <p:nvPr/>
        </p:nvGrpSpPr>
        <p:grpSpPr>
          <a:xfrm rot="-2700000">
            <a:off x="1943780" y="8435905"/>
            <a:ext cx="4802710" cy="5027837"/>
            <a:chOff x="0" y="-38100"/>
            <a:chExt cx="812800" cy="850900"/>
          </a:xfrm>
        </p:grpSpPr>
        <p:sp>
          <p:nvSpPr>
            <p:cNvPr id="420" name="Google Shape;420;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21" name="Google Shape;421;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p11"/>
          <p:cNvGrpSpPr/>
          <p:nvPr/>
        </p:nvGrpSpPr>
        <p:grpSpPr>
          <a:xfrm rot="-2700000">
            <a:off x="11764570" y="-3640026"/>
            <a:ext cx="4802710" cy="5027837"/>
            <a:chOff x="0" y="-38100"/>
            <a:chExt cx="812800" cy="850900"/>
          </a:xfrm>
        </p:grpSpPr>
        <p:sp>
          <p:nvSpPr>
            <p:cNvPr id="423" name="Google Shape;423;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4" name="Google Shape;424;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5" name="Google Shape;425;p11"/>
          <p:cNvGrpSpPr/>
          <p:nvPr/>
        </p:nvGrpSpPr>
        <p:grpSpPr>
          <a:xfrm rot="-2700000">
            <a:off x="-551710" y="8071451"/>
            <a:ext cx="4802710" cy="5027837"/>
            <a:chOff x="0" y="-38100"/>
            <a:chExt cx="812800" cy="850900"/>
          </a:xfrm>
        </p:grpSpPr>
        <p:sp>
          <p:nvSpPr>
            <p:cNvPr id="426" name="Google Shape;426;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7" name="Google Shape;427;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8" name="Google Shape;428;p11"/>
          <p:cNvGrpSpPr/>
          <p:nvPr/>
        </p:nvGrpSpPr>
        <p:grpSpPr>
          <a:xfrm rot="-2700000">
            <a:off x="14796768" y="-2396526"/>
            <a:ext cx="4802710" cy="5027837"/>
            <a:chOff x="0" y="-38100"/>
            <a:chExt cx="812800" cy="850900"/>
          </a:xfrm>
        </p:grpSpPr>
        <p:sp>
          <p:nvSpPr>
            <p:cNvPr id="429" name="Google Shape;429;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0" name="Google Shape;430;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1" name="Google Shape;431;p11"/>
          <p:cNvGrpSpPr/>
          <p:nvPr/>
        </p:nvGrpSpPr>
        <p:grpSpPr>
          <a:xfrm rot="-2700000">
            <a:off x="1965503" y="9314952"/>
            <a:ext cx="4802710" cy="5027837"/>
            <a:chOff x="0" y="-38100"/>
            <a:chExt cx="812800" cy="850900"/>
          </a:xfrm>
        </p:grpSpPr>
        <p:sp>
          <p:nvSpPr>
            <p:cNvPr id="432" name="Google Shape;432;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3" name="Google Shape;433;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4" name="Google Shape;434;p11"/>
          <p:cNvGrpSpPr/>
          <p:nvPr/>
        </p:nvGrpSpPr>
        <p:grpSpPr>
          <a:xfrm rot="-2700000">
            <a:off x="11764570" y="-4249624"/>
            <a:ext cx="4802710" cy="5027837"/>
            <a:chOff x="0" y="-38100"/>
            <a:chExt cx="812800" cy="850900"/>
          </a:xfrm>
        </p:grpSpPr>
        <p:sp>
          <p:nvSpPr>
            <p:cNvPr id="435" name="Google Shape;435;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6" name="Google Shape;436;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p11"/>
          <p:cNvGrpSpPr/>
          <p:nvPr/>
        </p:nvGrpSpPr>
        <p:grpSpPr>
          <a:xfrm rot="-2700000">
            <a:off x="1965503" y="9883613"/>
            <a:ext cx="4802710" cy="5027837"/>
            <a:chOff x="0" y="-38100"/>
            <a:chExt cx="812800" cy="850900"/>
          </a:xfrm>
        </p:grpSpPr>
        <p:sp>
          <p:nvSpPr>
            <p:cNvPr id="438" name="Google Shape;438;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9" name="Google Shape;439;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11"/>
          <p:cNvGrpSpPr/>
          <p:nvPr/>
        </p:nvGrpSpPr>
        <p:grpSpPr>
          <a:xfrm rot="-2700000">
            <a:off x="14796768" y="-3425226"/>
            <a:ext cx="4802710" cy="5027837"/>
            <a:chOff x="0" y="-38100"/>
            <a:chExt cx="812800" cy="850900"/>
          </a:xfrm>
        </p:grpSpPr>
        <p:sp>
          <p:nvSpPr>
            <p:cNvPr id="441" name="Google Shape;441;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2" name="Google Shape;442;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3" name="Google Shape;443;p11"/>
          <p:cNvGrpSpPr/>
          <p:nvPr/>
        </p:nvGrpSpPr>
        <p:grpSpPr>
          <a:xfrm rot="-2700000">
            <a:off x="-551710" y="8720047"/>
            <a:ext cx="4802710" cy="5027837"/>
            <a:chOff x="0" y="-38100"/>
            <a:chExt cx="812800" cy="850900"/>
          </a:xfrm>
        </p:grpSpPr>
        <p:sp>
          <p:nvSpPr>
            <p:cNvPr id="444" name="Google Shape;444;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5" name="Google Shape;445;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6" name="Google Shape;446;p1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47" name="Google Shape;447;p11"/>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48" name="Google Shape;448;p11"/>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49" name="Google Shape;449;p11"/>
          <p:cNvGrpSpPr/>
          <p:nvPr/>
        </p:nvGrpSpPr>
        <p:grpSpPr>
          <a:xfrm>
            <a:off x="740480" y="236776"/>
            <a:ext cx="3537125" cy="1842646"/>
            <a:chOff x="14202254" y="-78589"/>
            <a:chExt cx="3537125" cy="1842646"/>
          </a:xfrm>
        </p:grpSpPr>
        <p:sp>
          <p:nvSpPr>
            <p:cNvPr id="450" name="Google Shape;450;p11"/>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51" name="Google Shape;451;p11"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52" name="Google Shape;452;p11"/>
          <p:cNvSpPr txBox="1"/>
          <p:nvPr/>
        </p:nvSpPr>
        <p:spPr>
          <a:xfrm>
            <a:off x="1366895" y="5816708"/>
            <a:ext cx="9024600" cy="1596600"/>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grpSp>
        <p:nvGrpSpPr>
          <p:cNvPr id="121" name="Google Shape;121;p2"/>
          <p:cNvGrpSpPr/>
          <p:nvPr/>
        </p:nvGrpSpPr>
        <p:grpSpPr>
          <a:xfrm>
            <a:off x="15357712" y="4649615"/>
            <a:ext cx="6926752" cy="7161663"/>
            <a:chOff x="-175977" y="-175976"/>
            <a:chExt cx="9235669" cy="9548885"/>
          </a:xfrm>
        </p:grpSpPr>
        <p:grpSp>
          <p:nvGrpSpPr>
            <p:cNvPr id="122" name="Google Shape;122;p2"/>
            <p:cNvGrpSpPr/>
            <p:nvPr/>
          </p:nvGrpSpPr>
          <p:grpSpPr>
            <a:xfrm rot="-2700000">
              <a:off x="1011586" y="2751696"/>
              <a:ext cx="5309215" cy="5558084"/>
              <a:chOff x="0" y="-38100"/>
              <a:chExt cx="812800" cy="850900"/>
            </a:xfrm>
          </p:grpSpPr>
          <p:sp>
            <p:nvSpPr>
              <p:cNvPr id="123" name="Google Shape;12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4" name="Google Shape;12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5" name="Google Shape;125;p2"/>
            <p:cNvGrpSpPr/>
            <p:nvPr/>
          </p:nvGrpSpPr>
          <p:grpSpPr>
            <a:xfrm rot="-2700000">
              <a:off x="1831597" y="887152"/>
              <a:ext cx="5309215" cy="5558084"/>
              <a:chOff x="0" y="-38100"/>
              <a:chExt cx="812800" cy="850900"/>
            </a:xfrm>
          </p:grpSpPr>
          <p:sp>
            <p:nvSpPr>
              <p:cNvPr id="126" name="Google Shape;12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7" name="Google Shape;12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8" name="Google Shape;128;p2"/>
            <p:cNvGrpSpPr/>
            <p:nvPr/>
          </p:nvGrpSpPr>
          <p:grpSpPr>
            <a:xfrm rot="-2700000">
              <a:off x="1831597" y="2732109"/>
              <a:ext cx="5309215" cy="5558084"/>
              <a:chOff x="0" y="-38100"/>
              <a:chExt cx="812800" cy="850900"/>
            </a:xfrm>
          </p:grpSpPr>
          <p:sp>
            <p:nvSpPr>
              <p:cNvPr id="129" name="Google Shape;129;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0" name="Google Shape;130;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1" name="Google Shape;131;p2"/>
            <p:cNvGrpSpPr/>
            <p:nvPr/>
          </p:nvGrpSpPr>
          <p:grpSpPr>
            <a:xfrm rot="-2700000">
              <a:off x="2494928" y="2732109"/>
              <a:ext cx="5309215" cy="5558084"/>
              <a:chOff x="0" y="-38100"/>
              <a:chExt cx="812800" cy="850900"/>
            </a:xfrm>
          </p:grpSpPr>
          <p:sp>
            <p:nvSpPr>
              <p:cNvPr id="132" name="Google Shape;132;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3" name="Google Shape;133;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 name="Google Shape;134;p2"/>
            <p:cNvGrpSpPr/>
            <p:nvPr/>
          </p:nvGrpSpPr>
          <p:grpSpPr>
            <a:xfrm rot="-2700000">
              <a:off x="2562914" y="887152"/>
              <a:ext cx="5309215" cy="5558084"/>
              <a:chOff x="0" y="-38100"/>
              <a:chExt cx="812800" cy="850900"/>
            </a:xfrm>
          </p:grpSpPr>
          <p:sp>
            <p:nvSpPr>
              <p:cNvPr id="135" name="Google Shape;135;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6" name="Google Shape;136;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7" name="Google Shape;137;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38" name="Google Shape;138;p2"/>
          <p:cNvSpPr txBox="1"/>
          <p:nvPr/>
        </p:nvSpPr>
        <p:spPr>
          <a:xfrm>
            <a:off x="1222755" y="755405"/>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Update Issue dan Trend Industry Hospitality</a:t>
            </a:r>
            <a:endParaRPr sz="4800" b="1" i="0" u="none" strike="noStrike" cap="none">
              <a:solidFill>
                <a:srgbClr val="21264D"/>
              </a:solidFill>
              <a:latin typeface="Poppins"/>
              <a:ea typeface="Poppins"/>
              <a:cs typeface="Poppins"/>
              <a:sym typeface="Poppins"/>
            </a:endParaRPr>
          </a:p>
        </p:txBody>
      </p:sp>
      <p:sp>
        <p:nvSpPr>
          <p:cNvPr id="139" name="Google Shape;139;p2"/>
          <p:cNvSpPr txBox="1"/>
          <p:nvPr/>
        </p:nvSpPr>
        <p:spPr>
          <a:xfrm>
            <a:off x="1222750" y="2789063"/>
            <a:ext cx="14816400" cy="6942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100" b="0" i="0" u="none" strike="noStrike" cap="none">
                <a:solidFill>
                  <a:schemeClr val="dk1"/>
                </a:solidFill>
                <a:latin typeface="Calibri"/>
                <a:ea typeface="Calibri"/>
                <a:cs typeface="Calibri"/>
                <a:sym typeface="Calibri"/>
              </a:rPr>
              <a:t>Pertumbuhan teknologi seperti kecerdasan buatan dan teknologi blockchain telah mengubah lanskap industri ini secara signifikan. Selain itu, perubahan dalam perilaku konsumen, seperti meningkatnya permintaan akan pengalaman </a:t>
            </a:r>
            <a:r>
              <a:rPr lang="en-US" sz="4100">
                <a:solidFill>
                  <a:schemeClr val="dk1"/>
                </a:solidFill>
                <a:latin typeface="Calibri"/>
                <a:ea typeface="Calibri"/>
                <a:cs typeface="Calibri"/>
                <a:sym typeface="Calibri"/>
              </a:rPr>
              <a:t>baru dengan memanfaatkan IT dan AI pada layanan</a:t>
            </a:r>
            <a:r>
              <a:rPr lang="en-US" sz="4100" b="0" i="0" u="none" strike="noStrike" cap="none">
                <a:solidFill>
                  <a:schemeClr val="dk1"/>
                </a:solidFill>
                <a:latin typeface="Calibri"/>
                <a:ea typeface="Calibri"/>
                <a:cs typeface="Calibri"/>
                <a:sym typeface="Calibri"/>
              </a:rPr>
              <a:t>, juga memiliki dampak besar. Regulasi baru pemerntah, seperti kebijakan perlindungan data dan peraturan perlindungan lingkungan terkair limbah/waste dari hotel yang menjadi issue kr</a:t>
            </a:r>
            <a:r>
              <a:rPr lang="en-US" sz="4100">
                <a:solidFill>
                  <a:schemeClr val="dk1"/>
                </a:solidFill>
                <a:latin typeface="Calibri"/>
                <a:ea typeface="Calibri"/>
                <a:cs typeface="Calibri"/>
                <a:sym typeface="Calibri"/>
              </a:rPr>
              <a:t>usial di pusat pusat destinasi wisata</a:t>
            </a:r>
            <a:r>
              <a:rPr lang="en-US" sz="4100" b="0" i="0" u="none" strike="noStrike" cap="none">
                <a:solidFill>
                  <a:schemeClr val="dk1"/>
                </a:solidFill>
                <a:latin typeface="Calibri"/>
                <a:ea typeface="Calibri"/>
                <a:cs typeface="Calibri"/>
                <a:sym typeface="Calibri"/>
              </a:rPr>
              <a:t>, juga menjadi faktor yang mempengaruhi strategi bisnis. Memahami tren ini dapat membantu </a:t>
            </a:r>
            <a:r>
              <a:rPr lang="en-US" sz="4100">
                <a:solidFill>
                  <a:schemeClr val="dk1"/>
                </a:solidFill>
                <a:latin typeface="Calibri"/>
                <a:ea typeface="Calibri"/>
                <a:cs typeface="Calibri"/>
                <a:sym typeface="Calibri"/>
              </a:rPr>
              <a:t>manajerial hotel dan juga stakeholder terkait dalam</a:t>
            </a:r>
            <a:r>
              <a:rPr lang="en-US" sz="4100" b="0" i="0" u="none" strike="noStrike" cap="none">
                <a:solidFill>
                  <a:schemeClr val="dk1"/>
                </a:solidFill>
                <a:latin typeface="Calibri"/>
                <a:ea typeface="Calibri"/>
                <a:cs typeface="Calibri"/>
                <a:sym typeface="Calibri"/>
              </a:rPr>
              <a:t> merencanakan strategi masa depan mereka dengan lebih baik.</a:t>
            </a:r>
            <a:endParaRPr sz="4100" b="0" i="0" u="none" strike="noStrike" cap="none">
              <a:solidFill>
                <a:schemeClr val="dk1"/>
              </a:solidFill>
              <a:latin typeface="Cutive"/>
              <a:ea typeface="Cutive"/>
              <a:cs typeface="Cutive"/>
              <a:sym typeface="Cutive"/>
            </a:endParaRPr>
          </a:p>
        </p:txBody>
      </p:sp>
      <p:sp>
        <p:nvSpPr>
          <p:cNvPr id="140" name="Google Shape;140;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1" name="Google Shape;141;p2"/>
          <p:cNvGrpSpPr/>
          <p:nvPr/>
        </p:nvGrpSpPr>
        <p:grpSpPr>
          <a:xfrm>
            <a:off x="14202254" y="-78589"/>
            <a:ext cx="3537125" cy="1842646"/>
            <a:chOff x="14202254" y="-78589"/>
            <a:chExt cx="3537125" cy="1842646"/>
          </a:xfrm>
        </p:grpSpPr>
        <p:sp>
          <p:nvSpPr>
            <p:cNvPr id="142" name="Google Shape;142;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43" name="Google Shape;143;p2"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7"/>
        <p:cNvGrpSpPr/>
        <p:nvPr/>
      </p:nvGrpSpPr>
      <p:grpSpPr>
        <a:xfrm>
          <a:off x="0" y="0"/>
          <a:ext cx="0" cy="0"/>
          <a:chOff x="0" y="0"/>
          <a:chExt cx="0" cy="0"/>
        </a:xfrm>
      </p:grpSpPr>
      <p:sp>
        <p:nvSpPr>
          <p:cNvPr id="148" name="Google Shape;148;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9" name="Google Shape;149;p3"/>
          <p:cNvGrpSpPr/>
          <p:nvPr/>
        </p:nvGrpSpPr>
        <p:grpSpPr>
          <a:xfrm rot="10800000">
            <a:off x="14209586" y="1954008"/>
            <a:ext cx="3280642" cy="3057907"/>
            <a:chOff x="1028699" y="3416530"/>
            <a:chExt cx="2671625" cy="2490239"/>
          </a:xfrm>
        </p:grpSpPr>
        <p:grpSp>
          <p:nvGrpSpPr>
            <p:cNvPr id="150" name="Google Shape;150;p3"/>
            <p:cNvGrpSpPr/>
            <p:nvPr/>
          </p:nvGrpSpPr>
          <p:grpSpPr>
            <a:xfrm rot="2700000">
              <a:off x="1966263" y="3924922"/>
              <a:ext cx="1417088" cy="1483514"/>
              <a:chOff x="0" y="-38100"/>
              <a:chExt cx="812800" cy="850900"/>
            </a:xfrm>
          </p:grpSpPr>
          <p:sp>
            <p:nvSpPr>
              <p:cNvPr id="151" name="Google Shape;15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2" name="Google Shape;152;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3" name="Google Shape;153;p3"/>
            <p:cNvGrpSpPr/>
            <p:nvPr/>
          </p:nvGrpSpPr>
          <p:grpSpPr>
            <a:xfrm rot="2700000">
              <a:off x="1413549" y="3761055"/>
              <a:ext cx="1720540" cy="1801190"/>
              <a:chOff x="0" y="-38100"/>
              <a:chExt cx="812800" cy="850900"/>
            </a:xfrm>
          </p:grpSpPr>
          <p:sp>
            <p:nvSpPr>
              <p:cNvPr id="154" name="Google Shape;154;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5" name="Google Shape;155;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6" name="Google Shape;156;p3"/>
          <p:cNvGrpSpPr/>
          <p:nvPr/>
        </p:nvGrpSpPr>
        <p:grpSpPr>
          <a:xfrm rot="5400000">
            <a:off x="-1748095" y="8202375"/>
            <a:ext cx="6926752" cy="7161663"/>
            <a:chOff x="-175977" y="-175976"/>
            <a:chExt cx="9235669" cy="9548885"/>
          </a:xfrm>
        </p:grpSpPr>
        <p:grpSp>
          <p:nvGrpSpPr>
            <p:cNvPr id="157" name="Google Shape;157;p3"/>
            <p:cNvGrpSpPr/>
            <p:nvPr/>
          </p:nvGrpSpPr>
          <p:grpSpPr>
            <a:xfrm rot="-2700000">
              <a:off x="1011586" y="2751696"/>
              <a:ext cx="5309215" cy="5558084"/>
              <a:chOff x="0" y="-38100"/>
              <a:chExt cx="812800" cy="850900"/>
            </a:xfrm>
          </p:grpSpPr>
          <p:sp>
            <p:nvSpPr>
              <p:cNvPr id="158" name="Google Shape;15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59" name="Google Shape;15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p3"/>
            <p:cNvGrpSpPr/>
            <p:nvPr/>
          </p:nvGrpSpPr>
          <p:grpSpPr>
            <a:xfrm rot="-2700000">
              <a:off x="1831597" y="887152"/>
              <a:ext cx="5309215" cy="5558084"/>
              <a:chOff x="0" y="-38100"/>
              <a:chExt cx="812800" cy="850900"/>
            </a:xfrm>
          </p:grpSpPr>
          <p:sp>
            <p:nvSpPr>
              <p:cNvPr id="161" name="Google Shape;16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2" name="Google Shape;16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3" name="Google Shape;163;p3"/>
            <p:cNvGrpSpPr/>
            <p:nvPr/>
          </p:nvGrpSpPr>
          <p:grpSpPr>
            <a:xfrm rot="-2700000">
              <a:off x="1831597" y="2732109"/>
              <a:ext cx="5309215" cy="5558084"/>
              <a:chOff x="0" y="-38100"/>
              <a:chExt cx="812800" cy="850900"/>
            </a:xfrm>
          </p:grpSpPr>
          <p:sp>
            <p:nvSpPr>
              <p:cNvPr id="164" name="Google Shape;164;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5" name="Google Shape;165;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6" name="Google Shape;166;p3"/>
            <p:cNvGrpSpPr/>
            <p:nvPr/>
          </p:nvGrpSpPr>
          <p:grpSpPr>
            <a:xfrm rot="-2700000">
              <a:off x="2494928" y="2732109"/>
              <a:ext cx="5309215" cy="5558084"/>
              <a:chOff x="0" y="-38100"/>
              <a:chExt cx="812800" cy="850900"/>
            </a:xfrm>
          </p:grpSpPr>
          <p:sp>
            <p:nvSpPr>
              <p:cNvPr id="167" name="Google Shape;167;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8" name="Google Shape;168;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9" name="Google Shape;169;p3"/>
            <p:cNvGrpSpPr/>
            <p:nvPr/>
          </p:nvGrpSpPr>
          <p:grpSpPr>
            <a:xfrm rot="-2700000">
              <a:off x="2562914" y="887152"/>
              <a:ext cx="5309215" cy="5558084"/>
              <a:chOff x="0" y="-38100"/>
              <a:chExt cx="812800" cy="850900"/>
            </a:xfrm>
          </p:grpSpPr>
          <p:sp>
            <p:nvSpPr>
              <p:cNvPr id="170" name="Google Shape;170;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1" name="Google Shape;171;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2" name="Google Shape;172;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3" name="Google Shape;173;p3"/>
          <p:cNvSpPr txBox="1"/>
          <p:nvPr/>
        </p:nvSpPr>
        <p:spPr>
          <a:xfrm>
            <a:off x="1528473" y="1010912"/>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Tren pada Industri dalam Satu Dekade Terakhir</a:t>
            </a:r>
            <a:endParaRPr sz="4800" b="1" i="0" u="none" strike="noStrike" cap="none">
              <a:solidFill>
                <a:srgbClr val="21264D"/>
              </a:solidFill>
              <a:latin typeface="Poppins"/>
              <a:ea typeface="Poppins"/>
              <a:cs typeface="Poppins"/>
              <a:sym typeface="Poppins"/>
            </a:endParaRPr>
          </a:p>
        </p:txBody>
      </p:sp>
      <p:sp>
        <p:nvSpPr>
          <p:cNvPr id="174" name="Google Shape;174;p3"/>
          <p:cNvSpPr txBox="1"/>
          <p:nvPr/>
        </p:nvSpPr>
        <p:spPr>
          <a:xfrm>
            <a:off x="1528475" y="3033813"/>
            <a:ext cx="12282600" cy="5418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Berdasarkan data statistik industri, </a:t>
            </a:r>
            <a:r>
              <a:rPr lang="en-US" sz="4400">
                <a:solidFill>
                  <a:schemeClr val="dk1"/>
                </a:solidFill>
                <a:latin typeface="Calibri"/>
                <a:ea typeface="Calibri"/>
                <a:cs typeface="Calibri"/>
                <a:sym typeface="Calibri"/>
              </a:rPr>
              <a:t>terlihat</a:t>
            </a:r>
            <a:r>
              <a:rPr lang="en-US" sz="4400" b="0" i="0" u="none" strike="noStrike" cap="none">
                <a:solidFill>
                  <a:schemeClr val="dk1"/>
                </a:solidFill>
                <a:latin typeface="Calibri"/>
                <a:ea typeface="Calibri"/>
                <a:cs typeface="Calibri"/>
                <a:sym typeface="Calibri"/>
              </a:rPr>
              <a:t> peningkatan signifikan dalam adopsi teknologi digital di berbagai aspek bisnis, mulai dari reservasi online hingga manajemen operasional. Selain itu, ada juga pergeseran dalam preferensi konsumen terkait pengalaman, dengan peningkatan permintaan akan pengalaman </a:t>
            </a:r>
            <a:r>
              <a:rPr lang="en-US" sz="4400">
                <a:solidFill>
                  <a:schemeClr val="dk1"/>
                </a:solidFill>
                <a:latin typeface="Calibri"/>
                <a:ea typeface="Calibri"/>
                <a:cs typeface="Calibri"/>
                <a:sym typeface="Calibri"/>
              </a:rPr>
              <a:t>terkait layanan dengan menggunakan AI dan IT.</a:t>
            </a:r>
            <a:endParaRPr sz="4400" b="0" i="0" u="none" strike="noStrike" cap="none">
              <a:solidFill>
                <a:schemeClr val="dk1"/>
              </a:solidFill>
              <a:latin typeface="Cutive"/>
              <a:ea typeface="Cutive"/>
              <a:cs typeface="Cutive"/>
              <a:sym typeface="Cutive"/>
            </a:endParaRPr>
          </a:p>
        </p:txBody>
      </p:sp>
      <p:grpSp>
        <p:nvGrpSpPr>
          <p:cNvPr id="175" name="Google Shape;175;p3"/>
          <p:cNvGrpSpPr/>
          <p:nvPr/>
        </p:nvGrpSpPr>
        <p:grpSpPr>
          <a:xfrm>
            <a:off x="14202254" y="-78589"/>
            <a:ext cx="3537125" cy="1842646"/>
            <a:chOff x="14202254" y="-78589"/>
            <a:chExt cx="3537125" cy="1842646"/>
          </a:xfrm>
        </p:grpSpPr>
        <p:sp>
          <p:nvSpPr>
            <p:cNvPr id="176" name="Google Shape;176;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7" name="Google Shape;177;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8" name="Google Shape;178;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2"/>
        <p:cNvGrpSpPr/>
        <p:nvPr/>
      </p:nvGrpSpPr>
      <p:grpSpPr>
        <a:xfrm>
          <a:off x="0" y="0"/>
          <a:ext cx="0" cy="0"/>
          <a:chOff x="0" y="0"/>
          <a:chExt cx="0" cy="0"/>
        </a:xfrm>
      </p:grpSpPr>
      <p:sp>
        <p:nvSpPr>
          <p:cNvPr id="183" name="Google Shape;183;p4"/>
          <p:cNvSpPr txBox="1"/>
          <p:nvPr/>
        </p:nvSpPr>
        <p:spPr>
          <a:xfrm>
            <a:off x="1231381" y="881310"/>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Proyeksi Tren Masa Depan </a:t>
            </a:r>
            <a:endParaRPr sz="4800" b="1" i="0" u="none" strike="noStrike" cap="none">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Industri Hospitality</a:t>
            </a:r>
            <a:endParaRPr sz="4800" b="1" i="0" u="none" strike="noStrike" cap="none">
              <a:solidFill>
                <a:srgbClr val="21264D"/>
              </a:solidFill>
              <a:latin typeface="Poppins"/>
              <a:ea typeface="Poppins"/>
              <a:cs typeface="Poppins"/>
              <a:sym typeface="Poppins"/>
            </a:endParaRPr>
          </a:p>
        </p:txBody>
      </p:sp>
      <p:sp>
        <p:nvSpPr>
          <p:cNvPr id="184" name="Google Shape;184;p4"/>
          <p:cNvSpPr txBox="1"/>
          <p:nvPr/>
        </p:nvSpPr>
        <p:spPr>
          <a:xfrm>
            <a:off x="1231381" y="2611840"/>
            <a:ext cx="12027300" cy="6372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600"/>
              <a:buFont typeface="Arial"/>
              <a:buNone/>
            </a:pPr>
            <a:r>
              <a:rPr lang="en-US" sz="4600" b="0" i="0" u="none" strike="noStrike" cap="none">
                <a:solidFill>
                  <a:schemeClr val="dk1"/>
                </a:solidFill>
                <a:latin typeface="Calibri"/>
                <a:ea typeface="Calibri"/>
                <a:cs typeface="Calibri"/>
                <a:sym typeface="Calibri"/>
              </a:rPr>
              <a:t>Berdasarkan analisis tren pasar global dan perkiraan pertumbuhan ekonomi, </a:t>
            </a:r>
            <a:r>
              <a:rPr lang="en-US" sz="4600">
                <a:solidFill>
                  <a:schemeClr val="dk1"/>
                </a:solidFill>
                <a:latin typeface="Calibri"/>
                <a:ea typeface="Calibri"/>
                <a:cs typeface="Calibri"/>
                <a:sym typeface="Calibri"/>
              </a:rPr>
              <a:t>terlihat</a:t>
            </a:r>
            <a:r>
              <a:rPr lang="en-US" sz="4600" b="0" i="0" u="none" strike="noStrike" cap="none">
                <a:solidFill>
                  <a:schemeClr val="dk1"/>
                </a:solidFill>
                <a:latin typeface="Calibri"/>
                <a:ea typeface="Calibri"/>
                <a:cs typeface="Calibri"/>
                <a:sym typeface="Calibri"/>
              </a:rPr>
              <a:t> potensi untuk peningkatan adopsi teknologi, terutama dalam bidang kecerdasan buatan dan Internet of Things (IoT). Selain itu, </a:t>
            </a:r>
            <a:r>
              <a:rPr lang="en-US" sz="4600">
                <a:solidFill>
                  <a:schemeClr val="dk1"/>
                </a:solidFill>
                <a:latin typeface="Calibri"/>
                <a:ea typeface="Calibri"/>
                <a:cs typeface="Calibri"/>
                <a:sym typeface="Calibri"/>
              </a:rPr>
              <a:t>peningkatan awareness terkait layanan hotel go-green dan sustaibility terhadap lingkungan</a:t>
            </a:r>
            <a:r>
              <a:rPr lang="en-US" sz="4600" b="0" i="0" u="none" strike="noStrike" cap="none">
                <a:solidFill>
                  <a:schemeClr val="dk1"/>
                </a:solidFill>
                <a:latin typeface="Calibri"/>
                <a:ea typeface="Calibri"/>
                <a:cs typeface="Calibri"/>
                <a:sym typeface="Calibri"/>
              </a:rPr>
              <a:t>,menjadikan pada pengelola hotel </a:t>
            </a:r>
            <a:r>
              <a:rPr lang="en-US" sz="4600">
                <a:solidFill>
                  <a:schemeClr val="dk1"/>
                </a:solidFill>
                <a:latin typeface="Calibri"/>
                <a:ea typeface="Calibri"/>
                <a:cs typeface="Calibri"/>
                <a:sym typeface="Calibri"/>
              </a:rPr>
              <a:t>harus menyusun strategi yang seksi dan menarik dalam memenangkan persaingan.</a:t>
            </a:r>
            <a:endParaRPr sz="4600" b="0" i="0" u="none" strike="noStrike" cap="none">
              <a:solidFill>
                <a:schemeClr val="dk1"/>
              </a:solidFill>
              <a:latin typeface="Cutive"/>
              <a:ea typeface="Cutive"/>
              <a:cs typeface="Cutive"/>
              <a:sym typeface="Cutive"/>
            </a:endParaRPr>
          </a:p>
        </p:txBody>
      </p:sp>
      <p:grpSp>
        <p:nvGrpSpPr>
          <p:cNvPr id="185" name="Google Shape;185;p4"/>
          <p:cNvGrpSpPr/>
          <p:nvPr/>
        </p:nvGrpSpPr>
        <p:grpSpPr>
          <a:xfrm rot="-5400000">
            <a:off x="14063734" y="-4348587"/>
            <a:ext cx="6926752" cy="7161663"/>
            <a:chOff x="-175977" y="-175976"/>
            <a:chExt cx="9235669" cy="9548885"/>
          </a:xfrm>
        </p:grpSpPr>
        <p:grpSp>
          <p:nvGrpSpPr>
            <p:cNvPr id="186" name="Google Shape;186;p4"/>
            <p:cNvGrpSpPr/>
            <p:nvPr/>
          </p:nvGrpSpPr>
          <p:grpSpPr>
            <a:xfrm rot="-2700000">
              <a:off x="1011586" y="2751696"/>
              <a:ext cx="5309215" cy="5558084"/>
              <a:chOff x="0" y="-38100"/>
              <a:chExt cx="812800" cy="850900"/>
            </a:xfrm>
          </p:grpSpPr>
          <p:sp>
            <p:nvSpPr>
              <p:cNvPr id="187" name="Google Shape;18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8" name="Google Shape;18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9" name="Google Shape;189;p4"/>
            <p:cNvGrpSpPr/>
            <p:nvPr/>
          </p:nvGrpSpPr>
          <p:grpSpPr>
            <a:xfrm rot="-2700000">
              <a:off x="1831597" y="887152"/>
              <a:ext cx="5309215" cy="5558084"/>
              <a:chOff x="0" y="-38100"/>
              <a:chExt cx="812800" cy="850900"/>
            </a:xfrm>
          </p:grpSpPr>
          <p:sp>
            <p:nvSpPr>
              <p:cNvPr id="190" name="Google Shape;19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1" name="Google Shape;19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2" name="Google Shape;192;p4"/>
            <p:cNvGrpSpPr/>
            <p:nvPr/>
          </p:nvGrpSpPr>
          <p:grpSpPr>
            <a:xfrm rot="-2700000">
              <a:off x="1831597" y="2732109"/>
              <a:ext cx="5309215" cy="5558084"/>
              <a:chOff x="0" y="-38100"/>
              <a:chExt cx="812800" cy="850900"/>
            </a:xfrm>
          </p:grpSpPr>
          <p:sp>
            <p:nvSpPr>
              <p:cNvPr id="193" name="Google Shape;193;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4" name="Google Shape;194;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5" name="Google Shape;195;p4"/>
            <p:cNvGrpSpPr/>
            <p:nvPr/>
          </p:nvGrpSpPr>
          <p:grpSpPr>
            <a:xfrm rot="-2700000">
              <a:off x="2494928" y="2732109"/>
              <a:ext cx="5309215" cy="5558084"/>
              <a:chOff x="0" y="-38100"/>
              <a:chExt cx="812800" cy="850900"/>
            </a:xfrm>
          </p:grpSpPr>
          <p:sp>
            <p:nvSpPr>
              <p:cNvPr id="196" name="Google Shape;196;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7" name="Google Shape;197;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8" name="Google Shape;198;p4"/>
            <p:cNvGrpSpPr/>
            <p:nvPr/>
          </p:nvGrpSpPr>
          <p:grpSpPr>
            <a:xfrm rot="-2700000">
              <a:off x="2562914" y="887152"/>
              <a:ext cx="5309215" cy="5558084"/>
              <a:chOff x="0" y="-38100"/>
              <a:chExt cx="812800" cy="850900"/>
            </a:xfrm>
          </p:grpSpPr>
          <p:sp>
            <p:nvSpPr>
              <p:cNvPr id="199" name="Google Shape;199;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0" name="Google Shape;200;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1" name="Google Shape;201;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2" name="Google Shape;202;p4"/>
          <p:cNvGrpSpPr/>
          <p:nvPr/>
        </p:nvGrpSpPr>
        <p:grpSpPr>
          <a:xfrm>
            <a:off x="14249400" y="8444354"/>
            <a:ext cx="3537125" cy="1842646"/>
            <a:chOff x="14202254" y="-78589"/>
            <a:chExt cx="3537125" cy="1842646"/>
          </a:xfrm>
        </p:grpSpPr>
        <p:sp>
          <p:nvSpPr>
            <p:cNvPr id="203" name="Google Shape;203;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4" name="Google Shape;204;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5" name="Google Shape;205;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09"/>
        <p:cNvGrpSpPr/>
        <p:nvPr/>
      </p:nvGrpSpPr>
      <p:grpSpPr>
        <a:xfrm>
          <a:off x="0" y="0"/>
          <a:ext cx="0" cy="0"/>
          <a:chOff x="0" y="0"/>
          <a:chExt cx="0" cy="0"/>
        </a:xfrm>
      </p:grpSpPr>
      <p:sp>
        <p:nvSpPr>
          <p:cNvPr id="210" name="Google Shape;210;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38" b="-21938"/>
            </a:stretch>
          </a:blipFill>
          <a:ln>
            <a:noFill/>
          </a:ln>
        </p:spPr>
      </p:sp>
      <p:grpSp>
        <p:nvGrpSpPr>
          <p:cNvPr id="211" name="Google Shape;211;p5"/>
          <p:cNvGrpSpPr/>
          <p:nvPr/>
        </p:nvGrpSpPr>
        <p:grpSpPr>
          <a:xfrm>
            <a:off x="15357712" y="4649615"/>
            <a:ext cx="6926752" cy="7161663"/>
            <a:chOff x="-175977" y="-175976"/>
            <a:chExt cx="9235669" cy="9548885"/>
          </a:xfrm>
        </p:grpSpPr>
        <p:grpSp>
          <p:nvGrpSpPr>
            <p:cNvPr id="212" name="Google Shape;212;p5"/>
            <p:cNvGrpSpPr/>
            <p:nvPr/>
          </p:nvGrpSpPr>
          <p:grpSpPr>
            <a:xfrm rot="-2700000">
              <a:off x="1011586" y="2751696"/>
              <a:ext cx="5309215" cy="5558084"/>
              <a:chOff x="0" y="-38100"/>
              <a:chExt cx="812800" cy="850900"/>
            </a:xfrm>
          </p:grpSpPr>
          <p:sp>
            <p:nvSpPr>
              <p:cNvPr id="213" name="Google Shape;21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4" name="Google Shape;21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5" name="Google Shape;215;p5"/>
            <p:cNvGrpSpPr/>
            <p:nvPr/>
          </p:nvGrpSpPr>
          <p:grpSpPr>
            <a:xfrm rot="-2700000">
              <a:off x="1831597" y="887152"/>
              <a:ext cx="5309215" cy="5558084"/>
              <a:chOff x="0" y="-38100"/>
              <a:chExt cx="812800" cy="850900"/>
            </a:xfrm>
          </p:grpSpPr>
          <p:sp>
            <p:nvSpPr>
              <p:cNvPr id="216" name="Google Shape;21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7" name="Google Shape;21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5"/>
            <p:cNvGrpSpPr/>
            <p:nvPr/>
          </p:nvGrpSpPr>
          <p:grpSpPr>
            <a:xfrm rot="-2700000">
              <a:off x="1831597" y="2732109"/>
              <a:ext cx="5309215" cy="5558084"/>
              <a:chOff x="0" y="-38100"/>
              <a:chExt cx="812800" cy="850900"/>
            </a:xfrm>
          </p:grpSpPr>
          <p:sp>
            <p:nvSpPr>
              <p:cNvPr id="219" name="Google Shape;219;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0" name="Google Shape;220;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1" name="Google Shape;221;p5"/>
            <p:cNvGrpSpPr/>
            <p:nvPr/>
          </p:nvGrpSpPr>
          <p:grpSpPr>
            <a:xfrm rot="-2700000">
              <a:off x="2494928" y="2732109"/>
              <a:ext cx="5309215" cy="5558084"/>
              <a:chOff x="0" y="-38100"/>
              <a:chExt cx="812800" cy="850900"/>
            </a:xfrm>
          </p:grpSpPr>
          <p:sp>
            <p:nvSpPr>
              <p:cNvPr id="222" name="Google Shape;222;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3" name="Google Shape;223;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4" name="Google Shape;224;p5"/>
            <p:cNvGrpSpPr/>
            <p:nvPr/>
          </p:nvGrpSpPr>
          <p:grpSpPr>
            <a:xfrm rot="-2700000">
              <a:off x="2562914" y="887152"/>
              <a:ext cx="5309215" cy="5558084"/>
              <a:chOff x="0" y="-38100"/>
              <a:chExt cx="812800" cy="850900"/>
            </a:xfrm>
          </p:grpSpPr>
          <p:sp>
            <p:nvSpPr>
              <p:cNvPr id="225" name="Google Shape;225;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6" name="Google Shape;226;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7" name="Google Shape;227;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8" name="Google Shape;228;p5"/>
          <p:cNvSpPr txBox="1"/>
          <p:nvPr/>
        </p:nvSpPr>
        <p:spPr>
          <a:xfrm>
            <a:off x="1180230" y="833142"/>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Analisis Produk/Jasa yang Hype dan Viral</a:t>
            </a:r>
            <a:endParaRPr sz="4800" b="1" i="0" u="none" strike="noStrike" cap="none">
              <a:solidFill>
                <a:srgbClr val="21264D"/>
              </a:solidFill>
              <a:latin typeface="Poppins"/>
              <a:ea typeface="Poppins"/>
              <a:cs typeface="Poppins"/>
              <a:sym typeface="Poppins"/>
            </a:endParaRPr>
          </a:p>
        </p:txBody>
      </p:sp>
      <p:sp>
        <p:nvSpPr>
          <p:cNvPr id="229" name="Google Shape;229;p5"/>
          <p:cNvSpPr txBox="1"/>
          <p:nvPr/>
        </p:nvSpPr>
        <p:spPr>
          <a:xfrm>
            <a:off x="1180224" y="2933700"/>
            <a:ext cx="9342300" cy="4679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3800" b="0" i="0" u="none" strike="noStrike" cap="none">
                <a:solidFill>
                  <a:schemeClr val="dk1"/>
                </a:solidFill>
                <a:latin typeface="Calibri"/>
                <a:ea typeface="Calibri"/>
                <a:cs typeface="Calibri"/>
                <a:sym typeface="Calibri"/>
              </a:rPr>
              <a:t>Berdasarkan survei konsumen terbaru, </a:t>
            </a:r>
            <a:r>
              <a:rPr lang="en-US" sz="3800">
                <a:solidFill>
                  <a:schemeClr val="dk1"/>
                </a:solidFill>
                <a:latin typeface="Calibri"/>
                <a:ea typeface="Calibri"/>
                <a:cs typeface="Calibri"/>
                <a:sym typeface="Calibri"/>
              </a:rPr>
              <a:t>teridentifikasi</a:t>
            </a:r>
            <a:r>
              <a:rPr lang="en-US" sz="3800" b="0" i="0" u="none" strike="noStrike" cap="none">
                <a:solidFill>
                  <a:schemeClr val="dk1"/>
                </a:solidFill>
                <a:latin typeface="Calibri"/>
                <a:ea typeface="Calibri"/>
                <a:cs typeface="Calibri"/>
                <a:sym typeface="Calibri"/>
              </a:rPr>
              <a:t> produk atau layanan yang paling banyak dicari atau dibicarakan, seperti konsep penginapan berbasis komunitas atau aplikasi perjalanan berbasis kecerdasan buatan. Analisis ini membantu </a:t>
            </a:r>
            <a:r>
              <a:rPr lang="en-US" sz="3800">
                <a:solidFill>
                  <a:schemeClr val="dk1"/>
                </a:solidFill>
                <a:latin typeface="Calibri"/>
                <a:ea typeface="Calibri"/>
                <a:cs typeface="Calibri"/>
                <a:sym typeface="Calibri"/>
              </a:rPr>
              <a:t>manajerial hotel dan stakeholder terkait</a:t>
            </a:r>
            <a:r>
              <a:rPr lang="en-US" sz="3800" b="0" i="0" u="none" strike="noStrike" cap="none">
                <a:solidFill>
                  <a:schemeClr val="dk1"/>
                </a:solidFill>
                <a:latin typeface="Calibri"/>
                <a:ea typeface="Calibri"/>
                <a:cs typeface="Calibri"/>
                <a:sym typeface="Calibri"/>
              </a:rPr>
              <a:t> memahami preferensi dan harapan konsumen saat ini.</a:t>
            </a:r>
            <a:endParaRPr sz="3800" b="0" i="0" u="none" strike="noStrike" cap="none">
              <a:solidFill>
                <a:schemeClr val="dk1"/>
              </a:solidFill>
              <a:latin typeface="Cutive"/>
              <a:ea typeface="Cutive"/>
              <a:cs typeface="Cutive"/>
              <a:sym typeface="Cutive"/>
            </a:endParaRPr>
          </a:p>
        </p:txBody>
      </p:sp>
      <p:sp>
        <p:nvSpPr>
          <p:cNvPr id="230" name="Google Shape;230;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1" name="Google Shape;231;p5"/>
          <p:cNvGrpSpPr/>
          <p:nvPr/>
        </p:nvGrpSpPr>
        <p:grpSpPr>
          <a:xfrm>
            <a:off x="14202254" y="-78589"/>
            <a:ext cx="3537125" cy="1842646"/>
            <a:chOff x="14202254" y="-78589"/>
            <a:chExt cx="3537125" cy="1842646"/>
          </a:xfrm>
        </p:grpSpPr>
        <p:sp>
          <p:nvSpPr>
            <p:cNvPr id="232" name="Google Shape;232;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3" name="Google Shape;233;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7"/>
        <p:cNvGrpSpPr/>
        <p:nvPr/>
      </p:nvGrpSpPr>
      <p:grpSpPr>
        <a:xfrm>
          <a:off x="0" y="0"/>
          <a:ext cx="0" cy="0"/>
          <a:chOff x="0" y="0"/>
          <a:chExt cx="0" cy="0"/>
        </a:xfrm>
      </p:grpSpPr>
      <p:sp>
        <p:nvSpPr>
          <p:cNvPr id="238" name="Google Shape;238;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39" name="Google Shape;239;p6"/>
          <p:cNvGrpSpPr/>
          <p:nvPr/>
        </p:nvGrpSpPr>
        <p:grpSpPr>
          <a:xfrm rot="10800000">
            <a:off x="14209586" y="1954008"/>
            <a:ext cx="3280642" cy="3057907"/>
            <a:chOff x="1028699" y="3416530"/>
            <a:chExt cx="2671625" cy="2490239"/>
          </a:xfrm>
        </p:grpSpPr>
        <p:grpSp>
          <p:nvGrpSpPr>
            <p:cNvPr id="240" name="Google Shape;240;p6"/>
            <p:cNvGrpSpPr/>
            <p:nvPr/>
          </p:nvGrpSpPr>
          <p:grpSpPr>
            <a:xfrm rot="2700000">
              <a:off x="1966263" y="3924922"/>
              <a:ext cx="1417088" cy="1483514"/>
              <a:chOff x="0" y="-38100"/>
              <a:chExt cx="812800" cy="850900"/>
            </a:xfrm>
          </p:grpSpPr>
          <p:sp>
            <p:nvSpPr>
              <p:cNvPr id="241" name="Google Shape;24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2" name="Google Shape;242;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3" name="Google Shape;243;p6"/>
            <p:cNvGrpSpPr/>
            <p:nvPr/>
          </p:nvGrpSpPr>
          <p:grpSpPr>
            <a:xfrm rot="2700000">
              <a:off x="1413549" y="3761055"/>
              <a:ext cx="1720540" cy="1801190"/>
              <a:chOff x="0" y="-38100"/>
              <a:chExt cx="812800" cy="850900"/>
            </a:xfrm>
          </p:grpSpPr>
          <p:sp>
            <p:nvSpPr>
              <p:cNvPr id="244" name="Google Shape;244;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5" name="Google Shape;245;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6" name="Google Shape;246;p6"/>
          <p:cNvGrpSpPr/>
          <p:nvPr/>
        </p:nvGrpSpPr>
        <p:grpSpPr>
          <a:xfrm rot="5400000">
            <a:off x="-1748095" y="8202375"/>
            <a:ext cx="6926752" cy="7161663"/>
            <a:chOff x="-175977" y="-175976"/>
            <a:chExt cx="9235669" cy="9548885"/>
          </a:xfrm>
        </p:grpSpPr>
        <p:grpSp>
          <p:nvGrpSpPr>
            <p:cNvPr id="247" name="Google Shape;247;p6"/>
            <p:cNvGrpSpPr/>
            <p:nvPr/>
          </p:nvGrpSpPr>
          <p:grpSpPr>
            <a:xfrm rot="-2700000">
              <a:off x="1011586" y="2751696"/>
              <a:ext cx="5309215" cy="5558084"/>
              <a:chOff x="0" y="-38100"/>
              <a:chExt cx="812800" cy="850900"/>
            </a:xfrm>
          </p:grpSpPr>
          <p:sp>
            <p:nvSpPr>
              <p:cNvPr id="248" name="Google Shape;24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49" name="Google Shape;24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0" name="Google Shape;250;p6"/>
            <p:cNvGrpSpPr/>
            <p:nvPr/>
          </p:nvGrpSpPr>
          <p:grpSpPr>
            <a:xfrm rot="-2700000">
              <a:off x="1831597" y="887152"/>
              <a:ext cx="5309215" cy="5558084"/>
              <a:chOff x="0" y="-38100"/>
              <a:chExt cx="812800" cy="850900"/>
            </a:xfrm>
          </p:grpSpPr>
          <p:sp>
            <p:nvSpPr>
              <p:cNvPr id="251" name="Google Shape;25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2" name="Google Shape;25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6"/>
            <p:cNvGrpSpPr/>
            <p:nvPr/>
          </p:nvGrpSpPr>
          <p:grpSpPr>
            <a:xfrm rot="-2700000">
              <a:off x="1831597" y="2732109"/>
              <a:ext cx="5309215" cy="5558084"/>
              <a:chOff x="0" y="-38100"/>
              <a:chExt cx="812800" cy="850900"/>
            </a:xfrm>
          </p:grpSpPr>
          <p:sp>
            <p:nvSpPr>
              <p:cNvPr id="254" name="Google Shape;254;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5" name="Google Shape;255;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6" name="Google Shape;256;p6"/>
            <p:cNvGrpSpPr/>
            <p:nvPr/>
          </p:nvGrpSpPr>
          <p:grpSpPr>
            <a:xfrm rot="-2700000">
              <a:off x="2494928" y="2732109"/>
              <a:ext cx="5309215" cy="5558084"/>
              <a:chOff x="0" y="-38100"/>
              <a:chExt cx="812800" cy="850900"/>
            </a:xfrm>
          </p:grpSpPr>
          <p:sp>
            <p:nvSpPr>
              <p:cNvPr id="257" name="Google Shape;257;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8" name="Google Shape;258;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6"/>
            <p:cNvGrpSpPr/>
            <p:nvPr/>
          </p:nvGrpSpPr>
          <p:grpSpPr>
            <a:xfrm rot="-2700000">
              <a:off x="2562914" y="887152"/>
              <a:ext cx="5309215" cy="5558084"/>
              <a:chOff x="0" y="-38100"/>
              <a:chExt cx="812800" cy="850900"/>
            </a:xfrm>
          </p:grpSpPr>
          <p:sp>
            <p:nvSpPr>
              <p:cNvPr id="260" name="Google Shape;260;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1" name="Google Shape;261;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2" name="Google Shape;262;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3" name="Google Shape;263;p6"/>
          <p:cNvSpPr txBox="1"/>
          <p:nvPr/>
        </p:nvSpPr>
        <p:spPr>
          <a:xfrm>
            <a:off x="1519671" y="1606862"/>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Studi Kasus: Contoh Konkrit  </a:t>
            </a:r>
            <a:endParaRPr sz="4800" b="1" i="0" u="none" strike="noStrike" cap="none">
              <a:solidFill>
                <a:srgbClr val="21264D"/>
              </a:solidFill>
              <a:latin typeface="Poppins"/>
              <a:ea typeface="Poppins"/>
              <a:cs typeface="Poppins"/>
              <a:sym typeface="Poppins"/>
            </a:endParaRPr>
          </a:p>
        </p:txBody>
      </p:sp>
      <p:sp>
        <p:nvSpPr>
          <p:cNvPr id="264" name="Google Shape;264;p6"/>
          <p:cNvSpPr txBox="1"/>
          <p:nvPr/>
        </p:nvSpPr>
        <p:spPr>
          <a:xfrm>
            <a:off x="1519668" y="2811907"/>
            <a:ext cx="11798700" cy="5171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4800"/>
              <a:buFont typeface="Arial"/>
              <a:buNone/>
            </a:pPr>
            <a:r>
              <a:rPr lang="en-US" sz="4800" b="0" i="0" u="none" strike="noStrike" cap="none">
                <a:solidFill>
                  <a:schemeClr val="dk1"/>
                </a:solidFill>
                <a:latin typeface="Calibri"/>
                <a:ea typeface="Calibri"/>
                <a:cs typeface="Calibri"/>
                <a:sym typeface="Calibri"/>
              </a:rPr>
              <a:t>Melalui data kasus nyata dari hotel atau </a:t>
            </a:r>
            <a:r>
              <a:rPr lang="en-US" sz="4800">
                <a:solidFill>
                  <a:schemeClr val="dk1"/>
                </a:solidFill>
                <a:latin typeface="Calibri"/>
                <a:ea typeface="Calibri"/>
                <a:cs typeface="Calibri"/>
                <a:sym typeface="Calibri"/>
              </a:rPr>
              <a:t>chain</a:t>
            </a:r>
            <a:r>
              <a:rPr lang="en-US" sz="4800" b="0" i="0" u="none" strike="noStrike" cap="none">
                <a:solidFill>
                  <a:schemeClr val="dk1"/>
                </a:solidFill>
                <a:latin typeface="Calibri"/>
                <a:ea typeface="Calibri"/>
                <a:cs typeface="Calibri"/>
                <a:sym typeface="Calibri"/>
              </a:rPr>
              <a:t> </a:t>
            </a:r>
            <a:r>
              <a:rPr lang="en-US" sz="4800">
                <a:solidFill>
                  <a:schemeClr val="dk1"/>
                </a:solidFill>
                <a:latin typeface="Calibri"/>
                <a:ea typeface="Calibri"/>
                <a:cs typeface="Calibri"/>
                <a:sym typeface="Calibri"/>
              </a:rPr>
              <a:t>dari suatu hotel/resort</a:t>
            </a:r>
            <a:r>
              <a:rPr lang="en-US" sz="4800" b="0" i="0" u="none" strike="noStrike" cap="none">
                <a:solidFill>
                  <a:schemeClr val="dk1"/>
                </a:solidFill>
                <a:latin typeface="Calibri"/>
                <a:ea typeface="Calibri"/>
                <a:cs typeface="Calibri"/>
                <a:sym typeface="Calibri"/>
              </a:rPr>
              <a:t>, kita dapat melihat bagaimana penerapan teknologi atau strategi pemasaran </a:t>
            </a:r>
            <a:r>
              <a:rPr lang="en-US" sz="4800">
                <a:solidFill>
                  <a:schemeClr val="dk1"/>
                </a:solidFill>
                <a:latin typeface="Calibri"/>
                <a:ea typeface="Calibri"/>
                <a:cs typeface="Calibri"/>
                <a:sym typeface="Calibri"/>
              </a:rPr>
              <a:t>yang terintegrasi</a:t>
            </a:r>
            <a:r>
              <a:rPr lang="en-US" sz="4800" b="0" i="0" u="none" strike="noStrike" cap="none">
                <a:solidFill>
                  <a:schemeClr val="dk1"/>
                </a:solidFill>
                <a:latin typeface="Calibri"/>
                <a:ea typeface="Calibri"/>
                <a:cs typeface="Calibri"/>
                <a:sym typeface="Calibri"/>
              </a:rPr>
              <a:t> telah meningkatkan kinerja bisnis dalam hal pendapatan, kepuasan pelanggan, atau efisiensi operasional.</a:t>
            </a:r>
            <a:endParaRPr sz="4400" b="0" i="0" u="none" strike="noStrike" cap="none">
              <a:solidFill>
                <a:schemeClr val="dk1"/>
              </a:solidFill>
              <a:latin typeface="Cutive"/>
              <a:ea typeface="Cutive"/>
              <a:cs typeface="Cutive"/>
              <a:sym typeface="Cutive"/>
            </a:endParaRPr>
          </a:p>
        </p:txBody>
      </p:sp>
      <p:grpSp>
        <p:nvGrpSpPr>
          <p:cNvPr id="265" name="Google Shape;265;p6"/>
          <p:cNvGrpSpPr/>
          <p:nvPr/>
        </p:nvGrpSpPr>
        <p:grpSpPr>
          <a:xfrm>
            <a:off x="14202254" y="-78589"/>
            <a:ext cx="3537125" cy="1842646"/>
            <a:chOff x="14202254" y="-78589"/>
            <a:chExt cx="3537125" cy="1842646"/>
          </a:xfrm>
        </p:grpSpPr>
        <p:sp>
          <p:nvSpPr>
            <p:cNvPr id="266" name="Google Shape;266;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7" name="Google Shape;267;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8" name="Google Shape;268;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2"/>
        <p:cNvGrpSpPr/>
        <p:nvPr/>
      </p:nvGrpSpPr>
      <p:grpSpPr>
        <a:xfrm>
          <a:off x="0" y="0"/>
          <a:ext cx="0" cy="0"/>
          <a:chOff x="0" y="0"/>
          <a:chExt cx="0" cy="0"/>
        </a:xfrm>
      </p:grpSpPr>
      <p:sp>
        <p:nvSpPr>
          <p:cNvPr id="273" name="Google Shape;273;p7"/>
          <p:cNvSpPr txBox="1"/>
          <p:nvPr/>
        </p:nvSpPr>
        <p:spPr>
          <a:xfrm>
            <a:off x="1254450" y="445025"/>
            <a:ext cx="15779100" cy="22506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Implikasi Tren pada Operasional Industri Hospitality </a:t>
            </a:r>
            <a:endParaRPr sz="4800" b="1" i="0" u="none" strike="noStrike" cap="none">
              <a:solidFill>
                <a:srgbClr val="21264D"/>
              </a:solidFill>
              <a:latin typeface="Poppins"/>
              <a:ea typeface="Poppins"/>
              <a:cs typeface="Poppins"/>
              <a:sym typeface="Poppins"/>
            </a:endParaRPr>
          </a:p>
        </p:txBody>
      </p:sp>
      <p:sp>
        <p:nvSpPr>
          <p:cNvPr id="274" name="Google Shape;274;p7"/>
          <p:cNvSpPr txBox="1"/>
          <p:nvPr/>
        </p:nvSpPr>
        <p:spPr>
          <a:xfrm>
            <a:off x="1231381" y="2695625"/>
            <a:ext cx="12027300" cy="5910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Berdasarkan studi pada industri dan analisis data, </a:t>
            </a:r>
            <a:r>
              <a:rPr lang="en-US" sz="4800">
                <a:solidFill>
                  <a:schemeClr val="dk1"/>
                </a:solidFill>
                <a:latin typeface="Calibri"/>
                <a:ea typeface="Calibri"/>
                <a:cs typeface="Calibri"/>
                <a:sym typeface="Calibri"/>
              </a:rPr>
              <a:t>terlihat</a:t>
            </a:r>
            <a:r>
              <a:rPr lang="en-US" sz="4800" b="0" i="0" u="none" strike="noStrike" cap="none">
                <a:solidFill>
                  <a:schemeClr val="dk1"/>
                </a:solidFill>
                <a:latin typeface="Calibri"/>
                <a:ea typeface="Calibri"/>
                <a:cs typeface="Calibri"/>
                <a:sym typeface="Calibri"/>
              </a:rPr>
              <a:t> bagaimana tren teknologi seperti otomatisasi proses operasional atau manajemen pengalaman pelanggan telah mengubah cara operasi hotel dan resort dalam optimatisasi</a:t>
            </a:r>
            <a:r>
              <a:rPr lang="en-US" sz="4800">
                <a:solidFill>
                  <a:schemeClr val="dk1"/>
                </a:solidFill>
                <a:latin typeface="Calibri"/>
                <a:ea typeface="Calibri"/>
                <a:cs typeface="Calibri"/>
                <a:sym typeface="Calibri"/>
              </a:rPr>
              <a:t> pelayanan</a:t>
            </a:r>
            <a:r>
              <a:rPr lang="en-US" sz="4800" b="0" i="0" u="none" strike="noStrike" cap="none">
                <a:solidFill>
                  <a:schemeClr val="dk1"/>
                </a:solidFill>
                <a:latin typeface="Calibri"/>
                <a:ea typeface="Calibri"/>
                <a:cs typeface="Calibri"/>
                <a:sym typeface="Calibri"/>
              </a:rPr>
              <a:t>. Hal </a:t>
            </a:r>
            <a:r>
              <a:rPr lang="en-US" sz="4800">
                <a:solidFill>
                  <a:schemeClr val="dk1"/>
                </a:solidFill>
                <a:latin typeface="Calibri"/>
                <a:ea typeface="Calibri"/>
                <a:cs typeface="Calibri"/>
                <a:sym typeface="Calibri"/>
              </a:rPr>
              <a:t>i</a:t>
            </a:r>
            <a:r>
              <a:rPr lang="en-US" sz="4800" b="0" i="0" u="none" strike="noStrike" cap="none">
                <a:solidFill>
                  <a:schemeClr val="dk1"/>
                </a:solidFill>
                <a:latin typeface="Calibri"/>
                <a:ea typeface="Calibri"/>
                <a:cs typeface="Calibri"/>
                <a:sym typeface="Calibri"/>
              </a:rPr>
              <a:t>ni menunjukkan perlunya adaptasi dan investasi dalam teknologi baru untuk mempertahankan daya saing.</a:t>
            </a:r>
            <a:endParaRPr sz="4800" b="0" i="0" u="none" strike="noStrike" cap="none">
              <a:solidFill>
                <a:schemeClr val="dk1"/>
              </a:solidFill>
              <a:latin typeface="Cutive"/>
              <a:ea typeface="Cutive"/>
              <a:cs typeface="Cutive"/>
              <a:sym typeface="Cutive"/>
            </a:endParaRPr>
          </a:p>
        </p:txBody>
      </p:sp>
      <p:grpSp>
        <p:nvGrpSpPr>
          <p:cNvPr id="275" name="Google Shape;275;p7"/>
          <p:cNvGrpSpPr/>
          <p:nvPr/>
        </p:nvGrpSpPr>
        <p:grpSpPr>
          <a:xfrm rot="-5400000">
            <a:off x="14063734" y="-4348587"/>
            <a:ext cx="6926752" cy="7161663"/>
            <a:chOff x="-175977" y="-175976"/>
            <a:chExt cx="9235669" cy="9548885"/>
          </a:xfrm>
        </p:grpSpPr>
        <p:grpSp>
          <p:nvGrpSpPr>
            <p:cNvPr id="276" name="Google Shape;276;p7"/>
            <p:cNvGrpSpPr/>
            <p:nvPr/>
          </p:nvGrpSpPr>
          <p:grpSpPr>
            <a:xfrm rot="-2700000">
              <a:off x="1011586" y="2751696"/>
              <a:ext cx="5309215" cy="5558084"/>
              <a:chOff x="0" y="-38100"/>
              <a:chExt cx="812800" cy="850900"/>
            </a:xfrm>
          </p:grpSpPr>
          <p:sp>
            <p:nvSpPr>
              <p:cNvPr id="277" name="Google Shape;27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8" name="Google Shape;27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9" name="Google Shape;279;p7"/>
            <p:cNvGrpSpPr/>
            <p:nvPr/>
          </p:nvGrpSpPr>
          <p:grpSpPr>
            <a:xfrm rot="-2700000">
              <a:off x="1831597" y="887152"/>
              <a:ext cx="5309215" cy="5558084"/>
              <a:chOff x="0" y="-38100"/>
              <a:chExt cx="812800" cy="850900"/>
            </a:xfrm>
          </p:grpSpPr>
          <p:sp>
            <p:nvSpPr>
              <p:cNvPr id="280" name="Google Shape;28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1" name="Google Shape;28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rot="-2700000">
              <a:off x="1831597" y="2732109"/>
              <a:ext cx="5309215" cy="5558084"/>
              <a:chOff x="0" y="-38100"/>
              <a:chExt cx="812800" cy="850900"/>
            </a:xfrm>
          </p:grpSpPr>
          <p:sp>
            <p:nvSpPr>
              <p:cNvPr id="283" name="Google Shape;283;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4" name="Google Shape;284;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p:cNvGrpSpPr/>
            <p:nvPr/>
          </p:nvGrpSpPr>
          <p:grpSpPr>
            <a:xfrm rot="-2700000">
              <a:off x="2494928" y="2732109"/>
              <a:ext cx="5309215" cy="5558084"/>
              <a:chOff x="0" y="-38100"/>
              <a:chExt cx="812800" cy="850900"/>
            </a:xfrm>
          </p:grpSpPr>
          <p:sp>
            <p:nvSpPr>
              <p:cNvPr id="286" name="Google Shape;286;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7" name="Google Shape;287;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rot="-2700000">
              <a:off x="2562914" y="887152"/>
              <a:ext cx="5309215" cy="5558084"/>
              <a:chOff x="0" y="-38100"/>
              <a:chExt cx="812800" cy="850900"/>
            </a:xfrm>
          </p:grpSpPr>
          <p:sp>
            <p:nvSpPr>
              <p:cNvPr id="289" name="Google Shape;28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0" name="Google Shape;290;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1" name="Google Shape;291;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2" name="Google Shape;292;p7"/>
          <p:cNvGrpSpPr/>
          <p:nvPr/>
        </p:nvGrpSpPr>
        <p:grpSpPr>
          <a:xfrm>
            <a:off x="14249400" y="8444354"/>
            <a:ext cx="3537125" cy="1842646"/>
            <a:chOff x="14202254" y="-78589"/>
            <a:chExt cx="3537125" cy="1842646"/>
          </a:xfrm>
        </p:grpSpPr>
        <p:sp>
          <p:nvSpPr>
            <p:cNvPr id="293" name="Google Shape;293;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4" name="Google Shape;294;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5" name="Google Shape;295;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9"/>
        <p:cNvGrpSpPr/>
        <p:nvPr/>
      </p:nvGrpSpPr>
      <p:grpSpPr>
        <a:xfrm>
          <a:off x="0" y="0"/>
          <a:ext cx="0" cy="0"/>
          <a:chOff x="0" y="0"/>
          <a:chExt cx="0" cy="0"/>
        </a:xfrm>
      </p:grpSpPr>
      <p:sp>
        <p:nvSpPr>
          <p:cNvPr id="300" name="Google Shape;300;p8"/>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38" b="-21938"/>
            </a:stretch>
          </a:blipFill>
          <a:ln>
            <a:noFill/>
          </a:ln>
        </p:spPr>
      </p:sp>
      <p:grpSp>
        <p:nvGrpSpPr>
          <p:cNvPr id="301" name="Google Shape;301;p8"/>
          <p:cNvGrpSpPr/>
          <p:nvPr/>
        </p:nvGrpSpPr>
        <p:grpSpPr>
          <a:xfrm>
            <a:off x="15357712" y="4649615"/>
            <a:ext cx="6926752" cy="7161663"/>
            <a:chOff x="-175977" y="-175976"/>
            <a:chExt cx="9235669" cy="9548885"/>
          </a:xfrm>
        </p:grpSpPr>
        <p:grpSp>
          <p:nvGrpSpPr>
            <p:cNvPr id="302" name="Google Shape;302;p8"/>
            <p:cNvGrpSpPr/>
            <p:nvPr/>
          </p:nvGrpSpPr>
          <p:grpSpPr>
            <a:xfrm rot="-2700000">
              <a:off x="1011586" y="2751696"/>
              <a:ext cx="5309215" cy="5558084"/>
              <a:chOff x="0" y="-38100"/>
              <a:chExt cx="812800" cy="850900"/>
            </a:xfrm>
          </p:grpSpPr>
          <p:sp>
            <p:nvSpPr>
              <p:cNvPr id="303" name="Google Shape;30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4" name="Google Shape;30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p8"/>
            <p:cNvGrpSpPr/>
            <p:nvPr/>
          </p:nvGrpSpPr>
          <p:grpSpPr>
            <a:xfrm rot="-2700000">
              <a:off x="1831597" y="887152"/>
              <a:ext cx="5309215" cy="5558084"/>
              <a:chOff x="0" y="-38100"/>
              <a:chExt cx="812800" cy="850900"/>
            </a:xfrm>
          </p:grpSpPr>
          <p:sp>
            <p:nvSpPr>
              <p:cNvPr id="306" name="Google Shape;306;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7" name="Google Shape;307;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8"/>
            <p:cNvGrpSpPr/>
            <p:nvPr/>
          </p:nvGrpSpPr>
          <p:grpSpPr>
            <a:xfrm rot="-2700000">
              <a:off x="1831597" y="2732109"/>
              <a:ext cx="5309215" cy="5558084"/>
              <a:chOff x="0" y="-38100"/>
              <a:chExt cx="812800" cy="850900"/>
            </a:xfrm>
          </p:grpSpPr>
          <p:sp>
            <p:nvSpPr>
              <p:cNvPr id="309" name="Google Shape;309;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0" name="Google Shape;310;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1" name="Google Shape;311;p8"/>
            <p:cNvGrpSpPr/>
            <p:nvPr/>
          </p:nvGrpSpPr>
          <p:grpSpPr>
            <a:xfrm rot="-2700000">
              <a:off x="2494928" y="2732109"/>
              <a:ext cx="5309215" cy="5558084"/>
              <a:chOff x="0" y="-38100"/>
              <a:chExt cx="812800" cy="850900"/>
            </a:xfrm>
          </p:grpSpPr>
          <p:sp>
            <p:nvSpPr>
              <p:cNvPr id="312" name="Google Shape;312;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3" name="Google Shape;313;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4" name="Google Shape;314;p8"/>
            <p:cNvGrpSpPr/>
            <p:nvPr/>
          </p:nvGrpSpPr>
          <p:grpSpPr>
            <a:xfrm rot="-2700000">
              <a:off x="2562914" y="887152"/>
              <a:ext cx="5309215" cy="5558084"/>
              <a:chOff x="0" y="-38100"/>
              <a:chExt cx="812800" cy="850900"/>
            </a:xfrm>
          </p:grpSpPr>
          <p:sp>
            <p:nvSpPr>
              <p:cNvPr id="315" name="Google Shape;315;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6" name="Google Shape;316;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7" name="Google Shape;317;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18" name="Google Shape;318;p8"/>
          <p:cNvSpPr txBox="1"/>
          <p:nvPr/>
        </p:nvSpPr>
        <p:spPr>
          <a:xfrm>
            <a:off x="1193955" y="787944"/>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Strategi Adaptasi terhadap Tren </a:t>
            </a:r>
            <a:endParaRPr sz="4800" b="1" i="0" u="none" strike="noStrike" cap="none">
              <a:solidFill>
                <a:srgbClr val="21264D"/>
              </a:solidFill>
              <a:latin typeface="Poppins"/>
              <a:ea typeface="Poppins"/>
              <a:cs typeface="Poppins"/>
              <a:sym typeface="Poppins"/>
            </a:endParaRPr>
          </a:p>
        </p:txBody>
      </p:sp>
      <p:sp>
        <p:nvSpPr>
          <p:cNvPr id="319" name="Google Shape;319;p8"/>
          <p:cNvSpPr txBox="1"/>
          <p:nvPr/>
        </p:nvSpPr>
        <p:spPr>
          <a:xfrm>
            <a:off x="1193950" y="2598775"/>
            <a:ext cx="9328500" cy="4633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Berdasarkan penelitian pada industri dan </a:t>
            </a:r>
            <a:r>
              <a:rPr lang="en-US" sz="4300">
                <a:solidFill>
                  <a:schemeClr val="dk1"/>
                </a:solidFill>
                <a:latin typeface="Calibri"/>
                <a:ea typeface="Calibri"/>
                <a:cs typeface="Calibri"/>
                <a:sym typeface="Calibri"/>
              </a:rPr>
              <a:t>review beberapa konsultan dan </a:t>
            </a:r>
            <a:r>
              <a:rPr lang="en-US" sz="4300" b="0" i="0" u="none" strike="noStrike" cap="none">
                <a:solidFill>
                  <a:schemeClr val="dk1"/>
                </a:solidFill>
                <a:latin typeface="Calibri"/>
                <a:ea typeface="Calibri"/>
                <a:cs typeface="Calibri"/>
                <a:sym typeface="Calibri"/>
              </a:rPr>
              <a:t>ahli, </a:t>
            </a:r>
            <a:r>
              <a:rPr lang="en-US" sz="4300">
                <a:solidFill>
                  <a:schemeClr val="dk1"/>
                </a:solidFill>
                <a:latin typeface="Calibri"/>
                <a:ea typeface="Calibri"/>
                <a:cs typeface="Calibri"/>
                <a:sym typeface="Calibri"/>
              </a:rPr>
              <a:t>maka di rekomendasikan</a:t>
            </a:r>
            <a:r>
              <a:rPr lang="en-US" sz="4300" b="0" i="0" u="none" strike="noStrike" cap="none">
                <a:solidFill>
                  <a:schemeClr val="dk1"/>
                </a:solidFill>
                <a:latin typeface="Calibri"/>
                <a:ea typeface="Calibri"/>
                <a:cs typeface="Calibri"/>
                <a:sym typeface="Calibri"/>
              </a:rPr>
              <a:t> pendekatan yang berfokus pada inovasi produk, </a:t>
            </a:r>
            <a:r>
              <a:rPr lang="en-US" sz="4300">
                <a:solidFill>
                  <a:schemeClr val="dk1"/>
                </a:solidFill>
                <a:latin typeface="Calibri"/>
                <a:ea typeface="Calibri"/>
                <a:cs typeface="Calibri"/>
                <a:sym typeface="Calibri"/>
              </a:rPr>
              <a:t>Training and Development</a:t>
            </a:r>
            <a:r>
              <a:rPr lang="en-US" sz="4300" b="0" i="0" u="none" strike="noStrike" cap="none">
                <a:solidFill>
                  <a:schemeClr val="dk1"/>
                </a:solidFill>
                <a:latin typeface="Calibri"/>
                <a:ea typeface="Calibri"/>
                <a:cs typeface="Calibri"/>
                <a:sym typeface="Calibri"/>
              </a:rPr>
              <a:t> karyawan, dan kemitraan strategis dengan penyedia teknologi</a:t>
            </a:r>
            <a:r>
              <a:rPr lang="en-US" sz="4300">
                <a:solidFill>
                  <a:schemeClr val="dk1"/>
                </a:solidFill>
                <a:latin typeface="Calibri"/>
                <a:ea typeface="Calibri"/>
                <a:cs typeface="Calibri"/>
                <a:sym typeface="Calibri"/>
              </a:rPr>
              <a:t> dan juga beberapa supplier inti</a:t>
            </a:r>
            <a:endParaRPr sz="4300" b="0" i="0" u="none" strike="noStrike" cap="none">
              <a:solidFill>
                <a:schemeClr val="dk1"/>
              </a:solidFill>
              <a:latin typeface="Cutive"/>
              <a:ea typeface="Cutive"/>
              <a:cs typeface="Cutive"/>
              <a:sym typeface="Cutive"/>
            </a:endParaRPr>
          </a:p>
        </p:txBody>
      </p:sp>
      <p:sp>
        <p:nvSpPr>
          <p:cNvPr id="320" name="Google Shape;320;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1" name="Google Shape;321;p8"/>
          <p:cNvGrpSpPr/>
          <p:nvPr/>
        </p:nvGrpSpPr>
        <p:grpSpPr>
          <a:xfrm>
            <a:off x="14202254" y="-78589"/>
            <a:ext cx="3537125" cy="1842646"/>
            <a:chOff x="14202254" y="-78589"/>
            <a:chExt cx="3537125" cy="1842646"/>
          </a:xfrm>
        </p:grpSpPr>
        <p:sp>
          <p:nvSpPr>
            <p:cNvPr id="322" name="Google Shape;322;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23" name="Google Shape;323;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7"/>
        <p:cNvGrpSpPr/>
        <p:nvPr/>
      </p:nvGrpSpPr>
      <p:grpSpPr>
        <a:xfrm>
          <a:off x="0" y="0"/>
          <a:ext cx="0" cy="0"/>
          <a:chOff x="0" y="0"/>
          <a:chExt cx="0" cy="0"/>
        </a:xfrm>
      </p:grpSpPr>
      <p:sp>
        <p:nvSpPr>
          <p:cNvPr id="328" name="Google Shape;328;p9"/>
          <p:cNvSpPr txBox="1"/>
          <p:nvPr/>
        </p:nvSpPr>
        <p:spPr>
          <a:xfrm>
            <a:off x="1231381" y="985640"/>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Pengembangan Produk/Jasa </a:t>
            </a:r>
            <a:endParaRPr sz="4800" b="1" i="0" u="none" strike="noStrike" cap="none">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Berdasarkan Tren</a:t>
            </a:r>
            <a:endParaRPr sz="4800" b="1" i="0" u="none" strike="noStrike" cap="none">
              <a:solidFill>
                <a:srgbClr val="21264D"/>
              </a:solidFill>
              <a:latin typeface="Poppins"/>
              <a:ea typeface="Poppins"/>
              <a:cs typeface="Poppins"/>
              <a:sym typeface="Poppins"/>
            </a:endParaRPr>
          </a:p>
        </p:txBody>
      </p:sp>
      <p:sp>
        <p:nvSpPr>
          <p:cNvPr id="329" name="Google Shape;329;p9"/>
          <p:cNvSpPr txBox="1"/>
          <p:nvPr/>
        </p:nvSpPr>
        <p:spPr>
          <a:xfrm>
            <a:off x="1231381" y="2868060"/>
            <a:ext cx="15608700" cy="2586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200"/>
              <a:buFont typeface="Arial"/>
              <a:buNone/>
            </a:pPr>
            <a:r>
              <a:rPr lang="en-US" sz="4200">
                <a:solidFill>
                  <a:schemeClr val="dk1"/>
                </a:solidFill>
                <a:latin typeface="Calibri"/>
                <a:ea typeface="Calibri"/>
                <a:cs typeface="Calibri"/>
                <a:sym typeface="Calibri"/>
              </a:rPr>
              <a:t>Pentingnya </a:t>
            </a:r>
            <a:r>
              <a:rPr lang="en-US" sz="4200" b="0" i="0" u="none" strike="noStrike" cap="none">
                <a:solidFill>
                  <a:schemeClr val="dk1"/>
                </a:solidFill>
                <a:latin typeface="Calibri"/>
                <a:ea typeface="Calibri"/>
                <a:cs typeface="Calibri"/>
                <a:sym typeface="Calibri"/>
              </a:rPr>
              <a:t>menggunakan data konsumen dan analisis pasar, </a:t>
            </a:r>
            <a:r>
              <a:rPr lang="en-US" sz="4200">
                <a:solidFill>
                  <a:schemeClr val="dk1"/>
                </a:solidFill>
                <a:latin typeface="Calibri"/>
                <a:ea typeface="Calibri"/>
                <a:cs typeface="Calibri"/>
                <a:sym typeface="Calibri"/>
              </a:rPr>
              <a:t>dapar </a:t>
            </a:r>
            <a:r>
              <a:rPr lang="en-US" sz="4200" b="0" i="0" u="none" strike="noStrike" cap="none">
                <a:solidFill>
                  <a:schemeClr val="dk1"/>
                </a:solidFill>
                <a:latin typeface="Calibri"/>
                <a:ea typeface="Calibri"/>
                <a:cs typeface="Calibri"/>
                <a:sym typeface="Calibri"/>
              </a:rPr>
              <a:t>menyoroti pentingnya penelitian dan pengembangan yang terarah dalam menciptakan solusi yang relevan sesuai kebutuhan </a:t>
            </a:r>
            <a:r>
              <a:rPr lang="en-US" sz="4200">
                <a:solidFill>
                  <a:schemeClr val="dk1"/>
                </a:solidFill>
                <a:latin typeface="Calibri"/>
                <a:ea typeface="Calibri"/>
                <a:cs typeface="Calibri"/>
                <a:sym typeface="Calibri"/>
              </a:rPr>
              <a:t>k</a:t>
            </a:r>
            <a:r>
              <a:rPr lang="en-US" sz="4200" b="0" i="0" u="none" strike="noStrike" cap="none">
                <a:solidFill>
                  <a:schemeClr val="dk1"/>
                </a:solidFill>
                <a:latin typeface="Calibri"/>
                <a:ea typeface="Calibri"/>
                <a:cs typeface="Calibri"/>
                <a:sym typeface="Calibri"/>
              </a:rPr>
              <a:t>onsumen dan menarik bagi pasar </a:t>
            </a:r>
            <a:r>
              <a:rPr lang="en-US" sz="4200">
                <a:solidFill>
                  <a:schemeClr val="dk1"/>
                </a:solidFill>
                <a:latin typeface="Calibri"/>
                <a:ea typeface="Calibri"/>
                <a:cs typeface="Calibri"/>
                <a:sym typeface="Calibri"/>
              </a:rPr>
              <a:t>dengan tingkat kompetisi yang tinggi.</a:t>
            </a:r>
            <a:endParaRPr sz="4200" b="0" i="0" u="none" strike="noStrike" cap="none">
              <a:solidFill>
                <a:schemeClr val="dk1"/>
              </a:solidFill>
              <a:latin typeface="Cutive"/>
              <a:ea typeface="Cutive"/>
              <a:cs typeface="Cutive"/>
              <a:sym typeface="Cutive"/>
            </a:endParaRPr>
          </a:p>
        </p:txBody>
      </p:sp>
      <p:grpSp>
        <p:nvGrpSpPr>
          <p:cNvPr id="330" name="Google Shape;330;p9"/>
          <p:cNvGrpSpPr/>
          <p:nvPr/>
        </p:nvGrpSpPr>
        <p:grpSpPr>
          <a:xfrm rot="-5400000">
            <a:off x="14063734" y="-4348587"/>
            <a:ext cx="6926752" cy="7161663"/>
            <a:chOff x="-175977" y="-175976"/>
            <a:chExt cx="9235669" cy="9548885"/>
          </a:xfrm>
        </p:grpSpPr>
        <p:grpSp>
          <p:nvGrpSpPr>
            <p:cNvPr id="331" name="Google Shape;331;p9"/>
            <p:cNvGrpSpPr/>
            <p:nvPr/>
          </p:nvGrpSpPr>
          <p:grpSpPr>
            <a:xfrm rot="-2700000">
              <a:off x="1011586" y="2751696"/>
              <a:ext cx="5309215" cy="5558084"/>
              <a:chOff x="0" y="-38100"/>
              <a:chExt cx="812800" cy="850900"/>
            </a:xfrm>
          </p:grpSpPr>
          <p:sp>
            <p:nvSpPr>
              <p:cNvPr id="332" name="Google Shape;33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33" name="Google Shape;333;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4" name="Google Shape;334;p9"/>
            <p:cNvGrpSpPr/>
            <p:nvPr/>
          </p:nvGrpSpPr>
          <p:grpSpPr>
            <a:xfrm rot="-2700000">
              <a:off x="1831597" y="887152"/>
              <a:ext cx="5309215" cy="5558084"/>
              <a:chOff x="0" y="-38100"/>
              <a:chExt cx="812800" cy="850900"/>
            </a:xfrm>
          </p:grpSpPr>
          <p:sp>
            <p:nvSpPr>
              <p:cNvPr id="335" name="Google Shape;33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6" name="Google Shape;336;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9"/>
            <p:cNvGrpSpPr/>
            <p:nvPr/>
          </p:nvGrpSpPr>
          <p:grpSpPr>
            <a:xfrm rot="-2700000">
              <a:off x="1831597" y="2732109"/>
              <a:ext cx="5309215" cy="5558084"/>
              <a:chOff x="0" y="-38100"/>
              <a:chExt cx="812800" cy="850900"/>
            </a:xfrm>
          </p:grpSpPr>
          <p:sp>
            <p:nvSpPr>
              <p:cNvPr id="338" name="Google Shape;33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9" name="Google Shape;339;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0" name="Google Shape;340;p9"/>
            <p:cNvGrpSpPr/>
            <p:nvPr/>
          </p:nvGrpSpPr>
          <p:grpSpPr>
            <a:xfrm rot="-2700000">
              <a:off x="2494928" y="2732109"/>
              <a:ext cx="5309215" cy="5558084"/>
              <a:chOff x="0" y="-38100"/>
              <a:chExt cx="812800" cy="850900"/>
            </a:xfrm>
          </p:grpSpPr>
          <p:sp>
            <p:nvSpPr>
              <p:cNvPr id="341" name="Google Shape;34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2" name="Google Shape;342;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p9"/>
            <p:cNvGrpSpPr/>
            <p:nvPr/>
          </p:nvGrpSpPr>
          <p:grpSpPr>
            <a:xfrm rot="-2700000">
              <a:off x="2562914" y="887152"/>
              <a:ext cx="5309215" cy="5558084"/>
              <a:chOff x="0" y="-38100"/>
              <a:chExt cx="812800" cy="850900"/>
            </a:xfrm>
          </p:grpSpPr>
          <p:sp>
            <p:nvSpPr>
              <p:cNvPr id="344" name="Google Shape;34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5" name="Google Shape;345;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46" name="Google Shape;346;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47" name="Google Shape;347;p9"/>
          <p:cNvGrpSpPr/>
          <p:nvPr/>
        </p:nvGrpSpPr>
        <p:grpSpPr>
          <a:xfrm>
            <a:off x="14249400" y="8444354"/>
            <a:ext cx="3537125" cy="1842646"/>
            <a:chOff x="14202254" y="-78589"/>
            <a:chExt cx="3537125" cy="1842646"/>
          </a:xfrm>
        </p:grpSpPr>
        <p:sp>
          <p:nvSpPr>
            <p:cNvPr id="348" name="Google Shape;348;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49" name="Google Shape;349;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50" name="Google Shape;350;p9"/>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Macintosh PowerPoint</Application>
  <PresentationFormat>Kustom</PresentationFormat>
  <Paragraphs>40</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2024-04-01T03:51:54Z</dcterms:modified>
</cp:coreProperties>
</file>